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35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262" r:id="rId4"/>
    <p:sldId id="263" r:id="rId5"/>
    <p:sldId id="264" r:id="rId6"/>
    <p:sldId id="270" r:id="rId7"/>
    <p:sldId id="271" r:id="rId8"/>
    <p:sldId id="272" r:id="rId9"/>
    <p:sldId id="273" r:id="rId10"/>
    <p:sldId id="269" r:id="rId11"/>
    <p:sldId id="266" r:id="rId12"/>
    <p:sldId id="267" r:id="rId13"/>
    <p:sldId id="274" r:id="rId14"/>
    <p:sldId id="283" r:id="rId15"/>
    <p:sldId id="275" r:id="rId16"/>
    <p:sldId id="281" r:id="rId17"/>
    <p:sldId id="276" r:id="rId18"/>
    <p:sldId id="282" r:id="rId19"/>
    <p:sldId id="285" r:id="rId20"/>
    <p:sldId id="286" r:id="rId21"/>
    <p:sldId id="287" r:id="rId22"/>
    <p:sldId id="288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4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99"/>
    <p:restoredTop sz="75566"/>
  </p:normalViewPr>
  <p:slideViewPr>
    <p:cSldViewPr snapToGrid="0" snapToObjects="1">
      <p:cViewPr varScale="1">
        <p:scale>
          <a:sx n="97" d="100"/>
          <a:sy n="97" d="100"/>
        </p:scale>
        <p:origin x="18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6DB5FF-B2FF-44E4-AAA2-AEE53499310D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CE3A45-FA25-42E3-B39D-575410166C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110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1F1267-4AF9-9641-847E-09A0D748CAD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549C28-CC36-774C-A84F-4106CDE010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93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sexier title</a:t>
            </a:r>
          </a:p>
          <a:p>
            <a:endParaRPr lang="en-US" dirty="0"/>
          </a:p>
          <a:p>
            <a:r>
              <a:rPr lang="en-US" dirty="0"/>
              <a:t>Inclusion, but make it sexy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462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86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07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Aunt Bonnie is silly and bizarre (foolish?) but not crazy</a:t>
            </a:r>
          </a:p>
          <a:p>
            <a:r>
              <a:rPr lang="en-US" dirty="0"/>
              <a:t>She likes puppies but not dogs</a:t>
            </a:r>
          </a:p>
          <a:p>
            <a:r>
              <a:rPr lang="en-US" dirty="0"/>
              <a:t>She likes kittens but not cats</a:t>
            </a:r>
          </a:p>
          <a:p>
            <a:r>
              <a:rPr lang="en-US" dirty="0"/>
              <a:t>She likes spaghetti but not pasta</a:t>
            </a:r>
          </a:p>
          <a:p>
            <a:r>
              <a:rPr lang="en-US" dirty="0"/>
              <a:t>What else does Aunt Bonnie like?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37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5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7628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22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29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42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168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549C28-CC36-774C-A84F-4106CDE0103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8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99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7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10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7785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81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85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17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02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06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3067" y="457201"/>
            <a:ext cx="9731023" cy="813134"/>
          </a:xfrm>
        </p:spPr>
        <p:txBody>
          <a:bodyPr/>
          <a:lstStyle>
            <a:lvl1pPr marL="457200" indent="-457200" algn="l">
              <a:lnSpc>
                <a:spcPct val="100000"/>
              </a:lnSpc>
              <a:buFont typeface="+mj-lt"/>
              <a:buAutoNum type="arabicPeriod"/>
              <a:defRPr sz="2100" b="1" i="0" baseline="0">
                <a:solidFill>
                  <a:srgbClr val="231F20"/>
                </a:solidFill>
                <a:latin typeface="Helvetica Neue"/>
                <a:cs typeface="Helvetica Neue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1774051" y="5695849"/>
            <a:ext cx="9210039" cy="559150"/>
          </a:xfrm>
        </p:spPr>
        <p:txBody>
          <a:bodyPr/>
          <a:lstStyle>
            <a:lvl1pPr>
              <a:lnSpc>
                <a:spcPts val="1800"/>
              </a:lnSpc>
              <a:spcBef>
                <a:spcPts val="0"/>
              </a:spcBef>
              <a:buNone/>
              <a:defRPr sz="1600">
                <a:solidFill>
                  <a:srgbClr val="231F20"/>
                </a:solidFill>
              </a:defRPr>
            </a:lvl1pPr>
            <a:lvl3pPr>
              <a:buNone/>
              <a:defRPr/>
            </a:lvl3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3378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31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0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86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94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677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10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090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56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43B06-C9FB-0043-A1D7-280B96C392EA}" type="datetimeFigureOut">
              <a:rPr lang="en-US" smtClean="0"/>
              <a:t>10/15/18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5891-6CDA-3444-B92E-A80258FF2F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39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8" r:id="rId13"/>
    <p:sldLayoutId id="2147484049" r:id="rId14"/>
    <p:sldLayoutId id="2147484050" r:id="rId15"/>
    <p:sldLayoutId id="2147484051" r:id="rId16"/>
    <p:sldLayoutId id="2147484052" r:id="rId17"/>
    <p:sldLayoutId id="2147484053" r:id="rId18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aacu.org/liberaleducation/2017/summer-fall/maxwell_gurin" TargetMode="External"/><Relationship Id="rId3" Type="http://schemas.openxmlformats.org/officeDocument/2006/relationships/hyperlink" Target="http://isites.harvard.edu/fs/html/icb.topic58474/hotmoments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campuspride.org/" TargetMode="External"/><Relationship Id="rId3" Type="http://schemas.openxmlformats.org/officeDocument/2006/relationships/hyperlink" Target="https://www.glsen.org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te.org/positions/statements/genderfairuseoflang" TargetMode="External"/><Relationship Id="rId4" Type="http://schemas.openxmlformats.org/officeDocument/2006/relationships/hyperlink" Target="http://www.apsanet.org/imgtest/WordingSyllabiAssessment-Ishiyama.pdf" TargetMode="External"/><Relationship Id="rId5" Type="http://schemas.openxmlformats.org/officeDocument/2006/relationships/hyperlink" Target="https://www.glsen.org/article/pronouns-resource-educators" TargetMode="External"/><Relationship Id="rId6" Type="http://schemas.openxmlformats.org/officeDocument/2006/relationships/hyperlink" Target="https://www.campuspride.org/resources/what-are-your-pronouns-a-guide-to-common-pronouns-and-their-usag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implicit.harvard.edu/" TargetMode="External"/><Relationship Id="rId4" Type="http://schemas.openxmlformats.org/officeDocument/2006/relationships/hyperlink" Target="https://www.facultydiversity.org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on.edu/u/academics/catl/inclusiveteaching/who-am-i/" TargetMode="External"/><Relationship Id="rId4" Type="http://schemas.openxmlformats.org/officeDocument/2006/relationships/hyperlink" Target="http://www.crlt.umich.edu/gsis/p3_2" TargetMode="External"/><Relationship Id="rId5" Type="http://schemas.openxmlformats.org/officeDocument/2006/relationships/hyperlink" Target="https://ctl.yale.edu/ImplicitBiasAwarenes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lon.edu/u/academics/catl/inclusiveteaching/who-are-the-students/" TargetMode="External"/><Relationship Id="rId4" Type="http://schemas.openxmlformats.org/officeDocument/2006/relationships/hyperlink" Target="http://cte.virginia.edu/teaching-tips/not-quite-101-ways-to-learning-students-names/" TargetMode="External"/><Relationship Id="rId5" Type="http://schemas.openxmlformats.org/officeDocument/2006/relationships/hyperlink" Target="https://teaching.cornell.edu/teaching-resources/building-inclusive-classrooms/connecting-your-students" TargetMode="External"/><Relationship Id="rId6" Type="http://schemas.openxmlformats.org/officeDocument/2006/relationships/hyperlink" Target="http://www.crlt.umich.edu/internationalstudents" TargetMode="External"/><Relationship Id="rId7" Type="http://schemas.openxmlformats.org/officeDocument/2006/relationships/hyperlink" Target="https://www.washington.edu/teaching/teaching-resources/inclusive-teaching-at-uw/teaching-im-students/" TargetMode="External"/><Relationship Id="rId8" Type="http://schemas.openxmlformats.org/officeDocument/2006/relationships/hyperlink" Target="http://www.crlt.umich.edu/publinks/disabilitiesfacinfo" TargetMode="External"/><Relationship Id="rId9" Type="http://schemas.openxmlformats.org/officeDocument/2006/relationships/hyperlink" Target="https://www.washington.edu/teaching/teaching-resources/inclusive-teaching-at-uw/teaching-student-veterans-resources-for-instructor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u.edu/blogs/cttl/2017/01/18/features-of-an-inclusive-syllabus/" TargetMode="External"/><Relationship Id="rId4" Type="http://schemas.openxmlformats.org/officeDocument/2006/relationships/hyperlink" Target="https://ctl.yale.edu/DiversityStatements" TargetMode="External"/><Relationship Id="rId5" Type="http://schemas.openxmlformats.org/officeDocument/2006/relationships/hyperlink" Target="https://www.elon.edu/u/academics/catl/inclusiveteaching/how-do-we-teach/links-to-gender-pronouns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ing.cornell.edu/teaching-resources/building-inclusive-classrooms/classroom-climate" TargetMode="External"/><Relationship Id="rId4" Type="http://schemas.openxmlformats.org/officeDocument/2006/relationships/hyperlink" Target="https://teachingcenter.wustl.edu/resources/inclusive-teaching-learning/establishing-ground-rules/" TargetMode="External"/><Relationship Id="rId5" Type="http://schemas.openxmlformats.org/officeDocument/2006/relationships/hyperlink" Target="http://www.crlt.umich.edu/multicultural-teaching/difficult-moments" TargetMode="External"/><Relationship Id="rId6" Type="http://schemas.openxmlformats.org/officeDocument/2006/relationships/hyperlink" Target="https://docs.google.com/document/d/1QXOsiu5aDsbksadPpt0HqwNLXdLYfQayHa4miQ6PPpM/edit#heading=h.30j0zll" TargetMode="External"/><Relationship Id="rId7" Type="http://schemas.openxmlformats.org/officeDocument/2006/relationships/hyperlink" Target="https://teaching.cornell.edu/teaching-resources/building-inclusive-classrooms/universal-design-learning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814BD38-6047-EA4A-9986-041C8EB56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814061"/>
            <a:ext cx="9448800" cy="1825096"/>
          </a:xfrm>
        </p:spPr>
        <p:txBody>
          <a:bodyPr>
            <a:noAutofit/>
          </a:bodyPr>
          <a:lstStyle/>
          <a:p>
            <a:r>
              <a:rPr lang="en-US" sz="4400" cap="none" dirty="0"/>
              <a:t>Faculty Beliefs and Practices for Inclusive Teaching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83E3657-BC58-A140-93D1-AB7B96C369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028013"/>
            <a:ext cx="9448800" cy="2233534"/>
          </a:xfrm>
        </p:spPr>
        <p:txBody>
          <a:bodyPr>
            <a:normAutofit/>
          </a:bodyPr>
          <a:lstStyle/>
          <a:p>
            <a:r>
              <a:rPr lang="en-US" sz="2200" dirty="0"/>
              <a:t>Dr. Ryan </a:t>
            </a:r>
            <a:r>
              <a:rPr lang="en-US" sz="2200" dirty="0" err="1"/>
              <a:t>Bronkema</a:t>
            </a:r>
            <a:r>
              <a:rPr lang="en-US" sz="2200" dirty="0"/>
              <a:t>, University of West Georgia</a:t>
            </a:r>
          </a:p>
          <a:p>
            <a:r>
              <a:rPr lang="en-US" sz="2200" dirty="0"/>
              <a:t>Dr. Michele DiPietro, Kennesaw State University</a:t>
            </a:r>
          </a:p>
          <a:p>
            <a:r>
              <a:rPr lang="en-US" sz="2200" dirty="0"/>
              <a:t>Dr. Brian Etheridge, Georgia Gwinnett College</a:t>
            </a:r>
          </a:p>
          <a:p>
            <a:r>
              <a:rPr lang="en-US" sz="2200" dirty="0"/>
              <a:t>Dr. Judy Grissett, Georgia Southwestern State University</a:t>
            </a:r>
          </a:p>
          <a:p>
            <a:r>
              <a:rPr lang="en-US" sz="2200" dirty="0"/>
              <a:t>Dr. Jamie Landau, Valdosta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586719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ctrTitle"/>
          </p:nvPr>
        </p:nvSpPr>
        <p:spPr>
          <a:xfrm>
            <a:off x="1524000" y="1109392"/>
            <a:ext cx="7297738" cy="812800"/>
          </a:xfrm>
        </p:spPr>
        <p:txBody>
          <a:bodyPr/>
          <a:lstStyle/>
          <a:p>
            <a:pPr>
              <a:buFont typeface="+mj-lt" charset="0"/>
              <a:buNone/>
            </a:pPr>
            <a:r>
              <a:rPr lang="en-US" dirty="0">
                <a:latin typeface="Helvetica Neue" charset="0"/>
              </a:rPr>
              <a:t>Model of skill development</a:t>
            </a:r>
          </a:p>
        </p:txBody>
      </p:sp>
      <p:sp>
        <p:nvSpPr>
          <p:cNvPr id="74755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2359650" y="5838476"/>
            <a:ext cx="6907213" cy="558800"/>
          </a:xfrm>
        </p:spPr>
        <p:txBody>
          <a:bodyPr/>
          <a:lstStyle/>
          <a:p>
            <a:pPr marL="0" indent="0">
              <a:spcBef>
                <a:spcPct val="0"/>
              </a:spcBef>
            </a:pPr>
            <a:r>
              <a:rPr lang="en-US" dirty="0">
                <a:latin typeface="Helvetica Neue Light" charset="0"/>
              </a:rPr>
              <a:t>Sprague and Stuart (2000)</a:t>
            </a:r>
          </a:p>
        </p:txBody>
      </p:sp>
      <p:pic>
        <p:nvPicPr>
          <p:cNvPr id="5" name="Picture Placeholder 4" descr="Principle-Mastery-2.pd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3300" y="0"/>
            <a:ext cx="9144000" cy="639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26DABDF-8C63-AB4E-A5CD-4B4FC20AFE45}"/>
              </a:ext>
            </a:extLst>
          </p:cNvPr>
          <p:cNvSpPr/>
          <p:nvPr/>
        </p:nvSpPr>
        <p:spPr>
          <a:xfrm>
            <a:off x="-494675" y="6117876"/>
            <a:ext cx="12944476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2FDA6337-70F6-354D-9EF3-50645B2235E3}"/>
              </a:ext>
            </a:extLst>
          </p:cNvPr>
          <p:cNvSpPr/>
          <p:nvPr/>
        </p:nvSpPr>
        <p:spPr>
          <a:xfrm>
            <a:off x="9266863" y="2445190"/>
            <a:ext cx="2470435" cy="1122373"/>
          </a:xfrm>
          <a:prstGeom prst="rect">
            <a:avLst/>
          </a:prstGeom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Expected part of Development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4DBAE121-0CC8-2549-8FED-9AF3392BEA13}"/>
              </a:ext>
            </a:extLst>
          </p:cNvPr>
          <p:cNvSpPr/>
          <p:nvPr/>
        </p:nvSpPr>
        <p:spPr>
          <a:xfrm>
            <a:off x="7279728" y="4073177"/>
            <a:ext cx="3702571" cy="980286"/>
          </a:xfrm>
          <a:prstGeom prst="rect">
            <a:avLst/>
          </a:prstGeom>
          <a:solidFill>
            <a:srgbClr val="FFFF00"/>
          </a:solidFill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Don’t be discouraged!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E980058-CD1B-7149-81C4-1BDB7D08B963}"/>
              </a:ext>
            </a:extLst>
          </p:cNvPr>
          <p:cNvSpPr/>
          <p:nvPr/>
        </p:nvSpPr>
        <p:spPr>
          <a:xfrm>
            <a:off x="5971537" y="5482876"/>
            <a:ext cx="3295325" cy="914400"/>
          </a:xfrm>
          <a:prstGeom prst="rect">
            <a:avLst/>
          </a:prstGeom>
          <a:solidFill>
            <a:srgbClr val="0070C0"/>
          </a:solidFill>
          <a:ln w="317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Part of Scholarly Teaching</a:t>
            </a:r>
          </a:p>
        </p:txBody>
      </p:sp>
    </p:spTree>
    <p:extLst>
      <p:ext uri="{BB962C8B-B14F-4D97-AF65-F5344CB8AC3E}">
        <p14:creationId xmlns:p14="http://schemas.microsoft.com/office/powerpoint/2010/main" val="59877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3B0BD4-B2E6-8942-A5A8-24D34EA36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Think-Pair-Share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86ED0F-DA7A-2740-96CB-3A5737E36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Individually, reflect on the 4 dimensions of inclusion and</a:t>
            </a:r>
            <a:r>
              <a:rPr lang="mr-IN" sz="2400" dirty="0"/>
              <a:t>…</a:t>
            </a:r>
            <a:endParaRPr lang="en-US" sz="2400" dirty="0"/>
          </a:p>
          <a:p>
            <a:pPr lvl="1">
              <a:buFont typeface="Arial" charset="0"/>
              <a:buChar char="•"/>
            </a:pPr>
            <a:r>
              <a:rPr lang="en-US" sz="2200" dirty="0"/>
              <a:t>One way in which you might be involuntarily exclusionary when teaching</a:t>
            </a:r>
          </a:p>
          <a:p>
            <a:pPr lvl="1">
              <a:buFont typeface="Arial" charset="0"/>
              <a:buChar char="•"/>
            </a:pPr>
            <a:r>
              <a:rPr lang="en-US" sz="2200" dirty="0"/>
              <a:t>One strategy you can do to make it more inclusive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Pair up with a neighbor and discuss your reflections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Share with the large group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61251334-7F36-F44D-8EC8-68598452CAEF}"/>
              </a:ext>
            </a:extLst>
          </p:cNvPr>
          <p:cNvSpPr/>
          <p:nvPr/>
        </p:nvSpPr>
        <p:spPr>
          <a:xfrm>
            <a:off x="6339840" y="4466084"/>
            <a:ext cx="5410200" cy="18897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dirty="0">
                <a:solidFill>
                  <a:schemeClr val="bg1"/>
                </a:solidFill>
              </a:rPr>
              <a:t>4 DIMENSIONS OF INCLUSION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Know Yourself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Know your Students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Interrogate your Content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</a:rPr>
              <a:t>Interrogate your Teaching Methods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81C97AAA-209A-B745-AA7D-6514A913FFA5}"/>
              </a:ext>
            </a:extLst>
          </p:cNvPr>
          <p:cNvSpPr txBox="1"/>
          <p:nvPr/>
        </p:nvSpPr>
        <p:spPr>
          <a:xfrm>
            <a:off x="11612880" y="3550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10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49CE5B-9EB1-A146-B1B2-8A6F8363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Inclusive teaching manifesto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1CFD87-08BC-EE49-892E-DA1211DEE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Complete </a:t>
            </a:r>
            <a:r>
              <a:rPr lang="en-US" sz="2400" dirty="0">
                <a:solidFill>
                  <a:schemeClr val="accent4"/>
                </a:solidFill>
              </a:rPr>
              <a:t>one or more </a:t>
            </a:r>
            <a:r>
              <a:rPr lang="en-US" sz="2400" dirty="0"/>
              <a:t>of the following prompts:</a:t>
            </a:r>
          </a:p>
          <a:p>
            <a:r>
              <a:rPr lang="en-US" sz="2400" dirty="0"/>
              <a:t>As an inclusive teacher, I am…</a:t>
            </a:r>
          </a:p>
          <a:p>
            <a:r>
              <a:rPr lang="en-US" sz="2400" dirty="0"/>
              <a:t>Students in my course feel included when…</a:t>
            </a:r>
          </a:p>
          <a:p>
            <a:r>
              <a:rPr lang="en-US" sz="2400" dirty="0"/>
              <a:t>My course content is inclusive when…</a:t>
            </a:r>
          </a:p>
          <a:p>
            <a:r>
              <a:rPr lang="en-US" sz="2400" dirty="0"/>
              <a:t>Inclusive pedagogical methods look like…</a:t>
            </a:r>
          </a:p>
          <a:p>
            <a:r>
              <a:rPr lang="en-US" sz="2400" dirty="0"/>
              <a:t>I believe inclusive teaching is…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FE68C27E-C971-D34B-8AE7-4A46DBDFB579}"/>
              </a:ext>
            </a:extLst>
          </p:cNvPr>
          <p:cNvSpPr/>
          <p:nvPr/>
        </p:nvSpPr>
        <p:spPr>
          <a:xfrm>
            <a:off x="6141720" y="4572001"/>
            <a:ext cx="5364480" cy="1646684"/>
          </a:xfrm>
          <a:prstGeom prst="rect">
            <a:avLst/>
          </a:prstGeom>
          <a:ln w="317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bg1"/>
                </a:solidFill>
              </a:rPr>
              <a:t>Take 2 minutes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</a:rPr>
              <a:t>Write legibly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</a:rPr>
              <a:t>Others will read your work out loud</a:t>
            </a:r>
          </a:p>
          <a:p>
            <a:pPr algn="ctr"/>
            <a:r>
              <a:rPr lang="en-US" sz="2200" dirty="0">
                <a:solidFill>
                  <a:schemeClr val="bg1"/>
                </a:solidFill>
              </a:rPr>
              <a:t>Read out the most memorable point</a:t>
            </a:r>
          </a:p>
        </p:txBody>
      </p:sp>
    </p:spTree>
    <p:extLst>
      <p:ext uri="{BB962C8B-B14F-4D97-AF65-F5344CB8AC3E}">
        <p14:creationId xmlns:p14="http://schemas.microsoft.com/office/powerpoint/2010/main" val="361869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E9B71B-9C5A-B04C-A5C6-C3EB14DA5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59573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E93D30-310A-BE42-BBCA-12E5FAB71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5"/>
                </a:solidFill>
              </a:rPr>
              <a:t>Inclusive Pedagogy</a:t>
            </a:r>
          </a:p>
          <a:p>
            <a:r>
              <a:rPr lang="en-US" dirty="0"/>
              <a:t>Ambrose, S. A., et al. (2010) </a:t>
            </a:r>
            <a:r>
              <a:rPr lang="en-US" i="1" dirty="0"/>
              <a:t>How Learning Works: 7 Research-Based Principles for Smart Teaching. </a:t>
            </a:r>
            <a:r>
              <a:rPr lang="en-US" dirty="0"/>
              <a:t>San Francisco: Jossey-Bass.</a:t>
            </a:r>
            <a:endParaRPr lang="en-US" i="1" dirty="0"/>
          </a:p>
          <a:p>
            <a:r>
              <a:rPr lang="en-US" dirty="0"/>
              <a:t>Brookfield, S., &amp; </a:t>
            </a:r>
            <a:r>
              <a:rPr lang="en-US" dirty="0" err="1"/>
              <a:t>Preskill</a:t>
            </a:r>
            <a:r>
              <a:rPr lang="en-US" dirty="0"/>
              <a:t>, S. (2005) </a:t>
            </a:r>
            <a:r>
              <a:rPr lang="en-US" i="1" dirty="0"/>
              <a:t>Discussion as a way of Leading </a:t>
            </a:r>
            <a:r>
              <a:rPr lang="en-US" dirty="0"/>
              <a:t>(2</a:t>
            </a:r>
            <a:r>
              <a:rPr lang="en-US" baseline="30000" dirty="0"/>
              <a:t>nd</a:t>
            </a:r>
            <a:r>
              <a:rPr lang="en-US" dirty="0"/>
              <a:t> ed.). Jossey-Bass.</a:t>
            </a:r>
          </a:p>
          <a:p>
            <a:r>
              <a:rPr lang="en-US" dirty="0"/>
              <a:t>hooks, b. (1994). </a:t>
            </a:r>
            <a:r>
              <a:rPr lang="en-US" i="1" dirty="0"/>
              <a:t>Teaching to transgress: Education as the practice of freedom.</a:t>
            </a:r>
            <a:r>
              <a:rPr lang="en-US" dirty="0"/>
              <a:t> New York: Routledge.</a:t>
            </a:r>
          </a:p>
          <a:p>
            <a:r>
              <a:rPr lang="en-US" dirty="0"/>
              <a:t>Kohl, H. (1994). </a:t>
            </a:r>
            <a:r>
              <a:rPr lang="en-US" i="1" dirty="0"/>
              <a:t>"I won’t learn from you" and other thoughts on creative maladjustment</a:t>
            </a:r>
            <a:r>
              <a:rPr lang="en-US" dirty="0"/>
              <a:t>. New York: The New Press.</a:t>
            </a:r>
          </a:p>
          <a:p>
            <a:r>
              <a:rPr lang="en-US" dirty="0"/>
              <a:t>Marchesani, L., &amp; Adams, M. (1992). Dynamics of diversity in the teach- </a:t>
            </a:r>
            <a:r>
              <a:rPr lang="en-US" dirty="0" err="1"/>
              <a:t>ing</a:t>
            </a:r>
            <a:r>
              <a:rPr lang="en-US" dirty="0"/>
              <a:t>–learning process: A faculty development model for analysis and action. In M. Adams (Ed.), </a:t>
            </a:r>
            <a:r>
              <a:rPr lang="en-US" i="1" dirty="0"/>
              <a:t>Promoting diversity in college class- rooms: Innovative responses for the curriculum, faculty, and institutions </a:t>
            </a:r>
            <a:r>
              <a:rPr lang="en-US" dirty="0"/>
              <a:t>(Vol. 52, pp. 9–20). San Francisco: Jossey-Bass. </a:t>
            </a:r>
          </a:p>
        </p:txBody>
      </p:sp>
    </p:spTree>
    <p:extLst>
      <p:ext uri="{BB962C8B-B14F-4D97-AF65-F5344CB8AC3E}">
        <p14:creationId xmlns:p14="http://schemas.microsoft.com/office/powerpoint/2010/main" val="36434623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E9B71B-9C5A-B04C-A5C6-C3EB14DA5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406564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E93D30-310A-BE42-BBCA-12E5FAB71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9592"/>
            <a:ext cx="11277600" cy="55698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accent5"/>
                </a:solidFill>
              </a:rPr>
              <a:t>Inclusive Pedagogy (continued)</a:t>
            </a:r>
          </a:p>
          <a:p>
            <a:r>
              <a:rPr lang="en-US" sz="1800" dirty="0"/>
              <a:t>Maxwell K, &amp; </a:t>
            </a:r>
            <a:r>
              <a:rPr lang="en-US" sz="1800" dirty="0" err="1"/>
              <a:t>Gurin</a:t>
            </a:r>
            <a:r>
              <a:rPr lang="en-US" sz="1800" dirty="0"/>
              <a:t>, P. (2017). Using dialogue to create inclusive classrooms: A case study from a faculty institute. </a:t>
            </a:r>
            <a:r>
              <a:rPr lang="en-US" sz="1800" i="1" dirty="0"/>
              <a:t>AAC&amp;U’s Liberal Education</a:t>
            </a:r>
            <a:r>
              <a:rPr lang="en-US" sz="1800" dirty="0"/>
              <a:t>, 103(3/4). Retrieved from: </a:t>
            </a:r>
            <a:r>
              <a:rPr lang="en-US" sz="1800" dirty="0">
                <a:hlinkClick r:id="rId2"/>
              </a:rPr>
              <a:t>https://www.aacu.org/liberaleducation/2017/summer-fall/maxwell_gurin</a:t>
            </a:r>
            <a:endParaRPr lang="en-US" sz="1800" dirty="0"/>
          </a:p>
          <a:p>
            <a:r>
              <a:rPr lang="en-US" sz="1800" dirty="0" err="1"/>
              <a:t>Pascarella</a:t>
            </a:r>
            <a:r>
              <a:rPr lang="en-US" sz="1800" dirty="0"/>
              <a:t>, E., Whitt, E., Edison, M., &amp; Nora, A. (1997). Women’s perceptions of a “chilly climate” and their cognitive outcomes during the first year of college. </a:t>
            </a:r>
            <a:r>
              <a:rPr lang="en-US" sz="1800" i="1" dirty="0"/>
              <a:t>Journal of College Student Development, 38(2), </a:t>
            </a:r>
            <a:r>
              <a:rPr lang="en-US" sz="1800" dirty="0"/>
              <a:t>109–124. </a:t>
            </a:r>
          </a:p>
          <a:p>
            <a:r>
              <a:rPr lang="en-US" sz="1800" dirty="0"/>
              <a:t>Seymour, E., &amp; Hewitt, N. (1997). </a:t>
            </a:r>
            <a:r>
              <a:rPr lang="en-US" sz="1800" i="1" dirty="0"/>
              <a:t>Talking about leaving: Why undergraduates leave the sciences. </a:t>
            </a:r>
            <a:r>
              <a:rPr lang="en-US" sz="1800" dirty="0"/>
              <a:t>Boulder, CO: Westview Press. </a:t>
            </a:r>
          </a:p>
          <a:p>
            <a:r>
              <a:rPr lang="en-US" sz="1800" dirty="0"/>
              <a:t>Tinto, V. (1993). </a:t>
            </a:r>
            <a:r>
              <a:rPr lang="en-US" sz="1800" i="1" dirty="0"/>
              <a:t>Leaving college: Rethinking the causes and cures of student attrition</a:t>
            </a:r>
            <a:r>
              <a:rPr lang="en-US" sz="1800" dirty="0"/>
              <a:t> (2nd ed.). Chicago: The University of Chicago Press.</a:t>
            </a:r>
          </a:p>
          <a:p>
            <a:r>
              <a:rPr lang="en-US" sz="1800" dirty="0"/>
              <a:t>Warren, L. (2006). </a:t>
            </a:r>
            <a:r>
              <a:rPr lang="en-US" sz="1800" i="1" dirty="0"/>
              <a:t>Managing hot moments in the classroom</a:t>
            </a:r>
            <a:r>
              <a:rPr lang="en-US" sz="1800" dirty="0"/>
              <a:t>. Derek Bok Center for Teaching and Learning, Harvard University. Retrieved from </a:t>
            </a:r>
            <a:r>
              <a:rPr lang="en-US" sz="1800" u="sng" dirty="0">
                <a:hlinkClick r:id="rId3"/>
              </a:rPr>
              <a:t>http://isites.harvard.edu/fs/html/icb.topic58474/hotmoments.html</a:t>
            </a:r>
            <a:r>
              <a:rPr lang="en-US" sz="1800" dirty="0"/>
              <a:t>  </a:t>
            </a:r>
          </a:p>
          <a:p>
            <a:r>
              <a:rPr lang="en-US" sz="1800" dirty="0"/>
              <a:t>Whitt, E., Nora, A., Edison, M., </a:t>
            </a:r>
            <a:r>
              <a:rPr lang="en-US" sz="1800" dirty="0" err="1"/>
              <a:t>Terenzini</a:t>
            </a:r>
            <a:r>
              <a:rPr lang="en-US" sz="1800" dirty="0"/>
              <a:t>, P., &amp; </a:t>
            </a:r>
            <a:r>
              <a:rPr lang="en-US" sz="1800" dirty="0" err="1"/>
              <a:t>Pascarella</a:t>
            </a:r>
            <a:r>
              <a:rPr lang="en-US" sz="1800" dirty="0"/>
              <a:t>, E. (1999). Women’s perceptions of a “chilly climate” and cognitive outcomes in college: Additional evidence. </a:t>
            </a:r>
            <a:r>
              <a:rPr lang="en-US" sz="1800" i="1" dirty="0"/>
              <a:t>Journal of College Student Development, 40(2), </a:t>
            </a:r>
            <a:r>
              <a:rPr lang="en-US" sz="1800" dirty="0"/>
              <a:t>163–177. </a:t>
            </a:r>
          </a:p>
        </p:txBody>
      </p:sp>
    </p:spTree>
    <p:extLst>
      <p:ext uri="{BB962C8B-B14F-4D97-AF65-F5344CB8AC3E}">
        <p14:creationId xmlns:p14="http://schemas.microsoft.com/office/powerpoint/2010/main" val="3301196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0E9B71B-9C5A-B04C-A5C6-C3EB14DA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1E93D30-310A-BE42-BBCA-12E5FAB71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81200"/>
            <a:ext cx="11399520" cy="512064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Gender and Sexuality</a:t>
            </a:r>
          </a:p>
          <a:p>
            <a:r>
              <a:rPr lang="en-US" dirty="0" err="1"/>
              <a:t>Belenky</a:t>
            </a:r>
            <a:r>
              <a:rPr lang="en-US" dirty="0"/>
              <a:t>, M. F., </a:t>
            </a:r>
            <a:r>
              <a:rPr lang="en-US" dirty="0" err="1"/>
              <a:t>Clinchy</a:t>
            </a:r>
            <a:r>
              <a:rPr lang="en-US" dirty="0"/>
              <a:t>, B. M., Goldberger, N. R., and </a:t>
            </a:r>
            <a:r>
              <a:rPr lang="en-US" dirty="0" err="1"/>
              <a:t>Tarule</a:t>
            </a:r>
            <a:r>
              <a:rPr lang="en-US" dirty="0"/>
              <a:t>, J. M. (1986). </a:t>
            </a:r>
            <a:r>
              <a:rPr lang="en-US" i="1" dirty="0"/>
              <a:t>Women's ways of knowing: The development of self, voice and mind</a:t>
            </a:r>
            <a:r>
              <a:rPr lang="en-US" dirty="0"/>
              <a:t>. Basic Books.</a:t>
            </a:r>
          </a:p>
          <a:p>
            <a:r>
              <a:rPr lang="en-US" dirty="0"/>
              <a:t>Campus Pride: </a:t>
            </a:r>
            <a:r>
              <a:rPr lang="en-US" dirty="0">
                <a:hlinkClick r:id="rId2"/>
              </a:rPr>
              <a:t>https://www.campuspride.org</a:t>
            </a:r>
            <a:endParaRPr lang="en-US" dirty="0"/>
          </a:p>
          <a:p>
            <a:r>
              <a:rPr lang="en-US" dirty="0" err="1"/>
              <a:t>DeSurra</a:t>
            </a:r>
            <a:r>
              <a:rPr lang="en-US" dirty="0"/>
              <a:t>, C., &amp; Church, K. A. (1994). </a:t>
            </a:r>
            <a:r>
              <a:rPr lang="en-US" i="1" dirty="0"/>
              <a:t>Unlocking the classroom closet: Privileging the marginalized voices of gay/lesbian college students. </a:t>
            </a:r>
            <a:r>
              <a:rPr lang="en-US" dirty="0"/>
              <a:t>Paper presented at the Annual Meeting of the Speech Communication Association. </a:t>
            </a:r>
          </a:p>
          <a:p>
            <a:r>
              <a:rPr lang="en-US" dirty="0"/>
              <a:t>Gay, Lesbian, and Straight Education Network (GLSEN): </a:t>
            </a:r>
            <a:r>
              <a:rPr lang="en-US" dirty="0">
                <a:hlinkClick r:id="rId3"/>
              </a:rPr>
              <a:t>https://www.glsen.org</a:t>
            </a:r>
            <a:endParaRPr lang="en-US" dirty="0"/>
          </a:p>
          <a:p>
            <a:r>
              <a:rPr lang="en-US" dirty="0"/>
              <a:t>Hall, R. (1982). </a:t>
            </a:r>
            <a:r>
              <a:rPr lang="en-US" i="1" dirty="0"/>
              <a:t>The classroom climate: A chilly one for women?</a:t>
            </a:r>
            <a:r>
              <a:rPr lang="en-US" dirty="0"/>
              <a:t> Washington, D.C.: Association of American Colleges.</a:t>
            </a:r>
          </a:p>
          <a:p>
            <a:r>
              <a:rPr lang="en-US" dirty="0"/>
              <a:t>Rankin, Sue, Warren J. </a:t>
            </a:r>
            <a:r>
              <a:rPr lang="en-US" dirty="0" err="1"/>
              <a:t>Blumenfeld</a:t>
            </a:r>
            <a:r>
              <a:rPr lang="en-US" dirty="0"/>
              <a:t>, Genevieve N. Weber, and </a:t>
            </a:r>
            <a:r>
              <a:rPr lang="en-US" dirty="0" err="1"/>
              <a:t>Somjen</a:t>
            </a:r>
            <a:r>
              <a:rPr lang="en-US" dirty="0"/>
              <a:t> Frazer. 2010. </a:t>
            </a:r>
            <a:r>
              <a:rPr lang="en-US" i="1" dirty="0"/>
              <a:t>State of Higher Education for LGBT People: Campus Pride 2010 National College Climate Survey</a:t>
            </a:r>
            <a:r>
              <a:rPr lang="en-US" dirty="0"/>
              <a:t>. Charlotte, NC: Campus Pride.</a:t>
            </a:r>
          </a:p>
          <a:p>
            <a:r>
              <a:rPr lang="en-US" dirty="0" err="1"/>
              <a:t>Renn</a:t>
            </a:r>
            <a:r>
              <a:rPr lang="en-US" dirty="0"/>
              <a:t>, K. (1998). "Lesbian, gay, bisexual, and transgender students in the college classroom." In R. </a:t>
            </a:r>
            <a:r>
              <a:rPr lang="en-US" dirty="0" err="1"/>
              <a:t>Sanlo</a:t>
            </a:r>
            <a:r>
              <a:rPr lang="en-US" dirty="0"/>
              <a:t> (Ed.), </a:t>
            </a:r>
            <a:r>
              <a:rPr lang="en-US" i="1" dirty="0"/>
              <a:t>Working with lesbian, gay, bisexual, and transgender college students: A handbook for faculty and administrators</a:t>
            </a:r>
            <a:r>
              <a:rPr lang="en-US" dirty="0"/>
              <a:t> (231-238). Westport, CT: Greenwood Press.</a:t>
            </a:r>
          </a:p>
        </p:txBody>
      </p:sp>
    </p:spTree>
    <p:extLst>
      <p:ext uri="{BB962C8B-B14F-4D97-AF65-F5344CB8AC3E}">
        <p14:creationId xmlns:p14="http://schemas.microsoft.com/office/powerpoint/2010/main" val="2590395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" y="1996441"/>
            <a:ext cx="11582400" cy="48005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FF00"/>
                </a:solidFill>
              </a:rPr>
              <a:t>Race</a:t>
            </a:r>
          </a:p>
          <a:p>
            <a:r>
              <a:rPr lang="en-US" sz="2400" dirty="0"/>
              <a:t>Fries-Britt, S. (2000). Identity development of high-ability black collegians. In M. Baxter-</a:t>
            </a:r>
            <a:r>
              <a:rPr lang="en-US" sz="2400" dirty="0" err="1"/>
              <a:t>Magolda</a:t>
            </a:r>
            <a:r>
              <a:rPr lang="en-US" sz="2400" dirty="0"/>
              <a:t> (Ed.), </a:t>
            </a:r>
            <a:r>
              <a:rPr lang="en-US" sz="2400" i="1" dirty="0"/>
              <a:t>Teaching to promote intellectual and personal maturity: Incorporating students’ worldviews and identities into the learning process </a:t>
            </a:r>
            <a:r>
              <a:rPr lang="en-US" sz="2400" dirty="0"/>
              <a:t>(Vol. </a:t>
            </a:r>
            <a:r>
              <a:rPr lang="en-US" sz="2400" i="1" dirty="0"/>
              <a:t>82</a:t>
            </a:r>
            <a:r>
              <a:rPr lang="en-US" sz="2400" dirty="0"/>
              <a:t>). San Francisco: Jossey-Bass. </a:t>
            </a:r>
          </a:p>
          <a:p>
            <a:r>
              <a:rPr lang="en-US" sz="2400" dirty="0" err="1"/>
              <a:t>Karkouti</a:t>
            </a:r>
            <a:r>
              <a:rPr lang="en-US" sz="2400" dirty="0"/>
              <a:t>, I. M. (2016). Black students’ educational experiences in predominantly White universities: A review of the related literature. </a:t>
            </a:r>
            <a:r>
              <a:rPr lang="en-US" sz="2400" i="1" dirty="0"/>
              <a:t>College Student Journal, 50</a:t>
            </a:r>
            <a:r>
              <a:rPr lang="en-US" sz="2400" dirty="0"/>
              <a:t>(1), 59-70.</a:t>
            </a:r>
          </a:p>
          <a:p>
            <a:r>
              <a:rPr lang="en-US" sz="2400" dirty="0"/>
              <a:t>Rosenthal, R., &amp; Jacobson, L. (1992). </a:t>
            </a:r>
            <a:r>
              <a:rPr lang="en-US" sz="2400" i="1" dirty="0"/>
              <a:t>Pygmalion in the classroom: Teacher expectation and pupils' intellectual development</a:t>
            </a:r>
            <a:r>
              <a:rPr lang="en-US" sz="2400" dirty="0"/>
              <a:t> (2nd ed.). New York: Ardent Media.</a:t>
            </a:r>
          </a:p>
          <a:p>
            <a:r>
              <a:rPr lang="en-US" sz="2400" dirty="0"/>
              <a:t>Steele, C. (2010) </a:t>
            </a:r>
            <a:r>
              <a:rPr lang="en-US" sz="2400" i="1" dirty="0"/>
              <a:t>Whistling Vivaldi: How stereotypes affect us and what we can do</a:t>
            </a:r>
            <a:r>
              <a:rPr lang="en-US" sz="2400" dirty="0"/>
              <a:t>. Norton.</a:t>
            </a:r>
          </a:p>
          <a:p>
            <a:r>
              <a:rPr lang="en-US" sz="2400" dirty="0"/>
              <a:t>Tatum, Beverly Daniel. 2017. </a:t>
            </a:r>
            <a:r>
              <a:rPr lang="en-US" sz="2400" i="1" dirty="0"/>
              <a:t>Why are All the Black Kids Sitting Together in the Cafeteria? And Other Conversations about Race (2</a:t>
            </a:r>
            <a:r>
              <a:rPr lang="en-US" sz="2400" i="1" baseline="30000" dirty="0"/>
              <a:t>nd</a:t>
            </a:r>
            <a:r>
              <a:rPr lang="en-US" sz="2400" i="1" dirty="0"/>
              <a:t> ed.)</a:t>
            </a:r>
            <a:r>
              <a:rPr lang="en-US" sz="2400" dirty="0"/>
              <a:t>. New York: Basic Books.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488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050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4"/>
                </a:solidFill>
              </a:rPr>
              <a:t>Language &amp; Communication</a:t>
            </a:r>
          </a:p>
          <a:p>
            <a:r>
              <a:rPr lang="en-US" sz="2400" dirty="0"/>
              <a:t>Inclusive language guide by the National Council of Teachers of English </a:t>
            </a:r>
            <a:r>
              <a:rPr lang="en-US" sz="2400" dirty="0">
                <a:hlinkClick r:id="rId3"/>
              </a:rPr>
              <a:t>http://www.ncte.org/positions/statements/genderfairuseoflang</a:t>
            </a:r>
            <a:endParaRPr lang="en-US" sz="2400" dirty="0"/>
          </a:p>
          <a:p>
            <a:r>
              <a:rPr lang="en-US" sz="2400" dirty="0"/>
              <a:t>Ishiyama, J., and </a:t>
            </a:r>
            <a:r>
              <a:rPr lang="en-US" sz="2400" dirty="0" err="1"/>
              <a:t>Hartlaub</a:t>
            </a:r>
            <a:r>
              <a:rPr lang="en-US" sz="2400" dirty="0"/>
              <a:t>, S. </a:t>
            </a:r>
            <a:r>
              <a:rPr lang="ja-JP" altLang="en-US" sz="2400" dirty="0"/>
              <a:t>“</a:t>
            </a:r>
            <a:r>
              <a:rPr lang="en-US" sz="2400" dirty="0"/>
              <a:t>Does the Wording of Syllabi Affect student Course Assessment in Introductory Political Science Classes?</a:t>
            </a:r>
            <a:r>
              <a:rPr lang="ja-JP" altLang="en-US" sz="2400" dirty="0"/>
              <a:t>”</a:t>
            </a:r>
            <a:r>
              <a:rPr lang="en-US" sz="2400" dirty="0"/>
              <a:t> available at </a:t>
            </a:r>
            <a:r>
              <a:rPr lang="en-US" sz="2400" dirty="0">
                <a:hlinkClick r:id="rId4"/>
              </a:rPr>
              <a:t>http://www.apsanet.org/imgtest/WordingSyllabiAssessment-Ishiyama.pdf</a:t>
            </a:r>
            <a:endParaRPr lang="en-US" sz="2400" dirty="0"/>
          </a:p>
          <a:p>
            <a:r>
              <a:rPr lang="en-US" dirty="0"/>
              <a:t>Pronouns, see GLSEN’s ”Pronouns: A Resource for Educators” and Campus Pride’s “Guide to Common Pronouns and Their Usage”:</a:t>
            </a:r>
          </a:p>
          <a:p>
            <a:pPr lvl="1"/>
            <a:r>
              <a:rPr lang="en-US" dirty="0">
                <a:hlinkClick r:id="rId5"/>
              </a:rPr>
              <a:t>https://www.glsen.org/article/pronouns-resource-educators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https://www.campuspride.org/resources/what-are-your-pronouns-a-guide-to-common-pronouns-and-their-usage/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740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40303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5480"/>
            <a:ext cx="10820400" cy="50901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Stereotypes, </a:t>
            </a:r>
            <a:r>
              <a:rPr lang="en-US" sz="2400" dirty="0" err="1">
                <a:solidFill>
                  <a:schemeClr val="accent2"/>
                </a:solidFill>
              </a:rPr>
              <a:t>Microaggressions</a:t>
            </a:r>
            <a:r>
              <a:rPr lang="en-US" sz="2400" dirty="0">
                <a:solidFill>
                  <a:schemeClr val="accent2"/>
                </a:solidFill>
              </a:rPr>
              <a:t>, Bias, Privilege, and Diversity in Higher Ed</a:t>
            </a:r>
          </a:p>
          <a:p>
            <a:r>
              <a:rPr lang="en-US" sz="2400" dirty="0"/>
              <a:t>Implicit Association Test. Available online at </a:t>
            </a:r>
            <a:r>
              <a:rPr lang="en-US" sz="2400" dirty="0">
                <a:hlinkClick r:id="rId3"/>
              </a:rPr>
              <a:t>http://implicit.harvard.edu</a:t>
            </a:r>
            <a:r>
              <a:rPr lang="en-US" sz="2400" dirty="0"/>
              <a:t> </a:t>
            </a:r>
          </a:p>
          <a:p>
            <a:r>
              <a:rPr lang="en-US" sz="2400" dirty="0"/>
              <a:t>McIntosh, P. (1989). White privilege: Unpacking the invisible knapsack. </a:t>
            </a:r>
            <a:r>
              <a:rPr lang="en-US" sz="2400" i="1" dirty="0"/>
              <a:t>Peace and Freedom</a:t>
            </a:r>
            <a:r>
              <a:rPr lang="en-US" sz="2400" dirty="0"/>
              <a:t>. July/August.</a:t>
            </a:r>
          </a:p>
          <a:p>
            <a:r>
              <a:rPr lang="en-US" sz="2400" dirty="0"/>
              <a:t>Moody, J. (2011). </a:t>
            </a:r>
            <a:r>
              <a:rPr lang="en-US" sz="2400" i="1" dirty="0"/>
              <a:t>Faculty diversity: Removing the barriers. </a:t>
            </a:r>
            <a:r>
              <a:rPr lang="en-US" sz="2400" dirty="0"/>
              <a:t>New York: Routledge.</a:t>
            </a:r>
          </a:p>
          <a:p>
            <a:r>
              <a:rPr lang="en-US" sz="2400" dirty="0"/>
              <a:t>National Center for Faculty Development and Diversity: </a:t>
            </a:r>
            <a:r>
              <a:rPr lang="en-US" sz="2400" dirty="0">
                <a:hlinkClick r:id="rId4"/>
              </a:rPr>
              <a:t>https://www.facultydiversity.org</a:t>
            </a:r>
            <a:endParaRPr lang="en-US" sz="2400" i="1" dirty="0"/>
          </a:p>
          <a:p>
            <a:r>
              <a:rPr lang="en-US" sz="2400" dirty="0"/>
              <a:t>Steele, C. M., &amp; Aronson, J. (1995). "Stereotype threat and the intellectual test performance of African Americans." </a:t>
            </a:r>
            <a:r>
              <a:rPr lang="en-US" sz="2400" i="1" dirty="0"/>
              <a:t>Journal of Personality and Social Psychology, 69</a:t>
            </a:r>
            <a:r>
              <a:rPr lang="en-US" sz="2400" dirty="0"/>
              <a:t>(5), 797-811.</a:t>
            </a:r>
          </a:p>
          <a:p>
            <a:r>
              <a:rPr lang="en-US" sz="2400" dirty="0"/>
              <a:t>Sue, D. W. (2010). </a:t>
            </a:r>
            <a:r>
              <a:rPr lang="en-US" sz="2400" i="1" dirty="0" err="1"/>
              <a:t>Microaggressions</a:t>
            </a:r>
            <a:r>
              <a:rPr lang="en-US" sz="2400" i="1" dirty="0"/>
              <a:t> in everyday life: Race, gender, and sexual Orientation</a:t>
            </a:r>
            <a:r>
              <a:rPr lang="en-US" sz="2400" dirty="0"/>
              <a:t>. Wiley.</a:t>
            </a:r>
          </a:p>
          <a:p>
            <a:r>
              <a:rPr lang="en-US" sz="2400" dirty="0"/>
              <a:t>Sue, D. W. (Ed.) (2010) </a:t>
            </a:r>
            <a:r>
              <a:rPr lang="en-US" sz="2400" i="1" dirty="0" err="1"/>
              <a:t>Microaggressions</a:t>
            </a:r>
            <a:r>
              <a:rPr lang="en-US" sz="2400" i="1" dirty="0"/>
              <a:t> and Marginality: Manifestations, dynamics, and impact</a:t>
            </a:r>
            <a:r>
              <a:rPr lang="en-US" sz="2400" dirty="0"/>
              <a:t>. Wiley.</a:t>
            </a:r>
          </a:p>
          <a:p>
            <a:r>
              <a:rPr lang="en-US" sz="2400" dirty="0"/>
              <a:t>Wise, T, &amp; Case, K. A. (2013). Pedagogy for the privileged: Addressing inequality and injustice without shame or blame. In K. A. Case (Ed.), </a:t>
            </a:r>
            <a:r>
              <a:rPr lang="en-US" sz="2400" i="1" dirty="0"/>
              <a:t>Deconstructing privilege: Teaching and learning as allies in the classroom</a:t>
            </a:r>
            <a:r>
              <a:rPr lang="en-US" sz="2400" dirty="0"/>
              <a:t> (pp. 17-33). New York: Routledge.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10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40303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5480"/>
            <a:ext cx="10820400" cy="509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Knowing Yourself</a:t>
            </a:r>
          </a:p>
          <a:p>
            <a:r>
              <a:rPr lang="en-US" sz="2400" dirty="0"/>
              <a:t>Who am I as a Teacher? (</a:t>
            </a:r>
            <a:r>
              <a:rPr lang="en-US" sz="2400" dirty="0">
                <a:hlinkClick r:id="rId3"/>
              </a:rPr>
              <a:t>https://www.elon.edu/u/academics/catl/inclusiveteaching/who-am-i/</a:t>
            </a:r>
            <a:r>
              <a:rPr lang="en-US" sz="2400" dirty="0"/>
              <a:t>) </a:t>
            </a:r>
          </a:p>
          <a:p>
            <a:r>
              <a:rPr lang="en-US" sz="2400" dirty="0"/>
              <a:t>Identifying your own Attitudes (</a:t>
            </a:r>
            <a:r>
              <a:rPr lang="en-US" sz="2400" dirty="0">
                <a:hlinkClick r:id="rId4"/>
              </a:rPr>
              <a:t>http://www.crlt.umich.edu/gsis/p3_2</a:t>
            </a:r>
            <a:r>
              <a:rPr lang="en-US" sz="2400" dirty="0"/>
              <a:t>)</a:t>
            </a:r>
          </a:p>
          <a:p>
            <a:r>
              <a:rPr lang="en-US" sz="2400" dirty="0"/>
              <a:t>Awareness of Implicit Biases (</a:t>
            </a:r>
            <a:r>
              <a:rPr lang="en-US" sz="2400" dirty="0">
                <a:hlinkClick r:id="rId5"/>
              </a:rPr>
              <a:t>https://ctl.yale.edu/ImplicitBiasAwareness</a:t>
            </a:r>
            <a:r>
              <a:rPr lang="en-US" sz="2400" dirty="0"/>
              <a:t>)  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74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FB9F8B-A6F7-434A-A024-FD0531E43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63A6668-BEF3-F447-88E8-3D6359BAF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Aunt Bonnie has come to visit…</a:t>
            </a:r>
          </a:p>
        </p:txBody>
      </p:sp>
    </p:spTree>
    <p:extLst>
      <p:ext uri="{BB962C8B-B14F-4D97-AF65-F5344CB8AC3E}">
        <p14:creationId xmlns:p14="http://schemas.microsoft.com/office/powerpoint/2010/main" val="9201748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40303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5480"/>
            <a:ext cx="10820400" cy="50901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400" b="1" dirty="0"/>
              <a:t>Knowing your Students</a:t>
            </a:r>
          </a:p>
          <a:p>
            <a:r>
              <a:rPr lang="en-US" sz="2400" dirty="0"/>
              <a:t>Who Are the Students? (</a:t>
            </a:r>
            <a:r>
              <a:rPr lang="en-US" sz="2400" dirty="0">
                <a:hlinkClick r:id="rId3"/>
              </a:rPr>
              <a:t>https://www.elon.edu/u/academics/catl/inclusiveteaching/who-are-the-students/</a:t>
            </a:r>
            <a:r>
              <a:rPr lang="en-US" sz="2400" dirty="0"/>
              <a:t>) </a:t>
            </a:r>
          </a:p>
          <a:p>
            <a:r>
              <a:rPr lang="en-US" sz="2400" dirty="0"/>
              <a:t>Learning Students’ Names (</a:t>
            </a:r>
            <a:r>
              <a:rPr lang="en-US" sz="2400" dirty="0">
                <a:hlinkClick r:id="rId4"/>
              </a:rPr>
              <a:t>http://cte.virginia.edu/teaching-tips/not-quite-101-ways-to-learning-students-names/</a:t>
            </a:r>
            <a:r>
              <a:rPr lang="en-US" sz="2400" dirty="0"/>
              <a:t>) </a:t>
            </a:r>
          </a:p>
          <a:p>
            <a:r>
              <a:rPr lang="en-US" sz="2400" dirty="0"/>
              <a:t>Connecting with your Students (</a:t>
            </a:r>
            <a:r>
              <a:rPr lang="en-US" sz="2400" dirty="0">
                <a:hlinkClick r:id="rId5"/>
              </a:rPr>
              <a:t>https://teaching.cornell.edu/teaching-resources/building-inclusive-classrooms/connecting-your-students</a:t>
            </a:r>
            <a:r>
              <a:rPr lang="en-US" sz="2400" dirty="0"/>
              <a:t>) </a:t>
            </a:r>
          </a:p>
          <a:p>
            <a:r>
              <a:rPr lang="en-US" sz="2400" dirty="0"/>
              <a:t>Teaching International Students (</a:t>
            </a:r>
            <a:r>
              <a:rPr lang="en-US" sz="2400" dirty="0">
                <a:hlinkClick r:id="rId6"/>
              </a:rPr>
              <a:t>http://www.crlt.umich.edu/internationalstudents</a:t>
            </a:r>
            <a:r>
              <a:rPr lang="en-US" sz="2400" dirty="0"/>
              <a:t>) </a:t>
            </a:r>
          </a:p>
          <a:p>
            <a:r>
              <a:rPr lang="en-US" sz="2400" dirty="0"/>
              <a:t>(</a:t>
            </a:r>
            <a:r>
              <a:rPr lang="en-US" sz="2400" dirty="0">
                <a:hlinkClick r:id="rId7"/>
              </a:rPr>
              <a:t>https://www.washington.edu/teaching/teaching-resources/inclusive-teaching-at-uw/teaching-im-students/</a:t>
            </a:r>
            <a:r>
              <a:rPr lang="en-US" sz="2400" dirty="0"/>
              <a:t>) </a:t>
            </a:r>
          </a:p>
          <a:p>
            <a:r>
              <a:rPr lang="en-US" sz="2400" dirty="0"/>
              <a:t>Teaching Students with Disabilities (</a:t>
            </a:r>
            <a:r>
              <a:rPr lang="en-US" sz="2400" dirty="0">
                <a:hlinkClick r:id="rId8"/>
              </a:rPr>
              <a:t>http://www.crlt.umich.edu/publinks/disabilitiesfacinfo</a:t>
            </a:r>
            <a:r>
              <a:rPr lang="en-US" sz="2400" dirty="0"/>
              <a:t>)</a:t>
            </a:r>
          </a:p>
          <a:p>
            <a:r>
              <a:rPr lang="en-US" sz="2400" dirty="0"/>
              <a:t>Teaching Student Veterans (</a:t>
            </a:r>
            <a:r>
              <a:rPr lang="en-US" sz="2400" dirty="0">
                <a:hlinkClick r:id="rId9"/>
              </a:rPr>
              <a:t>https://www.washington.edu/teaching/teaching-resources/inclusive-teaching-at-uw/teaching-student-veterans-resources-for-instructors/</a:t>
            </a:r>
            <a:r>
              <a:rPr lang="en-US" sz="2400" dirty="0"/>
              <a:t>)  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58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40303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5480"/>
            <a:ext cx="10820400" cy="509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Interrogating your Content</a:t>
            </a:r>
          </a:p>
          <a:p>
            <a:r>
              <a:rPr lang="en-US" sz="2400" dirty="0"/>
              <a:t>Features of an Inclusive Syllabus (</a:t>
            </a:r>
            <a:r>
              <a:rPr lang="en-US" sz="2400" dirty="0">
                <a:hlinkClick r:id="rId3"/>
              </a:rPr>
              <a:t>http://www.slu.edu/blogs/cttl/2017/01/18/features-of-an-inclusive-syllabus/</a:t>
            </a:r>
            <a:r>
              <a:rPr lang="en-US" sz="2400" dirty="0"/>
              <a:t>) </a:t>
            </a:r>
          </a:p>
          <a:p>
            <a:r>
              <a:rPr lang="en-US" sz="2400" dirty="0"/>
              <a:t>Diversity Statements (</a:t>
            </a:r>
            <a:r>
              <a:rPr lang="en-US" sz="2400" dirty="0">
                <a:hlinkClick r:id="rId4"/>
              </a:rPr>
              <a:t>https://ctl.yale.edu/DiversityStatements</a:t>
            </a:r>
            <a:r>
              <a:rPr lang="en-US" sz="2400" dirty="0"/>
              <a:t>) </a:t>
            </a:r>
          </a:p>
          <a:p>
            <a:r>
              <a:rPr lang="en-US" sz="2400" dirty="0"/>
              <a:t>Gender Pronouns (</a:t>
            </a:r>
            <a:r>
              <a:rPr lang="en-US" sz="2400" dirty="0">
                <a:hlinkClick r:id="rId5"/>
              </a:rPr>
              <a:t>https://www.elon.edu/u/academics/catl/inclusiveteaching/how-do-we-teach/links-to-gender-pronouns/</a:t>
            </a:r>
            <a:r>
              <a:rPr lang="en-US" sz="2400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61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FED0A1-8B5A-6F49-94A3-9BBCD88E6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40303"/>
            <a:ext cx="8610600" cy="1293028"/>
          </a:xfrm>
        </p:spPr>
        <p:txBody>
          <a:bodyPr/>
          <a:lstStyle/>
          <a:p>
            <a:r>
              <a:rPr lang="en-US" dirty="0"/>
              <a:t>Further readings and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516023-D3D7-0A4F-BB48-7F634C55A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35480"/>
            <a:ext cx="10820400" cy="50901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/>
              <a:t>Interrogating your Teaching Methods</a:t>
            </a:r>
          </a:p>
          <a:p>
            <a:r>
              <a:rPr lang="en-US" sz="2400" dirty="0"/>
              <a:t>Classroom Climate (</a:t>
            </a:r>
            <a:r>
              <a:rPr lang="en-US" sz="2400" dirty="0">
                <a:hlinkClick r:id="rId3"/>
              </a:rPr>
              <a:t>https://teaching.cornell.edu/teaching-resources/building-inclusive-classrooms/classroom-climate</a:t>
            </a:r>
            <a:r>
              <a:rPr lang="en-US" sz="2400" dirty="0"/>
              <a:t>) </a:t>
            </a:r>
          </a:p>
          <a:p>
            <a:r>
              <a:rPr lang="en-US" sz="2400" dirty="0"/>
              <a:t>Establishing Classroom Ground Rules (</a:t>
            </a:r>
            <a:r>
              <a:rPr lang="en-US" sz="2400" dirty="0">
                <a:hlinkClick r:id="rId4"/>
              </a:rPr>
              <a:t>https://teachingcenter.wustl.edu/resources/inclusive-teaching-learning/establishing-ground-rules/</a:t>
            </a:r>
            <a:r>
              <a:rPr lang="en-US" sz="2400" dirty="0"/>
              <a:t>) </a:t>
            </a:r>
          </a:p>
          <a:p>
            <a:r>
              <a:rPr lang="en-US" sz="2400" dirty="0"/>
              <a:t>Responding to Difficult Moments (e.g., hate speech, microaggressions, incivility) (</a:t>
            </a:r>
            <a:r>
              <a:rPr lang="en-US" sz="2400" dirty="0">
                <a:hlinkClick r:id="rId5"/>
              </a:rPr>
              <a:t>http://www.crlt.umich.edu/multicultural-teaching/difficult-moments</a:t>
            </a:r>
            <a:r>
              <a:rPr lang="en-US" sz="2400" dirty="0"/>
              <a:t>) </a:t>
            </a:r>
          </a:p>
          <a:p>
            <a:r>
              <a:rPr lang="en-US" sz="2400" dirty="0"/>
              <a:t>Inclusive Strategies (</a:t>
            </a:r>
            <a:r>
              <a:rPr lang="en-US" sz="2400" dirty="0">
                <a:hlinkClick r:id="rId6"/>
              </a:rPr>
              <a:t>https://docs.google.com/document/d/1QXOsiu5aDsbksadPpt0HqwNLXdLYfQayHa4miQ6PPpM/edit#heading=h.30j0zll</a:t>
            </a:r>
            <a:r>
              <a:rPr lang="en-US" sz="2400" dirty="0"/>
              <a:t>) </a:t>
            </a:r>
          </a:p>
          <a:p>
            <a:r>
              <a:rPr lang="en-US" sz="2400" dirty="0"/>
              <a:t>Universal Design for Learning (</a:t>
            </a:r>
            <a:r>
              <a:rPr lang="en-US" sz="2400" dirty="0">
                <a:hlinkClick r:id="rId7"/>
              </a:rPr>
              <a:t>https://teaching.cornell.edu/teaching-resources/building-inclusive-classrooms/universal-design-learning</a:t>
            </a:r>
            <a:r>
              <a:rPr lang="en-US" sz="2400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23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552953A-645C-254F-99C0-177E39A30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FF9D5E-5F95-8B49-9AEE-9A92D3579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By the end of this workshop, you should be able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Experience a simulation of feeling excluded and included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Articulate the value of inclusive teaching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Describe dimensions of inclusive teaching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Generate at least one strategy for inclusive teaching that addresses an exclusionary practice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dirty="0"/>
              <a:t>Articulate your own beliefs about inclusive teaching</a:t>
            </a:r>
          </a:p>
        </p:txBody>
      </p:sp>
    </p:spTree>
    <p:extLst>
      <p:ext uri="{BB962C8B-B14F-4D97-AF65-F5344CB8AC3E}">
        <p14:creationId xmlns:p14="http://schemas.microsoft.com/office/powerpoint/2010/main" val="385047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432468-273B-DE42-BAF7-247EF8AA1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inclusive course climate matters for learning!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A93331D-ACBA-9742-8369-73E89BA0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0436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800" dirty="0"/>
              <a:t>Perceptions of a “chilly” climate affect student learning, critical thinking, and preparation for a career (Pascarella et al. 1997; Whitt et al. 1999).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Climate regulates the circulation and construction of knowledge. </a:t>
            </a:r>
          </a:p>
          <a:p>
            <a:r>
              <a:rPr lang="en-US" sz="2400" dirty="0"/>
              <a:t>Climate impacts meta-curricular and citizenship skills.</a:t>
            </a:r>
            <a:r>
              <a:rPr lang="en-US" sz="1100" dirty="0"/>
              <a:t> (Brookfield &amp; </a:t>
            </a:r>
            <a:r>
              <a:rPr lang="en-US" sz="1100" dirty="0" err="1"/>
              <a:t>Preskill</a:t>
            </a:r>
            <a:r>
              <a:rPr lang="en-US" sz="1100" dirty="0"/>
              <a:t> 2005).</a:t>
            </a:r>
          </a:p>
          <a:p>
            <a:r>
              <a:rPr lang="en-US" sz="2400" dirty="0"/>
              <a:t>Climate engenders emotions that impact learning. </a:t>
            </a:r>
            <a:r>
              <a:rPr lang="en-US" sz="1100" dirty="0"/>
              <a:t>(Ford, 1992).</a:t>
            </a:r>
          </a:p>
          <a:p>
            <a:r>
              <a:rPr lang="en-US" sz="2400" dirty="0"/>
              <a:t>Climate can channel energies away from learning or toward it. </a:t>
            </a:r>
            <a:r>
              <a:rPr lang="en-US" sz="1100" dirty="0"/>
              <a:t>(</a:t>
            </a:r>
            <a:r>
              <a:rPr lang="en-US" sz="1100" dirty="0" err="1"/>
              <a:t>Renn</a:t>
            </a:r>
            <a:r>
              <a:rPr lang="en-US" sz="1100" dirty="0"/>
              <a:t>, 1998).</a:t>
            </a:r>
          </a:p>
          <a:p>
            <a:r>
              <a:rPr lang="en-US" sz="2400" dirty="0"/>
              <a:t>Climate communicates expectations placed upon students. </a:t>
            </a:r>
            <a:r>
              <a:rPr lang="en-US" sz="1100" dirty="0"/>
              <a:t>(Rosenthal &amp; Jacobson, 1992; Steele &amp; Aronson, 1995).</a:t>
            </a:r>
          </a:p>
          <a:p>
            <a:r>
              <a:rPr lang="en-US" sz="2400" dirty="0"/>
              <a:t>Climate communicates power dynamics</a:t>
            </a:r>
            <a:r>
              <a:rPr lang="en-US" dirty="0"/>
              <a:t>. </a:t>
            </a:r>
            <a:r>
              <a:rPr lang="en-US" sz="1100" dirty="0"/>
              <a:t>(Kohl, 1994).</a:t>
            </a:r>
          </a:p>
          <a:p>
            <a:r>
              <a:rPr lang="en-US" sz="2400" dirty="0"/>
              <a:t>Climate impacts student persistence. </a:t>
            </a:r>
            <a:r>
              <a:rPr lang="en-US" sz="1100" dirty="0"/>
              <a:t>(Tinto, 1993).</a:t>
            </a:r>
          </a:p>
          <a:p>
            <a:endParaRPr lang="en-US" sz="1100" dirty="0"/>
          </a:p>
          <a:p>
            <a:pPr marL="0" indent="0">
              <a:buNone/>
            </a:pPr>
            <a:r>
              <a:rPr lang="en-US" sz="2400" dirty="0"/>
              <a:t>This is true even for supposedly content-neutral disciplines.</a:t>
            </a:r>
          </a:p>
        </p:txBody>
      </p:sp>
    </p:spTree>
    <p:extLst>
      <p:ext uri="{BB962C8B-B14F-4D97-AF65-F5344CB8AC3E}">
        <p14:creationId xmlns:p14="http://schemas.microsoft.com/office/powerpoint/2010/main" val="2795081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6FAB064-0B1B-6D4C-B254-3A1D1A4CB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Dynamics of inclusion in the Teaching and Learning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50353CA-71DE-B24A-A7C5-3BB31B9AC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4 dimensions matter:</a:t>
            </a:r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Know Yourself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Know your Students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Interrogate your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Interrogate your Teaching Methods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2000" dirty="0"/>
              <a:t>Marchesani &amp; Adams (1992)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0243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0C37FD-1189-7F4C-A803-8D7E0FBBA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I. Know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BF4016E-33A9-DE4F-B772-C849A0F30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Examine your assumptions</a:t>
            </a:r>
          </a:p>
          <a:p>
            <a:r>
              <a:rPr lang="en-US" sz="2400" dirty="0"/>
              <a:t>Investigate your feeling, both energizing and anxiety-producing</a:t>
            </a:r>
          </a:p>
          <a:p>
            <a:r>
              <a:rPr lang="en-US" sz="2400" dirty="0"/>
              <a:t>Evaluate your expertise</a:t>
            </a:r>
          </a:p>
          <a:p>
            <a:r>
              <a:rPr lang="en-US" sz="2400" dirty="0"/>
              <a:t>Be mindful of your intersectional privilege profile (e.g. white, male, cisgender, heterosexual, English-speaking, highly educated, etc.)</a:t>
            </a:r>
          </a:p>
          <a:p>
            <a:r>
              <a:rPr lang="en-US" sz="2400" dirty="0"/>
              <a:t>Cultivate empathy</a:t>
            </a:r>
          </a:p>
        </p:txBody>
      </p:sp>
    </p:spTree>
    <p:extLst>
      <p:ext uri="{BB962C8B-B14F-4D97-AF65-F5344CB8AC3E}">
        <p14:creationId xmlns:p14="http://schemas.microsoft.com/office/powerpoint/2010/main" val="40158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36AA1C-AE7C-3541-829A-B242524A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II. Know your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A289DA4-FB53-1A43-8F2C-B79FF5741C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impact of your students identity, history, and experiences:</a:t>
            </a:r>
          </a:p>
          <a:p>
            <a:r>
              <a:rPr lang="en-US" dirty="0"/>
              <a:t>Prior knowledge/skills</a:t>
            </a:r>
          </a:p>
          <a:p>
            <a:r>
              <a:rPr lang="en-US" dirty="0"/>
              <a:t>Beliefs </a:t>
            </a:r>
          </a:p>
          <a:p>
            <a:r>
              <a:rPr lang="en-US" dirty="0"/>
              <a:t>Motivation</a:t>
            </a:r>
          </a:p>
          <a:p>
            <a:r>
              <a:rPr lang="en-US" dirty="0"/>
              <a:t>Socialization of marked identities (possible alienation, invisibility, hypervisibility/tokenization, victimization)</a:t>
            </a:r>
          </a:p>
          <a:p>
            <a:r>
              <a:rPr lang="en-US" dirty="0"/>
              <a:t>Socialization of dominant identities (culture shock, disintegration)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259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6B536FC-283F-634A-9B8C-79F930B37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III. Course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C6158D8-4E8A-594F-B842-A0F4F872E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Do students see themselves in the curriculum?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Exclusive Curriculum.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Exceptional Outsider.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Understanding the Outsider.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Getting Inside the Outsider.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The Transformed Curriculum.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/>
          </a:p>
          <a:p>
            <a:pPr marL="0" indent="0">
              <a:buNone/>
            </a:pPr>
            <a:r>
              <a:rPr lang="en-US" sz="1800" dirty="0"/>
              <a:t>(Marchesani &amp; Adams 1992)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999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2C6600-0445-964D-9E82-F5AA08DDD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IV. Pedagogical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428220-CA97-7D43-843F-EFB1FE90F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Here are some examples:</a:t>
            </a:r>
          </a:p>
          <a:p>
            <a:r>
              <a:rPr lang="en-US" dirty="0"/>
              <a:t>Language (preferred names; pronouns; gendered language)</a:t>
            </a:r>
          </a:p>
          <a:p>
            <a:r>
              <a:rPr lang="en-US" dirty="0"/>
              <a:t>Tone (punitive vs. encouraging)</a:t>
            </a:r>
          </a:p>
          <a:p>
            <a:r>
              <a:rPr lang="en-US" dirty="0"/>
              <a:t>Interactions (faculty to students; students to students; microaggressions; stereotypes)</a:t>
            </a:r>
          </a:p>
          <a:p>
            <a:r>
              <a:rPr lang="en-US" dirty="0"/>
              <a:t>Pedagogies (encouraging participation and  multiple perspectives; well-structured collaborative activities; varied examples; ground rules; “dialogic pedagogy”)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33875322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{46DB2B6C-3837-6941-99A3-5FF6491DBC9F}tf10001079</Template>
  <TotalTime>1989</TotalTime>
  <Words>1958</Words>
  <Application>Microsoft Macintosh PowerPoint</Application>
  <PresentationFormat>Widescreen</PresentationFormat>
  <Paragraphs>187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Century Gothic</vt:lpstr>
      <vt:lpstr>Helvetica Neue</vt:lpstr>
      <vt:lpstr>Helvetica Neue Light</vt:lpstr>
      <vt:lpstr>Mangal</vt:lpstr>
      <vt:lpstr>ＭＳ Ｐゴシック</vt:lpstr>
      <vt:lpstr>Vapor Trail</vt:lpstr>
      <vt:lpstr>Faculty Beliefs and Practices for Inclusive Teaching</vt:lpstr>
      <vt:lpstr>Activity!</vt:lpstr>
      <vt:lpstr>Learning objectives</vt:lpstr>
      <vt:lpstr>An inclusive course climate matters for learning!</vt:lpstr>
      <vt:lpstr>Dynamics of inclusion in the Teaching and Learning Process</vt:lpstr>
      <vt:lpstr>I. Know Yourself</vt:lpstr>
      <vt:lpstr>II. Know your students</vt:lpstr>
      <vt:lpstr>III. Course content</vt:lpstr>
      <vt:lpstr>IV. Pedagogical methods</vt:lpstr>
      <vt:lpstr>Model of skill development</vt:lpstr>
      <vt:lpstr>Think-Pair-Share</vt:lpstr>
      <vt:lpstr>Inclusive teaching manifesto</vt:lpstr>
      <vt:lpstr>Further readings and resources</vt:lpstr>
      <vt:lpstr>Further readings and resources</vt:lpstr>
      <vt:lpstr>Further readings and resources</vt:lpstr>
      <vt:lpstr>Further readings and resources</vt:lpstr>
      <vt:lpstr>Further readings and resources</vt:lpstr>
      <vt:lpstr>Further readings and resources</vt:lpstr>
      <vt:lpstr>Further readings and resources</vt:lpstr>
      <vt:lpstr>Further readings and resources</vt:lpstr>
      <vt:lpstr>Further readings and resources</vt:lpstr>
      <vt:lpstr>Further readings and resources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Michele DiPietro</dc:creator>
  <cp:lastModifiedBy>Jamie  Landau</cp:lastModifiedBy>
  <cp:revision>59</cp:revision>
  <cp:lastPrinted>2018-09-13T17:42:35Z</cp:lastPrinted>
  <dcterms:created xsi:type="dcterms:W3CDTF">2018-09-05T19:21:10Z</dcterms:created>
  <dcterms:modified xsi:type="dcterms:W3CDTF">2018-10-15T20:42:34Z</dcterms:modified>
</cp:coreProperties>
</file>