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75" r:id="rId2"/>
    <p:sldId id="276" r:id="rId3"/>
    <p:sldId id="257" r:id="rId4"/>
    <p:sldId id="274" r:id="rId5"/>
    <p:sldId id="265" r:id="rId6"/>
    <p:sldId id="269" r:id="rId7"/>
    <p:sldId id="270" r:id="rId8"/>
    <p:sldId id="271" r:id="rId9"/>
    <p:sldId id="272" r:id="rId10"/>
    <p:sldId id="273" r:id="rId11"/>
    <p:sldId id="266" r:id="rId12"/>
    <p:sldId id="264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7"/>
    <p:restoredTop sz="94668"/>
  </p:normalViewPr>
  <p:slideViewPr>
    <p:cSldViewPr snapToGrid="0" snapToObjects="1">
      <p:cViewPr>
        <p:scale>
          <a:sx n="80" d="100"/>
          <a:sy n="80" d="100"/>
        </p:scale>
        <p:origin x="1736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B76C5C-6FD9-DD48-8B3D-179DC443B778}" type="doc">
      <dgm:prSet loTypeId="urn:microsoft.com/office/officeart/2005/8/layout/hProcess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70680C-6DA3-6647-A64A-4155A1CF9BC5}">
      <dgm:prSet phldrT="[Text]"/>
      <dgm:spPr/>
      <dgm:t>
        <a:bodyPr/>
        <a:lstStyle/>
        <a:p>
          <a:r>
            <a:rPr lang="en-US" dirty="0"/>
            <a:t>Early</a:t>
          </a:r>
        </a:p>
        <a:p>
          <a:r>
            <a:rPr lang="en-US" dirty="0"/>
            <a:t>(first weeks)</a:t>
          </a:r>
        </a:p>
      </dgm:t>
    </dgm:pt>
    <dgm:pt modelId="{85F60FC8-447A-CD4E-9F89-FED1C92C78FC}" type="parTrans" cxnId="{949EC801-9E56-EA47-B940-B4A2BF7E5111}">
      <dgm:prSet/>
      <dgm:spPr/>
      <dgm:t>
        <a:bodyPr/>
        <a:lstStyle/>
        <a:p>
          <a:endParaRPr lang="en-US"/>
        </a:p>
      </dgm:t>
    </dgm:pt>
    <dgm:pt modelId="{6542D286-4B50-FB4D-914C-E0D41D058260}" type="sibTrans" cxnId="{949EC801-9E56-EA47-B940-B4A2BF7E5111}">
      <dgm:prSet/>
      <dgm:spPr/>
      <dgm:t>
        <a:bodyPr/>
        <a:lstStyle/>
        <a:p>
          <a:endParaRPr lang="en-US"/>
        </a:p>
      </dgm:t>
    </dgm:pt>
    <dgm:pt modelId="{CF82E3C5-402C-AC4F-A444-996FBC5822CD}">
      <dgm:prSet phldrT="[Text]"/>
      <dgm:spPr/>
      <dgm:t>
        <a:bodyPr/>
        <a:lstStyle/>
        <a:p>
          <a:r>
            <a:rPr lang="en-US" dirty="0" smtClean="0"/>
            <a:t>Use </a:t>
          </a:r>
          <a:r>
            <a:rPr lang="en-US" dirty="0"/>
            <a:t>positive language </a:t>
          </a:r>
          <a:r>
            <a:rPr lang="en-US" dirty="0" smtClean="0"/>
            <a:t>(in syllabi, in conversation)</a:t>
          </a:r>
          <a:endParaRPr lang="en-US" dirty="0"/>
        </a:p>
      </dgm:t>
    </dgm:pt>
    <dgm:pt modelId="{017159C7-1647-544B-8C60-BAE197540F3E}" type="parTrans" cxnId="{D8A0C09D-CED6-1F4A-9C9A-C53ED36D44BA}">
      <dgm:prSet/>
      <dgm:spPr/>
      <dgm:t>
        <a:bodyPr/>
        <a:lstStyle/>
        <a:p>
          <a:endParaRPr lang="en-US"/>
        </a:p>
      </dgm:t>
    </dgm:pt>
    <dgm:pt modelId="{5E6F292E-2577-124E-809F-572A7AB9CC5D}" type="sibTrans" cxnId="{D8A0C09D-CED6-1F4A-9C9A-C53ED36D44BA}">
      <dgm:prSet/>
      <dgm:spPr/>
      <dgm:t>
        <a:bodyPr/>
        <a:lstStyle/>
        <a:p>
          <a:endParaRPr lang="en-US"/>
        </a:p>
      </dgm:t>
    </dgm:pt>
    <dgm:pt modelId="{4BD319A9-BCEB-2343-8FE6-D464A4EE8A61}">
      <dgm:prSet phldrT="[Text]"/>
      <dgm:spPr/>
      <dgm:t>
        <a:bodyPr/>
        <a:lstStyle/>
        <a:p>
          <a:r>
            <a:rPr lang="en-US" dirty="0"/>
            <a:t>Add “your learning story” reflective activity</a:t>
          </a:r>
        </a:p>
      </dgm:t>
    </dgm:pt>
    <dgm:pt modelId="{B2E8C6E3-B0AA-9E4A-B155-EA8E89D022B7}" type="parTrans" cxnId="{D7C64433-F8E9-884B-85B5-38C3979537F8}">
      <dgm:prSet/>
      <dgm:spPr/>
      <dgm:t>
        <a:bodyPr/>
        <a:lstStyle/>
        <a:p>
          <a:endParaRPr lang="en-US"/>
        </a:p>
      </dgm:t>
    </dgm:pt>
    <dgm:pt modelId="{8257AAE0-03F9-BF48-B5E1-90D9B9402EF1}" type="sibTrans" cxnId="{D7C64433-F8E9-884B-85B5-38C3979537F8}">
      <dgm:prSet/>
      <dgm:spPr/>
      <dgm:t>
        <a:bodyPr/>
        <a:lstStyle/>
        <a:p>
          <a:endParaRPr lang="en-US"/>
        </a:p>
      </dgm:t>
    </dgm:pt>
    <dgm:pt modelId="{694B81F2-4123-7049-A49C-C8C29E3CFA32}">
      <dgm:prSet phldrT="[Text]"/>
      <dgm:spPr/>
      <dgm:t>
        <a:bodyPr/>
        <a:lstStyle/>
        <a:p>
          <a:r>
            <a:rPr lang="en-US" dirty="0"/>
            <a:t>During</a:t>
          </a:r>
        </a:p>
        <a:p>
          <a:r>
            <a:rPr lang="en-US" dirty="0"/>
            <a:t>(after major assignment)</a:t>
          </a:r>
        </a:p>
      </dgm:t>
    </dgm:pt>
    <dgm:pt modelId="{32D7DAA7-D528-404C-8C20-4BE6EF372A41}" type="parTrans" cxnId="{6225CE7B-CD4F-464E-B810-0B40A2F95FB8}">
      <dgm:prSet/>
      <dgm:spPr/>
      <dgm:t>
        <a:bodyPr/>
        <a:lstStyle/>
        <a:p>
          <a:endParaRPr lang="en-US"/>
        </a:p>
      </dgm:t>
    </dgm:pt>
    <dgm:pt modelId="{7BEEC086-4018-0C45-A4D7-52561A4B587E}" type="sibTrans" cxnId="{6225CE7B-CD4F-464E-B810-0B40A2F95FB8}">
      <dgm:prSet/>
      <dgm:spPr/>
      <dgm:t>
        <a:bodyPr/>
        <a:lstStyle/>
        <a:p>
          <a:endParaRPr lang="en-US"/>
        </a:p>
      </dgm:t>
    </dgm:pt>
    <dgm:pt modelId="{9E26867C-C224-9446-A631-24589BB247F3}">
      <dgm:prSet phldrT="[Text]"/>
      <dgm:spPr/>
      <dgm:t>
        <a:bodyPr/>
        <a:lstStyle/>
        <a:p>
          <a:r>
            <a:rPr lang="en-US" dirty="0"/>
            <a:t>Use </a:t>
          </a:r>
          <a:r>
            <a:rPr lang="en-US" dirty="0" smtClean="0"/>
            <a:t>an exam </a:t>
          </a:r>
          <a:r>
            <a:rPr lang="en-US" dirty="0"/>
            <a:t>wrapper</a:t>
          </a:r>
        </a:p>
      </dgm:t>
    </dgm:pt>
    <dgm:pt modelId="{236FCBF1-FF02-534B-A53F-70E0240B1E8D}" type="parTrans" cxnId="{04C1E214-C390-D74D-B52E-1A65EE588B74}">
      <dgm:prSet/>
      <dgm:spPr/>
      <dgm:t>
        <a:bodyPr/>
        <a:lstStyle/>
        <a:p>
          <a:endParaRPr lang="en-US"/>
        </a:p>
      </dgm:t>
    </dgm:pt>
    <dgm:pt modelId="{44B46C92-9347-2A45-B6D6-D9A841DE1291}" type="sibTrans" cxnId="{04C1E214-C390-D74D-B52E-1A65EE588B74}">
      <dgm:prSet/>
      <dgm:spPr/>
      <dgm:t>
        <a:bodyPr/>
        <a:lstStyle/>
        <a:p>
          <a:endParaRPr lang="en-US"/>
        </a:p>
      </dgm:t>
    </dgm:pt>
    <dgm:pt modelId="{FBDF3464-125F-E441-B669-A16A08970C1E}">
      <dgm:prSet phldrT="[Text]"/>
      <dgm:spPr/>
      <dgm:t>
        <a:bodyPr/>
        <a:lstStyle/>
        <a:p>
          <a:r>
            <a:rPr lang="en-US" dirty="0"/>
            <a:t>Encourage/Incentivize campus resources</a:t>
          </a:r>
        </a:p>
      </dgm:t>
    </dgm:pt>
    <dgm:pt modelId="{778C4F3C-00DB-D047-861D-03808B12F6F6}" type="parTrans" cxnId="{533604CF-15FF-5042-A563-4DBD2C9088B7}">
      <dgm:prSet/>
      <dgm:spPr/>
      <dgm:t>
        <a:bodyPr/>
        <a:lstStyle/>
        <a:p>
          <a:endParaRPr lang="en-US"/>
        </a:p>
      </dgm:t>
    </dgm:pt>
    <dgm:pt modelId="{41608F76-6870-9C48-A7DA-C8960942E826}" type="sibTrans" cxnId="{533604CF-15FF-5042-A563-4DBD2C9088B7}">
      <dgm:prSet/>
      <dgm:spPr/>
      <dgm:t>
        <a:bodyPr/>
        <a:lstStyle/>
        <a:p>
          <a:endParaRPr lang="en-US"/>
        </a:p>
      </dgm:t>
    </dgm:pt>
    <dgm:pt modelId="{DE81CA05-41E3-1147-BB2B-801BFBA912A2}">
      <dgm:prSet phldrT="[Text]"/>
      <dgm:spPr/>
      <dgm:t>
        <a:bodyPr/>
        <a:lstStyle/>
        <a:p>
          <a:r>
            <a:rPr lang="en-US" dirty="0"/>
            <a:t>End</a:t>
          </a:r>
        </a:p>
        <a:p>
          <a:r>
            <a:rPr lang="en-US" dirty="0"/>
            <a:t>(prior to finals)</a:t>
          </a:r>
        </a:p>
      </dgm:t>
    </dgm:pt>
    <dgm:pt modelId="{B6E66872-A98D-974E-B77F-45DF9C8DDD5C}" type="parTrans" cxnId="{0D6A04A7-DBEC-4F44-ABA8-51FD8CBDEFD8}">
      <dgm:prSet/>
      <dgm:spPr/>
      <dgm:t>
        <a:bodyPr/>
        <a:lstStyle/>
        <a:p>
          <a:endParaRPr lang="en-US"/>
        </a:p>
      </dgm:t>
    </dgm:pt>
    <dgm:pt modelId="{447A57CA-5973-224A-896E-80BC521799A8}" type="sibTrans" cxnId="{0D6A04A7-DBEC-4F44-ABA8-51FD8CBDEFD8}">
      <dgm:prSet/>
      <dgm:spPr/>
      <dgm:t>
        <a:bodyPr/>
        <a:lstStyle/>
        <a:p>
          <a:endParaRPr lang="en-US"/>
        </a:p>
      </dgm:t>
    </dgm:pt>
    <dgm:pt modelId="{0BC9ADF2-B622-9D40-9548-DAB4FBA8946F}">
      <dgm:prSet phldrT="[Text]"/>
      <dgm:spPr/>
      <dgm:t>
        <a:bodyPr/>
        <a:lstStyle/>
        <a:p>
          <a:r>
            <a:rPr lang="en-US" dirty="0"/>
            <a:t>Encourage final exam study </a:t>
          </a:r>
          <a:r>
            <a:rPr lang="en-US" dirty="0" smtClean="0"/>
            <a:t>plan to minimize stress</a:t>
          </a:r>
          <a:endParaRPr lang="en-US" dirty="0"/>
        </a:p>
      </dgm:t>
    </dgm:pt>
    <dgm:pt modelId="{408ED808-4EAF-2A4B-BF60-A03D46097EA1}" type="parTrans" cxnId="{A56ED734-F0F5-A34D-8BB9-5C4B69769AA3}">
      <dgm:prSet/>
      <dgm:spPr/>
      <dgm:t>
        <a:bodyPr/>
        <a:lstStyle/>
        <a:p>
          <a:endParaRPr lang="en-US"/>
        </a:p>
      </dgm:t>
    </dgm:pt>
    <dgm:pt modelId="{C73D0E95-1CAF-CB4F-9B18-60302895055D}" type="sibTrans" cxnId="{A56ED734-F0F5-A34D-8BB9-5C4B69769AA3}">
      <dgm:prSet/>
      <dgm:spPr/>
      <dgm:t>
        <a:bodyPr/>
        <a:lstStyle/>
        <a:p>
          <a:endParaRPr lang="en-US"/>
        </a:p>
      </dgm:t>
    </dgm:pt>
    <dgm:pt modelId="{0C98191C-2C69-DE4D-920B-1D38B9DCA208}">
      <dgm:prSet phldrT="[Text]"/>
      <dgm:spPr/>
      <dgm:t>
        <a:bodyPr/>
        <a:lstStyle/>
        <a:p>
          <a:r>
            <a:rPr lang="en-US" dirty="0"/>
            <a:t>Have students reflect about the value/relevance of course</a:t>
          </a:r>
        </a:p>
      </dgm:t>
    </dgm:pt>
    <dgm:pt modelId="{BBF83812-A23B-9847-97C0-9B8F537DA1F7}" type="parTrans" cxnId="{979D7639-A97D-384C-AECE-C048961E37A9}">
      <dgm:prSet/>
      <dgm:spPr/>
      <dgm:t>
        <a:bodyPr/>
        <a:lstStyle/>
        <a:p>
          <a:endParaRPr lang="en-US"/>
        </a:p>
      </dgm:t>
    </dgm:pt>
    <dgm:pt modelId="{1DE1320B-68BA-E64E-9A37-B6103C6EB2D7}" type="sibTrans" cxnId="{979D7639-A97D-384C-AECE-C048961E37A9}">
      <dgm:prSet/>
      <dgm:spPr/>
      <dgm:t>
        <a:bodyPr/>
        <a:lstStyle/>
        <a:p>
          <a:endParaRPr lang="en-US"/>
        </a:p>
      </dgm:t>
    </dgm:pt>
    <dgm:pt modelId="{14C61044-32F5-CB4E-A3C1-C45339B5C807}" type="pres">
      <dgm:prSet presAssocID="{50B76C5C-6FD9-DD48-8B3D-179DC443B77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B83101-F6A5-0440-91BC-41F12624EFD8}" type="pres">
      <dgm:prSet presAssocID="{3E70680C-6DA3-6647-A64A-4155A1CF9BC5}" presName="compNode" presStyleCnt="0"/>
      <dgm:spPr/>
    </dgm:pt>
    <dgm:pt modelId="{C180A900-7EA8-9944-80DD-7CC43E2DBF81}" type="pres">
      <dgm:prSet presAssocID="{3E70680C-6DA3-6647-A64A-4155A1CF9BC5}" presName="noGeometry" presStyleCnt="0"/>
      <dgm:spPr/>
    </dgm:pt>
    <dgm:pt modelId="{CA256DC2-C9B3-5E4D-90D6-30F0526C98D2}" type="pres">
      <dgm:prSet presAssocID="{3E70680C-6DA3-6647-A64A-4155A1CF9BC5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F6693-9E56-F14E-8689-A305CAA4A5A4}" type="pres">
      <dgm:prSet presAssocID="{3E70680C-6DA3-6647-A64A-4155A1CF9BC5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CD1E38B3-42EB-414C-818D-34EB91683A54}" type="pres">
      <dgm:prSet presAssocID="{3E70680C-6DA3-6647-A64A-4155A1CF9BC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DC4DA-CA8D-9B4D-8CAE-ACDA999435A7}" type="pres">
      <dgm:prSet presAssocID="{3E70680C-6DA3-6647-A64A-4155A1CF9BC5}" presName="aSpace" presStyleCnt="0"/>
      <dgm:spPr/>
    </dgm:pt>
    <dgm:pt modelId="{4E39AD49-B6B7-F743-92A8-512488CCC7E0}" type="pres">
      <dgm:prSet presAssocID="{694B81F2-4123-7049-A49C-C8C29E3CFA32}" presName="compNode" presStyleCnt="0"/>
      <dgm:spPr/>
    </dgm:pt>
    <dgm:pt modelId="{B7C81A92-AB9B-1049-BC73-A4D097E1CC19}" type="pres">
      <dgm:prSet presAssocID="{694B81F2-4123-7049-A49C-C8C29E3CFA32}" presName="noGeometry" presStyleCnt="0"/>
      <dgm:spPr/>
    </dgm:pt>
    <dgm:pt modelId="{8931BE1B-7F18-5F41-B228-D1F33AB077A3}" type="pres">
      <dgm:prSet presAssocID="{694B81F2-4123-7049-A49C-C8C29E3CFA32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3B3E65-5786-9B48-A384-53774744262C}" type="pres">
      <dgm:prSet presAssocID="{694B81F2-4123-7049-A49C-C8C29E3CFA32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D83423EF-8017-2D44-A2C8-8C10463F413D}" type="pres">
      <dgm:prSet presAssocID="{694B81F2-4123-7049-A49C-C8C29E3CFA3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0CCA9F-4243-974B-A05E-05D5AB4A629C}" type="pres">
      <dgm:prSet presAssocID="{694B81F2-4123-7049-A49C-C8C29E3CFA32}" presName="aSpace" presStyleCnt="0"/>
      <dgm:spPr/>
    </dgm:pt>
    <dgm:pt modelId="{FCD70132-C67C-AF44-B5BF-F1B1A7E1E4A5}" type="pres">
      <dgm:prSet presAssocID="{DE81CA05-41E3-1147-BB2B-801BFBA912A2}" presName="compNode" presStyleCnt="0"/>
      <dgm:spPr/>
    </dgm:pt>
    <dgm:pt modelId="{A7D5D263-7DB0-B841-81EC-33DB221C3A4C}" type="pres">
      <dgm:prSet presAssocID="{DE81CA05-41E3-1147-BB2B-801BFBA912A2}" presName="noGeometry" presStyleCnt="0"/>
      <dgm:spPr/>
    </dgm:pt>
    <dgm:pt modelId="{999C9666-9375-8B4D-8B9D-E6E69D0B8B90}" type="pres">
      <dgm:prSet presAssocID="{DE81CA05-41E3-1147-BB2B-801BFBA912A2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1E57ED-863C-DE4E-9E7F-730D7606FD7D}" type="pres">
      <dgm:prSet presAssocID="{DE81CA05-41E3-1147-BB2B-801BFBA912A2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CAD0B9A9-17FE-DD4C-8CD9-AA39BC7F280D}" type="pres">
      <dgm:prSet presAssocID="{DE81CA05-41E3-1147-BB2B-801BFBA912A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C34FA7-FEE6-3F4E-B595-D7F09158B750}" type="presOf" srcId="{FBDF3464-125F-E441-B669-A16A08970C1E}" destId="{8931BE1B-7F18-5F41-B228-D1F33AB077A3}" srcOrd="0" destOrd="1" presId="urn:microsoft.com/office/officeart/2005/8/layout/hProcess6"/>
    <dgm:cxn modelId="{9AE658BC-00B7-F34E-B1AD-4388EDA5E7E2}" type="presOf" srcId="{DE81CA05-41E3-1147-BB2B-801BFBA912A2}" destId="{CAD0B9A9-17FE-DD4C-8CD9-AA39BC7F280D}" srcOrd="0" destOrd="0" presId="urn:microsoft.com/office/officeart/2005/8/layout/hProcess6"/>
    <dgm:cxn modelId="{C858D581-1AEB-5641-ACF6-E5C19DAF0194}" type="presOf" srcId="{4BD319A9-BCEB-2343-8FE6-D464A4EE8A61}" destId="{184F6693-9E56-F14E-8689-A305CAA4A5A4}" srcOrd="1" destOrd="1" presId="urn:microsoft.com/office/officeart/2005/8/layout/hProcess6"/>
    <dgm:cxn modelId="{0D6A04A7-DBEC-4F44-ABA8-51FD8CBDEFD8}" srcId="{50B76C5C-6FD9-DD48-8B3D-179DC443B778}" destId="{DE81CA05-41E3-1147-BB2B-801BFBA912A2}" srcOrd="2" destOrd="0" parTransId="{B6E66872-A98D-974E-B77F-45DF9C8DDD5C}" sibTransId="{447A57CA-5973-224A-896E-80BC521799A8}"/>
    <dgm:cxn modelId="{D198348F-3857-CB4B-B3A3-F6DF4760DC6E}" type="presOf" srcId="{0BC9ADF2-B622-9D40-9548-DAB4FBA8946F}" destId="{999C9666-9375-8B4D-8B9D-E6E69D0B8B90}" srcOrd="0" destOrd="0" presId="urn:microsoft.com/office/officeart/2005/8/layout/hProcess6"/>
    <dgm:cxn modelId="{04C1E214-C390-D74D-B52E-1A65EE588B74}" srcId="{694B81F2-4123-7049-A49C-C8C29E3CFA32}" destId="{9E26867C-C224-9446-A631-24589BB247F3}" srcOrd="0" destOrd="0" parTransId="{236FCBF1-FF02-534B-A53F-70E0240B1E8D}" sibTransId="{44B46C92-9347-2A45-B6D6-D9A841DE1291}"/>
    <dgm:cxn modelId="{533604CF-15FF-5042-A563-4DBD2C9088B7}" srcId="{694B81F2-4123-7049-A49C-C8C29E3CFA32}" destId="{FBDF3464-125F-E441-B669-A16A08970C1E}" srcOrd="1" destOrd="0" parTransId="{778C4F3C-00DB-D047-861D-03808B12F6F6}" sibTransId="{41608F76-6870-9C48-A7DA-C8960942E826}"/>
    <dgm:cxn modelId="{E02BED52-7DDA-7440-9982-B0B0D4626B7F}" type="presOf" srcId="{FBDF3464-125F-E441-B669-A16A08970C1E}" destId="{263B3E65-5786-9B48-A384-53774744262C}" srcOrd="1" destOrd="1" presId="urn:microsoft.com/office/officeart/2005/8/layout/hProcess6"/>
    <dgm:cxn modelId="{28EB8932-B3B9-A846-A07A-A91A60FEDF1E}" type="presOf" srcId="{CF82E3C5-402C-AC4F-A444-996FBC5822CD}" destId="{184F6693-9E56-F14E-8689-A305CAA4A5A4}" srcOrd="1" destOrd="0" presId="urn:microsoft.com/office/officeart/2005/8/layout/hProcess6"/>
    <dgm:cxn modelId="{1879D669-5D16-4F41-A76A-205F1E0A03D3}" type="presOf" srcId="{4BD319A9-BCEB-2343-8FE6-D464A4EE8A61}" destId="{CA256DC2-C9B3-5E4D-90D6-30F0526C98D2}" srcOrd="0" destOrd="1" presId="urn:microsoft.com/office/officeart/2005/8/layout/hProcess6"/>
    <dgm:cxn modelId="{F6D15F2D-8B2F-AC48-BDA6-B5E006B02425}" type="presOf" srcId="{9E26867C-C224-9446-A631-24589BB247F3}" destId="{263B3E65-5786-9B48-A384-53774744262C}" srcOrd="1" destOrd="0" presId="urn:microsoft.com/office/officeart/2005/8/layout/hProcess6"/>
    <dgm:cxn modelId="{48755017-D258-CD41-81FC-74CE16C37D76}" type="presOf" srcId="{CF82E3C5-402C-AC4F-A444-996FBC5822CD}" destId="{CA256DC2-C9B3-5E4D-90D6-30F0526C98D2}" srcOrd="0" destOrd="0" presId="urn:microsoft.com/office/officeart/2005/8/layout/hProcess6"/>
    <dgm:cxn modelId="{979D7639-A97D-384C-AECE-C048961E37A9}" srcId="{DE81CA05-41E3-1147-BB2B-801BFBA912A2}" destId="{0C98191C-2C69-DE4D-920B-1D38B9DCA208}" srcOrd="1" destOrd="0" parTransId="{BBF83812-A23B-9847-97C0-9B8F537DA1F7}" sibTransId="{1DE1320B-68BA-E64E-9A37-B6103C6EB2D7}"/>
    <dgm:cxn modelId="{D8A0C09D-CED6-1F4A-9C9A-C53ED36D44BA}" srcId="{3E70680C-6DA3-6647-A64A-4155A1CF9BC5}" destId="{CF82E3C5-402C-AC4F-A444-996FBC5822CD}" srcOrd="0" destOrd="0" parTransId="{017159C7-1647-544B-8C60-BAE197540F3E}" sibTransId="{5E6F292E-2577-124E-809F-572A7AB9CC5D}"/>
    <dgm:cxn modelId="{D7C64433-F8E9-884B-85B5-38C3979537F8}" srcId="{3E70680C-6DA3-6647-A64A-4155A1CF9BC5}" destId="{4BD319A9-BCEB-2343-8FE6-D464A4EE8A61}" srcOrd="1" destOrd="0" parTransId="{B2E8C6E3-B0AA-9E4A-B155-EA8E89D022B7}" sibTransId="{8257AAE0-03F9-BF48-B5E1-90D9B9402EF1}"/>
    <dgm:cxn modelId="{6225CE7B-CD4F-464E-B810-0B40A2F95FB8}" srcId="{50B76C5C-6FD9-DD48-8B3D-179DC443B778}" destId="{694B81F2-4123-7049-A49C-C8C29E3CFA32}" srcOrd="1" destOrd="0" parTransId="{32D7DAA7-D528-404C-8C20-4BE6EF372A41}" sibTransId="{7BEEC086-4018-0C45-A4D7-52561A4B587E}"/>
    <dgm:cxn modelId="{AD3EF186-EA82-3348-9AE9-11B1EC2C3CEF}" type="presOf" srcId="{3E70680C-6DA3-6647-A64A-4155A1CF9BC5}" destId="{CD1E38B3-42EB-414C-818D-34EB91683A54}" srcOrd="0" destOrd="0" presId="urn:microsoft.com/office/officeart/2005/8/layout/hProcess6"/>
    <dgm:cxn modelId="{C55084D3-313B-7149-8859-5E2C7CAC3CDE}" type="presOf" srcId="{694B81F2-4123-7049-A49C-C8C29E3CFA32}" destId="{D83423EF-8017-2D44-A2C8-8C10463F413D}" srcOrd="0" destOrd="0" presId="urn:microsoft.com/office/officeart/2005/8/layout/hProcess6"/>
    <dgm:cxn modelId="{D95330C2-A837-3F44-9842-194442A7FF0C}" type="presOf" srcId="{0C98191C-2C69-DE4D-920B-1D38B9DCA208}" destId="{999C9666-9375-8B4D-8B9D-E6E69D0B8B90}" srcOrd="0" destOrd="1" presId="urn:microsoft.com/office/officeart/2005/8/layout/hProcess6"/>
    <dgm:cxn modelId="{1289C743-0A50-A548-B96B-2E107214D00F}" type="presOf" srcId="{9E26867C-C224-9446-A631-24589BB247F3}" destId="{8931BE1B-7F18-5F41-B228-D1F33AB077A3}" srcOrd="0" destOrd="0" presId="urn:microsoft.com/office/officeart/2005/8/layout/hProcess6"/>
    <dgm:cxn modelId="{A56ED734-F0F5-A34D-8BB9-5C4B69769AA3}" srcId="{DE81CA05-41E3-1147-BB2B-801BFBA912A2}" destId="{0BC9ADF2-B622-9D40-9548-DAB4FBA8946F}" srcOrd="0" destOrd="0" parTransId="{408ED808-4EAF-2A4B-BF60-A03D46097EA1}" sibTransId="{C73D0E95-1CAF-CB4F-9B18-60302895055D}"/>
    <dgm:cxn modelId="{DF0AF853-F38C-D548-B389-38CA2D10222C}" type="presOf" srcId="{50B76C5C-6FD9-DD48-8B3D-179DC443B778}" destId="{14C61044-32F5-CB4E-A3C1-C45339B5C807}" srcOrd="0" destOrd="0" presId="urn:microsoft.com/office/officeart/2005/8/layout/hProcess6"/>
    <dgm:cxn modelId="{949EC801-9E56-EA47-B940-B4A2BF7E5111}" srcId="{50B76C5C-6FD9-DD48-8B3D-179DC443B778}" destId="{3E70680C-6DA3-6647-A64A-4155A1CF9BC5}" srcOrd="0" destOrd="0" parTransId="{85F60FC8-447A-CD4E-9F89-FED1C92C78FC}" sibTransId="{6542D286-4B50-FB4D-914C-E0D41D058260}"/>
    <dgm:cxn modelId="{1A60D16F-9490-0846-A6E6-FCF44351C717}" type="presOf" srcId="{0BC9ADF2-B622-9D40-9548-DAB4FBA8946F}" destId="{AE1E57ED-863C-DE4E-9E7F-730D7606FD7D}" srcOrd="1" destOrd="0" presId="urn:microsoft.com/office/officeart/2005/8/layout/hProcess6"/>
    <dgm:cxn modelId="{1CB13910-5812-E442-A0C6-8212F57BCE79}" type="presOf" srcId="{0C98191C-2C69-DE4D-920B-1D38B9DCA208}" destId="{AE1E57ED-863C-DE4E-9E7F-730D7606FD7D}" srcOrd="1" destOrd="1" presId="urn:microsoft.com/office/officeart/2005/8/layout/hProcess6"/>
    <dgm:cxn modelId="{CA80A6AB-52A9-724F-93B4-1B6A51D1790C}" type="presParOf" srcId="{14C61044-32F5-CB4E-A3C1-C45339B5C807}" destId="{DFB83101-F6A5-0440-91BC-41F12624EFD8}" srcOrd="0" destOrd="0" presId="urn:microsoft.com/office/officeart/2005/8/layout/hProcess6"/>
    <dgm:cxn modelId="{3F4CAD1D-9EC9-6244-A9F9-80EF8A3147DA}" type="presParOf" srcId="{DFB83101-F6A5-0440-91BC-41F12624EFD8}" destId="{C180A900-7EA8-9944-80DD-7CC43E2DBF81}" srcOrd="0" destOrd="0" presId="urn:microsoft.com/office/officeart/2005/8/layout/hProcess6"/>
    <dgm:cxn modelId="{DF90E922-C31B-2348-83C9-2AA0EF7B2CB8}" type="presParOf" srcId="{DFB83101-F6A5-0440-91BC-41F12624EFD8}" destId="{CA256DC2-C9B3-5E4D-90D6-30F0526C98D2}" srcOrd="1" destOrd="0" presId="urn:microsoft.com/office/officeart/2005/8/layout/hProcess6"/>
    <dgm:cxn modelId="{1B0EE861-ECB9-EB49-B490-6C1425EE937F}" type="presParOf" srcId="{DFB83101-F6A5-0440-91BC-41F12624EFD8}" destId="{184F6693-9E56-F14E-8689-A305CAA4A5A4}" srcOrd="2" destOrd="0" presId="urn:microsoft.com/office/officeart/2005/8/layout/hProcess6"/>
    <dgm:cxn modelId="{FD743C13-6FA3-3E40-8103-A4AFAF383F20}" type="presParOf" srcId="{DFB83101-F6A5-0440-91BC-41F12624EFD8}" destId="{CD1E38B3-42EB-414C-818D-34EB91683A54}" srcOrd="3" destOrd="0" presId="urn:microsoft.com/office/officeart/2005/8/layout/hProcess6"/>
    <dgm:cxn modelId="{E4F96DF9-0637-4B4E-AE0A-BA1C94437B13}" type="presParOf" srcId="{14C61044-32F5-CB4E-A3C1-C45339B5C807}" destId="{727DC4DA-CA8D-9B4D-8CAE-ACDA999435A7}" srcOrd="1" destOrd="0" presId="urn:microsoft.com/office/officeart/2005/8/layout/hProcess6"/>
    <dgm:cxn modelId="{30B6F9E7-5292-8E43-B4A5-8B4E73060153}" type="presParOf" srcId="{14C61044-32F5-CB4E-A3C1-C45339B5C807}" destId="{4E39AD49-B6B7-F743-92A8-512488CCC7E0}" srcOrd="2" destOrd="0" presId="urn:microsoft.com/office/officeart/2005/8/layout/hProcess6"/>
    <dgm:cxn modelId="{70F5F66A-4F3D-F344-BB6D-73DFC4CCED29}" type="presParOf" srcId="{4E39AD49-B6B7-F743-92A8-512488CCC7E0}" destId="{B7C81A92-AB9B-1049-BC73-A4D097E1CC19}" srcOrd="0" destOrd="0" presId="urn:microsoft.com/office/officeart/2005/8/layout/hProcess6"/>
    <dgm:cxn modelId="{510C18E4-7385-7D4B-985C-D8396A6DCE63}" type="presParOf" srcId="{4E39AD49-B6B7-F743-92A8-512488CCC7E0}" destId="{8931BE1B-7F18-5F41-B228-D1F33AB077A3}" srcOrd="1" destOrd="0" presId="urn:microsoft.com/office/officeart/2005/8/layout/hProcess6"/>
    <dgm:cxn modelId="{781F1F43-923E-1E46-998B-37F1DBCE424E}" type="presParOf" srcId="{4E39AD49-B6B7-F743-92A8-512488CCC7E0}" destId="{263B3E65-5786-9B48-A384-53774744262C}" srcOrd="2" destOrd="0" presId="urn:microsoft.com/office/officeart/2005/8/layout/hProcess6"/>
    <dgm:cxn modelId="{522B4C0F-8BA8-D343-8FCC-1957516CADDC}" type="presParOf" srcId="{4E39AD49-B6B7-F743-92A8-512488CCC7E0}" destId="{D83423EF-8017-2D44-A2C8-8C10463F413D}" srcOrd="3" destOrd="0" presId="urn:microsoft.com/office/officeart/2005/8/layout/hProcess6"/>
    <dgm:cxn modelId="{5B85C924-532D-E84D-B5EE-10F75E05564E}" type="presParOf" srcId="{14C61044-32F5-CB4E-A3C1-C45339B5C807}" destId="{B00CCA9F-4243-974B-A05E-05D5AB4A629C}" srcOrd="3" destOrd="0" presId="urn:microsoft.com/office/officeart/2005/8/layout/hProcess6"/>
    <dgm:cxn modelId="{A1AE0492-1E8E-E84D-8116-33C4DC57DFB4}" type="presParOf" srcId="{14C61044-32F5-CB4E-A3C1-C45339B5C807}" destId="{FCD70132-C67C-AF44-B5BF-F1B1A7E1E4A5}" srcOrd="4" destOrd="0" presId="urn:microsoft.com/office/officeart/2005/8/layout/hProcess6"/>
    <dgm:cxn modelId="{71A66A4C-00A5-5740-9B93-5D4F7C8020D9}" type="presParOf" srcId="{FCD70132-C67C-AF44-B5BF-F1B1A7E1E4A5}" destId="{A7D5D263-7DB0-B841-81EC-33DB221C3A4C}" srcOrd="0" destOrd="0" presId="urn:microsoft.com/office/officeart/2005/8/layout/hProcess6"/>
    <dgm:cxn modelId="{C0F3A2C5-6681-8848-B2C6-8573A12FD750}" type="presParOf" srcId="{FCD70132-C67C-AF44-B5BF-F1B1A7E1E4A5}" destId="{999C9666-9375-8B4D-8B9D-E6E69D0B8B90}" srcOrd="1" destOrd="0" presId="urn:microsoft.com/office/officeart/2005/8/layout/hProcess6"/>
    <dgm:cxn modelId="{1F0E887C-8F8C-3244-B478-A4D4404898C5}" type="presParOf" srcId="{FCD70132-C67C-AF44-B5BF-F1B1A7E1E4A5}" destId="{AE1E57ED-863C-DE4E-9E7F-730D7606FD7D}" srcOrd="2" destOrd="0" presId="urn:microsoft.com/office/officeart/2005/8/layout/hProcess6"/>
    <dgm:cxn modelId="{A699D476-F0FE-FB48-B432-9A68E67E4AF0}" type="presParOf" srcId="{FCD70132-C67C-AF44-B5BF-F1B1A7E1E4A5}" destId="{CAD0B9A9-17FE-DD4C-8CD9-AA39BC7F280D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56DC2-C9B3-5E4D-90D6-30F0526C98D2}">
      <dsp:nvSpPr>
        <dsp:cNvPr id="0" name=""/>
        <dsp:cNvSpPr/>
      </dsp:nvSpPr>
      <dsp:spPr>
        <a:xfrm>
          <a:off x="776804" y="1214607"/>
          <a:ext cx="3083857" cy="2695679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Use </a:t>
          </a:r>
          <a:r>
            <a:rPr lang="en-US" sz="1000" kern="1200" dirty="0"/>
            <a:t>positive language </a:t>
          </a:r>
          <a:r>
            <a:rPr lang="en-US" sz="1000" kern="1200" dirty="0" smtClean="0"/>
            <a:t>(in syllabi, in conversation)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Add “your learning story” reflective activity</a:t>
          </a:r>
        </a:p>
      </dsp:txBody>
      <dsp:txXfrm>
        <a:off x="1547769" y="1618959"/>
        <a:ext cx="1503380" cy="1886975"/>
      </dsp:txXfrm>
    </dsp:sp>
    <dsp:sp modelId="{CD1E38B3-42EB-414C-818D-34EB91683A54}">
      <dsp:nvSpPr>
        <dsp:cNvPr id="0" name=""/>
        <dsp:cNvSpPr/>
      </dsp:nvSpPr>
      <dsp:spPr>
        <a:xfrm>
          <a:off x="5840" y="1791483"/>
          <a:ext cx="1541928" cy="15419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Early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(first weeks)</a:t>
          </a:r>
        </a:p>
      </dsp:txBody>
      <dsp:txXfrm>
        <a:off x="231650" y="2017293"/>
        <a:ext cx="1090308" cy="1090308"/>
      </dsp:txXfrm>
    </dsp:sp>
    <dsp:sp modelId="{8931BE1B-7F18-5F41-B228-D1F33AB077A3}">
      <dsp:nvSpPr>
        <dsp:cNvPr id="0" name=""/>
        <dsp:cNvSpPr/>
      </dsp:nvSpPr>
      <dsp:spPr>
        <a:xfrm>
          <a:off x="4824367" y="1214607"/>
          <a:ext cx="3083857" cy="2695679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Use </a:t>
          </a:r>
          <a:r>
            <a:rPr lang="en-US" sz="1000" kern="1200" dirty="0" smtClean="0"/>
            <a:t>an exam </a:t>
          </a:r>
          <a:r>
            <a:rPr lang="en-US" sz="1000" kern="1200" dirty="0"/>
            <a:t>wrapper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Encourage/Incentivize campus resources</a:t>
          </a:r>
        </a:p>
      </dsp:txBody>
      <dsp:txXfrm>
        <a:off x="5595331" y="1618959"/>
        <a:ext cx="1503380" cy="1886975"/>
      </dsp:txXfrm>
    </dsp:sp>
    <dsp:sp modelId="{D83423EF-8017-2D44-A2C8-8C10463F413D}">
      <dsp:nvSpPr>
        <dsp:cNvPr id="0" name=""/>
        <dsp:cNvSpPr/>
      </dsp:nvSpPr>
      <dsp:spPr>
        <a:xfrm>
          <a:off x="4053403" y="1791483"/>
          <a:ext cx="1541928" cy="15419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During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(after major assignment)</a:t>
          </a:r>
        </a:p>
      </dsp:txBody>
      <dsp:txXfrm>
        <a:off x="4279213" y="2017293"/>
        <a:ext cx="1090308" cy="1090308"/>
      </dsp:txXfrm>
    </dsp:sp>
    <dsp:sp modelId="{999C9666-9375-8B4D-8B9D-E6E69D0B8B90}">
      <dsp:nvSpPr>
        <dsp:cNvPr id="0" name=""/>
        <dsp:cNvSpPr/>
      </dsp:nvSpPr>
      <dsp:spPr>
        <a:xfrm>
          <a:off x="8871930" y="1214607"/>
          <a:ext cx="3083857" cy="2695679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Encourage final exam study </a:t>
          </a:r>
          <a:r>
            <a:rPr lang="en-US" sz="1000" kern="1200" dirty="0" smtClean="0"/>
            <a:t>plan to minimize stress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Have students reflect about the value/relevance of course</a:t>
          </a:r>
        </a:p>
      </dsp:txBody>
      <dsp:txXfrm>
        <a:off x="9642894" y="1618959"/>
        <a:ext cx="1503380" cy="1886975"/>
      </dsp:txXfrm>
    </dsp:sp>
    <dsp:sp modelId="{CAD0B9A9-17FE-DD4C-8CD9-AA39BC7F280D}">
      <dsp:nvSpPr>
        <dsp:cNvPr id="0" name=""/>
        <dsp:cNvSpPr/>
      </dsp:nvSpPr>
      <dsp:spPr>
        <a:xfrm>
          <a:off x="8100965" y="1791483"/>
          <a:ext cx="1541928" cy="15419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End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(prior to finals)</a:t>
          </a:r>
        </a:p>
      </dsp:txBody>
      <dsp:txXfrm>
        <a:off x="8326775" y="2017293"/>
        <a:ext cx="1090308" cy="1090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342B8-FC72-4E41-B9E7-2CF8E6C5D157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E30DF-C0C0-7F4D-B875-D60DC0BA2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5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6E30DF-C0C0-7F4D-B875-D60DC0BA22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3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6E30DF-C0C0-7F4D-B875-D60DC0BA22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33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infographic.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6E30DF-C0C0-7F4D-B875-D60DC0BA22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19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give example.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6E30DF-C0C0-7F4D-B875-D60DC0BA22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44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Come up with your own example</a:t>
            </a:r>
            <a:r>
              <a:rPr lang="en-US" baseline="0" dirty="0" smtClean="0"/>
              <a:t> of mindset in action.  Our example was feedback, but use any classroom or co-curricular example to illustrate fixed or growth mindset. ½ student/ 1/2 teacher. (5 minutes).  Now discuss with a partner and categorize</a:t>
            </a:r>
            <a:r>
              <a:rPr lang="en-US" dirty="0" smtClean="0"/>
              <a:t> </a:t>
            </a:r>
            <a:r>
              <a:rPr lang="en-US" dirty="0"/>
              <a:t>based on graphic. Discuss. {Think, Pair, Share}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6E30DF-C0C0-7F4D-B875-D60DC0BA22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77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example. Categorize. </a:t>
            </a:r>
            <a:r>
              <a:rPr lang="en-US" dirty="0" smtClean="0"/>
              <a:t>(2 minutes).  Large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6E30DF-C0C0-7F4D-B875-D60DC0BA22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17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6E30DF-C0C0-7F4D-B875-D60DC0BA22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35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students</a:t>
            </a:r>
          </a:p>
          <a:p>
            <a:r>
              <a:rPr lang="en-US" dirty="0"/>
              <a:t>To faculty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6E30DF-C0C0-7F4D-B875-D60DC0BA22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02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 this strategies</a:t>
            </a:r>
            <a:r>
              <a:rPr lang="en-US" baseline="0" dirty="0" smtClean="0"/>
              <a:t> worksheet, Others?</a:t>
            </a:r>
          </a:p>
          <a:p>
            <a:r>
              <a:rPr lang="en-US" baseline="0" dirty="0" smtClean="0"/>
              <a:t>Examples of positive language:</a:t>
            </a:r>
          </a:p>
          <a:p>
            <a:r>
              <a:rPr lang="en-US" baseline="0" dirty="0" smtClean="0"/>
              <a:t>“I like how you tried a new way to solve that.”</a:t>
            </a:r>
          </a:p>
          <a:p>
            <a:r>
              <a:rPr lang="en-US" baseline="0" dirty="0" smtClean="0"/>
              <a:t>“You’ve been practicing and I can see it’s paying off.”</a:t>
            </a:r>
          </a:p>
          <a:p>
            <a:r>
              <a:rPr lang="en-US" baseline="0" dirty="0" smtClean="0"/>
              <a:t>“I love mistakes because they’re an opportunity to learn – being challenged is when the brain grows most.”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6E30DF-C0C0-7F4D-B875-D60DC0BA22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43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10/11/18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indsetkit.org/topics/about-growth-mindset/what-is-growth-minds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110" y="3011002"/>
            <a:ext cx="10561418" cy="1468800"/>
          </a:xfrm>
        </p:spPr>
        <p:txBody>
          <a:bodyPr/>
          <a:lstStyle/>
          <a:p>
            <a:r>
              <a:rPr lang="en-US" dirty="0" smtClean="0"/>
              <a:t>Why Does Mindset Matter?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327462"/>
            <a:ext cx="11108528" cy="11538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Designed by GA-CTL Workgroup: Crystal </a:t>
            </a:r>
            <a:r>
              <a:rPr lang="en-US" sz="1600" dirty="0" err="1" smtClean="0"/>
              <a:t>Edenfield</a:t>
            </a:r>
            <a:r>
              <a:rPr lang="en-US" sz="1600" dirty="0" smtClean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Rhonda Porter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Deborah Walker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Joyce </a:t>
            </a:r>
            <a:r>
              <a:rPr lang="en-US" sz="1600" dirty="0" err="1" smtClean="0"/>
              <a:t>Weinsheimer</a:t>
            </a:r>
            <a:r>
              <a:rPr lang="en-US" sz="1600" dirty="0" smtClean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Lisa Yount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83502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3C5817-2826-1A4D-9C02-D3C6FC17E06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81743" y="1324428"/>
            <a:ext cx="10553700" cy="363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Why does mindset matter?</a:t>
            </a:r>
          </a:p>
          <a:p>
            <a:pPr marL="0" indent="0" algn="ctr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74189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734F0E9-EDE5-3F45-9517-F26B884D3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Fostering Growth Mindset 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364BD29B-ADD7-964D-9CB7-41C4C56240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9008189"/>
              </p:ext>
            </p:extLst>
          </p:nvPr>
        </p:nvGraphicFramePr>
        <p:xfrm>
          <a:off x="85061" y="1594880"/>
          <a:ext cx="11961628" cy="5124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7346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484171-7DAF-7245-A189-DCB31E1C6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Deeper With Mindset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46FF04-903A-5E45-B553-3F55F06135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 to consider when </a:t>
            </a:r>
            <a:r>
              <a:rPr lang="en-US" dirty="0"/>
              <a:t>developing a series of Mindset discussions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Academic Engagement and Mindset</a:t>
            </a:r>
          </a:p>
          <a:p>
            <a:pPr lvl="1"/>
            <a:r>
              <a:rPr lang="en-US" dirty="0" smtClean="0"/>
              <a:t>Growth Mindset</a:t>
            </a:r>
          </a:p>
          <a:p>
            <a:pPr lvl="1"/>
            <a:r>
              <a:rPr lang="en-US" dirty="0" smtClean="0"/>
              <a:t>Innovative Pedagogy and Mindset</a:t>
            </a:r>
          </a:p>
          <a:p>
            <a:pPr lvl="1"/>
            <a:r>
              <a:rPr lang="en-US" dirty="0" smtClean="0"/>
              <a:t>Learning Strategies and Mindset</a:t>
            </a:r>
          </a:p>
          <a:p>
            <a:pPr lvl="1"/>
            <a:r>
              <a:rPr lang="en-US" dirty="0" smtClean="0"/>
              <a:t>Metacognition </a:t>
            </a:r>
            <a:r>
              <a:rPr lang="en-US" dirty="0"/>
              <a:t>and </a:t>
            </a:r>
            <a:r>
              <a:rPr lang="en-US" dirty="0" smtClean="0"/>
              <a:t>Mindset</a:t>
            </a:r>
          </a:p>
          <a:p>
            <a:pPr lvl="1"/>
            <a:r>
              <a:rPr lang="en-US" dirty="0" smtClean="0"/>
              <a:t>Motivation and Mindset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Pre-college Experiences and Mindset</a:t>
            </a:r>
          </a:p>
          <a:p>
            <a:pPr lvl="1"/>
            <a:r>
              <a:rPr lang="en-US" dirty="0" smtClean="0"/>
              <a:t>Self-Direction, Self-Efficacy, Self-Regulation and Mindset</a:t>
            </a:r>
            <a:endParaRPr lang="en-US" dirty="0"/>
          </a:p>
          <a:p>
            <a:pPr lvl="1"/>
            <a:r>
              <a:rPr lang="en-US" dirty="0" smtClean="0"/>
              <a:t>Sense of/Social Belonging and Mindset</a:t>
            </a:r>
          </a:p>
          <a:p>
            <a:pPr lvl="1"/>
            <a:r>
              <a:rPr lang="en-US" dirty="0" smtClean="0"/>
              <a:t>Theoretical Framework</a:t>
            </a:r>
          </a:p>
          <a:p>
            <a:pPr lvl="1"/>
            <a:r>
              <a:rPr lang="en-US" dirty="0" smtClean="0"/>
              <a:t>Understanding </a:t>
            </a:r>
            <a:r>
              <a:rPr lang="en-US" dirty="0"/>
              <a:t>Your Students’/Colleagues’ </a:t>
            </a:r>
            <a:r>
              <a:rPr lang="en-US" dirty="0" smtClean="0"/>
              <a:t>Mindsets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96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461E50-03B7-824C-A1E2-7BF958A9A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38EC6B-80CC-9741-B456-03F6C3D63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Books  </a:t>
            </a:r>
          </a:p>
          <a:p>
            <a:pPr lvl="1"/>
            <a:r>
              <a:rPr lang="en-US" dirty="0"/>
              <a:t>Dweck, C. (2016). Mindset: The new psychology of success. Penguin Random </a:t>
            </a:r>
            <a:r>
              <a:rPr lang="en-US" dirty="0" err="1"/>
              <a:t>Hofuse</a:t>
            </a:r>
            <a:r>
              <a:rPr lang="en-US" dirty="0"/>
              <a:t>, New York, New York. </a:t>
            </a:r>
          </a:p>
          <a:p>
            <a:pPr lvl="1"/>
            <a:r>
              <a:rPr lang="en-US" dirty="0"/>
              <a:t>Major, C. H., Harris, M. S., &amp; </a:t>
            </a:r>
            <a:r>
              <a:rPr lang="en-US" dirty="0" err="1"/>
              <a:t>Zakrajsek</a:t>
            </a:r>
            <a:r>
              <a:rPr lang="en-US" dirty="0"/>
              <a:t>, T. (2016). Teaching for learning: 101 intentionally designed educational activities to put students on the path to success. Taylor &amp; Francis, New York, New York. </a:t>
            </a:r>
          </a:p>
          <a:p>
            <a:pPr lvl="1"/>
            <a:r>
              <a:rPr lang="en-US" dirty="0"/>
              <a:t>McGuire, S. Y. (2015). Teach students how to learn: Strategies you can incorporate into any course to improve student metacognition, study skills, and motivation. Stylus Publishing, Sterling, Virginia. </a:t>
            </a:r>
          </a:p>
          <a:p>
            <a:pPr marL="0" indent="0">
              <a:buNone/>
            </a:pPr>
            <a:r>
              <a:rPr lang="en-US" dirty="0" smtClean="0"/>
              <a:t>Websites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www.mindsetkit.org/topics/about-growth-mindset/what-is-growth-mindset</a:t>
            </a:r>
            <a:endParaRPr lang="en-US" dirty="0" smtClean="0"/>
          </a:p>
          <a:p>
            <a:pPr lvl="1"/>
            <a:r>
              <a:rPr lang="en-US" dirty="0"/>
              <a:t>http://</a:t>
            </a:r>
            <a:r>
              <a:rPr lang="en-US" dirty="0" err="1"/>
              <a:t>mindsetscholarsnetwork.org</a:t>
            </a:r>
            <a:r>
              <a:rPr lang="en-US" dirty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48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90920B-890B-5743-BBF5-F632AFCA3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Participants will:</a:t>
            </a:r>
          </a:p>
          <a:p>
            <a:pPr lvl="0"/>
            <a:r>
              <a:rPr lang="en-US" dirty="0" smtClean="0"/>
              <a:t>Identify </a:t>
            </a:r>
            <a:r>
              <a:rPr lang="en-US" dirty="0"/>
              <a:t>and apply the concepts of fixed mindset and growth mindset.</a:t>
            </a:r>
          </a:p>
          <a:p>
            <a:pPr lvl="0"/>
            <a:r>
              <a:rPr lang="en-US" dirty="0"/>
              <a:t>Explore the impact of mindset on both students and faculty.</a:t>
            </a:r>
          </a:p>
          <a:p>
            <a:pPr lvl="0"/>
            <a:r>
              <a:rPr lang="en-US" dirty="0"/>
              <a:t>Recognize and discuss effective classroom strategies for encouraging growth mindset.</a:t>
            </a:r>
          </a:p>
          <a:p>
            <a:pPr lvl="0"/>
            <a:r>
              <a:rPr lang="en-US" dirty="0" smtClean="0"/>
              <a:t>Build awareness </a:t>
            </a:r>
            <a:r>
              <a:rPr lang="en-US" dirty="0"/>
              <a:t>of additional resources and </a:t>
            </a:r>
            <a:r>
              <a:rPr lang="en-US" dirty="0" smtClean="0"/>
              <a:t>foster an </a:t>
            </a:r>
            <a:r>
              <a:rPr lang="en-US" dirty="0"/>
              <a:t>interest </a:t>
            </a:r>
            <a:r>
              <a:rPr lang="en-US" dirty="0" smtClean="0"/>
              <a:t>in topics related to mindset.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132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2C6B08-7DC7-D84F-80BE-3B4B54080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mindset?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BB8B3DD-A8CE-584B-BCF4-5018522BB1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Mindsets are beliefs and perceptions about </a:t>
            </a:r>
            <a:r>
              <a:rPr lang="en-US" dirty="0" smtClean="0"/>
              <a:t>learning.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1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90920B-890B-5743-BBF5-F632AFCA3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vs.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761B50-3C00-A842-95C4-51BDA82CCD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fixed mindset is based on the belief that your qualities are carved in stone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1AC6AA5A-CAAF-D046-B594-0B7CC3466B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 growth mindset is based on the belief that your basic qualities are things you can cultivate through your </a:t>
            </a:r>
            <a:r>
              <a:rPr lang="en-US" b="1" dirty="0"/>
              <a:t>efforts, </a:t>
            </a:r>
            <a:r>
              <a:rPr lang="en-US" dirty="0"/>
              <a:t>your </a:t>
            </a:r>
            <a:r>
              <a:rPr lang="en-US" b="1" dirty="0"/>
              <a:t>strategies, </a:t>
            </a:r>
            <a:r>
              <a:rPr lang="en-US" dirty="0"/>
              <a:t>and </a:t>
            </a:r>
            <a:r>
              <a:rPr lang="en-US" b="1" dirty="0"/>
              <a:t>help from others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1320A4-3F69-D945-991E-8975F92E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Dweck,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03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9382759-DB04-8743-ABFB-A9801F3CC7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44" b="8570"/>
          <a:stretch/>
        </p:blipFill>
        <p:spPr>
          <a:xfrm>
            <a:off x="3501175" y="0"/>
            <a:ext cx="5264864" cy="6857999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AFF6FC-6478-434D-A424-EBAED6984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 Nigel Holmes based on the work of Carol Dweck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65AD8AA-4426-114D-8F8E-F662FC3BB519}"/>
              </a:ext>
            </a:extLst>
          </p:cNvPr>
          <p:cNvSpPr txBox="1"/>
          <p:nvPr/>
        </p:nvSpPr>
        <p:spPr>
          <a:xfrm>
            <a:off x="69312" y="26293"/>
            <a:ext cx="1422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(Handout)</a:t>
            </a:r>
          </a:p>
        </p:txBody>
      </p:sp>
    </p:spTree>
    <p:extLst>
      <p:ext uri="{BB962C8B-B14F-4D97-AF65-F5344CB8AC3E}">
        <p14:creationId xmlns:p14="http://schemas.microsoft.com/office/powerpoint/2010/main" val="2500047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60C7FD8-D96C-B047-9FF3-211D36E2AEC6}"/>
              </a:ext>
            </a:extLst>
          </p:cNvPr>
          <p:cNvSpPr/>
          <p:nvPr/>
        </p:nvSpPr>
        <p:spPr>
          <a:xfrm>
            <a:off x="1110343" y="440871"/>
            <a:ext cx="9911443" cy="58456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F206CE84-535A-0043-A6F0-3418912D56E1}"/>
              </a:ext>
            </a:extLst>
          </p:cNvPr>
          <p:cNvCxnSpPr>
            <a:cxnSpLocks/>
            <a:stCxn id="4" idx="0"/>
            <a:endCxn id="4" idx="2"/>
          </p:cNvCxnSpPr>
          <p:nvPr/>
        </p:nvCxnSpPr>
        <p:spPr>
          <a:xfrm>
            <a:off x="6066065" y="440871"/>
            <a:ext cx="0" cy="584562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3B058AD-3F12-3245-B1ED-A3D450AFBEA9}"/>
              </a:ext>
            </a:extLst>
          </p:cNvPr>
          <p:cNvCxnSpPr>
            <a:cxnSpLocks/>
            <a:stCxn id="4" idx="1"/>
            <a:endCxn id="4" idx="3"/>
          </p:cNvCxnSpPr>
          <p:nvPr/>
        </p:nvCxnSpPr>
        <p:spPr>
          <a:xfrm>
            <a:off x="1110343" y="3363686"/>
            <a:ext cx="991144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30A4559-D141-1A42-8E44-369F9F9718A1}"/>
              </a:ext>
            </a:extLst>
          </p:cNvPr>
          <p:cNvSpPr txBox="1"/>
          <p:nvPr/>
        </p:nvSpPr>
        <p:spPr>
          <a:xfrm rot="16200000">
            <a:off x="-344603" y="1740403"/>
            <a:ext cx="1734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Faculty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C3EBF74-8DB9-514D-B4BD-7FC1FED3CBCA}"/>
              </a:ext>
            </a:extLst>
          </p:cNvPr>
          <p:cNvSpPr txBox="1"/>
          <p:nvPr/>
        </p:nvSpPr>
        <p:spPr>
          <a:xfrm>
            <a:off x="2057400" y="65311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Fixed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32C2627-768A-B341-BD31-FC6727EF1E9E}"/>
              </a:ext>
            </a:extLst>
          </p:cNvPr>
          <p:cNvSpPr txBox="1"/>
          <p:nvPr/>
        </p:nvSpPr>
        <p:spPr>
          <a:xfrm>
            <a:off x="7013122" y="65311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Growth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4087249-4A8F-9742-B43A-558DBB9B6030}"/>
              </a:ext>
            </a:extLst>
          </p:cNvPr>
          <p:cNvSpPr txBox="1"/>
          <p:nvPr/>
        </p:nvSpPr>
        <p:spPr>
          <a:xfrm rot="16200000">
            <a:off x="-323222" y="4701318"/>
            <a:ext cx="1734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Students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30AF6E3-B660-7843-85CD-85D1C6F7D9E5}"/>
              </a:ext>
            </a:extLst>
          </p:cNvPr>
          <p:cNvSpPr txBox="1"/>
          <p:nvPr/>
        </p:nvSpPr>
        <p:spPr>
          <a:xfrm>
            <a:off x="5143503" y="3135090"/>
            <a:ext cx="1983922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FEEDBACK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2F6F287-A04B-444C-8B05-6E9D9A5D21EF}"/>
              </a:ext>
            </a:extLst>
          </p:cNvPr>
          <p:cNvSpPr txBox="1"/>
          <p:nvPr/>
        </p:nvSpPr>
        <p:spPr>
          <a:xfrm>
            <a:off x="1579790" y="1288898"/>
            <a:ext cx="4016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“Spending time writing comments on student work is a waste of time. They never use it to improve.”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5305C9E-6704-B84D-B0DE-376A56C1EDB3}"/>
              </a:ext>
            </a:extLst>
          </p:cNvPr>
          <p:cNvSpPr txBox="1"/>
          <p:nvPr/>
        </p:nvSpPr>
        <p:spPr>
          <a:xfrm>
            <a:off x="6447847" y="1259936"/>
            <a:ext cx="40168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“Providing structured feedback takes time, but it’s worth the effort because it gives students a sense of direction </a:t>
            </a:r>
            <a:r>
              <a:rPr lang="en-US" dirty="0" smtClean="0"/>
              <a:t>on </a:t>
            </a:r>
            <a:r>
              <a:rPr lang="en-US" dirty="0"/>
              <a:t>what to do to improve.”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FC109CE-810B-0D42-BA89-470AF3348DDD}"/>
              </a:ext>
            </a:extLst>
          </p:cNvPr>
          <p:cNvSpPr txBox="1"/>
          <p:nvPr/>
        </p:nvSpPr>
        <p:spPr>
          <a:xfrm>
            <a:off x="1492126" y="4211713"/>
            <a:ext cx="4016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“Look at all of these red marks. The teacher hates me. I guess I </a:t>
            </a:r>
            <a:r>
              <a:rPr lang="en-US" dirty="0" smtClean="0"/>
              <a:t>can’t do anything right for this teacher. </a:t>
            </a:r>
            <a:r>
              <a:rPr lang="en-US" dirty="0"/>
              <a:t>I’m done.”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8AA7F31-4394-7F49-BA22-F5C57AFFEFA0}"/>
              </a:ext>
            </a:extLst>
          </p:cNvPr>
          <p:cNvSpPr txBox="1"/>
          <p:nvPr/>
        </p:nvSpPr>
        <p:spPr>
          <a:xfrm>
            <a:off x="6447847" y="4194215"/>
            <a:ext cx="4016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“These comments are not what I </a:t>
            </a:r>
            <a:r>
              <a:rPr lang="en-US" dirty="0" smtClean="0"/>
              <a:t>expected, </a:t>
            </a:r>
            <a:r>
              <a:rPr lang="en-US" dirty="0"/>
              <a:t>but at least </a:t>
            </a:r>
            <a:r>
              <a:rPr lang="en-US" dirty="0" smtClean="0"/>
              <a:t>now I </a:t>
            </a:r>
            <a:r>
              <a:rPr lang="en-US" dirty="0"/>
              <a:t>know what kind of help to ask for from the Writing Center.”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00D2195-F1EF-A141-89E7-71B702427EF7}"/>
              </a:ext>
            </a:extLst>
          </p:cNvPr>
          <p:cNvSpPr txBox="1"/>
          <p:nvPr/>
        </p:nvSpPr>
        <p:spPr>
          <a:xfrm>
            <a:off x="69312" y="26293"/>
            <a:ext cx="1422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(Handout)</a:t>
            </a:r>
          </a:p>
        </p:txBody>
      </p:sp>
    </p:spTree>
    <p:extLst>
      <p:ext uri="{BB962C8B-B14F-4D97-AF65-F5344CB8AC3E}">
        <p14:creationId xmlns:p14="http://schemas.microsoft.com/office/powerpoint/2010/main" val="40186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60C7FD8-D96C-B047-9FF3-211D36E2AEC6}"/>
              </a:ext>
            </a:extLst>
          </p:cNvPr>
          <p:cNvSpPr/>
          <p:nvPr/>
        </p:nvSpPr>
        <p:spPr>
          <a:xfrm>
            <a:off x="1110343" y="440871"/>
            <a:ext cx="9911443" cy="58456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F206CE84-535A-0043-A6F0-3418912D56E1}"/>
              </a:ext>
            </a:extLst>
          </p:cNvPr>
          <p:cNvCxnSpPr>
            <a:cxnSpLocks/>
            <a:stCxn id="4" idx="0"/>
            <a:endCxn id="4" idx="2"/>
          </p:cNvCxnSpPr>
          <p:nvPr/>
        </p:nvCxnSpPr>
        <p:spPr>
          <a:xfrm>
            <a:off x="6066065" y="440871"/>
            <a:ext cx="0" cy="584562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3B058AD-3F12-3245-B1ED-A3D450AFBEA9}"/>
              </a:ext>
            </a:extLst>
          </p:cNvPr>
          <p:cNvCxnSpPr>
            <a:cxnSpLocks/>
            <a:stCxn id="4" idx="1"/>
            <a:endCxn id="4" idx="3"/>
          </p:cNvCxnSpPr>
          <p:nvPr/>
        </p:nvCxnSpPr>
        <p:spPr>
          <a:xfrm>
            <a:off x="1110343" y="3363686"/>
            <a:ext cx="991144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30A4559-D141-1A42-8E44-369F9F9718A1}"/>
              </a:ext>
            </a:extLst>
          </p:cNvPr>
          <p:cNvSpPr txBox="1"/>
          <p:nvPr/>
        </p:nvSpPr>
        <p:spPr>
          <a:xfrm rot="16200000">
            <a:off x="-344603" y="1740403"/>
            <a:ext cx="1734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Faculty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C3EBF74-8DB9-514D-B4BD-7FC1FED3CBCA}"/>
              </a:ext>
            </a:extLst>
          </p:cNvPr>
          <p:cNvSpPr txBox="1"/>
          <p:nvPr/>
        </p:nvSpPr>
        <p:spPr>
          <a:xfrm>
            <a:off x="2057400" y="65311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Fixed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32C2627-768A-B341-BD31-FC6727EF1E9E}"/>
              </a:ext>
            </a:extLst>
          </p:cNvPr>
          <p:cNvSpPr txBox="1"/>
          <p:nvPr/>
        </p:nvSpPr>
        <p:spPr>
          <a:xfrm>
            <a:off x="7013122" y="65311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Growth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4087249-4A8F-9742-B43A-558DBB9B6030}"/>
              </a:ext>
            </a:extLst>
          </p:cNvPr>
          <p:cNvSpPr txBox="1"/>
          <p:nvPr/>
        </p:nvSpPr>
        <p:spPr>
          <a:xfrm rot="16200000">
            <a:off x="-323222" y="4701318"/>
            <a:ext cx="1734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Students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30AF6E3-B660-7843-85CD-85D1C6F7D9E5}"/>
              </a:ext>
            </a:extLst>
          </p:cNvPr>
          <p:cNvSpPr txBox="1"/>
          <p:nvPr/>
        </p:nvSpPr>
        <p:spPr>
          <a:xfrm>
            <a:off x="5143503" y="3135090"/>
            <a:ext cx="1983922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Your Example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611C15A7-78E4-0949-87A4-C00D8EFCDAD3}"/>
              </a:ext>
            </a:extLst>
          </p:cNvPr>
          <p:cNvSpPr txBox="1"/>
          <p:nvPr/>
        </p:nvSpPr>
        <p:spPr>
          <a:xfrm>
            <a:off x="69312" y="26293"/>
            <a:ext cx="1422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(Handout)</a:t>
            </a:r>
          </a:p>
        </p:txBody>
      </p:sp>
    </p:spTree>
    <p:extLst>
      <p:ext uri="{BB962C8B-B14F-4D97-AF65-F5344CB8AC3E}">
        <p14:creationId xmlns:p14="http://schemas.microsoft.com/office/powerpoint/2010/main" val="94557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9382759-DB04-8743-ABFB-A9801F3CC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7235" y="0"/>
            <a:ext cx="44375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08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F2FE1C-0C36-2C41-BBF2-7E6CCCAC1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773768"/>
            <a:ext cx="10571998" cy="970450"/>
          </a:xfrm>
        </p:spPr>
        <p:txBody>
          <a:bodyPr/>
          <a:lstStyle/>
          <a:p>
            <a:r>
              <a:rPr lang="en-US" sz="3600" dirty="0"/>
              <a:t>Scenario Activity: How do you respond if you have a fixed mindset? A growth mindset?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E06C71-5093-AB4A-BED4-627D2907B3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You are a student that just got your first test back. You received a D.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05E9C7B-D54E-774B-AC35-75409ACE9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15" y="2042668"/>
            <a:ext cx="5194583" cy="3638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You notice that some students are not participating in classroom discussions. You suspect that it may be either shyness or that they are uncomfortable making mistakes publicly.</a:t>
            </a:r>
          </a:p>
        </p:txBody>
      </p:sp>
    </p:spTree>
    <p:extLst>
      <p:ext uri="{BB962C8B-B14F-4D97-AF65-F5344CB8AC3E}">
        <p14:creationId xmlns:p14="http://schemas.microsoft.com/office/powerpoint/2010/main" val="657494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1228</TotalTime>
  <Words>734</Words>
  <Application>Microsoft Macintosh PowerPoint</Application>
  <PresentationFormat>Widescreen</PresentationFormat>
  <Paragraphs>98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Quotable</vt:lpstr>
      <vt:lpstr>Why Does Mindset Matter?</vt:lpstr>
      <vt:lpstr>Learning Outcomes:</vt:lpstr>
      <vt:lpstr>What is mindset?</vt:lpstr>
      <vt:lpstr>Fixed vs. Growth</vt:lpstr>
      <vt:lpstr>PowerPoint Presentation</vt:lpstr>
      <vt:lpstr>PowerPoint Presentation</vt:lpstr>
      <vt:lpstr>PowerPoint Presentation</vt:lpstr>
      <vt:lpstr>PowerPoint Presentation</vt:lpstr>
      <vt:lpstr>Scenario Activity: How do you respond if you have a fixed mindset? A growth mindset? </vt:lpstr>
      <vt:lpstr>PowerPoint Presentation</vt:lpstr>
      <vt:lpstr>Strategies for Fostering Growth Mindset </vt:lpstr>
      <vt:lpstr>Going Deeper With Mindset</vt:lpstr>
      <vt:lpstr>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Crystal Edenfield</dc:creator>
  <cp:lastModifiedBy>Crystal Edenfield</cp:lastModifiedBy>
  <cp:revision>27</cp:revision>
  <dcterms:created xsi:type="dcterms:W3CDTF">2018-09-05T15:55:25Z</dcterms:created>
  <dcterms:modified xsi:type="dcterms:W3CDTF">2018-10-11T13:41:46Z</dcterms:modified>
</cp:coreProperties>
</file>