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315" r:id="rId2"/>
    <p:sldId id="346" r:id="rId3"/>
    <p:sldId id="347" r:id="rId4"/>
    <p:sldId id="349" r:id="rId5"/>
    <p:sldId id="357" r:id="rId6"/>
    <p:sldId id="358" r:id="rId7"/>
    <p:sldId id="359" r:id="rId8"/>
    <p:sldId id="360" r:id="rId9"/>
    <p:sldId id="361" r:id="rId10"/>
    <p:sldId id="353" r:id="rId11"/>
    <p:sldId id="343" r:id="rId12"/>
    <p:sldId id="354" r:id="rId13"/>
    <p:sldId id="335" r:id="rId14"/>
    <p:sldId id="340" r:id="rId15"/>
    <p:sldId id="274" r:id="rId16"/>
    <p:sldId id="284" r:id="rId17"/>
    <p:sldId id="286" r:id="rId18"/>
    <p:sldId id="287" r:id="rId19"/>
    <p:sldId id="285" r:id="rId20"/>
    <p:sldId id="364" r:id="rId21"/>
    <p:sldId id="355" r:id="rId22"/>
    <p:sldId id="299" r:id="rId23"/>
    <p:sldId id="301" r:id="rId24"/>
    <p:sldId id="300" r:id="rId25"/>
    <p:sldId id="302" r:id="rId26"/>
    <p:sldId id="365" r:id="rId27"/>
    <p:sldId id="258" r:id="rId28"/>
    <p:sldId id="263" r:id="rId29"/>
    <p:sldId id="267" r:id="rId30"/>
    <p:sldId id="366" r:id="rId31"/>
    <p:sldId id="332" r:id="rId32"/>
    <p:sldId id="356" r:id="rId33"/>
    <p:sldId id="328" r:id="rId34"/>
    <p:sldId id="363" r:id="rId35"/>
    <p:sldId id="339" r:id="rId36"/>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y Carney" initials="MC" lastIdx="4" clrIdx="0">
    <p:extLst>
      <p:ext uri="{19B8F6BF-5375-455C-9EA6-DF929625EA0E}">
        <p15:presenceInfo xmlns:p15="http://schemas.microsoft.com/office/powerpoint/2012/main" userId="S-1-5-21-2393656446-1597297003-2025708489-94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4485" autoAdjust="0"/>
    <p:restoredTop sz="79090" autoAdjust="0"/>
  </p:normalViewPr>
  <p:slideViewPr>
    <p:cSldViewPr snapToGrid="0">
      <p:cViewPr varScale="1">
        <p:scale>
          <a:sx n="82" d="100"/>
          <a:sy n="82" d="100"/>
        </p:scale>
        <p:origin x="96" y="174"/>
      </p:cViewPr>
      <p:guideLst/>
    </p:cSldViewPr>
  </p:slideViewPr>
  <p:notesTextViewPr>
    <p:cViewPr>
      <p:scale>
        <a:sx n="1" d="1"/>
        <a:sy n="1" d="1"/>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A5F15D-8A68-4151-9065-8FAFF1A9AD96}" type="doc">
      <dgm:prSet loTypeId="urn:microsoft.com/office/officeart/2005/8/layout/cycle5" loCatId="cycle" qsTypeId="urn:microsoft.com/office/officeart/2005/8/quickstyle/simple1" qsCatId="simple" csTypeId="urn:microsoft.com/office/officeart/2005/8/colors/accent1_2" csCatId="accent1" phldr="1"/>
      <dgm:spPr/>
    </dgm:pt>
    <dgm:pt modelId="{FCFBE3C9-0340-430E-9691-BB766CD6D051}">
      <dgm:prSet phldrT="[Text]"/>
      <dgm:spPr/>
      <dgm:t>
        <a:bodyPr/>
        <a:lstStyle/>
        <a:p>
          <a:r>
            <a:rPr lang="en-US" dirty="0" smtClean="0"/>
            <a:t>performance</a:t>
          </a:r>
          <a:endParaRPr lang="en-US" dirty="0"/>
        </a:p>
      </dgm:t>
    </dgm:pt>
    <dgm:pt modelId="{0392D6A8-672A-45FA-A94C-7EFC26EAE773}" type="parTrans" cxnId="{BF1C5C2E-FFDE-466A-B388-D450890C6EDD}">
      <dgm:prSet/>
      <dgm:spPr/>
      <dgm:t>
        <a:bodyPr/>
        <a:lstStyle/>
        <a:p>
          <a:endParaRPr lang="en-US"/>
        </a:p>
      </dgm:t>
    </dgm:pt>
    <dgm:pt modelId="{E6E3E553-8E90-4DBB-8053-2A148DEC1D45}" type="sibTrans" cxnId="{BF1C5C2E-FFDE-466A-B388-D450890C6EDD}">
      <dgm:prSet/>
      <dgm:spPr/>
      <dgm:t>
        <a:bodyPr/>
        <a:lstStyle/>
        <a:p>
          <a:endParaRPr lang="en-US"/>
        </a:p>
      </dgm:t>
    </dgm:pt>
    <dgm:pt modelId="{F90EDC21-D8FA-4CAD-B7C2-BFA8798DD86B}">
      <dgm:prSet phldrT="[Text]"/>
      <dgm:spPr/>
      <dgm:t>
        <a:bodyPr/>
        <a:lstStyle/>
        <a:p>
          <a:r>
            <a:rPr lang="en-US" dirty="0" smtClean="0"/>
            <a:t>feedback</a:t>
          </a:r>
          <a:endParaRPr lang="en-US" dirty="0"/>
        </a:p>
      </dgm:t>
    </dgm:pt>
    <dgm:pt modelId="{7224F698-DBCB-437A-90D1-0968F66B4714}" type="parTrans" cxnId="{DFBFF446-4005-4F1E-BCC4-33A7B53C2F13}">
      <dgm:prSet/>
      <dgm:spPr/>
      <dgm:t>
        <a:bodyPr/>
        <a:lstStyle/>
        <a:p>
          <a:endParaRPr lang="en-US"/>
        </a:p>
      </dgm:t>
    </dgm:pt>
    <dgm:pt modelId="{6289C5D7-F6DB-4F08-AEDE-7F5CBFD19929}" type="sibTrans" cxnId="{DFBFF446-4005-4F1E-BCC4-33A7B53C2F13}">
      <dgm:prSet/>
      <dgm:spPr/>
      <dgm:t>
        <a:bodyPr/>
        <a:lstStyle/>
        <a:p>
          <a:endParaRPr lang="en-US"/>
        </a:p>
      </dgm:t>
    </dgm:pt>
    <dgm:pt modelId="{85DEECCC-5A1B-4A6E-8A7D-5F4DAAB185E2}">
      <dgm:prSet phldrT="[Text]"/>
      <dgm:spPr/>
      <dgm:t>
        <a:bodyPr/>
        <a:lstStyle/>
        <a:p>
          <a:r>
            <a:rPr lang="en-US" dirty="0" smtClean="0"/>
            <a:t>revision</a:t>
          </a:r>
          <a:endParaRPr lang="en-US" dirty="0"/>
        </a:p>
      </dgm:t>
    </dgm:pt>
    <dgm:pt modelId="{9FE6B6F4-A1B2-4739-B625-C56622249E1F}" type="parTrans" cxnId="{66C11F15-4D83-4532-A909-6D8F33D14CF7}">
      <dgm:prSet/>
      <dgm:spPr/>
      <dgm:t>
        <a:bodyPr/>
        <a:lstStyle/>
        <a:p>
          <a:endParaRPr lang="en-US"/>
        </a:p>
      </dgm:t>
    </dgm:pt>
    <dgm:pt modelId="{C8E0FAD1-7CA4-473E-A122-FA61ED0FD05C}" type="sibTrans" cxnId="{66C11F15-4D83-4532-A909-6D8F33D14CF7}">
      <dgm:prSet/>
      <dgm:spPr/>
      <dgm:t>
        <a:bodyPr/>
        <a:lstStyle/>
        <a:p>
          <a:endParaRPr lang="en-US"/>
        </a:p>
      </dgm:t>
    </dgm:pt>
    <dgm:pt modelId="{17BA1633-5B75-47CB-A4F5-DAC394E7BD40}" type="pres">
      <dgm:prSet presAssocID="{6EA5F15D-8A68-4151-9065-8FAFF1A9AD96}" presName="cycle" presStyleCnt="0">
        <dgm:presLayoutVars>
          <dgm:dir/>
          <dgm:resizeHandles val="exact"/>
        </dgm:presLayoutVars>
      </dgm:prSet>
      <dgm:spPr/>
    </dgm:pt>
    <dgm:pt modelId="{1EEDD0D6-E64B-4F05-98DD-B9197367F753}" type="pres">
      <dgm:prSet presAssocID="{FCFBE3C9-0340-430E-9691-BB766CD6D051}" presName="node" presStyleLbl="node1" presStyleIdx="0" presStyleCnt="3">
        <dgm:presLayoutVars>
          <dgm:bulletEnabled val="1"/>
        </dgm:presLayoutVars>
      </dgm:prSet>
      <dgm:spPr/>
      <dgm:t>
        <a:bodyPr/>
        <a:lstStyle/>
        <a:p>
          <a:endParaRPr lang="en-US"/>
        </a:p>
      </dgm:t>
    </dgm:pt>
    <dgm:pt modelId="{EF72F518-7C9B-4829-9652-31DB068CF93B}" type="pres">
      <dgm:prSet presAssocID="{FCFBE3C9-0340-430E-9691-BB766CD6D051}" presName="spNode" presStyleCnt="0"/>
      <dgm:spPr/>
    </dgm:pt>
    <dgm:pt modelId="{0F585665-AA4C-40C7-A0AD-AE7080865818}" type="pres">
      <dgm:prSet presAssocID="{E6E3E553-8E90-4DBB-8053-2A148DEC1D45}" presName="sibTrans" presStyleLbl="sibTrans1D1" presStyleIdx="0" presStyleCnt="3"/>
      <dgm:spPr/>
      <dgm:t>
        <a:bodyPr/>
        <a:lstStyle/>
        <a:p>
          <a:endParaRPr lang="en-US"/>
        </a:p>
      </dgm:t>
    </dgm:pt>
    <dgm:pt modelId="{18088E9F-A502-4A1D-814F-BBD8A2618FC6}" type="pres">
      <dgm:prSet presAssocID="{F90EDC21-D8FA-4CAD-B7C2-BFA8798DD86B}" presName="node" presStyleLbl="node1" presStyleIdx="1" presStyleCnt="3">
        <dgm:presLayoutVars>
          <dgm:bulletEnabled val="1"/>
        </dgm:presLayoutVars>
      </dgm:prSet>
      <dgm:spPr/>
      <dgm:t>
        <a:bodyPr/>
        <a:lstStyle/>
        <a:p>
          <a:endParaRPr lang="en-US"/>
        </a:p>
      </dgm:t>
    </dgm:pt>
    <dgm:pt modelId="{01C11206-AD73-42CF-8E01-7A9948345BC6}" type="pres">
      <dgm:prSet presAssocID="{F90EDC21-D8FA-4CAD-B7C2-BFA8798DD86B}" presName="spNode" presStyleCnt="0"/>
      <dgm:spPr/>
    </dgm:pt>
    <dgm:pt modelId="{41095DB0-C006-45E0-BA91-21A5801C3654}" type="pres">
      <dgm:prSet presAssocID="{6289C5D7-F6DB-4F08-AEDE-7F5CBFD19929}" presName="sibTrans" presStyleLbl="sibTrans1D1" presStyleIdx="1" presStyleCnt="3"/>
      <dgm:spPr/>
      <dgm:t>
        <a:bodyPr/>
        <a:lstStyle/>
        <a:p>
          <a:endParaRPr lang="en-US"/>
        </a:p>
      </dgm:t>
    </dgm:pt>
    <dgm:pt modelId="{AB9ECA56-098E-42D0-A915-80058E361D55}" type="pres">
      <dgm:prSet presAssocID="{85DEECCC-5A1B-4A6E-8A7D-5F4DAAB185E2}" presName="node" presStyleLbl="node1" presStyleIdx="2" presStyleCnt="3">
        <dgm:presLayoutVars>
          <dgm:bulletEnabled val="1"/>
        </dgm:presLayoutVars>
      </dgm:prSet>
      <dgm:spPr/>
      <dgm:t>
        <a:bodyPr/>
        <a:lstStyle/>
        <a:p>
          <a:endParaRPr lang="en-US"/>
        </a:p>
      </dgm:t>
    </dgm:pt>
    <dgm:pt modelId="{66F55825-DC0F-4553-9975-2719191BCE85}" type="pres">
      <dgm:prSet presAssocID="{85DEECCC-5A1B-4A6E-8A7D-5F4DAAB185E2}" presName="spNode" presStyleCnt="0"/>
      <dgm:spPr/>
    </dgm:pt>
    <dgm:pt modelId="{F457DA93-74C0-4DCC-B125-28AAD78FABA0}" type="pres">
      <dgm:prSet presAssocID="{C8E0FAD1-7CA4-473E-A122-FA61ED0FD05C}" presName="sibTrans" presStyleLbl="sibTrans1D1" presStyleIdx="2" presStyleCnt="3"/>
      <dgm:spPr/>
      <dgm:t>
        <a:bodyPr/>
        <a:lstStyle/>
        <a:p>
          <a:endParaRPr lang="en-US"/>
        </a:p>
      </dgm:t>
    </dgm:pt>
  </dgm:ptLst>
  <dgm:cxnLst>
    <dgm:cxn modelId="{66C11F15-4D83-4532-A909-6D8F33D14CF7}" srcId="{6EA5F15D-8A68-4151-9065-8FAFF1A9AD96}" destId="{85DEECCC-5A1B-4A6E-8A7D-5F4DAAB185E2}" srcOrd="2" destOrd="0" parTransId="{9FE6B6F4-A1B2-4739-B625-C56622249E1F}" sibTransId="{C8E0FAD1-7CA4-473E-A122-FA61ED0FD05C}"/>
    <dgm:cxn modelId="{2AD19795-1122-4598-A140-2FC6BCA0D80B}" type="presOf" srcId="{F90EDC21-D8FA-4CAD-B7C2-BFA8798DD86B}" destId="{18088E9F-A502-4A1D-814F-BBD8A2618FC6}" srcOrd="0" destOrd="0" presId="urn:microsoft.com/office/officeart/2005/8/layout/cycle5"/>
    <dgm:cxn modelId="{A720C6E9-A246-4233-A3E3-9F5F5D8A90D6}" type="presOf" srcId="{6289C5D7-F6DB-4F08-AEDE-7F5CBFD19929}" destId="{41095DB0-C006-45E0-BA91-21A5801C3654}" srcOrd="0" destOrd="0" presId="urn:microsoft.com/office/officeart/2005/8/layout/cycle5"/>
    <dgm:cxn modelId="{F573EBB3-3401-48EC-BFF0-1DEB4E94FA1B}" type="presOf" srcId="{85DEECCC-5A1B-4A6E-8A7D-5F4DAAB185E2}" destId="{AB9ECA56-098E-42D0-A915-80058E361D55}" srcOrd="0" destOrd="0" presId="urn:microsoft.com/office/officeart/2005/8/layout/cycle5"/>
    <dgm:cxn modelId="{0FD22B1A-29E6-4AA2-AB34-6209492FF389}" type="presOf" srcId="{FCFBE3C9-0340-430E-9691-BB766CD6D051}" destId="{1EEDD0D6-E64B-4F05-98DD-B9197367F753}" srcOrd="0" destOrd="0" presId="urn:microsoft.com/office/officeart/2005/8/layout/cycle5"/>
    <dgm:cxn modelId="{24374205-EF05-45FD-BB33-098CFA3B000D}" type="presOf" srcId="{E6E3E553-8E90-4DBB-8053-2A148DEC1D45}" destId="{0F585665-AA4C-40C7-A0AD-AE7080865818}" srcOrd="0" destOrd="0" presId="urn:microsoft.com/office/officeart/2005/8/layout/cycle5"/>
    <dgm:cxn modelId="{DFBFF446-4005-4F1E-BCC4-33A7B53C2F13}" srcId="{6EA5F15D-8A68-4151-9065-8FAFF1A9AD96}" destId="{F90EDC21-D8FA-4CAD-B7C2-BFA8798DD86B}" srcOrd="1" destOrd="0" parTransId="{7224F698-DBCB-437A-90D1-0968F66B4714}" sibTransId="{6289C5D7-F6DB-4F08-AEDE-7F5CBFD19929}"/>
    <dgm:cxn modelId="{3A3E6FFD-F3D7-4C02-8C8D-91086CE94C03}" type="presOf" srcId="{6EA5F15D-8A68-4151-9065-8FAFF1A9AD96}" destId="{17BA1633-5B75-47CB-A4F5-DAC394E7BD40}" srcOrd="0" destOrd="0" presId="urn:microsoft.com/office/officeart/2005/8/layout/cycle5"/>
    <dgm:cxn modelId="{DCD5909C-579A-4E42-AEFE-AB9B33F502F2}" type="presOf" srcId="{C8E0FAD1-7CA4-473E-A122-FA61ED0FD05C}" destId="{F457DA93-74C0-4DCC-B125-28AAD78FABA0}" srcOrd="0" destOrd="0" presId="urn:microsoft.com/office/officeart/2005/8/layout/cycle5"/>
    <dgm:cxn modelId="{BF1C5C2E-FFDE-466A-B388-D450890C6EDD}" srcId="{6EA5F15D-8A68-4151-9065-8FAFF1A9AD96}" destId="{FCFBE3C9-0340-430E-9691-BB766CD6D051}" srcOrd="0" destOrd="0" parTransId="{0392D6A8-672A-45FA-A94C-7EFC26EAE773}" sibTransId="{E6E3E553-8E90-4DBB-8053-2A148DEC1D45}"/>
    <dgm:cxn modelId="{14BB081C-35BC-4D9B-BE4E-86739AB57AD9}" type="presParOf" srcId="{17BA1633-5B75-47CB-A4F5-DAC394E7BD40}" destId="{1EEDD0D6-E64B-4F05-98DD-B9197367F753}" srcOrd="0" destOrd="0" presId="urn:microsoft.com/office/officeart/2005/8/layout/cycle5"/>
    <dgm:cxn modelId="{C8DE3D2B-8BE3-48E6-A30B-56ACF66D5D3E}" type="presParOf" srcId="{17BA1633-5B75-47CB-A4F5-DAC394E7BD40}" destId="{EF72F518-7C9B-4829-9652-31DB068CF93B}" srcOrd="1" destOrd="0" presId="urn:microsoft.com/office/officeart/2005/8/layout/cycle5"/>
    <dgm:cxn modelId="{3A9F7CAE-E8DB-4F86-88BD-086F32EE622A}" type="presParOf" srcId="{17BA1633-5B75-47CB-A4F5-DAC394E7BD40}" destId="{0F585665-AA4C-40C7-A0AD-AE7080865818}" srcOrd="2" destOrd="0" presId="urn:microsoft.com/office/officeart/2005/8/layout/cycle5"/>
    <dgm:cxn modelId="{516C7728-794D-4F2D-B4F8-3AEED4A1E209}" type="presParOf" srcId="{17BA1633-5B75-47CB-A4F5-DAC394E7BD40}" destId="{18088E9F-A502-4A1D-814F-BBD8A2618FC6}" srcOrd="3" destOrd="0" presId="urn:microsoft.com/office/officeart/2005/8/layout/cycle5"/>
    <dgm:cxn modelId="{A89AE88D-4FC7-4657-8948-DEC5E82DA1B1}" type="presParOf" srcId="{17BA1633-5B75-47CB-A4F5-DAC394E7BD40}" destId="{01C11206-AD73-42CF-8E01-7A9948345BC6}" srcOrd="4" destOrd="0" presId="urn:microsoft.com/office/officeart/2005/8/layout/cycle5"/>
    <dgm:cxn modelId="{E370D03E-4352-4599-A5B5-2BED4501BEFE}" type="presParOf" srcId="{17BA1633-5B75-47CB-A4F5-DAC394E7BD40}" destId="{41095DB0-C006-45E0-BA91-21A5801C3654}" srcOrd="5" destOrd="0" presId="urn:microsoft.com/office/officeart/2005/8/layout/cycle5"/>
    <dgm:cxn modelId="{FE7FA66C-2836-4F9E-8E66-B2A99B7ACF34}" type="presParOf" srcId="{17BA1633-5B75-47CB-A4F5-DAC394E7BD40}" destId="{AB9ECA56-098E-42D0-A915-80058E361D55}" srcOrd="6" destOrd="0" presId="urn:microsoft.com/office/officeart/2005/8/layout/cycle5"/>
    <dgm:cxn modelId="{3DC82C8E-7AA6-45B8-8C3E-0CFD1271AE5A}" type="presParOf" srcId="{17BA1633-5B75-47CB-A4F5-DAC394E7BD40}" destId="{66F55825-DC0F-4553-9975-2719191BCE85}" srcOrd="7" destOrd="0" presId="urn:microsoft.com/office/officeart/2005/8/layout/cycle5"/>
    <dgm:cxn modelId="{79295FC0-A53A-4930-A831-6BB568133D9F}" type="presParOf" srcId="{17BA1633-5B75-47CB-A4F5-DAC394E7BD40}" destId="{F457DA93-74C0-4DCC-B125-28AAD78FABA0}" srcOrd="8"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DD0D6-E64B-4F05-98DD-B9197367F753}">
      <dsp:nvSpPr>
        <dsp:cNvPr id="0" name=""/>
        <dsp:cNvSpPr/>
      </dsp:nvSpPr>
      <dsp:spPr>
        <a:xfrm>
          <a:off x="1839048" y="1130"/>
          <a:ext cx="1634132" cy="106218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performance</a:t>
          </a:r>
          <a:endParaRPr lang="en-US" sz="2100" kern="1200" dirty="0"/>
        </a:p>
      </dsp:txBody>
      <dsp:txXfrm>
        <a:off x="1890900" y="52982"/>
        <a:ext cx="1530428" cy="958482"/>
      </dsp:txXfrm>
    </dsp:sp>
    <dsp:sp modelId="{0F585665-AA4C-40C7-A0AD-AE7080865818}">
      <dsp:nvSpPr>
        <dsp:cNvPr id="0" name=""/>
        <dsp:cNvSpPr/>
      </dsp:nvSpPr>
      <dsp:spPr>
        <a:xfrm>
          <a:off x="1237759" y="532223"/>
          <a:ext cx="2836710" cy="2836710"/>
        </a:xfrm>
        <a:custGeom>
          <a:avLst/>
          <a:gdLst/>
          <a:ahLst/>
          <a:cxnLst/>
          <a:rect l="0" t="0" r="0" b="0"/>
          <a:pathLst>
            <a:path>
              <a:moveTo>
                <a:pt x="2455416" y="450763"/>
              </a:moveTo>
              <a:arcTo wR="1418355" hR="1418355" stAng="19019085" swAng="2305065"/>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8088E9F-A502-4A1D-814F-BBD8A2618FC6}">
      <dsp:nvSpPr>
        <dsp:cNvPr id="0" name=""/>
        <dsp:cNvSpPr/>
      </dsp:nvSpPr>
      <dsp:spPr>
        <a:xfrm>
          <a:off x="3067379" y="2128662"/>
          <a:ext cx="1634132" cy="106218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feedback</a:t>
          </a:r>
          <a:endParaRPr lang="en-US" sz="2100" kern="1200" dirty="0"/>
        </a:p>
      </dsp:txBody>
      <dsp:txXfrm>
        <a:off x="3119231" y="2180514"/>
        <a:ext cx="1530428" cy="958482"/>
      </dsp:txXfrm>
    </dsp:sp>
    <dsp:sp modelId="{41095DB0-C006-45E0-BA91-21A5801C3654}">
      <dsp:nvSpPr>
        <dsp:cNvPr id="0" name=""/>
        <dsp:cNvSpPr/>
      </dsp:nvSpPr>
      <dsp:spPr>
        <a:xfrm>
          <a:off x="1237759" y="532223"/>
          <a:ext cx="2836710" cy="2836710"/>
        </a:xfrm>
        <a:custGeom>
          <a:avLst/>
          <a:gdLst/>
          <a:ahLst/>
          <a:cxnLst/>
          <a:rect l="0" t="0" r="0" b="0"/>
          <a:pathLst>
            <a:path>
              <a:moveTo>
                <a:pt x="1854355" y="2768034"/>
              </a:moveTo>
              <a:arcTo wR="1418355" hR="1418355" stAng="4325847" swAng="214830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B9ECA56-098E-42D0-A915-80058E361D55}">
      <dsp:nvSpPr>
        <dsp:cNvPr id="0" name=""/>
        <dsp:cNvSpPr/>
      </dsp:nvSpPr>
      <dsp:spPr>
        <a:xfrm>
          <a:off x="610716" y="2128662"/>
          <a:ext cx="1634132" cy="106218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revision</a:t>
          </a:r>
          <a:endParaRPr lang="en-US" sz="2100" kern="1200" dirty="0"/>
        </a:p>
      </dsp:txBody>
      <dsp:txXfrm>
        <a:off x="662568" y="2180514"/>
        <a:ext cx="1530428" cy="958482"/>
      </dsp:txXfrm>
    </dsp:sp>
    <dsp:sp modelId="{F457DA93-74C0-4DCC-B125-28AAD78FABA0}">
      <dsp:nvSpPr>
        <dsp:cNvPr id="0" name=""/>
        <dsp:cNvSpPr/>
      </dsp:nvSpPr>
      <dsp:spPr>
        <a:xfrm>
          <a:off x="1237759" y="532223"/>
          <a:ext cx="2836710" cy="2836710"/>
        </a:xfrm>
        <a:custGeom>
          <a:avLst/>
          <a:gdLst/>
          <a:ahLst/>
          <a:cxnLst/>
          <a:rect l="0" t="0" r="0" b="0"/>
          <a:pathLst>
            <a:path>
              <a:moveTo>
                <a:pt x="4563" y="1304666"/>
              </a:moveTo>
              <a:arcTo wR="1418355" hR="1418355" stAng="11075850" swAng="2305065"/>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0BE7A19C-71F7-4D86-AB9C-E999908399BF}" type="datetimeFigureOut">
              <a:rPr lang="en-US" smtClean="0"/>
              <a:t>10/15/2018</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64686D5C-2E28-4ACF-994D-1D6473D7812A}" type="slidenum">
              <a:rPr lang="en-US" smtClean="0"/>
              <a:t>‹#›</a:t>
            </a:fld>
            <a:endParaRPr lang="en-US"/>
          </a:p>
        </p:txBody>
      </p:sp>
    </p:spTree>
    <p:extLst>
      <p:ext uri="{BB962C8B-B14F-4D97-AF65-F5344CB8AC3E}">
        <p14:creationId xmlns:p14="http://schemas.microsoft.com/office/powerpoint/2010/main" val="85311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plan is to introduce you to the</a:t>
            </a:r>
            <a:r>
              <a:rPr lang="en-US" baseline="0" dirty="0" smtClean="0"/>
              <a:t> basic principles of good course design. You might choose this as your topic or one of your topics for your faculty learning community. </a:t>
            </a:r>
          </a:p>
          <a:p>
            <a:endParaRPr lang="en-US" baseline="0" dirty="0" smtClean="0"/>
          </a:p>
          <a:p>
            <a:r>
              <a:rPr lang="en-US" baseline="0" dirty="0" smtClean="0"/>
              <a:t>We will  go into depth on one “module” of what might make up a learning community focused on course design; we will provide some ideas about applying the basics of course design to the development of your learning community;  and we will quickly introduce you to other topics that might be addressed in such a learning community. </a:t>
            </a:r>
          </a:p>
          <a:p>
            <a:endParaRPr lang="en-US" baseline="0" dirty="0" smtClean="0"/>
          </a:p>
          <a:p>
            <a:r>
              <a:rPr lang="en-US" baseline="0" dirty="0" smtClean="0"/>
              <a:t>As we were preparing this workshop, it occurred to us that this topic could actually incorporate any of the other topics that have been addressed today – small teaching, academic mindset, or inclusive pedagogies could be incorporated into a faculty learning community that addresses course design. </a:t>
            </a:r>
          </a:p>
          <a:p>
            <a:endParaRPr lang="en-US" baseline="0" dirty="0" smtClean="0"/>
          </a:p>
          <a:p>
            <a:r>
              <a:rPr lang="en-US" baseline="0" dirty="0" smtClean="0"/>
              <a:t>Two primary resources for this workshop – and that might serve well in an FLC:</a:t>
            </a:r>
          </a:p>
          <a:p>
            <a:pPr lvl="1"/>
            <a:r>
              <a:rPr lang="en-US" baseline="0" dirty="0" smtClean="0"/>
              <a:t>Barkley and Major’s </a:t>
            </a:r>
            <a:r>
              <a:rPr lang="en-US" i="1" baseline="0" dirty="0" smtClean="0"/>
              <a:t>Learning Assessment Techniques: A Handbook for College Faculty</a:t>
            </a:r>
            <a:endParaRPr lang="en-US" i="0" baseline="0" dirty="0" smtClean="0"/>
          </a:p>
          <a:p>
            <a:pPr lvl="1"/>
            <a:r>
              <a:rPr lang="en-US" i="0" baseline="0" dirty="0" smtClean="0"/>
              <a:t>Fink’s </a:t>
            </a:r>
            <a:r>
              <a:rPr lang="en-US" i="1" baseline="0" dirty="0" smtClean="0"/>
              <a:t>Creating Significant Learning Experiences </a:t>
            </a:r>
            <a:endParaRPr lang="en-US" i="0" baseline="0" dirty="0" smtClean="0"/>
          </a:p>
        </p:txBody>
      </p:sp>
      <p:sp>
        <p:nvSpPr>
          <p:cNvPr id="4" name="Slide Number Placeholder 3"/>
          <p:cNvSpPr>
            <a:spLocks noGrp="1"/>
          </p:cNvSpPr>
          <p:nvPr>
            <p:ph type="sldNum" sz="quarter" idx="10"/>
          </p:nvPr>
        </p:nvSpPr>
        <p:spPr/>
        <p:txBody>
          <a:bodyPr/>
          <a:lstStyle/>
          <a:p>
            <a:fld id="{64686D5C-2E28-4ACF-994D-1D6473D7812A}" type="slidenum">
              <a:rPr lang="en-US" smtClean="0"/>
              <a:t>1</a:t>
            </a:fld>
            <a:endParaRPr lang="en-US"/>
          </a:p>
        </p:txBody>
      </p:sp>
    </p:spTree>
    <p:extLst>
      <p:ext uri="{BB962C8B-B14F-4D97-AF65-F5344CB8AC3E}">
        <p14:creationId xmlns:p14="http://schemas.microsoft.com/office/powerpoint/2010/main" val="1716255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If, for example, you selected to focus your FLC on course design, you would want to address all of the goals to enhance the participant’s learning experience. </a:t>
            </a:r>
          </a:p>
          <a:p>
            <a:endParaRPr lang="en-US" baseline="0" dirty="0" smtClean="0"/>
          </a:p>
          <a:p>
            <a:r>
              <a:rPr lang="en-US" baseline="0" dirty="0" smtClean="0"/>
              <a:t>For facilitator: You might want to review this slide, suggesting how an FLC that addresses course design might achieve significant learning by working in each of the domains.</a:t>
            </a:r>
            <a:endParaRPr lang="en-US" dirty="0"/>
          </a:p>
        </p:txBody>
      </p:sp>
      <p:sp>
        <p:nvSpPr>
          <p:cNvPr id="4" name="Slide Number Placeholder 3"/>
          <p:cNvSpPr>
            <a:spLocks noGrp="1"/>
          </p:cNvSpPr>
          <p:nvPr>
            <p:ph type="sldNum" sz="quarter" idx="10"/>
          </p:nvPr>
        </p:nvSpPr>
        <p:spPr/>
        <p:txBody>
          <a:bodyPr/>
          <a:lstStyle/>
          <a:p>
            <a:fld id="{891DB562-6082-4372-B953-CE6B80299DA9}" type="slidenum">
              <a:rPr lang="en-US" smtClean="0"/>
              <a:t>10</a:t>
            </a:fld>
            <a:endParaRPr lang="en-US" dirty="0"/>
          </a:p>
        </p:txBody>
      </p:sp>
    </p:spTree>
    <p:extLst>
      <p:ext uri="{BB962C8B-B14F-4D97-AF65-F5344CB8AC3E}">
        <p14:creationId xmlns:p14="http://schemas.microsoft.com/office/powerpoint/2010/main" val="24089572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Research</a:t>
            </a:r>
            <a:r>
              <a:rPr lang="en-US" baseline="0" dirty="0" smtClean="0"/>
              <a:t> shows that significant, deep learning happens when a learning experience integrates all of the domains </a:t>
            </a:r>
          </a:p>
          <a:p>
            <a:r>
              <a:rPr lang="en-US" baseline="0" dirty="0" smtClean="0"/>
              <a:t>In your FLC, you may want to provide opportunities for participants to develop in all of these domains. </a:t>
            </a:r>
          </a:p>
          <a:p>
            <a:pPr marL="171450" indent="-171450">
              <a:buFont typeface="Arial" panose="020B0604020202020204" pitchFamily="34" charset="0"/>
              <a:buChar char="•"/>
            </a:pPr>
            <a:r>
              <a:rPr lang="en-US" baseline="0" dirty="0" smtClean="0"/>
              <a:t>foundational knowledge in the form of reading and discussing seminal research and best practices</a:t>
            </a:r>
          </a:p>
          <a:p>
            <a:pPr marL="171450" indent="-171450">
              <a:buFont typeface="Arial" panose="020B0604020202020204" pitchFamily="34" charset="0"/>
              <a:buChar char="•"/>
            </a:pPr>
            <a:r>
              <a:rPr lang="en-US" baseline="0" dirty="0" smtClean="0"/>
              <a:t>participants would be likely to have an opportunity to apply that knowledge as they teach their own courses – and share with one another what works and what does not</a:t>
            </a:r>
          </a:p>
          <a:p>
            <a:pPr marL="171450" indent="-171450">
              <a:buFont typeface="Arial" panose="020B0604020202020204" pitchFamily="34" charset="0"/>
              <a:buChar char="•"/>
            </a:pPr>
            <a:r>
              <a:rPr lang="en-US" baseline="0" dirty="0" smtClean="0"/>
              <a:t>they should be able to connect the principles of course design to other learning experiences, to multiple classes</a:t>
            </a:r>
          </a:p>
          <a:p>
            <a:pPr marL="171450" indent="-171450">
              <a:buFont typeface="Arial" panose="020B0604020202020204" pitchFamily="34" charset="0"/>
              <a:buChar char="•"/>
            </a:pP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891DB562-6082-4372-B953-CE6B80299DA9}" type="slidenum">
              <a:rPr lang="en-US" smtClean="0"/>
              <a:t>11</a:t>
            </a:fld>
            <a:endParaRPr lang="en-US" dirty="0"/>
          </a:p>
        </p:txBody>
      </p:sp>
    </p:spTree>
    <p:extLst>
      <p:ext uri="{BB962C8B-B14F-4D97-AF65-F5344CB8AC3E}">
        <p14:creationId xmlns:p14="http://schemas.microsoft.com/office/powerpoint/2010/main" val="38541553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we do full course design workshops, we consider a variety</a:t>
            </a:r>
            <a:r>
              <a:rPr lang="en-US" baseline="0" dirty="0" smtClean="0"/>
              <a:t> of components of course design (in this case, based on the Fink model of significant learning experiences). While we don’t have time to address those in any detail today, you can think about how these topics might be incorporated into your learning community, whether your focus is course design, or teaching practices.</a:t>
            </a:r>
            <a:endParaRPr lang="en-US" dirty="0"/>
          </a:p>
        </p:txBody>
      </p:sp>
      <p:sp>
        <p:nvSpPr>
          <p:cNvPr id="4" name="Slide Number Placeholder 3"/>
          <p:cNvSpPr>
            <a:spLocks noGrp="1"/>
          </p:cNvSpPr>
          <p:nvPr>
            <p:ph type="sldNum" sz="quarter" idx="10"/>
          </p:nvPr>
        </p:nvSpPr>
        <p:spPr/>
        <p:txBody>
          <a:bodyPr/>
          <a:lstStyle/>
          <a:p>
            <a:fld id="{64686D5C-2E28-4ACF-994D-1D6473D7812A}" type="slidenum">
              <a:rPr lang="en-US" smtClean="0"/>
              <a:t>12</a:t>
            </a:fld>
            <a:endParaRPr lang="en-US"/>
          </a:p>
        </p:txBody>
      </p:sp>
    </p:spTree>
    <p:extLst>
      <p:ext uri="{BB962C8B-B14F-4D97-AF65-F5344CB8AC3E}">
        <p14:creationId xmlns:p14="http://schemas.microsoft.com/office/powerpoint/2010/main" val="16043524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a variety of models of course design that all share a similar foundation. You could spend a session or two examining these models</a:t>
            </a:r>
            <a:r>
              <a:rPr lang="en-US" baseline="0" dirty="0" smtClean="0"/>
              <a:t> and their implications. </a:t>
            </a:r>
          </a:p>
          <a:p>
            <a:endParaRPr lang="en-US" baseline="0" dirty="0" smtClean="0"/>
          </a:p>
          <a:p>
            <a:r>
              <a:rPr lang="en-US" baseline="0" dirty="0" smtClean="0"/>
              <a:t>We will present two of them. They are very compatible. One is an extension of the other. Both focus on course design. </a:t>
            </a:r>
            <a:endParaRPr lang="en-US" dirty="0"/>
          </a:p>
        </p:txBody>
      </p:sp>
      <p:sp>
        <p:nvSpPr>
          <p:cNvPr id="4" name="Slide Number Placeholder 3"/>
          <p:cNvSpPr>
            <a:spLocks noGrp="1"/>
          </p:cNvSpPr>
          <p:nvPr>
            <p:ph type="sldNum" sz="quarter" idx="10"/>
          </p:nvPr>
        </p:nvSpPr>
        <p:spPr/>
        <p:txBody>
          <a:bodyPr/>
          <a:lstStyle/>
          <a:p>
            <a:fld id="{64686D5C-2E28-4ACF-994D-1D6473D7812A}" type="slidenum">
              <a:rPr lang="en-US" smtClean="0"/>
              <a:t>13</a:t>
            </a:fld>
            <a:endParaRPr lang="en-US"/>
          </a:p>
        </p:txBody>
      </p:sp>
    </p:spTree>
    <p:extLst>
      <p:ext uri="{BB962C8B-B14F-4D97-AF65-F5344CB8AC3E}">
        <p14:creationId xmlns:p14="http://schemas.microsoft.com/office/powerpoint/2010/main" val="28920725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Dee Fink expanded</a:t>
            </a:r>
            <a:r>
              <a:rPr lang="en-US" b="0" baseline="0" dirty="0" smtClean="0"/>
              <a:t> on the basic Wiggins and </a:t>
            </a:r>
            <a:r>
              <a:rPr lang="en-US" b="0" baseline="0" dirty="0" err="1" smtClean="0"/>
              <a:t>McTighe</a:t>
            </a:r>
            <a:r>
              <a:rPr lang="en-US" b="0" baseline="0" dirty="0" smtClean="0"/>
              <a:t> model suggesting an integrated model that recognizes that one can start anywhere in designing a course, that each component influences the others. This model also recognizes the role of situational factors in contributing to our thinking about instructional design. </a:t>
            </a:r>
          </a:p>
          <a:p>
            <a:endParaRPr lang="en-US" b="0" baseline="0" dirty="0" smtClean="0"/>
          </a:p>
          <a:p>
            <a:r>
              <a:rPr lang="en-US" b="0" i="0" dirty="0" smtClean="0">
                <a:solidFill>
                  <a:srgbClr val="545454"/>
                </a:solidFill>
                <a:effectLst/>
                <a:latin typeface="Roboto"/>
              </a:rPr>
              <a:t>Fink, L. (2003). </a:t>
            </a:r>
            <a:r>
              <a:rPr lang="en-US" b="0" i="1" dirty="0" smtClean="0">
                <a:solidFill>
                  <a:srgbClr val="545454"/>
                </a:solidFill>
                <a:effectLst/>
                <a:latin typeface="Roboto"/>
              </a:rPr>
              <a:t>Creating significant learning experiences : An integrated approach to designing college courses</a:t>
            </a:r>
            <a:r>
              <a:rPr lang="en-US" b="0" i="0" dirty="0" smtClean="0">
                <a:solidFill>
                  <a:srgbClr val="545454"/>
                </a:solidFill>
                <a:effectLst/>
                <a:latin typeface="Roboto"/>
              </a:rPr>
              <a:t> (1st ed., </a:t>
            </a:r>
            <a:r>
              <a:rPr lang="en-US" b="0" i="0" dirty="0" err="1" smtClean="0">
                <a:solidFill>
                  <a:srgbClr val="545454"/>
                </a:solidFill>
                <a:effectLst/>
                <a:latin typeface="Roboto"/>
              </a:rPr>
              <a:t>Jossey</a:t>
            </a:r>
            <a:r>
              <a:rPr lang="en-US" b="0" i="0" dirty="0" smtClean="0">
                <a:solidFill>
                  <a:srgbClr val="545454"/>
                </a:solidFill>
                <a:effectLst/>
                <a:latin typeface="Roboto"/>
              </a:rPr>
              <a:t>-bass higher and adult education series). San Francisco, Calif.: </a:t>
            </a:r>
            <a:r>
              <a:rPr lang="en-US" b="0" i="0" dirty="0" err="1" smtClean="0">
                <a:solidFill>
                  <a:srgbClr val="545454"/>
                </a:solidFill>
                <a:effectLst/>
                <a:latin typeface="Roboto"/>
              </a:rPr>
              <a:t>Jossey</a:t>
            </a:r>
            <a:r>
              <a:rPr lang="en-US" b="0" i="0" dirty="0" smtClean="0">
                <a:solidFill>
                  <a:srgbClr val="545454"/>
                </a:solidFill>
                <a:effectLst/>
                <a:latin typeface="Roboto"/>
              </a:rPr>
              <a:t>-Bass.</a:t>
            </a:r>
            <a:endParaRPr lang="en-US" b="0" dirty="0"/>
          </a:p>
        </p:txBody>
      </p:sp>
      <p:sp>
        <p:nvSpPr>
          <p:cNvPr id="4" name="Slide Number Placeholder 3"/>
          <p:cNvSpPr>
            <a:spLocks noGrp="1"/>
          </p:cNvSpPr>
          <p:nvPr>
            <p:ph type="sldNum" sz="quarter" idx="10"/>
          </p:nvPr>
        </p:nvSpPr>
        <p:spPr/>
        <p:txBody>
          <a:bodyPr/>
          <a:lstStyle/>
          <a:p>
            <a:fld id="{891DB562-6082-4372-B953-CE6B80299DA9}" type="slidenum">
              <a:rPr lang="en-US" smtClean="0"/>
              <a:t>14</a:t>
            </a:fld>
            <a:endParaRPr lang="en-US" dirty="0"/>
          </a:p>
        </p:txBody>
      </p:sp>
    </p:spTree>
    <p:extLst>
      <p:ext uri="{BB962C8B-B14F-4D97-AF65-F5344CB8AC3E}">
        <p14:creationId xmlns:p14="http://schemas.microsoft.com/office/powerpoint/2010/main" val="35356333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models are very</a:t>
            </a:r>
            <a:r>
              <a:rPr lang="en-US" baseline="0" dirty="0" smtClean="0"/>
              <a:t> similar.</a:t>
            </a:r>
            <a:endParaRPr lang="en-US" dirty="0"/>
          </a:p>
        </p:txBody>
      </p:sp>
      <p:sp>
        <p:nvSpPr>
          <p:cNvPr id="4" name="Slide Number Placeholder 3"/>
          <p:cNvSpPr>
            <a:spLocks noGrp="1"/>
          </p:cNvSpPr>
          <p:nvPr>
            <p:ph type="sldNum" sz="quarter" idx="10"/>
          </p:nvPr>
        </p:nvSpPr>
        <p:spPr/>
        <p:txBody>
          <a:bodyPr/>
          <a:lstStyle/>
          <a:p>
            <a:fld id="{D66B4E27-41E1-4EFE-9BC5-3881EB95F715}" type="slidenum">
              <a:rPr lang="en-US" smtClean="0"/>
              <a:t>15</a:t>
            </a:fld>
            <a:endParaRPr lang="en-US"/>
          </a:p>
        </p:txBody>
      </p:sp>
    </p:spTree>
    <p:extLst>
      <p:ext uri="{BB962C8B-B14F-4D97-AF65-F5344CB8AC3E}">
        <p14:creationId xmlns:p14="http://schemas.microsoft.com/office/powerpoint/2010/main" val="22645531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891DB562-6082-4372-B953-CE6B80299DA9}" type="slidenum">
              <a:rPr lang="en-US" smtClean="0"/>
              <a:t>16</a:t>
            </a:fld>
            <a:endParaRPr lang="en-US" dirty="0"/>
          </a:p>
        </p:txBody>
      </p:sp>
    </p:spTree>
    <p:extLst>
      <p:ext uri="{BB962C8B-B14F-4D97-AF65-F5344CB8AC3E}">
        <p14:creationId xmlns:p14="http://schemas.microsoft.com/office/powerpoint/2010/main" val="35239512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won’t be</a:t>
            </a:r>
            <a:r>
              <a:rPr lang="en-US" baseline="0" dirty="0" smtClean="0"/>
              <a:t> dealing with all of the details of the model, but it may be helpful to see all of the steps that Fink includes in his model. They all play a role in course design, but you could focus on a several topics related to the process. </a:t>
            </a:r>
          </a:p>
          <a:p>
            <a:endParaRPr lang="en-US" baseline="0" dirty="0" smtClean="0"/>
          </a:p>
          <a:p>
            <a:endParaRPr lang="en-US" i="0" baseline="0" dirty="0" smtClean="0"/>
          </a:p>
          <a:p>
            <a:r>
              <a:rPr lang="en-US" i="0" baseline="0" dirty="0" smtClean="0"/>
              <a:t>Facilitator may want to provide copy of Fink </a:t>
            </a:r>
            <a:r>
              <a:rPr lang="en-US" i="1" baseline="0" dirty="0" smtClean="0"/>
              <a:t>Idea</a:t>
            </a:r>
            <a:r>
              <a:rPr lang="en-US" i="0" baseline="0" dirty="0" smtClean="0"/>
              <a:t> paper</a:t>
            </a:r>
          </a:p>
          <a:p>
            <a:endParaRPr lang="en-US" dirty="0" smtClean="0"/>
          </a:p>
        </p:txBody>
      </p:sp>
      <p:sp>
        <p:nvSpPr>
          <p:cNvPr id="4" name="Slide Number Placeholder 3"/>
          <p:cNvSpPr>
            <a:spLocks noGrp="1"/>
          </p:cNvSpPr>
          <p:nvPr>
            <p:ph type="sldNum" sz="quarter" idx="10"/>
          </p:nvPr>
        </p:nvSpPr>
        <p:spPr/>
        <p:txBody>
          <a:bodyPr/>
          <a:lstStyle/>
          <a:p>
            <a:fld id="{891DB562-6082-4372-B953-CE6B80299DA9}" type="slidenum">
              <a:rPr lang="en-US" smtClean="0"/>
              <a:t>17</a:t>
            </a:fld>
            <a:endParaRPr lang="en-US"/>
          </a:p>
        </p:txBody>
      </p:sp>
    </p:spTree>
    <p:extLst>
      <p:ext uri="{BB962C8B-B14F-4D97-AF65-F5344CB8AC3E}">
        <p14:creationId xmlns:p14="http://schemas.microsoft.com/office/powerpoint/2010/main" val="37288965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0996" indent="-230996">
              <a:buAutoNum type="arabicPeriod"/>
            </a:pPr>
            <a:r>
              <a:rPr lang="en-US" dirty="0" smtClean="0"/>
              <a:t>Asks us to reflect on the specific context of the teaching and learning situation</a:t>
            </a:r>
            <a:r>
              <a:rPr lang="en-US" baseline="0" dirty="0" smtClean="0"/>
              <a:t> and how this will affect course design.</a:t>
            </a:r>
          </a:p>
          <a:p>
            <a:pPr marL="461992" lvl="1" indent="0">
              <a:buNone/>
            </a:pPr>
            <a:r>
              <a:rPr lang="en-US" baseline="0" dirty="0" smtClean="0"/>
              <a:t>We did this in the opening to this session</a:t>
            </a:r>
          </a:p>
          <a:p>
            <a:pPr marL="230996" indent="-230996">
              <a:buAutoNum type="arabicPeriod"/>
            </a:pPr>
            <a:r>
              <a:rPr lang="en-US" baseline="0" dirty="0" smtClean="0"/>
              <a:t>Is an essential component in creating a learner-centered experience (in contrast to an instructor- or content-centered experience.)</a:t>
            </a:r>
          </a:p>
          <a:p>
            <a:pPr marL="928777" lvl="2" indent="0">
              <a:buNone/>
            </a:pPr>
            <a:r>
              <a:rPr lang="en-US" baseline="0" dirty="0" smtClean="0"/>
              <a:t>We have addressed goals; we will soon move to outcomes.</a:t>
            </a:r>
          </a:p>
          <a:p>
            <a:pPr marL="235788" lvl="0" indent="-230996">
              <a:buAutoNum type="arabicPeriod"/>
            </a:pPr>
            <a:r>
              <a:rPr lang="en-US" baseline="0" dirty="0" smtClean="0"/>
              <a:t>One of the most significant insights we need to understand is that to be effective, it is important that the assessments not only evaluate learning, but that they also foster learning: </a:t>
            </a:r>
            <a:r>
              <a:rPr lang="en-US" baseline="0" dirty="0" err="1" smtClean="0"/>
              <a:t>ie</a:t>
            </a:r>
            <a:r>
              <a:rPr lang="en-US" baseline="0" dirty="0" smtClean="0"/>
              <a:t>. They include substantive feedback.</a:t>
            </a:r>
          </a:p>
          <a:p>
            <a:pPr marL="461992" lvl="1" indent="0">
              <a:buNone/>
            </a:pPr>
            <a:r>
              <a:rPr lang="en-US" baseline="0" dirty="0" smtClean="0"/>
              <a:t>Good to ask learners assessments to use the knowledge acquired in a class to complete a task.</a:t>
            </a:r>
          </a:p>
          <a:p>
            <a:pPr marL="230996" indent="-230996">
              <a:buAutoNum type="arabicPeriod"/>
            </a:pPr>
            <a:r>
              <a:rPr lang="en-US" baseline="0" dirty="0" smtClean="0"/>
              <a:t>Answering the questions: What will the students do and what will the instructor do to foster student learning</a:t>
            </a:r>
          </a:p>
          <a:p>
            <a:pPr marL="230996" indent="-230996">
              <a:buAutoNum type="arabicPeriod"/>
            </a:pPr>
            <a:r>
              <a:rPr lang="en-US" baseline="0" dirty="0" smtClean="0"/>
              <a:t>Asks us to check that the components in 2-4, work well in the situational context and work well together to create an integrated design.</a:t>
            </a:r>
          </a:p>
          <a:p>
            <a:pPr marL="461992" lvl="1" indent="0" defTabSz="923984">
              <a:buFontTx/>
              <a:buNone/>
              <a:defRPr/>
            </a:pPr>
            <a:r>
              <a:rPr lang="en-US" baseline="0" dirty="0" smtClean="0"/>
              <a:t>Again, the essential ingredient is that the outcomes, activities and assessment reflect and support each other, that they are aligned.</a:t>
            </a:r>
            <a:endParaRPr lang="en-US" dirty="0" smtClean="0"/>
          </a:p>
          <a:p>
            <a:pPr marL="692988" lvl="1" indent="-230996">
              <a:buAutoNum type="arabicPeriod"/>
            </a:pPr>
            <a:endParaRPr lang="en-US" baseline="0" dirty="0" smtClean="0"/>
          </a:p>
        </p:txBody>
      </p:sp>
      <p:sp>
        <p:nvSpPr>
          <p:cNvPr id="4" name="Slide Number Placeholder 3"/>
          <p:cNvSpPr>
            <a:spLocks noGrp="1"/>
          </p:cNvSpPr>
          <p:nvPr>
            <p:ph type="sldNum" sz="quarter" idx="10"/>
          </p:nvPr>
        </p:nvSpPr>
        <p:spPr/>
        <p:txBody>
          <a:bodyPr/>
          <a:lstStyle/>
          <a:p>
            <a:fld id="{891DB562-6082-4372-B953-CE6B80299DA9}" type="slidenum">
              <a:rPr lang="en-US" smtClean="0"/>
              <a:t>18</a:t>
            </a:fld>
            <a:endParaRPr lang="en-US"/>
          </a:p>
        </p:txBody>
      </p:sp>
    </p:spTree>
    <p:extLst>
      <p:ext uri="{BB962C8B-B14F-4D97-AF65-F5344CB8AC3E}">
        <p14:creationId xmlns:p14="http://schemas.microsoft.com/office/powerpoint/2010/main" val="31398156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L. Dee Fink. 2013. Creating Significant Learning Experiences: An Integrated Approach to Designing College Courses.</a:t>
            </a:r>
          </a:p>
          <a:p>
            <a:endParaRPr lang="en-US" dirty="0" smtClean="0"/>
          </a:p>
          <a:p>
            <a:r>
              <a:rPr lang="en-US" dirty="0" smtClean="0"/>
              <a:t>This is how</a:t>
            </a:r>
            <a:r>
              <a:rPr lang="en-US" baseline="0" dirty="0" smtClean="0"/>
              <a:t> these components fit together in Fink’s integrated model. </a:t>
            </a:r>
            <a:endParaRPr lang="en-US" dirty="0" smtClean="0"/>
          </a:p>
          <a:p>
            <a:endParaRPr lang="en-US" dirty="0" smtClean="0"/>
          </a:p>
          <a:p>
            <a:r>
              <a:rPr lang="en-US" baseline="0" dirty="0" smtClean="0"/>
              <a:t>This is the foundation for course design and our primary focus today.</a:t>
            </a:r>
            <a:endParaRPr lang="en-US" dirty="0"/>
          </a:p>
        </p:txBody>
      </p:sp>
      <p:sp>
        <p:nvSpPr>
          <p:cNvPr id="4" name="Slide Number Placeholder 3"/>
          <p:cNvSpPr>
            <a:spLocks noGrp="1"/>
          </p:cNvSpPr>
          <p:nvPr>
            <p:ph type="sldNum" sz="quarter" idx="10"/>
          </p:nvPr>
        </p:nvSpPr>
        <p:spPr/>
        <p:txBody>
          <a:bodyPr/>
          <a:lstStyle/>
          <a:p>
            <a:fld id="{891DB562-6082-4372-B953-CE6B80299DA9}" type="slidenum">
              <a:rPr lang="en-US" smtClean="0"/>
              <a:t>19</a:t>
            </a:fld>
            <a:endParaRPr lang="en-US" dirty="0"/>
          </a:p>
        </p:txBody>
      </p:sp>
    </p:spTree>
    <p:extLst>
      <p:ext uri="{BB962C8B-B14F-4D97-AF65-F5344CB8AC3E}">
        <p14:creationId xmlns:p14="http://schemas.microsoft.com/office/powerpoint/2010/main" val="1894294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I will give you a few minutes to reflect on these questions</a:t>
            </a:r>
            <a:r>
              <a:rPr lang="en-US" baseline="0" dirty="0" smtClean="0"/>
              <a:t> that address the “big picture” of how you want the learning experience to impact the learners. </a:t>
            </a:r>
            <a:r>
              <a:rPr lang="en-US" dirty="0" smtClean="0"/>
              <a:t>After you have reflected on these</a:t>
            </a:r>
            <a:r>
              <a:rPr lang="en-US" baseline="0" dirty="0" smtClean="0"/>
              <a:t> questions for a few minutes, I will cue you to t</a:t>
            </a:r>
            <a:r>
              <a:rPr lang="en-US" dirty="0" smtClean="0"/>
              <a:t>urn to a neighbor to share your goals for your learners. After</a:t>
            </a:r>
            <a:r>
              <a:rPr lang="en-US" baseline="0" dirty="0" smtClean="0"/>
              <a:t> you have had a few minutes to share, we will share some of your ideas in an </a:t>
            </a:r>
            <a:r>
              <a:rPr lang="en-US" baseline="0" dirty="0" smtClean="0">
                <a:sym typeface="Wingdings" panose="05000000000000000000" pitchFamily="2" charset="2"/>
              </a:rPr>
              <a:t>open discussion. Be sure to write down your goals; we will come back to them later.”</a:t>
            </a:r>
          </a:p>
          <a:p>
            <a:endParaRPr lang="en-US" baseline="0" dirty="0" smtClean="0">
              <a:sym typeface="Wingdings" panose="05000000000000000000" pitchFamily="2" charset="2"/>
            </a:endParaRPr>
          </a:p>
          <a:p>
            <a:r>
              <a:rPr lang="en-US" baseline="0" dirty="0" smtClean="0">
                <a:sym typeface="Wingdings" panose="05000000000000000000" pitchFamily="2" charset="2"/>
              </a:rPr>
              <a:t>What do you want your FLC participants to …</a:t>
            </a:r>
          </a:p>
          <a:p>
            <a:endParaRPr lang="en-US" baseline="0" dirty="0" smtClean="0">
              <a:sym typeface="Wingdings" panose="05000000000000000000" pitchFamily="2" charset="2"/>
            </a:endParaRPr>
          </a:p>
          <a:p>
            <a:r>
              <a:rPr lang="en-US" baseline="0" dirty="0" smtClean="0">
                <a:sym typeface="Wingdings" panose="05000000000000000000" pitchFamily="2" charset="2"/>
              </a:rPr>
              <a:t>1 minute to think &amp; write</a:t>
            </a:r>
          </a:p>
          <a:p>
            <a:r>
              <a:rPr lang="en-US" baseline="0" dirty="0" smtClean="0">
                <a:sym typeface="Wingdings" panose="05000000000000000000" pitchFamily="2" charset="2"/>
              </a:rPr>
              <a:t>Pair with person next to you for 1 minute each</a:t>
            </a:r>
          </a:p>
          <a:p>
            <a:r>
              <a:rPr lang="en-US" baseline="0" dirty="0" smtClean="0">
                <a:sym typeface="Wingdings" panose="05000000000000000000" pitchFamily="2" charset="2"/>
              </a:rPr>
              <a:t>Share at table for 3 minutes: what is the consistency you are hearing. Someone serves as recorder who should be prepared to report out</a:t>
            </a:r>
          </a:p>
          <a:p>
            <a:r>
              <a:rPr lang="en-US" baseline="0" dirty="0" smtClean="0">
                <a:sym typeface="Wingdings" panose="05000000000000000000" pitchFamily="2" charset="2"/>
              </a:rPr>
              <a:t>Report out from two tables for 2 minutes per table </a:t>
            </a:r>
          </a:p>
          <a:p>
            <a:endParaRPr lang="en-US" baseline="0" dirty="0" smtClean="0">
              <a:sym typeface="Wingdings" panose="05000000000000000000" pitchFamily="2" charset="2"/>
            </a:endParaRPr>
          </a:p>
          <a:p>
            <a:endParaRPr lang="en-US" baseline="0" dirty="0" smtClean="0">
              <a:sym typeface="Wingdings" panose="05000000000000000000" pitchFamily="2" charset="2"/>
            </a:endParaRPr>
          </a:p>
          <a:p>
            <a:endParaRPr lang="en-US" baseline="0" dirty="0" smtClean="0">
              <a:sym typeface="Wingdings" panose="05000000000000000000" pitchFamily="2" charset="2"/>
            </a:endParaRPr>
          </a:p>
        </p:txBody>
      </p:sp>
      <p:sp>
        <p:nvSpPr>
          <p:cNvPr id="4" name="Slide Number Placeholder 3"/>
          <p:cNvSpPr>
            <a:spLocks noGrp="1"/>
          </p:cNvSpPr>
          <p:nvPr>
            <p:ph type="sldNum" sz="quarter" idx="10"/>
          </p:nvPr>
        </p:nvSpPr>
        <p:spPr/>
        <p:txBody>
          <a:bodyPr/>
          <a:lstStyle/>
          <a:p>
            <a:fld id="{891DB562-6082-4372-B953-CE6B80299DA9}" type="slidenum">
              <a:rPr lang="en-US" smtClean="0"/>
              <a:t>2</a:t>
            </a:fld>
            <a:endParaRPr lang="en-US" dirty="0"/>
          </a:p>
        </p:txBody>
      </p:sp>
    </p:spTree>
    <p:extLst>
      <p:ext uri="{BB962C8B-B14F-4D97-AF65-F5344CB8AC3E}">
        <p14:creationId xmlns:p14="http://schemas.microsoft.com/office/powerpoint/2010/main" val="38050863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686D5C-2E28-4ACF-994D-1D6473D7812A}" type="slidenum">
              <a:rPr lang="en-US" smtClean="0"/>
              <a:t>20</a:t>
            </a:fld>
            <a:endParaRPr lang="en-US"/>
          </a:p>
        </p:txBody>
      </p:sp>
    </p:spTree>
    <p:extLst>
      <p:ext uri="{BB962C8B-B14F-4D97-AF65-F5344CB8AC3E}">
        <p14:creationId xmlns:p14="http://schemas.microsoft.com/office/powerpoint/2010/main" val="34780270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You might engage a discussion with the members of your community about how these situational factors are or might impact they teaching and learning experience in their courses – past, future, or present. </a:t>
            </a:r>
          </a:p>
        </p:txBody>
      </p:sp>
      <p:sp>
        <p:nvSpPr>
          <p:cNvPr id="4" name="Slide Number Placeholder 3"/>
          <p:cNvSpPr>
            <a:spLocks noGrp="1"/>
          </p:cNvSpPr>
          <p:nvPr>
            <p:ph type="sldNum" sz="quarter" idx="10"/>
          </p:nvPr>
        </p:nvSpPr>
        <p:spPr/>
        <p:txBody>
          <a:bodyPr/>
          <a:lstStyle/>
          <a:p>
            <a:fld id="{64686D5C-2E28-4ACF-994D-1D6473D7812A}" type="slidenum">
              <a:rPr lang="en-US" smtClean="0"/>
              <a:t>21</a:t>
            </a:fld>
            <a:endParaRPr lang="en-US"/>
          </a:p>
        </p:txBody>
      </p:sp>
    </p:spTree>
    <p:extLst>
      <p:ext uri="{BB962C8B-B14F-4D97-AF65-F5344CB8AC3E}">
        <p14:creationId xmlns:p14="http://schemas.microsoft.com/office/powerpoint/2010/main" val="36085394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6B2BB4-2229-4476-BF6C-1C6C54C39DCA}" type="slidenum">
              <a:rPr lang="en-US" smtClean="0"/>
              <a:t>22</a:t>
            </a:fld>
            <a:endParaRPr lang="en-US"/>
          </a:p>
        </p:txBody>
      </p:sp>
    </p:spTree>
    <p:extLst>
      <p:ext uri="{BB962C8B-B14F-4D97-AF65-F5344CB8AC3E}">
        <p14:creationId xmlns:p14="http://schemas.microsoft.com/office/powerpoint/2010/main" val="20630306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smtClean="0"/>
          </a:p>
        </p:txBody>
      </p:sp>
      <p:sp>
        <p:nvSpPr>
          <p:cNvPr id="4" name="Slide Number Placeholder 3"/>
          <p:cNvSpPr>
            <a:spLocks noGrp="1"/>
          </p:cNvSpPr>
          <p:nvPr>
            <p:ph type="sldNum" sz="quarter" idx="10"/>
          </p:nvPr>
        </p:nvSpPr>
        <p:spPr/>
        <p:txBody>
          <a:bodyPr/>
          <a:lstStyle/>
          <a:p>
            <a:fld id="{891DB562-6082-4372-B953-CE6B80299DA9}" type="slidenum">
              <a:rPr lang="en-US" smtClean="0"/>
              <a:t>23</a:t>
            </a:fld>
            <a:endParaRPr lang="en-US"/>
          </a:p>
        </p:txBody>
      </p:sp>
    </p:spTree>
    <p:extLst>
      <p:ext uri="{BB962C8B-B14F-4D97-AF65-F5344CB8AC3E}">
        <p14:creationId xmlns:p14="http://schemas.microsoft.com/office/powerpoint/2010/main" val="5597753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Your community could discuss moving from conceptual</a:t>
            </a:r>
            <a:r>
              <a:rPr lang="en-US" b="0" baseline="0" dirty="0" smtClean="0"/>
              <a:t>, high-level goals to the more concrete learning outcomes that they would expect their students to achieve by the end of the course. These outcomes should be specific and measureable </a:t>
            </a:r>
            <a:endParaRPr lang="en-US" b="0" dirty="0"/>
          </a:p>
        </p:txBody>
      </p:sp>
      <p:sp>
        <p:nvSpPr>
          <p:cNvPr id="4" name="Slide Number Placeholder 3"/>
          <p:cNvSpPr>
            <a:spLocks noGrp="1"/>
          </p:cNvSpPr>
          <p:nvPr>
            <p:ph type="sldNum" sz="quarter" idx="10"/>
          </p:nvPr>
        </p:nvSpPr>
        <p:spPr/>
        <p:txBody>
          <a:bodyPr/>
          <a:lstStyle/>
          <a:p>
            <a:fld id="{891DB562-6082-4372-B953-CE6B80299DA9}" type="slidenum">
              <a:rPr lang="en-US" smtClean="0"/>
              <a:t>24</a:t>
            </a:fld>
            <a:endParaRPr lang="en-US"/>
          </a:p>
        </p:txBody>
      </p:sp>
    </p:spTree>
    <p:extLst>
      <p:ext uri="{BB962C8B-B14F-4D97-AF65-F5344CB8AC3E}">
        <p14:creationId xmlns:p14="http://schemas.microsoft.com/office/powerpoint/2010/main" val="16643659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8029">
              <a:defRPr/>
            </a:pPr>
            <a:r>
              <a:rPr lang="en-US" dirty="0" smtClean="0">
                <a:sym typeface="Wingdings" panose="05000000000000000000" pitchFamily="2" charset="2"/>
              </a:rPr>
              <a:t>Outcomes</a:t>
            </a:r>
            <a:r>
              <a:rPr lang="en-US" baseline="0" dirty="0" smtClean="0">
                <a:sym typeface="Wingdings" panose="05000000000000000000" pitchFamily="2" charset="2"/>
              </a:rPr>
              <a:t> of learning experiences are more specific and more measurable than goals. They are likely to address the concrete behaviors that learners will acquire from the learning experience. </a:t>
            </a:r>
          </a:p>
          <a:p>
            <a:pPr defTabSz="938029">
              <a:defRPr/>
            </a:pPr>
            <a:endParaRPr lang="en-US" baseline="0" dirty="0" smtClean="0">
              <a:sym typeface="Wingdings" panose="05000000000000000000" pitchFamily="2" charset="2"/>
            </a:endParaRPr>
          </a:p>
          <a:p>
            <a:pPr defTabSz="938029">
              <a:defRPr/>
            </a:pPr>
            <a:r>
              <a:rPr lang="en-US" baseline="0" dirty="0" smtClean="0">
                <a:sym typeface="Wingdings" panose="05000000000000000000" pitchFamily="2" charset="2"/>
              </a:rPr>
              <a:t>You could have members of the community evaluate their own or one another’s learning outcomes to determine if they meet these criteria.</a:t>
            </a:r>
            <a:endParaRPr lang="en-US" dirty="0" smtClean="0">
              <a:sym typeface="Wingdings" panose="05000000000000000000" pitchFamily="2" charset="2"/>
            </a:endParaRPr>
          </a:p>
          <a:p>
            <a:pPr defTabSz="938029">
              <a:defRPr/>
            </a:pPr>
            <a:endParaRPr lang="en-US" baseline="0" dirty="0" smtClean="0">
              <a:sym typeface="Wingdings" panose="05000000000000000000" pitchFamily="2" charset="2"/>
            </a:endParaRPr>
          </a:p>
        </p:txBody>
      </p:sp>
      <p:sp>
        <p:nvSpPr>
          <p:cNvPr id="4" name="Slide Number Placeholder 3"/>
          <p:cNvSpPr>
            <a:spLocks noGrp="1"/>
          </p:cNvSpPr>
          <p:nvPr>
            <p:ph type="sldNum" sz="quarter" idx="10"/>
          </p:nvPr>
        </p:nvSpPr>
        <p:spPr/>
        <p:txBody>
          <a:bodyPr/>
          <a:lstStyle/>
          <a:p>
            <a:fld id="{891DB562-6082-4372-B953-CE6B80299DA9}" type="slidenum">
              <a:rPr lang="en-US" smtClean="0"/>
              <a:t>25</a:t>
            </a:fld>
            <a:endParaRPr lang="en-US"/>
          </a:p>
        </p:txBody>
      </p:sp>
    </p:spTree>
    <p:extLst>
      <p:ext uri="{BB962C8B-B14F-4D97-AF65-F5344CB8AC3E}">
        <p14:creationId xmlns:p14="http://schemas.microsoft.com/office/powerpoint/2010/main" val="6279298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686D5C-2E28-4ACF-994D-1D6473D7812A}" type="slidenum">
              <a:rPr lang="en-US" smtClean="0"/>
              <a:t>26</a:t>
            </a:fld>
            <a:endParaRPr lang="en-US"/>
          </a:p>
        </p:txBody>
      </p:sp>
    </p:spTree>
    <p:extLst>
      <p:ext uri="{BB962C8B-B14F-4D97-AF65-F5344CB8AC3E}">
        <p14:creationId xmlns:p14="http://schemas.microsoft.com/office/powerpoint/2010/main" val="9723721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Deborah</a:t>
            </a:r>
            <a:endParaRPr lang="en-US" dirty="0"/>
          </a:p>
        </p:txBody>
      </p:sp>
      <p:sp>
        <p:nvSpPr>
          <p:cNvPr id="4" name="Slide Number Placeholder 3"/>
          <p:cNvSpPr>
            <a:spLocks noGrp="1"/>
          </p:cNvSpPr>
          <p:nvPr>
            <p:ph type="sldNum" sz="quarter" idx="10"/>
          </p:nvPr>
        </p:nvSpPr>
        <p:spPr/>
        <p:txBody>
          <a:bodyPr/>
          <a:lstStyle/>
          <a:p>
            <a:fld id="{64686D5C-2E28-4ACF-994D-1D6473D7812A}" type="slidenum">
              <a:rPr lang="en-US" smtClean="0"/>
              <a:t>27</a:t>
            </a:fld>
            <a:endParaRPr lang="en-US"/>
          </a:p>
        </p:txBody>
      </p:sp>
    </p:spTree>
    <p:extLst>
      <p:ext uri="{BB962C8B-B14F-4D97-AF65-F5344CB8AC3E}">
        <p14:creationId xmlns:p14="http://schemas.microsoft.com/office/powerpoint/2010/main" val="17778670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interesting discussion could center</a:t>
            </a:r>
            <a:r>
              <a:rPr lang="en-US" baseline="0" dirty="0" smtClean="0"/>
              <a:t> on what kinds of assessment they are currently doing, what kind they would like to do, and members of the group could exchange ideas about how they would do each. </a:t>
            </a:r>
          </a:p>
          <a:p>
            <a:endParaRPr lang="en-US" baseline="0" dirty="0" smtClean="0"/>
          </a:p>
          <a:p>
            <a:r>
              <a:rPr lang="en-US" dirty="0" smtClean="0"/>
              <a:t>Based on Wiggins (1998)</a:t>
            </a:r>
          </a:p>
          <a:p>
            <a:r>
              <a:rPr lang="en-US" dirty="0" smtClean="0"/>
              <a:t>Audit-</a:t>
            </a:r>
            <a:r>
              <a:rPr lang="en-US" dirty="0" err="1" smtClean="0"/>
              <a:t>ive</a:t>
            </a:r>
            <a:r>
              <a:rPr lang="en-US" dirty="0" smtClean="0"/>
              <a:t>:</a:t>
            </a:r>
            <a:r>
              <a:rPr lang="en-US" baseline="0" dirty="0" smtClean="0"/>
              <a:t> only function is to audit student learning in order to assign a grade – which is not likely to be relevant for the FLC</a:t>
            </a:r>
          </a:p>
          <a:p>
            <a:pPr lvl="1"/>
            <a:r>
              <a:rPr lang="en-US" baseline="0" dirty="0" smtClean="0"/>
              <a:t>e.g., two midterms and a final</a:t>
            </a:r>
          </a:p>
          <a:p>
            <a:pPr lvl="1"/>
            <a:r>
              <a:rPr lang="en-US" baseline="0" dirty="0" smtClean="0"/>
              <a:t>backward-looking: exams/assessment looks back on what was covered and determining whether students “got it”</a:t>
            </a:r>
          </a:p>
          <a:p>
            <a:pPr lvl="1"/>
            <a:r>
              <a:rPr lang="en-US" baseline="0" dirty="0" smtClean="0"/>
              <a:t>simply recording the results of the learning process</a:t>
            </a:r>
          </a:p>
          <a:p>
            <a:pPr lvl="0"/>
            <a:r>
              <a:rPr lang="en-US" baseline="0" dirty="0" smtClean="0"/>
              <a:t>Educative: aims at improving learning</a:t>
            </a:r>
            <a:r>
              <a:rPr lang="en-US" baseline="0" dirty="0" smtClean="0">
                <a:sym typeface="Wingdings" panose="05000000000000000000" pitchFamily="2" charset="2"/>
              </a:rPr>
              <a:t> provides feedback and assessment that will enhance learning. </a:t>
            </a:r>
          </a:p>
          <a:p>
            <a:pPr lvl="1"/>
            <a:r>
              <a:rPr lang="en-US" baseline="0" dirty="0" smtClean="0">
                <a:sym typeface="Wingdings" panose="05000000000000000000" pitchFamily="2" charset="2"/>
              </a:rPr>
              <a:t>This kind of assessment can be integrated into the FLC, especially if members of the FLC are trying new approaches in their classes and coming back together to evaluate their experiences. That is the self-assessment aspect of educative assessment</a:t>
            </a:r>
            <a:endParaRPr lang="en-US" baseline="0" dirty="0" smtClean="0"/>
          </a:p>
        </p:txBody>
      </p:sp>
      <p:sp>
        <p:nvSpPr>
          <p:cNvPr id="4" name="Slide Number Placeholder 3"/>
          <p:cNvSpPr>
            <a:spLocks noGrp="1"/>
          </p:cNvSpPr>
          <p:nvPr>
            <p:ph type="sldNum" sz="quarter" idx="10"/>
          </p:nvPr>
        </p:nvSpPr>
        <p:spPr/>
        <p:txBody>
          <a:bodyPr/>
          <a:lstStyle/>
          <a:p>
            <a:fld id="{7DA9379C-8BBC-467E-85BA-3E05026A37E8}" type="slidenum">
              <a:rPr lang="en-US" smtClean="0"/>
              <a:t>28</a:t>
            </a:fld>
            <a:endParaRPr lang="en-US"/>
          </a:p>
        </p:txBody>
      </p:sp>
    </p:spTree>
    <p:extLst>
      <p:ext uri="{BB962C8B-B14F-4D97-AF65-F5344CB8AC3E}">
        <p14:creationId xmlns:p14="http://schemas.microsoft.com/office/powerpoint/2010/main" val="12479246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Fink</a:t>
            </a:r>
          </a:p>
          <a:p>
            <a:r>
              <a:rPr lang="en-US" dirty="0" smtClean="0"/>
              <a:t>Think</a:t>
            </a:r>
            <a:r>
              <a:rPr lang="en-US" baseline="0" dirty="0" smtClean="0"/>
              <a:t> about how this could work in your FLC. How could members of the community work together to provide frequent, immediate, discriminating and supportive feedback to one another?</a:t>
            </a:r>
            <a:endParaRPr lang="en-US" dirty="0"/>
          </a:p>
        </p:txBody>
      </p:sp>
      <p:sp>
        <p:nvSpPr>
          <p:cNvPr id="4" name="Slide Number Placeholder 3"/>
          <p:cNvSpPr>
            <a:spLocks noGrp="1"/>
          </p:cNvSpPr>
          <p:nvPr>
            <p:ph type="sldNum" sz="quarter" idx="10"/>
          </p:nvPr>
        </p:nvSpPr>
        <p:spPr/>
        <p:txBody>
          <a:bodyPr/>
          <a:lstStyle/>
          <a:p>
            <a:fld id="{64686D5C-2E28-4ACF-994D-1D6473D7812A}" type="slidenum">
              <a:rPr lang="en-US" smtClean="0"/>
              <a:t>29</a:t>
            </a:fld>
            <a:endParaRPr lang="en-US"/>
          </a:p>
        </p:txBody>
      </p:sp>
    </p:spTree>
    <p:extLst>
      <p:ext uri="{BB962C8B-B14F-4D97-AF65-F5344CB8AC3E}">
        <p14:creationId xmlns:p14="http://schemas.microsoft.com/office/powerpoint/2010/main" val="651175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dirty="0" smtClean="0"/>
              <a:t>Recommendation</a:t>
            </a:r>
            <a:r>
              <a:rPr lang="en-US" baseline="0" dirty="0" smtClean="0"/>
              <a:t> to facilitator: Review the domains and ask participants where their goals fit (maybe a show of hands)</a:t>
            </a:r>
          </a:p>
          <a:p>
            <a:pPr marL="0" indent="0">
              <a:buFont typeface="+mj-lt"/>
              <a:buNone/>
            </a:pPr>
            <a:endParaRPr lang="en-US" dirty="0" smtClean="0"/>
          </a:p>
          <a:p>
            <a:pPr marL="0" indent="0">
              <a:buFont typeface="+mj-lt"/>
              <a:buNone/>
            </a:pPr>
            <a:r>
              <a:rPr lang="en-US" dirty="0" smtClean="0"/>
              <a:t>Dee Fink argues that significant learning</a:t>
            </a:r>
            <a:r>
              <a:rPr lang="en-US" baseline="0" dirty="0" smtClean="0"/>
              <a:t> involves multiple domains, some that focus on basic learning and some that address motivation (e.g., value)</a:t>
            </a:r>
          </a:p>
          <a:p>
            <a:pPr marL="0" indent="0">
              <a:buFont typeface="+mj-lt"/>
              <a:buNone/>
            </a:pPr>
            <a:endParaRPr lang="en-US" dirty="0" smtClean="0"/>
          </a:p>
          <a:p>
            <a:pPr marL="0" indent="0">
              <a:buFont typeface="+mj-lt"/>
              <a:buNone/>
            </a:pPr>
            <a:r>
              <a:rPr lang="en-US" dirty="0" smtClean="0"/>
              <a:t>From Fink:</a:t>
            </a:r>
          </a:p>
          <a:p>
            <a:pPr marL="235385" indent="-235385">
              <a:buFont typeface="+mj-lt"/>
              <a:buAutoNum type="arabicPeriod"/>
            </a:pPr>
            <a:r>
              <a:rPr lang="en-US" dirty="0" smtClean="0"/>
              <a:t>Foundational Knowledge</a:t>
            </a:r>
            <a:endParaRPr lang="en-US" baseline="0" dirty="0" smtClean="0"/>
          </a:p>
          <a:p>
            <a:pPr marL="235385" indent="-235385">
              <a:buFont typeface="+mj-lt"/>
              <a:buAutoNum type="arabicPeriod"/>
            </a:pPr>
            <a:r>
              <a:rPr lang="en-US" baseline="0" dirty="0" smtClean="0"/>
              <a:t>Application</a:t>
            </a:r>
          </a:p>
          <a:p>
            <a:pPr marL="706155" lvl="1" indent="-235385">
              <a:buFont typeface="+mj-lt"/>
              <a:buAutoNum type="arabicPeriod"/>
            </a:pPr>
            <a:r>
              <a:rPr lang="en-US" baseline="0" dirty="0" smtClean="0"/>
              <a:t>Skills</a:t>
            </a:r>
          </a:p>
          <a:p>
            <a:pPr marL="706155" lvl="1" indent="-235385">
              <a:buFont typeface="+mj-lt"/>
              <a:buAutoNum type="arabicPeriod"/>
            </a:pPr>
            <a:r>
              <a:rPr lang="en-US" baseline="0" dirty="0" smtClean="0"/>
              <a:t>Managing Complex Projects</a:t>
            </a:r>
          </a:p>
          <a:p>
            <a:pPr marL="706155" lvl="1" indent="-235385">
              <a:buFont typeface="+mj-lt"/>
              <a:buAutoNum type="arabicPeriod"/>
            </a:pPr>
            <a:r>
              <a:rPr lang="en-US" baseline="0" dirty="0" smtClean="0"/>
              <a:t>Learning how to think</a:t>
            </a:r>
          </a:p>
          <a:p>
            <a:pPr marL="1176926" lvl="2" indent="-235385">
              <a:buFont typeface="+mj-lt"/>
              <a:buAutoNum type="arabicPeriod"/>
            </a:pPr>
            <a:r>
              <a:rPr lang="en-US" baseline="0" dirty="0" smtClean="0"/>
              <a:t>Critical thinking</a:t>
            </a:r>
          </a:p>
          <a:p>
            <a:pPr marL="1176926" lvl="2" indent="-235385">
              <a:buFont typeface="+mj-lt"/>
              <a:buAutoNum type="arabicPeriod"/>
            </a:pPr>
            <a:r>
              <a:rPr lang="en-US" baseline="0" dirty="0" smtClean="0"/>
              <a:t>Creative thinking</a:t>
            </a:r>
          </a:p>
          <a:p>
            <a:pPr marL="1176926" lvl="2" indent="-235385">
              <a:buFont typeface="+mj-lt"/>
              <a:buAutoNum type="arabicPeriod"/>
            </a:pPr>
            <a:r>
              <a:rPr lang="en-US" baseline="0" dirty="0" smtClean="0"/>
              <a:t>Practical thinking</a:t>
            </a:r>
          </a:p>
          <a:p>
            <a:pPr marL="235385" indent="-235385">
              <a:buFont typeface="+mj-lt"/>
              <a:buAutoNum type="arabicPeriod"/>
            </a:pPr>
            <a:r>
              <a:rPr lang="en-US" baseline="0" dirty="0" smtClean="0"/>
              <a:t>Integration</a:t>
            </a:r>
          </a:p>
          <a:p>
            <a:pPr marL="706155" lvl="1" indent="-235385">
              <a:buFont typeface="+mj-lt"/>
              <a:buAutoNum type="arabicPeriod"/>
            </a:pPr>
            <a:r>
              <a:rPr lang="en-US" baseline="0" dirty="0" smtClean="0"/>
              <a:t>Interdisciplinary Learning</a:t>
            </a:r>
          </a:p>
          <a:p>
            <a:pPr marL="706155" lvl="1" indent="-235385">
              <a:buFont typeface="+mj-lt"/>
              <a:buAutoNum type="arabicPeriod"/>
            </a:pPr>
            <a:r>
              <a:rPr lang="en-US" baseline="0" dirty="0" smtClean="0"/>
              <a:t>Learning Communities</a:t>
            </a:r>
          </a:p>
          <a:p>
            <a:pPr marL="706155" lvl="1" indent="-235385">
              <a:buFont typeface="+mj-lt"/>
              <a:buAutoNum type="arabicPeriod"/>
            </a:pPr>
            <a:r>
              <a:rPr lang="en-US" baseline="0" dirty="0" smtClean="0"/>
              <a:t>Connecting academic work with other areas of life</a:t>
            </a:r>
          </a:p>
          <a:p>
            <a:pPr marL="1176926" lvl="2" indent="-235385">
              <a:buFont typeface="+mj-lt"/>
              <a:buAutoNum type="arabicPeriod"/>
            </a:pPr>
            <a:r>
              <a:rPr lang="en-US" baseline="0" dirty="0" smtClean="0"/>
              <a:t>Personal, social, service learning…</a:t>
            </a:r>
          </a:p>
          <a:p>
            <a:pPr marL="235385" indent="-235385">
              <a:buFont typeface="+mj-lt"/>
              <a:buAutoNum type="arabicPeriod"/>
            </a:pPr>
            <a:r>
              <a:rPr lang="en-US" baseline="0" dirty="0" smtClean="0"/>
              <a:t>Human Dimension</a:t>
            </a:r>
          </a:p>
          <a:p>
            <a:pPr marL="706155" lvl="1" indent="-235385">
              <a:buFont typeface="+mj-lt"/>
              <a:buAutoNum type="arabicPeriod"/>
            </a:pPr>
            <a:r>
              <a:rPr lang="en-US" baseline="0" dirty="0" smtClean="0"/>
              <a:t>Learning about self</a:t>
            </a:r>
          </a:p>
          <a:p>
            <a:pPr marL="706155" lvl="1" indent="-235385">
              <a:buFont typeface="+mj-lt"/>
              <a:buAutoNum type="arabicPeriod"/>
            </a:pPr>
            <a:r>
              <a:rPr lang="en-US" baseline="0" dirty="0" smtClean="0"/>
              <a:t>Journey toward self-authorship</a:t>
            </a:r>
          </a:p>
          <a:p>
            <a:pPr marL="706155" lvl="1" indent="-235385">
              <a:buFont typeface="+mj-lt"/>
              <a:buAutoNum type="arabicPeriod"/>
            </a:pPr>
            <a:r>
              <a:rPr lang="en-US" baseline="0" dirty="0" smtClean="0"/>
              <a:t>Learning about others</a:t>
            </a:r>
          </a:p>
          <a:p>
            <a:pPr marL="706155" lvl="1" indent="-235385">
              <a:buFont typeface="+mj-lt"/>
              <a:buAutoNum type="arabicPeriod"/>
            </a:pPr>
            <a:r>
              <a:rPr lang="en-US" baseline="0" dirty="0" smtClean="0"/>
              <a:t>A broader concept of others</a:t>
            </a:r>
          </a:p>
          <a:p>
            <a:pPr marL="706155" lvl="1" indent="-235385">
              <a:buFont typeface="+mj-lt"/>
              <a:buAutoNum type="arabicPeriod"/>
            </a:pPr>
            <a:r>
              <a:rPr lang="en-US" baseline="0" dirty="0" smtClean="0"/>
              <a:t>The Human dimension of learning and Emotional Intelligence</a:t>
            </a:r>
          </a:p>
          <a:p>
            <a:pPr marL="706155" lvl="1" indent="-235385">
              <a:buFont typeface="+mj-lt"/>
              <a:buAutoNum type="arabicPeriod"/>
            </a:pPr>
            <a:r>
              <a:rPr lang="en-US" baseline="0" dirty="0" smtClean="0"/>
              <a:t>Reciprocity of learning about self and others</a:t>
            </a:r>
          </a:p>
          <a:p>
            <a:pPr marL="235385" indent="-235385">
              <a:buFont typeface="+mj-lt"/>
              <a:buAutoNum type="arabicPeriod"/>
            </a:pPr>
            <a:r>
              <a:rPr lang="en-US" baseline="0" dirty="0" smtClean="0"/>
              <a:t>Caring</a:t>
            </a:r>
          </a:p>
          <a:p>
            <a:pPr marL="706155" lvl="1" indent="-235385">
              <a:buFont typeface="+mj-lt"/>
              <a:buAutoNum type="arabicPeriod"/>
            </a:pPr>
            <a:r>
              <a:rPr lang="en-US" baseline="0" dirty="0" smtClean="0"/>
              <a:t>As a change in feelings, interests or values</a:t>
            </a:r>
          </a:p>
          <a:p>
            <a:pPr marL="235385" indent="-235385">
              <a:buFont typeface="+mj-lt"/>
              <a:buAutoNum type="arabicPeriod"/>
            </a:pPr>
            <a:r>
              <a:rPr lang="en-US" baseline="0" dirty="0" smtClean="0"/>
              <a:t>Learning how to learn</a:t>
            </a:r>
          </a:p>
          <a:p>
            <a:pPr marL="706155" lvl="1" indent="-235385">
              <a:buFont typeface="+mj-lt"/>
              <a:buAutoNum type="arabicPeriod"/>
            </a:pPr>
            <a:r>
              <a:rPr lang="en-US" baseline="0" dirty="0" smtClean="0"/>
              <a:t>How to be a better students</a:t>
            </a:r>
          </a:p>
          <a:p>
            <a:pPr marL="706155" lvl="1" indent="-235385">
              <a:buFont typeface="+mj-lt"/>
              <a:buAutoNum type="arabicPeriod"/>
            </a:pPr>
            <a:r>
              <a:rPr lang="en-US" baseline="0" dirty="0" smtClean="0"/>
              <a:t>How to construct knowledge in different domains of inquiry</a:t>
            </a:r>
          </a:p>
          <a:p>
            <a:pPr marL="706155" lvl="1" indent="-235385">
              <a:buFont typeface="+mj-lt"/>
              <a:buAutoNum type="arabicPeriod"/>
            </a:pPr>
            <a:r>
              <a:rPr lang="en-US" baseline="0" dirty="0" smtClean="0"/>
              <a:t>How to be a self-directed learner</a:t>
            </a:r>
          </a:p>
          <a:p>
            <a:pPr marL="235385" indent="-235385">
              <a:buFont typeface="+mj-lt"/>
              <a:buAutoNum type="arabicPeriod"/>
            </a:pPr>
            <a:endParaRPr lang="en-US" baseline="0" dirty="0" smtClean="0"/>
          </a:p>
          <a:p>
            <a:pPr marL="3962479" lvl="8" indent="-235385">
              <a:buFont typeface="+mj-lt"/>
              <a:buAutoNum type="arabicPeriod"/>
            </a:pPr>
            <a:endParaRPr lang="en-US" baseline="0" dirty="0" smtClean="0"/>
          </a:p>
          <a:p>
            <a:pPr marL="235385" indent="-235385">
              <a:buFont typeface="+mj-lt"/>
              <a:buAutoNum type="arabicPeriod"/>
            </a:pPr>
            <a:endParaRPr lang="en-US" baseline="0" dirty="0" smtClean="0"/>
          </a:p>
        </p:txBody>
      </p:sp>
      <p:sp>
        <p:nvSpPr>
          <p:cNvPr id="4" name="Slide Number Placeholder 3"/>
          <p:cNvSpPr>
            <a:spLocks noGrp="1"/>
          </p:cNvSpPr>
          <p:nvPr>
            <p:ph type="sldNum" sz="quarter" idx="10"/>
          </p:nvPr>
        </p:nvSpPr>
        <p:spPr/>
        <p:txBody>
          <a:bodyPr/>
          <a:lstStyle/>
          <a:p>
            <a:fld id="{891DB562-6082-4372-B953-CE6B80299DA9}" type="slidenum">
              <a:rPr lang="en-US" smtClean="0"/>
              <a:t>3</a:t>
            </a:fld>
            <a:endParaRPr lang="en-US" dirty="0"/>
          </a:p>
        </p:txBody>
      </p:sp>
    </p:spTree>
    <p:extLst>
      <p:ext uri="{BB962C8B-B14F-4D97-AF65-F5344CB8AC3E}">
        <p14:creationId xmlns:p14="http://schemas.microsoft.com/office/powerpoint/2010/main" val="22052015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where</a:t>
            </a:r>
            <a:r>
              <a:rPr lang="en-US" baseline="0" dirty="0" smtClean="0"/>
              <a:t> other topics you have been exposed to today might fit into a learning community that addresses course design.</a:t>
            </a:r>
            <a:endParaRPr lang="en-US" dirty="0"/>
          </a:p>
        </p:txBody>
      </p:sp>
      <p:sp>
        <p:nvSpPr>
          <p:cNvPr id="4" name="Slide Number Placeholder 3"/>
          <p:cNvSpPr>
            <a:spLocks noGrp="1"/>
          </p:cNvSpPr>
          <p:nvPr>
            <p:ph type="sldNum" sz="quarter" idx="10"/>
          </p:nvPr>
        </p:nvSpPr>
        <p:spPr/>
        <p:txBody>
          <a:bodyPr/>
          <a:lstStyle/>
          <a:p>
            <a:fld id="{64686D5C-2E28-4ACF-994D-1D6473D7812A}" type="slidenum">
              <a:rPr lang="en-US" smtClean="0"/>
              <a:t>30</a:t>
            </a:fld>
            <a:endParaRPr lang="en-US"/>
          </a:p>
        </p:txBody>
      </p:sp>
    </p:spTree>
    <p:extLst>
      <p:ext uri="{BB962C8B-B14F-4D97-AF65-F5344CB8AC3E}">
        <p14:creationId xmlns:p14="http://schemas.microsoft.com/office/powerpoint/2010/main" val="31325048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686D5C-2E28-4ACF-994D-1D6473D7812A}" type="slidenum">
              <a:rPr lang="en-US" smtClean="0"/>
              <a:t>31</a:t>
            </a:fld>
            <a:endParaRPr lang="en-US"/>
          </a:p>
        </p:txBody>
      </p:sp>
    </p:spTree>
    <p:extLst>
      <p:ext uri="{BB962C8B-B14F-4D97-AF65-F5344CB8AC3E}">
        <p14:creationId xmlns:p14="http://schemas.microsoft.com/office/powerpoint/2010/main" val="11111920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686D5C-2E28-4ACF-994D-1D6473D7812A}" type="slidenum">
              <a:rPr lang="en-US" smtClean="0"/>
              <a:t>32</a:t>
            </a:fld>
            <a:endParaRPr lang="en-US"/>
          </a:p>
        </p:txBody>
      </p:sp>
    </p:spTree>
    <p:extLst>
      <p:ext uri="{BB962C8B-B14F-4D97-AF65-F5344CB8AC3E}">
        <p14:creationId xmlns:p14="http://schemas.microsoft.com/office/powerpoint/2010/main" val="6491419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686D5C-2E28-4ACF-994D-1D6473D7812A}" type="slidenum">
              <a:rPr lang="en-US" smtClean="0"/>
              <a:t>33</a:t>
            </a:fld>
            <a:endParaRPr lang="en-US"/>
          </a:p>
        </p:txBody>
      </p:sp>
    </p:spTree>
    <p:extLst>
      <p:ext uri="{BB962C8B-B14F-4D97-AF65-F5344CB8AC3E}">
        <p14:creationId xmlns:p14="http://schemas.microsoft.com/office/powerpoint/2010/main" val="35233305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891DB562-6082-4372-B953-CE6B80299DA9}" type="slidenum">
              <a:rPr lang="en-US" smtClean="0"/>
              <a:t>34</a:t>
            </a:fld>
            <a:endParaRPr lang="en-US"/>
          </a:p>
        </p:txBody>
      </p:sp>
    </p:spTree>
    <p:extLst>
      <p:ext uri="{BB962C8B-B14F-4D97-AF65-F5344CB8AC3E}">
        <p14:creationId xmlns:p14="http://schemas.microsoft.com/office/powerpoint/2010/main" val="23167047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686D5C-2E28-4ACF-994D-1D6473D7812A}" type="slidenum">
              <a:rPr lang="en-US" smtClean="0"/>
              <a:t>35</a:t>
            </a:fld>
            <a:endParaRPr lang="en-US"/>
          </a:p>
        </p:txBody>
      </p:sp>
    </p:spTree>
    <p:extLst>
      <p:ext uri="{BB962C8B-B14F-4D97-AF65-F5344CB8AC3E}">
        <p14:creationId xmlns:p14="http://schemas.microsoft.com/office/powerpoint/2010/main" val="2517602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Barkley &amp; Major – Appendix B</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2BB8A4BC-6B39-440A-BB7F-F2C4B9B8ED78}" type="slidenum">
              <a:rPr lang="en-US" altLang="en-US" smtClean="0"/>
              <a:pPr/>
              <a:t>4</a:t>
            </a:fld>
            <a:endParaRPr lang="en-US" altLang="en-US" smtClean="0"/>
          </a:p>
        </p:txBody>
      </p:sp>
    </p:spTree>
    <p:extLst>
      <p:ext uri="{BB962C8B-B14F-4D97-AF65-F5344CB8AC3E}">
        <p14:creationId xmlns:p14="http://schemas.microsoft.com/office/powerpoint/2010/main" val="3080358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Barkley &amp; Major – Appendix B</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2BB8A4BC-6B39-440A-BB7F-F2C4B9B8ED78}" type="slidenum">
              <a:rPr lang="en-US" altLang="en-US" smtClean="0"/>
              <a:pPr/>
              <a:t>5</a:t>
            </a:fld>
            <a:endParaRPr lang="en-US" altLang="en-US" smtClean="0"/>
          </a:p>
        </p:txBody>
      </p:sp>
    </p:spTree>
    <p:extLst>
      <p:ext uri="{BB962C8B-B14F-4D97-AF65-F5344CB8AC3E}">
        <p14:creationId xmlns:p14="http://schemas.microsoft.com/office/powerpoint/2010/main" val="2094271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Barkley &amp; Major – Appendix B</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2BB8A4BC-6B39-440A-BB7F-F2C4B9B8ED78}" type="slidenum">
              <a:rPr lang="en-US" altLang="en-US" smtClean="0"/>
              <a:pPr/>
              <a:t>6</a:t>
            </a:fld>
            <a:endParaRPr lang="en-US" altLang="en-US" smtClean="0"/>
          </a:p>
        </p:txBody>
      </p:sp>
    </p:spTree>
    <p:extLst>
      <p:ext uri="{BB962C8B-B14F-4D97-AF65-F5344CB8AC3E}">
        <p14:creationId xmlns:p14="http://schemas.microsoft.com/office/powerpoint/2010/main" val="1479270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Barkley &amp; Major – Appendix B</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2BB8A4BC-6B39-440A-BB7F-F2C4B9B8ED78}" type="slidenum">
              <a:rPr lang="en-US" altLang="en-US" smtClean="0"/>
              <a:pPr/>
              <a:t>7</a:t>
            </a:fld>
            <a:endParaRPr lang="en-US" altLang="en-US" smtClean="0"/>
          </a:p>
        </p:txBody>
      </p:sp>
    </p:spTree>
    <p:extLst>
      <p:ext uri="{BB962C8B-B14F-4D97-AF65-F5344CB8AC3E}">
        <p14:creationId xmlns:p14="http://schemas.microsoft.com/office/powerpoint/2010/main" val="25111616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Barkley &amp; Major – Appendix B</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2BB8A4BC-6B39-440A-BB7F-F2C4B9B8ED78}" type="slidenum">
              <a:rPr lang="en-US" altLang="en-US" smtClean="0"/>
              <a:pPr/>
              <a:t>8</a:t>
            </a:fld>
            <a:endParaRPr lang="en-US" altLang="en-US" smtClean="0"/>
          </a:p>
        </p:txBody>
      </p:sp>
    </p:spTree>
    <p:extLst>
      <p:ext uri="{BB962C8B-B14F-4D97-AF65-F5344CB8AC3E}">
        <p14:creationId xmlns:p14="http://schemas.microsoft.com/office/powerpoint/2010/main" val="3791426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Barkley &amp; Major – Appendix B</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2BB8A4BC-6B39-440A-BB7F-F2C4B9B8ED78}" type="slidenum">
              <a:rPr lang="en-US" altLang="en-US" smtClean="0"/>
              <a:pPr/>
              <a:t>9</a:t>
            </a:fld>
            <a:endParaRPr lang="en-US" altLang="en-US" smtClean="0"/>
          </a:p>
        </p:txBody>
      </p:sp>
    </p:spTree>
    <p:extLst>
      <p:ext uri="{BB962C8B-B14F-4D97-AF65-F5344CB8AC3E}">
        <p14:creationId xmlns:p14="http://schemas.microsoft.com/office/powerpoint/2010/main" val="3191574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FD3FF71B-7743-4098-94BC-4B291698AB04}" type="datetimeFigureOut">
              <a:rPr lang="en-US" smtClean="0"/>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9D24C8-7679-418B-965F-451EDCF5817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106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3FF71B-7743-4098-94BC-4B291698AB04}" type="datetimeFigureOut">
              <a:rPr lang="en-US" smtClean="0"/>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9D24C8-7679-418B-965F-451EDCF58172}" type="slidenum">
              <a:rPr lang="en-US" smtClean="0"/>
              <a:t>‹#›</a:t>
            </a:fld>
            <a:endParaRPr lang="en-US"/>
          </a:p>
        </p:txBody>
      </p:sp>
    </p:spTree>
    <p:extLst>
      <p:ext uri="{BB962C8B-B14F-4D97-AF65-F5344CB8AC3E}">
        <p14:creationId xmlns:p14="http://schemas.microsoft.com/office/powerpoint/2010/main" val="621201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3FF71B-7743-4098-94BC-4B291698AB04}" type="datetimeFigureOut">
              <a:rPr lang="en-US" smtClean="0"/>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9D24C8-7679-418B-965F-451EDCF58172}"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5599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3FF71B-7743-4098-94BC-4B291698AB04}" type="datetimeFigureOut">
              <a:rPr lang="en-US" smtClean="0"/>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9D24C8-7679-418B-965F-451EDCF58172}" type="slidenum">
              <a:rPr lang="en-US" smtClean="0"/>
              <a:t>‹#›</a:t>
            </a:fld>
            <a:endParaRPr lang="en-US"/>
          </a:p>
        </p:txBody>
      </p:sp>
    </p:spTree>
    <p:extLst>
      <p:ext uri="{BB962C8B-B14F-4D97-AF65-F5344CB8AC3E}">
        <p14:creationId xmlns:p14="http://schemas.microsoft.com/office/powerpoint/2010/main" val="3687683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3FF71B-7743-4098-94BC-4B291698AB04}" type="datetimeFigureOut">
              <a:rPr lang="en-US" smtClean="0"/>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9D24C8-7679-418B-965F-451EDCF5817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7490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3FF71B-7743-4098-94BC-4B291698AB04}" type="datetimeFigureOut">
              <a:rPr lang="en-US" smtClean="0"/>
              <a:t>10/15/2018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9D24C8-7679-418B-965F-451EDCF58172}" type="slidenum">
              <a:rPr lang="en-US" smtClean="0"/>
              <a:t>‹#›</a:t>
            </a:fld>
            <a:endParaRPr lang="en-US"/>
          </a:p>
        </p:txBody>
      </p:sp>
    </p:spTree>
    <p:extLst>
      <p:ext uri="{BB962C8B-B14F-4D97-AF65-F5344CB8AC3E}">
        <p14:creationId xmlns:p14="http://schemas.microsoft.com/office/powerpoint/2010/main" val="3873251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3FF71B-7743-4098-94BC-4B291698AB04}" type="datetimeFigureOut">
              <a:rPr lang="en-US" smtClean="0"/>
              <a:t>10/15/2018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9D24C8-7679-418B-965F-451EDCF58172}" type="slidenum">
              <a:rPr lang="en-US" smtClean="0"/>
              <a:t>‹#›</a:t>
            </a:fld>
            <a:endParaRPr lang="en-US"/>
          </a:p>
        </p:txBody>
      </p:sp>
    </p:spTree>
    <p:extLst>
      <p:ext uri="{BB962C8B-B14F-4D97-AF65-F5344CB8AC3E}">
        <p14:creationId xmlns:p14="http://schemas.microsoft.com/office/powerpoint/2010/main" val="2728510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3FF71B-7743-4098-94BC-4B291698AB04}" type="datetimeFigureOut">
              <a:rPr lang="en-US" smtClean="0"/>
              <a:t>10/15/2018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9D24C8-7679-418B-965F-451EDCF58172}" type="slidenum">
              <a:rPr lang="en-US" smtClean="0"/>
              <a:t>‹#›</a:t>
            </a:fld>
            <a:endParaRPr lang="en-US"/>
          </a:p>
        </p:txBody>
      </p:sp>
    </p:spTree>
    <p:extLst>
      <p:ext uri="{BB962C8B-B14F-4D97-AF65-F5344CB8AC3E}">
        <p14:creationId xmlns:p14="http://schemas.microsoft.com/office/powerpoint/2010/main" val="3876906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3FF71B-7743-4098-94BC-4B291698AB04}" type="datetimeFigureOut">
              <a:rPr lang="en-US" smtClean="0"/>
              <a:t>10/15/2018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9D24C8-7679-418B-965F-451EDCF58172}" type="slidenum">
              <a:rPr lang="en-US" smtClean="0"/>
              <a:t>‹#›</a:t>
            </a:fld>
            <a:endParaRPr lang="en-US"/>
          </a:p>
        </p:txBody>
      </p:sp>
    </p:spTree>
    <p:extLst>
      <p:ext uri="{BB962C8B-B14F-4D97-AF65-F5344CB8AC3E}">
        <p14:creationId xmlns:p14="http://schemas.microsoft.com/office/powerpoint/2010/main" val="571982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D3FF71B-7743-4098-94BC-4B291698AB04}" type="datetimeFigureOut">
              <a:rPr lang="en-US" smtClean="0"/>
              <a:t>10/15/2018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9D24C8-7679-418B-965F-451EDCF58172}" type="slidenum">
              <a:rPr lang="en-US" smtClean="0"/>
              <a:t>‹#›</a:t>
            </a:fld>
            <a:endParaRPr lang="en-US"/>
          </a:p>
        </p:txBody>
      </p:sp>
    </p:spTree>
    <p:extLst>
      <p:ext uri="{BB962C8B-B14F-4D97-AF65-F5344CB8AC3E}">
        <p14:creationId xmlns:p14="http://schemas.microsoft.com/office/powerpoint/2010/main" val="4254145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3FF71B-7743-4098-94BC-4B291698AB04}" type="datetimeFigureOut">
              <a:rPr lang="en-US" smtClean="0"/>
              <a:t>10/15/2018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9D24C8-7679-418B-965F-451EDCF5817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4846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D3FF71B-7743-4098-94BC-4B291698AB04}" type="datetimeFigureOut">
              <a:rPr lang="en-US" smtClean="0"/>
              <a:t>10/15/2018</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B9D24C8-7679-418B-965F-451EDCF58172}"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1969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Course Design Basics – </a:t>
            </a:r>
            <a:br>
              <a:rPr lang="en-US" dirty="0" smtClean="0"/>
            </a:br>
            <a:r>
              <a:rPr lang="en-US" dirty="0" smtClean="0"/>
              <a:t>or better, sexy title</a:t>
            </a:r>
            <a:endParaRPr lang="en-US" dirty="0"/>
          </a:p>
        </p:txBody>
      </p:sp>
      <p:sp>
        <p:nvSpPr>
          <p:cNvPr id="3" name="Subtitle 2"/>
          <p:cNvSpPr>
            <a:spLocks noGrp="1"/>
          </p:cNvSpPr>
          <p:nvPr>
            <p:ph type="subTitle" idx="1"/>
          </p:nvPr>
        </p:nvSpPr>
        <p:spPr/>
        <p:txBody>
          <a:bodyPr/>
          <a:lstStyle/>
          <a:p>
            <a:r>
              <a:rPr lang="en-US" dirty="0"/>
              <a:t>Designed by GA-CTL Workgroup:  Mary Carney, Darryl Hancock, Laura Lynch, Deborah </a:t>
            </a:r>
            <a:r>
              <a:rPr lang="en-US" dirty="0" smtClean="0"/>
              <a:t>South Richardson</a:t>
            </a:r>
            <a:r>
              <a:rPr lang="en-US" dirty="0"/>
              <a:t>, </a:t>
            </a:r>
            <a:r>
              <a:rPr lang="en-US" dirty="0" err="1" smtClean="0"/>
              <a:t>Washella</a:t>
            </a:r>
            <a:r>
              <a:rPr lang="en-US" dirty="0" smtClean="0"/>
              <a:t> T. Simmons</a:t>
            </a:r>
            <a:endParaRPr lang="en-US" dirty="0"/>
          </a:p>
        </p:txBody>
      </p:sp>
    </p:spTree>
    <p:extLst>
      <p:ext uri="{BB962C8B-B14F-4D97-AF65-F5344CB8AC3E}">
        <p14:creationId xmlns:p14="http://schemas.microsoft.com/office/powerpoint/2010/main" val="17712289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95049" y="609601"/>
            <a:ext cx="9904920" cy="1349830"/>
          </a:xfrm>
        </p:spPr>
        <p:txBody>
          <a:bodyPr>
            <a:normAutofit/>
          </a:bodyPr>
          <a:lstStyle/>
          <a:p>
            <a:r>
              <a:rPr lang="en-US" dirty="0" smtClean="0"/>
              <a:t>significant learning in a course-design-focused </a:t>
            </a:r>
            <a:r>
              <a:rPr lang="en-US" dirty="0" err="1" smtClean="0"/>
              <a:t>flc</a:t>
            </a:r>
            <a:endParaRPr lang="en-US" dirty="0"/>
          </a:p>
        </p:txBody>
      </p:sp>
      <p:graphicFrame>
        <p:nvGraphicFramePr>
          <p:cNvPr id="5" name="Table 4"/>
          <p:cNvGraphicFramePr>
            <a:graphicFrameLocks noGrp="1"/>
          </p:cNvGraphicFramePr>
          <p:nvPr>
            <p:extLst/>
          </p:nvPr>
        </p:nvGraphicFramePr>
        <p:xfrm>
          <a:off x="1038789" y="1959430"/>
          <a:ext cx="9761180" cy="4297680"/>
        </p:xfrm>
        <a:graphic>
          <a:graphicData uri="http://schemas.openxmlformats.org/drawingml/2006/table">
            <a:tbl>
              <a:tblPr firstRow="1" bandRow="1">
                <a:tableStyleId>{5C22544A-7EE6-4342-B048-85BDC9FD1C3A}</a:tableStyleId>
              </a:tblPr>
              <a:tblGrid>
                <a:gridCol w="3929848">
                  <a:extLst>
                    <a:ext uri="{9D8B030D-6E8A-4147-A177-3AD203B41FA5}">
                      <a16:colId xmlns="" xmlns:a16="http://schemas.microsoft.com/office/drawing/2014/main" val="20000"/>
                    </a:ext>
                  </a:extLst>
                </a:gridCol>
                <a:gridCol w="5831332">
                  <a:extLst>
                    <a:ext uri="{9D8B030D-6E8A-4147-A177-3AD203B41FA5}">
                      <a16:colId xmlns="" xmlns:a16="http://schemas.microsoft.com/office/drawing/2014/main" val="20001"/>
                    </a:ext>
                  </a:extLst>
                </a:gridCol>
              </a:tblGrid>
              <a:tr h="370840">
                <a:tc>
                  <a:txBody>
                    <a:bodyPr/>
                    <a:lstStyle/>
                    <a:p>
                      <a:r>
                        <a:rPr lang="en-US" sz="2400" dirty="0" smtClean="0"/>
                        <a:t>Significant</a:t>
                      </a:r>
                      <a:r>
                        <a:rPr lang="en-US" sz="2400" baseline="0" dirty="0" smtClean="0"/>
                        <a:t> Learning Domain</a:t>
                      </a:r>
                      <a:endParaRPr lang="en-US" sz="2400" dirty="0"/>
                    </a:p>
                  </a:txBody>
                  <a:tcPr/>
                </a:tc>
                <a:tc>
                  <a:txBody>
                    <a:bodyPr/>
                    <a:lstStyle/>
                    <a:p>
                      <a:r>
                        <a:rPr lang="en-US" sz="2400" dirty="0" smtClean="0"/>
                        <a:t>Goal</a:t>
                      </a:r>
                      <a:endParaRPr lang="en-US" sz="2400" dirty="0"/>
                    </a:p>
                  </a:txBody>
                  <a:tcPr/>
                </a:tc>
                <a:extLst>
                  <a:ext uri="{0D108BD9-81ED-4DB2-BD59-A6C34878D82A}">
                    <a16:rowId xmlns="" xmlns:a16="http://schemas.microsoft.com/office/drawing/2014/main" val="10000"/>
                  </a:ext>
                </a:extLst>
              </a:tr>
              <a:tr h="370840">
                <a:tc>
                  <a:txBody>
                    <a:bodyPr/>
                    <a:lstStyle/>
                    <a:p>
                      <a:r>
                        <a:rPr lang="en-US" sz="2400" dirty="0" smtClean="0"/>
                        <a:t>Foundational Knowledge</a:t>
                      </a:r>
                      <a:endParaRPr lang="en-US" sz="2400" dirty="0"/>
                    </a:p>
                  </a:txBody>
                  <a:tcPr/>
                </a:tc>
                <a:tc>
                  <a:txBody>
                    <a:bodyPr/>
                    <a:lstStyle/>
                    <a:p>
                      <a:r>
                        <a:rPr lang="en-US" sz="2400" dirty="0" smtClean="0"/>
                        <a:t>Understand backward design</a:t>
                      </a:r>
                      <a:endParaRPr lang="en-US" sz="2400" dirty="0"/>
                    </a:p>
                  </a:txBody>
                  <a:tcPr/>
                </a:tc>
                <a:extLst>
                  <a:ext uri="{0D108BD9-81ED-4DB2-BD59-A6C34878D82A}">
                    <a16:rowId xmlns="" xmlns:a16="http://schemas.microsoft.com/office/drawing/2014/main" val="10001"/>
                  </a:ext>
                </a:extLst>
              </a:tr>
              <a:tr h="370840">
                <a:tc>
                  <a:txBody>
                    <a:bodyPr/>
                    <a:lstStyle/>
                    <a:p>
                      <a:r>
                        <a:rPr lang="en-US" sz="2400" dirty="0" smtClean="0"/>
                        <a:t>Application</a:t>
                      </a:r>
                      <a:r>
                        <a:rPr lang="en-US" sz="2400" baseline="0" dirty="0" smtClean="0"/>
                        <a:t> Learning</a:t>
                      </a:r>
                      <a:endParaRPr lang="en-US" sz="2400" dirty="0"/>
                    </a:p>
                  </a:txBody>
                  <a:tcPr/>
                </a:tc>
                <a:tc>
                  <a:txBody>
                    <a:bodyPr/>
                    <a:lstStyle/>
                    <a:p>
                      <a:r>
                        <a:rPr lang="en-US" sz="2400" dirty="0" smtClean="0"/>
                        <a:t>Use the model to develop a</a:t>
                      </a:r>
                      <a:r>
                        <a:rPr lang="en-US" sz="2400" baseline="0" dirty="0" smtClean="0"/>
                        <a:t> variety of learning experiences (courses, workshops)</a:t>
                      </a:r>
                      <a:endParaRPr lang="en-US" sz="2400" dirty="0"/>
                    </a:p>
                  </a:txBody>
                  <a:tcPr/>
                </a:tc>
                <a:extLst>
                  <a:ext uri="{0D108BD9-81ED-4DB2-BD59-A6C34878D82A}">
                    <a16:rowId xmlns="" xmlns:a16="http://schemas.microsoft.com/office/drawing/2014/main" val="10002"/>
                  </a:ext>
                </a:extLst>
              </a:tr>
              <a:tr h="370840">
                <a:tc>
                  <a:txBody>
                    <a:bodyPr/>
                    <a:lstStyle/>
                    <a:p>
                      <a:r>
                        <a:rPr lang="en-US" sz="2400" dirty="0" smtClean="0"/>
                        <a:t>Integration</a:t>
                      </a:r>
                      <a:endParaRPr lang="en-US" sz="2400" dirty="0"/>
                    </a:p>
                  </a:txBody>
                  <a:tcPr/>
                </a:tc>
                <a:tc>
                  <a:txBody>
                    <a:bodyPr/>
                    <a:lstStyle/>
                    <a:p>
                      <a:r>
                        <a:rPr lang="en-US" sz="2400" dirty="0" smtClean="0"/>
                        <a:t>Integrate course design with</a:t>
                      </a:r>
                      <a:r>
                        <a:rPr lang="en-US" sz="2400" baseline="0" dirty="0" smtClean="0"/>
                        <a:t> teaching practice</a:t>
                      </a:r>
                      <a:endParaRPr lang="en-US" sz="2400" dirty="0"/>
                    </a:p>
                  </a:txBody>
                  <a:tcPr/>
                </a:tc>
                <a:extLst>
                  <a:ext uri="{0D108BD9-81ED-4DB2-BD59-A6C34878D82A}">
                    <a16:rowId xmlns="" xmlns:a16="http://schemas.microsoft.com/office/drawing/2014/main" val="10003"/>
                  </a:ext>
                </a:extLst>
              </a:tr>
              <a:tr h="370840">
                <a:tc>
                  <a:txBody>
                    <a:bodyPr/>
                    <a:lstStyle/>
                    <a:p>
                      <a:r>
                        <a:rPr lang="en-US" sz="2400" dirty="0" smtClean="0"/>
                        <a:t>Human Dimension</a:t>
                      </a:r>
                      <a:endParaRPr lang="en-US" sz="2400" dirty="0"/>
                    </a:p>
                  </a:txBody>
                  <a:tcPr/>
                </a:tc>
                <a:tc>
                  <a:txBody>
                    <a:bodyPr/>
                    <a:lstStyle/>
                    <a:p>
                      <a:r>
                        <a:rPr lang="en-US" sz="2400" dirty="0" smtClean="0"/>
                        <a:t>Recognize</a:t>
                      </a:r>
                      <a:r>
                        <a:rPr lang="en-US" sz="2400" baseline="0" dirty="0" smtClean="0"/>
                        <a:t> the benefits of learner-centered approach for self and students</a:t>
                      </a:r>
                      <a:endParaRPr lang="en-US" sz="2400" dirty="0"/>
                    </a:p>
                  </a:txBody>
                  <a:tcPr/>
                </a:tc>
                <a:extLst>
                  <a:ext uri="{0D108BD9-81ED-4DB2-BD59-A6C34878D82A}">
                    <a16:rowId xmlns="" xmlns:a16="http://schemas.microsoft.com/office/drawing/2014/main" val="10004"/>
                  </a:ext>
                </a:extLst>
              </a:tr>
              <a:tr h="370840">
                <a:tc>
                  <a:txBody>
                    <a:bodyPr/>
                    <a:lstStyle/>
                    <a:p>
                      <a:r>
                        <a:rPr lang="en-US" sz="2400" strike="sngStrike" dirty="0" smtClean="0"/>
                        <a:t>Caring</a:t>
                      </a:r>
                      <a:r>
                        <a:rPr lang="en-US" sz="2400" baseline="0" dirty="0" smtClean="0"/>
                        <a:t> Value</a:t>
                      </a:r>
                      <a:endParaRPr lang="en-US" sz="2400" dirty="0"/>
                    </a:p>
                  </a:txBody>
                  <a:tcPr/>
                </a:tc>
                <a:tc>
                  <a:txBody>
                    <a:bodyPr/>
                    <a:lstStyle/>
                    <a:p>
                      <a:r>
                        <a:rPr lang="en-US" sz="2400" dirty="0" smtClean="0"/>
                        <a:t>Appreciate that good teaching enhances</a:t>
                      </a:r>
                      <a:r>
                        <a:rPr lang="en-US" sz="2400" baseline="0" dirty="0" smtClean="0"/>
                        <a:t> student success</a:t>
                      </a:r>
                      <a:endParaRPr lang="en-US" sz="2400" dirty="0"/>
                    </a:p>
                  </a:txBody>
                  <a:tcPr/>
                </a:tc>
                <a:extLst>
                  <a:ext uri="{0D108BD9-81ED-4DB2-BD59-A6C34878D82A}">
                    <a16:rowId xmlns="" xmlns:a16="http://schemas.microsoft.com/office/drawing/2014/main" val="10005"/>
                  </a:ext>
                </a:extLst>
              </a:tr>
              <a:tr h="370840">
                <a:tc>
                  <a:txBody>
                    <a:bodyPr/>
                    <a:lstStyle/>
                    <a:p>
                      <a:r>
                        <a:rPr lang="en-US" sz="2400" dirty="0" smtClean="0"/>
                        <a:t>Learning How</a:t>
                      </a:r>
                      <a:r>
                        <a:rPr lang="en-US" sz="2400" baseline="0" dirty="0" smtClean="0"/>
                        <a:t> to Learn</a:t>
                      </a:r>
                      <a:endParaRPr lang="en-US" sz="2400" dirty="0"/>
                    </a:p>
                  </a:txBody>
                  <a:tcPr/>
                </a:tc>
                <a:tc>
                  <a:txBody>
                    <a:bodyPr/>
                    <a:lstStyle/>
                    <a:p>
                      <a:r>
                        <a:rPr lang="en-US" sz="2400" dirty="0" smtClean="0"/>
                        <a:t>Seek additional resources</a:t>
                      </a:r>
                      <a:endParaRPr lang="en-US" sz="2400" dirty="0"/>
                    </a:p>
                  </a:txBody>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2127685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2919397" y="193075"/>
            <a:ext cx="6129338" cy="57610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3512458" y="5953993"/>
            <a:ext cx="5536277" cy="646331"/>
          </a:xfrm>
          <a:prstGeom prst="rect">
            <a:avLst/>
          </a:prstGeom>
          <a:noFill/>
        </p:spPr>
        <p:txBody>
          <a:bodyPr wrap="square" rtlCol="0">
            <a:spAutoFit/>
          </a:bodyPr>
          <a:lstStyle/>
          <a:p>
            <a:r>
              <a:rPr lang="en-US" dirty="0"/>
              <a:t>Fink, L. (2003). </a:t>
            </a:r>
            <a:r>
              <a:rPr lang="en-US" i="1" dirty="0"/>
              <a:t>Creating significant learning experiences : An integrated approach to designing college </a:t>
            </a:r>
            <a:r>
              <a:rPr lang="en-US" i="1" dirty="0" smtClean="0"/>
              <a:t>courses</a:t>
            </a:r>
            <a:r>
              <a:rPr lang="en-US" dirty="0"/>
              <a:t>.</a:t>
            </a:r>
          </a:p>
        </p:txBody>
      </p:sp>
    </p:spTree>
    <p:extLst>
      <p:ext uri="{BB962C8B-B14F-4D97-AF65-F5344CB8AC3E}">
        <p14:creationId xmlns:p14="http://schemas.microsoft.com/office/powerpoint/2010/main" val="35021467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Other topics for your FLC</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645938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 of Course Design</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82718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33719"/>
            <a:ext cx="3116551" cy="2037214"/>
          </a:xfrm>
        </p:spPr>
        <p:txBody>
          <a:bodyPr/>
          <a:lstStyle/>
          <a:p>
            <a:r>
              <a:rPr lang="en-US" dirty="0" smtClean="0"/>
              <a:t>Integrated Course Design</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9009" y="867367"/>
            <a:ext cx="6667500" cy="4857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3"/>
          <p:cNvSpPr/>
          <p:nvPr/>
        </p:nvSpPr>
        <p:spPr>
          <a:xfrm>
            <a:off x="6957061" y="1071110"/>
            <a:ext cx="1905000" cy="1371835"/>
          </a:xfrm>
          <a:prstGeom prst="ellipse">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ysClr val="windowText" lastClr="000000"/>
                </a:solidFill>
              </a:rPr>
              <a:t>Learning </a:t>
            </a:r>
          </a:p>
          <a:p>
            <a:pPr algn="ctr"/>
            <a:r>
              <a:rPr lang="en-US" b="1" dirty="0">
                <a:solidFill>
                  <a:sysClr val="windowText" lastClr="000000"/>
                </a:solidFill>
              </a:rPr>
              <a:t>Outcomes</a:t>
            </a:r>
          </a:p>
        </p:txBody>
      </p:sp>
      <p:sp>
        <p:nvSpPr>
          <p:cNvPr id="3" name="TextBox 2"/>
          <p:cNvSpPr txBox="1"/>
          <p:nvPr/>
        </p:nvSpPr>
        <p:spPr>
          <a:xfrm>
            <a:off x="5284620" y="5928860"/>
            <a:ext cx="5536277" cy="646331"/>
          </a:xfrm>
          <a:prstGeom prst="rect">
            <a:avLst/>
          </a:prstGeom>
          <a:noFill/>
        </p:spPr>
        <p:txBody>
          <a:bodyPr wrap="square" rtlCol="0">
            <a:spAutoFit/>
          </a:bodyPr>
          <a:lstStyle/>
          <a:p>
            <a:r>
              <a:rPr lang="en-US" dirty="0"/>
              <a:t>Fink, L. (2003). </a:t>
            </a:r>
            <a:r>
              <a:rPr lang="en-US" i="1" dirty="0"/>
              <a:t>Creating significant learning experiences : An integrated approach to designing college </a:t>
            </a:r>
            <a:r>
              <a:rPr lang="en-US" i="1" dirty="0" smtClean="0"/>
              <a:t>courses</a:t>
            </a:r>
            <a:r>
              <a:rPr lang="en-US" dirty="0"/>
              <a:t>.</a:t>
            </a:r>
          </a:p>
        </p:txBody>
      </p:sp>
      <p:pic>
        <p:nvPicPr>
          <p:cNvPr id="6" name="Content Placeholder 2"/>
          <p:cNvPicPr>
            <a:picLocks noGrp="1" noChangeAspect="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1193743" y="2586436"/>
            <a:ext cx="2777320" cy="3665589"/>
          </a:xfrm>
          <a:prstGeom prst="rect">
            <a:avLst/>
          </a:prstGeom>
        </p:spPr>
      </p:pic>
    </p:spTree>
    <p:extLst>
      <p:ext uri="{BB962C8B-B14F-4D97-AF65-F5344CB8AC3E}">
        <p14:creationId xmlns:p14="http://schemas.microsoft.com/office/powerpoint/2010/main" val="26643102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backward design templa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637" y="314793"/>
            <a:ext cx="9144000" cy="6304056"/>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p:nvPr/>
        </p:nvSpPr>
        <p:spPr>
          <a:xfrm>
            <a:off x="752120" y="4167265"/>
            <a:ext cx="1843790" cy="1124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Learning Outcomes</a:t>
            </a:r>
            <a:endParaRPr lang="en-US" sz="2000" dirty="0"/>
          </a:p>
        </p:txBody>
      </p:sp>
      <p:cxnSp>
        <p:nvCxnSpPr>
          <p:cNvPr id="6" name="Straight Arrow Connector 5"/>
          <p:cNvCxnSpPr/>
          <p:nvPr/>
        </p:nvCxnSpPr>
        <p:spPr>
          <a:xfrm flipH="1">
            <a:off x="1534220" y="3509889"/>
            <a:ext cx="279589" cy="67455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6089089" y="1334125"/>
            <a:ext cx="1873771" cy="11392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Feedback Assessment</a:t>
            </a:r>
            <a:endParaRPr lang="en-US" sz="2000" dirty="0"/>
          </a:p>
        </p:txBody>
      </p:sp>
      <p:cxnSp>
        <p:nvCxnSpPr>
          <p:cNvPr id="10" name="Straight Arrow Connector 9"/>
          <p:cNvCxnSpPr/>
          <p:nvPr/>
        </p:nvCxnSpPr>
        <p:spPr>
          <a:xfrm flipH="1">
            <a:off x="5834256" y="2128603"/>
            <a:ext cx="776406" cy="6895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9060225" y="2128603"/>
            <a:ext cx="1933688" cy="13812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Teaching and Learning Activities</a:t>
            </a:r>
            <a:endParaRPr lang="en-US" sz="2000" dirty="0"/>
          </a:p>
        </p:txBody>
      </p:sp>
      <p:cxnSp>
        <p:nvCxnSpPr>
          <p:cNvPr id="15" name="Straight Arrow Connector 14"/>
          <p:cNvCxnSpPr/>
          <p:nvPr/>
        </p:nvCxnSpPr>
        <p:spPr>
          <a:xfrm flipH="1">
            <a:off x="8739266" y="3509889"/>
            <a:ext cx="1094282" cy="65737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285221" y="584616"/>
            <a:ext cx="4646950" cy="707886"/>
          </a:xfrm>
          <a:prstGeom prst="rect">
            <a:avLst/>
          </a:prstGeom>
          <a:noFill/>
        </p:spPr>
        <p:txBody>
          <a:bodyPr wrap="square" rtlCol="0">
            <a:spAutoFit/>
          </a:bodyPr>
          <a:lstStyle/>
          <a:p>
            <a:r>
              <a:rPr lang="en-US" sz="4000" dirty="0" smtClean="0"/>
              <a:t>+ Significant Learning</a:t>
            </a:r>
            <a:endParaRPr lang="en-US" sz="4000" dirty="0"/>
          </a:p>
        </p:txBody>
      </p:sp>
    </p:spTree>
    <p:extLst>
      <p:ext uri="{BB962C8B-B14F-4D97-AF65-F5344CB8AC3E}">
        <p14:creationId xmlns:p14="http://schemas.microsoft.com/office/powerpoint/2010/main" val="7814939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Creating Significant Learning Experiences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639107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Phases</a:t>
            </a:r>
            <a:endParaRPr lang="en-US" dirty="0"/>
          </a:p>
        </p:txBody>
      </p:sp>
      <p:sp>
        <p:nvSpPr>
          <p:cNvPr id="3" name="Content Placeholder 2"/>
          <p:cNvSpPr>
            <a:spLocks noGrp="1"/>
          </p:cNvSpPr>
          <p:nvPr>
            <p:ph idx="1"/>
          </p:nvPr>
        </p:nvSpPr>
        <p:spPr/>
        <p:txBody>
          <a:bodyPr>
            <a:normAutofit/>
          </a:bodyPr>
          <a:lstStyle/>
          <a:p>
            <a:r>
              <a:rPr lang="en-US" sz="2800" b="1" dirty="0"/>
              <a:t>INITIAL PHASE</a:t>
            </a:r>
          </a:p>
          <a:p>
            <a:pPr lvl="1"/>
            <a:r>
              <a:rPr lang="en-US" sz="2800" b="1" dirty="0"/>
              <a:t>Build Strong Primary Components</a:t>
            </a:r>
          </a:p>
          <a:p>
            <a:r>
              <a:rPr lang="en-US" sz="2800" b="1" dirty="0"/>
              <a:t>INTERMEDIATE PHASE</a:t>
            </a:r>
          </a:p>
          <a:p>
            <a:pPr lvl="1"/>
            <a:r>
              <a:rPr lang="en-US" sz="2800" b="1" dirty="0"/>
              <a:t>Assemble the Components into a Coherent Whole</a:t>
            </a:r>
          </a:p>
          <a:p>
            <a:r>
              <a:rPr lang="en-US" sz="2800" b="1" dirty="0"/>
              <a:t>FINAL PHASE</a:t>
            </a:r>
          </a:p>
          <a:p>
            <a:pPr lvl="1"/>
            <a:r>
              <a:rPr lang="en-US" sz="2800" b="1" dirty="0"/>
              <a:t>Finish Important Remaining Tasks</a:t>
            </a:r>
          </a:p>
        </p:txBody>
      </p:sp>
    </p:spTree>
    <p:extLst>
      <p:ext uri="{BB962C8B-B14F-4D97-AF65-F5344CB8AC3E}">
        <p14:creationId xmlns:p14="http://schemas.microsoft.com/office/powerpoint/2010/main" val="12390833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8340" y="1079292"/>
            <a:ext cx="9267371" cy="824459"/>
          </a:xfrm>
        </p:spPr>
        <p:txBody>
          <a:bodyPr>
            <a:normAutofit fontScale="90000"/>
          </a:bodyPr>
          <a:lstStyle/>
          <a:p>
            <a:r>
              <a:rPr lang="en-US" b="1" dirty="0"/>
              <a:t>INITIAL DESIGN </a:t>
            </a:r>
            <a:r>
              <a:rPr lang="en-US" b="1" dirty="0" smtClean="0"/>
              <a:t>PHASE </a:t>
            </a:r>
            <a:br>
              <a:rPr lang="en-US" b="1" dirty="0" smtClean="0"/>
            </a:br>
            <a:r>
              <a:rPr lang="en-US" b="1" dirty="0" smtClean="0"/>
              <a:t>Build </a:t>
            </a:r>
            <a:r>
              <a:rPr lang="en-US" b="1" dirty="0"/>
              <a:t>Strong Primary Components</a:t>
            </a:r>
            <a:br>
              <a:rPr lang="en-US" b="1" dirty="0"/>
            </a:br>
            <a:endParaRPr lang="en-US" dirty="0"/>
          </a:p>
        </p:txBody>
      </p:sp>
      <p:sp>
        <p:nvSpPr>
          <p:cNvPr id="3" name="Content Placeholder 2"/>
          <p:cNvSpPr>
            <a:spLocks noGrp="1"/>
          </p:cNvSpPr>
          <p:nvPr>
            <p:ph idx="1"/>
          </p:nvPr>
        </p:nvSpPr>
        <p:spPr>
          <a:xfrm>
            <a:off x="928439" y="2066800"/>
            <a:ext cx="9894460" cy="4221163"/>
          </a:xfrm>
        </p:spPr>
        <p:txBody>
          <a:bodyPr>
            <a:noAutofit/>
          </a:bodyPr>
          <a:lstStyle/>
          <a:p>
            <a:pPr marL="514350" indent="-514350">
              <a:buFont typeface="+mj-lt"/>
              <a:buAutoNum type="arabicPeriod"/>
            </a:pPr>
            <a:r>
              <a:rPr lang="en-US" sz="4000" dirty="0" smtClean="0"/>
              <a:t>Identify </a:t>
            </a:r>
            <a:r>
              <a:rPr lang="en-US" sz="4000" dirty="0"/>
              <a:t>important </a:t>
            </a:r>
            <a:r>
              <a:rPr lang="en-US" sz="4000" b="1" dirty="0"/>
              <a:t>situational factors</a:t>
            </a:r>
          </a:p>
          <a:p>
            <a:pPr marL="514350" indent="-514350">
              <a:buFont typeface="+mj-lt"/>
              <a:buAutoNum type="arabicPeriod"/>
            </a:pPr>
            <a:r>
              <a:rPr lang="en-US" sz="4000" dirty="0" smtClean="0"/>
              <a:t>Identify </a:t>
            </a:r>
            <a:r>
              <a:rPr lang="en-US" sz="4000" dirty="0"/>
              <a:t>important </a:t>
            </a:r>
            <a:r>
              <a:rPr lang="en-US" sz="4000" b="1" dirty="0"/>
              <a:t>learning </a:t>
            </a:r>
            <a:r>
              <a:rPr lang="en-US" sz="4000" b="1" dirty="0" smtClean="0"/>
              <a:t>goals and outcomes</a:t>
            </a:r>
            <a:endParaRPr lang="en-US" sz="4000" b="1" dirty="0"/>
          </a:p>
          <a:p>
            <a:pPr marL="514350" indent="-514350">
              <a:buFont typeface="+mj-lt"/>
              <a:buAutoNum type="arabicPeriod"/>
            </a:pPr>
            <a:r>
              <a:rPr lang="en-US" sz="4000" dirty="0" smtClean="0"/>
              <a:t>Formulate </a:t>
            </a:r>
            <a:r>
              <a:rPr lang="en-US" sz="4000" dirty="0"/>
              <a:t>appropriate </a:t>
            </a:r>
            <a:r>
              <a:rPr lang="en-US" sz="4000" b="1" dirty="0"/>
              <a:t>feedback and assessment procedures</a:t>
            </a:r>
          </a:p>
          <a:p>
            <a:pPr marL="514350" indent="-514350">
              <a:buFont typeface="+mj-lt"/>
              <a:buAutoNum type="arabicPeriod"/>
            </a:pPr>
            <a:r>
              <a:rPr lang="en-US" sz="4000" dirty="0" smtClean="0"/>
              <a:t>Select </a:t>
            </a:r>
            <a:r>
              <a:rPr lang="en-US" sz="4000" dirty="0"/>
              <a:t>effective </a:t>
            </a:r>
            <a:r>
              <a:rPr lang="en-US" sz="4000" b="1" dirty="0"/>
              <a:t>teaching/learning </a:t>
            </a:r>
            <a:r>
              <a:rPr lang="en-US" sz="4000" b="1" dirty="0" smtClean="0"/>
              <a:t>activities</a:t>
            </a:r>
            <a:endParaRPr lang="en-US" sz="4000" b="1" dirty="0"/>
          </a:p>
        </p:txBody>
      </p:sp>
    </p:spTree>
    <p:extLst>
      <p:ext uri="{BB962C8B-B14F-4D97-AF65-F5344CB8AC3E}">
        <p14:creationId xmlns:p14="http://schemas.microsoft.com/office/powerpoint/2010/main" val="32881943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Integrated Course Design</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1904533"/>
            <a:ext cx="6667500" cy="4857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3"/>
          <p:cNvSpPr/>
          <p:nvPr/>
        </p:nvSpPr>
        <p:spPr>
          <a:xfrm>
            <a:off x="5143500" y="2210035"/>
            <a:ext cx="1905000" cy="1219200"/>
          </a:xfrm>
          <a:prstGeom prst="ellipse">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ysClr val="windowText" lastClr="000000"/>
                </a:solidFill>
              </a:rPr>
              <a:t>Learning </a:t>
            </a:r>
          </a:p>
          <a:p>
            <a:pPr algn="ctr"/>
            <a:r>
              <a:rPr lang="en-US" b="1" dirty="0">
                <a:solidFill>
                  <a:sysClr val="windowText" lastClr="000000"/>
                </a:solidFill>
              </a:rPr>
              <a:t>Outcomes</a:t>
            </a:r>
          </a:p>
        </p:txBody>
      </p:sp>
    </p:spTree>
    <p:extLst>
      <p:ext uri="{BB962C8B-B14F-4D97-AF65-F5344CB8AC3E}">
        <p14:creationId xmlns:p14="http://schemas.microsoft.com/office/powerpoint/2010/main" val="411607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Big Picture: Aspirational Goals</a:t>
            </a:r>
            <a:endParaRPr lang="en-US" dirty="0"/>
          </a:p>
        </p:txBody>
      </p:sp>
      <p:sp>
        <p:nvSpPr>
          <p:cNvPr id="3" name="Content Placeholder 2"/>
          <p:cNvSpPr>
            <a:spLocks noGrp="1"/>
          </p:cNvSpPr>
          <p:nvPr>
            <p:ph idx="1"/>
          </p:nvPr>
        </p:nvSpPr>
        <p:spPr/>
        <p:txBody>
          <a:bodyPr>
            <a:normAutofit/>
          </a:bodyPr>
          <a:lstStyle/>
          <a:p>
            <a:r>
              <a:rPr lang="en-US" sz="3200" u="sng" dirty="0" smtClean="0"/>
              <a:t>Think-Pair-Share</a:t>
            </a:r>
          </a:p>
          <a:p>
            <a:r>
              <a:rPr lang="en-US" sz="3600" dirty="0" smtClean="0"/>
              <a:t>What </a:t>
            </a:r>
            <a:r>
              <a:rPr lang="en-US" sz="3600" dirty="0"/>
              <a:t>would I like the impact of </a:t>
            </a:r>
            <a:r>
              <a:rPr lang="en-US" sz="3600" dirty="0" smtClean="0"/>
              <a:t>the FLC to be on participants 2 years down the road?</a:t>
            </a:r>
            <a:endParaRPr lang="en-US" sz="3600" dirty="0"/>
          </a:p>
          <a:p>
            <a:endParaRPr lang="en-US" sz="3600" dirty="0"/>
          </a:p>
          <a:p>
            <a:r>
              <a:rPr lang="en-US" sz="3600" dirty="0"/>
              <a:t>What would distinguish </a:t>
            </a:r>
            <a:r>
              <a:rPr lang="en-US" sz="3600" dirty="0" smtClean="0"/>
              <a:t>people who </a:t>
            </a:r>
            <a:r>
              <a:rPr lang="en-US" sz="3600" dirty="0"/>
              <a:t>have </a:t>
            </a:r>
            <a:r>
              <a:rPr lang="en-US" sz="3600" dirty="0" smtClean="0"/>
              <a:t>participated in this FLC </a:t>
            </a:r>
            <a:r>
              <a:rPr lang="en-US" sz="3600" dirty="0"/>
              <a:t>from </a:t>
            </a:r>
            <a:r>
              <a:rPr lang="en-US" sz="3600" dirty="0" smtClean="0"/>
              <a:t>people who </a:t>
            </a:r>
            <a:r>
              <a:rPr lang="en-US" sz="3600" dirty="0"/>
              <a:t>have not?</a:t>
            </a:r>
          </a:p>
          <a:p>
            <a:endParaRPr lang="en-US" dirty="0" smtClean="0">
              <a:sym typeface="Wingdings" panose="05000000000000000000" pitchFamily="2" charset="2"/>
            </a:endParaRPr>
          </a:p>
          <a:p>
            <a:endParaRPr lang="en-US" b="1" dirty="0"/>
          </a:p>
        </p:txBody>
      </p:sp>
    </p:spTree>
    <p:extLst>
      <p:ext uri="{BB962C8B-B14F-4D97-AF65-F5344CB8AC3E}">
        <p14:creationId xmlns:p14="http://schemas.microsoft.com/office/powerpoint/2010/main" val="2322406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situational factors</a:t>
            </a:r>
            <a:endParaRPr lang="en-US" sz="6000" dirty="0"/>
          </a:p>
        </p:txBody>
      </p:sp>
      <p:sp>
        <p:nvSpPr>
          <p:cNvPr id="3" name="Text Placeholder 2"/>
          <p:cNvSpPr>
            <a:spLocks noGrp="1"/>
          </p:cNvSpPr>
          <p:nvPr>
            <p:ph type="body" idx="1"/>
          </p:nvPr>
        </p:nvSpPr>
        <p:spPr/>
        <p:txBody>
          <a:bodyPr>
            <a:normAutofit/>
          </a:bodyPr>
          <a:lstStyle/>
          <a:p>
            <a:r>
              <a:rPr lang="en-US" sz="2400" dirty="0" smtClean="0"/>
              <a:t>that impact the design of the learning experience</a:t>
            </a:r>
            <a:endParaRPr lang="en-US" sz="2400" dirty="0"/>
          </a:p>
        </p:txBody>
      </p:sp>
    </p:spTree>
    <p:extLst>
      <p:ext uri="{BB962C8B-B14F-4D97-AF65-F5344CB8AC3E}">
        <p14:creationId xmlns:p14="http://schemas.microsoft.com/office/powerpoint/2010/main" val="1000875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1306"/>
          </a:xfrm>
        </p:spPr>
        <p:txBody>
          <a:bodyPr>
            <a:normAutofit/>
          </a:bodyPr>
          <a:lstStyle/>
          <a:p>
            <a:r>
              <a:rPr lang="en-US" dirty="0" smtClean="0"/>
              <a:t>Situational factors that may impact your FLC</a:t>
            </a:r>
            <a:endParaRPr lang="en-US" dirty="0"/>
          </a:p>
        </p:txBody>
      </p:sp>
      <p:graphicFrame>
        <p:nvGraphicFramePr>
          <p:cNvPr id="4" name="Content Placeholder 3"/>
          <p:cNvGraphicFramePr>
            <a:graphicFrameLocks noGrp="1"/>
          </p:cNvGraphicFramePr>
          <p:nvPr>
            <p:ph idx="1"/>
            <p:extLst/>
          </p:nvPr>
        </p:nvGraphicFramePr>
        <p:xfrm>
          <a:off x="838200" y="1477110"/>
          <a:ext cx="10515600" cy="4689667"/>
        </p:xfrm>
        <a:graphic>
          <a:graphicData uri="http://schemas.openxmlformats.org/drawingml/2006/table">
            <a:tbl>
              <a:tblPr firstRow="1" bandRow="1">
                <a:tableStyleId>{5C22544A-7EE6-4342-B048-85BDC9FD1C3A}</a:tableStyleId>
              </a:tblPr>
              <a:tblGrid>
                <a:gridCol w="4268372">
                  <a:extLst>
                    <a:ext uri="{9D8B030D-6E8A-4147-A177-3AD203B41FA5}">
                      <a16:colId xmlns="" xmlns:a16="http://schemas.microsoft.com/office/drawing/2014/main" val="2553190412"/>
                    </a:ext>
                  </a:extLst>
                </a:gridCol>
                <a:gridCol w="6247228">
                  <a:extLst>
                    <a:ext uri="{9D8B030D-6E8A-4147-A177-3AD203B41FA5}">
                      <a16:colId xmlns="" xmlns:a16="http://schemas.microsoft.com/office/drawing/2014/main" val="1997005283"/>
                    </a:ext>
                  </a:extLst>
                </a:gridCol>
              </a:tblGrid>
              <a:tr h="556384">
                <a:tc>
                  <a:txBody>
                    <a:bodyPr/>
                    <a:lstStyle/>
                    <a:p>
                      <a:r>
                        <a:rPr lang="en-US" sz="2800" dirty="0" smtClean="0"/>
                        <a:t>Factor</a:t>
                      </a:r>
                      <a:endParaRPr lang="en-US" sz="2800" dirty="0"/>
                    </a:p>
                  </a:txBody>
                  <a:tcPr/>
                </a:tc>
                <a:tc>
                  <a:txBody>
                    <a:bodyPr/>
                    <a:lstStyle/>
                    <a:p>
                      <a:r>
                        <a:rPr lang="en-US" sz="2800" dirty="0" smtClean="0"/>
                        <a:t>Examples</a:t>
                      </a:r>
                      <a:endParaRPr lang="en-US" sz="2800" dirty="0"/>
                    </a:p>
                  </a:txBody>
                  <a:tcPr/>
                </a:tc>
                <a:extLst>
                  <a:ext uri="{0D108BD9-81ED-4DB2-BD59-A6C34878D82A}">
                    <a16:rowId xmlns="" xmlns:a16="http://schemas.microsoft.com/office/drawing/2014/main" val="1259796264"/>
                  </a:ext>
                </a:extLst>
              </a:tr>
              <a:tr h="1089534">
                <a:tc>
                  <a:txBody>
                    <a:bodyPr/>
                    <a:lstStyle/>
                    <a:p>
                      <a:r>
                        <a:rPr lang="en-US" sz="2800" dirty="0" smtClean="0"/>
                        <a:t>Context</a:t>
                      </a:r>
                      <a:endParaRPr lang="en-US" sz="2800" dirty="0"/>
                    </a:p>
                  </a:txBody>
                  <a:tcPr/>
                </a:tc>
                <a:tc>
                  <a:txBody>
                    <a:bodyPr/>
                    <a:lstStyle/>
                    <a:p>
                      <a:r>
                        <a:rPr lang="en-US" sz="2800" dirty="0" smtClean="0"/>
                        <a:t>Number</a:t>
                      </a:r>
                      <a:r>
                        <a:rPr lang="en-US" sz="2800" baseline="0" dirty="0" smtClean="0"/>
                        <a:t> of participants, frequency of meetings, medium (f2f, distance, hybrid)</a:t>
                      </a:r>
                      <a:endParaRPr lang="en-US" sz="2800" dirty="0"/>
                    </a:p>
                  </a:txBody>
                  <a:tcPr/>
                </a:tc>
                <a:extLst>
                  <a:ext uri="{0D108BD9-81ED-4DB2-BD59-A6C34878D82A}">
                    <a16:rowId xmlns="" xmlns:a16="http://schemas.microsoft.com/office/drawing/2014/main" val="3441306326"/>
                  </a:ext>
                </a:extLst>
              </a:tr>
              <a:tr h="1014583">
                <a:tc>
                  <a:txBody>
                    <a:bodyPr/>
                    <a:lstStyle/>
                    <a:p>
                      <a:r>
                        <a:rPr lang="en-US" sz="2800" dirty="0" smtClean="0"/>
                        <a:t>Expectations of</a:t>
                      </a:r>
                      <a:r>
                        <a:rPr lang="en-US" sz="2800" baseline="0" dirty="0" smtClean="0"/>
                        <a:t> external groups</a:t>
                      </a:r>
                      <a:endParaRPr lang="en-US" sz="2800" dirty="0"/>
                    </a:p>
                  </a:txBody>
                  <a:tcPr/>
                </a:tc>
                <a:tc>
                  <a:txBody>
                    <a:bodyPr/>
                    <a:lstStyle/>
                    <a:p>
                      <a:r>
                        <a:rPr lang="en-US" sz="2800" dirty="0" smtClean="0"/>
                        <a:t>Your Provost, University System</a:t>
                      </a:r>
                      <a:endParaRPr lang="en-US" sz="2800" dirty="0"/>
                    </a:p>
                  </a:txBody>
                  <a:tcPr/>
                </a:tc>
                <a:extLst>
                  <a:ext uri="{0D108BD9-81ED-4DB2-BD59-A6C34878D82A}">
                    <a16:rowId xmlns="" xmlns:a16="http://schemas.microsoft.com/office/drawing/2014/main" val="631166928"/>
                  </a:ext>
                </a:extLst>
              </a:tr>
              <a:tr h="1014583">
                <a:tc>
                  <a:txBody>
                    <a:bodyPr/>
                    <a:lstStyle/>
                    <a:p>
                      <a:r>
                        <a:rPr lang="en-US" sz="2800" dirty="0" smtClean="0"/>
                        <a:t>Characteristics of participant</a:t>
                      </a:r>
                      <a:r>
                        <a:rPr lang="en-US" sz="2800" baseline="0" dirty="0" smtClean="0"/>
                        <a:t> colleagues</a:t>
                      </a:r>
                      <a:endParaRPr lang="en-US" sz="2800" dirty="0"/>
                    </a:p>
                  </a:txBody>
                  <a:tcPr/>
                </a:tc>
                <a:tc>
                  <a:txBody>
                    <a:bodyPr/>
                    <a:lstStyle/>
                    <a:p>
                      <a:r>
                        <a:rPr lang="en-US" sz="2800" dirty="0" smtClean="0"/>
                        <a:t>Schedule, available time, motivation, prior experience</a:t>
                      </a:r>
                      <a:endParaRPr lang="en-US" sz="2800" dirty="0"/>
                    </a:p>
                  </a:txBody>
                  <a:tcPr/>
                </a:tc>
                <a:extLst>
                  <a:ext uri="{0D108BD9-81ED-4DB2-BD59-A6C34878D82A}">
                    <a16:rowId xmlns="" xmlns:a16="http://schemas.microsoft.com/office/drawing/2014/main" val="4114684855"/>
                  </a:ext>
                </a:extLst>
              </a:tr>
              <a:tr h="1014583">
                <a:tc>
                  <a:txBody>
                    <a:bodyPr/>
                    <a:lstStyle/>
                    <a:p>
                      <a:r>
                        <a:rPr lang="en-US" sz="2800" dirty="0" smtClean="0"/>
                        <a:t>Characteristics of facilitator -- YOU</a:t>
                      </a:r>
                      <a:endParaRPr lang="en-US" sz="2800" dirty="0"/>
                    </a:p>
                  </a:txBody>
                  <a:tcPr/>
                </a:tc>
                <a:tc>
                  <a:txBody>
                    <a:bodyPr/>
                    <a:lstStyle/>
                    <a:p>
                      <a:r>
                        <a:rPr lang="en-US" sz="2800" dirty="0" smtClean="0"/>
                        <a:t>Experience,</a:t>
                      </a:r>
                      <a:r>
                        <a:rPr lang="en-US" sz="2800" baseline="0" dirty="0" smtClean="0"/>
                        <a:t> </a:t>
                      </a:r>
                      <a:r>
                        <a:rPr lang="en-US" sz="2800" dirty="0" smtClean="0"/>
                        <a:t>confidence, interest, motivation</a:t>
                      </a:r>
                      <a:endParaRPr lang="en-US" sz="2800" dirty="0"/>
                    </a:p>
                  </a:txBody>
                  <a:tcPr/>
                </a:tc>
                <a:extLst>
                  <a:ext uri="{0D108BD9-81ED-4DB2-BD59-A6C34878D82A}">
                    <a16:rowId xmlns="" xmlns:a16="http://schemas.microsoft.com/office/drawing/2014/main" val="4059386397"/>
                  </a:ext>
                </a:extLst>
              </a:tr>
            </a:tbl>
          </a:graphicData>
        </a:graphic>
      </p:graphicFrame>
    </p:spTree>
    <p:extLst>
      <p:ext uri="{BB962C8B-B14F-4D97-AF65-F5344CB8AC3E}">
        <p14:creationId xmlns:p14="http://schemas.microsoft.com/office/powerpoint/2010/main" val="1905769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t>
            </a:r>
            <a:r>
              <a:rPr lang="en-US" dirty="0"/>
              <a:t>Learning </a:t>
            </a:r>
            <a:r>
              <a:rPr lang="en-US" dirty="0" smtClean="0"/>
              <a:t>Outcomes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149666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506" y="952500"/>
            <a:ext cx="7704667" cy="990599"/>
          </a:xfrm>
        </p:spPr>
        <p:txBody>
          <a:bodyPr>
            <a:normAutofit/>
          </a:bodyPr>
          <a:lstStyle/>
          <a:p>
            <a:r>
              <a:rPr lang="en-US" dirty="0" smtClean="0"/>
              <a:t>Integrated Course Design</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1723572"/>
            <a:ext cx="6667500" cy="4857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3"/>
          <p:cNvSpPr/>
          <p:nvPr/>
        </p:nvSpPr>
        <p:spPr>
          <a:xfrm>
            <a:off x="5621991" y="2027438"/>
            <a:ext cx="1905000" cy="1219200"/>
          </a:xfrm>
          <a:prstGeom prst="ellipse">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ysClr val="windowText" lastClr="000000"/>
                </a:solidFill>
              </a:rPr>
              <a:t>Learning </a:t>
            </a:r>
          </a:p>
          <a:p>
            <a:pPr algn="ctr"/>
            <a:r>
              <a:rPr lang="en-US" b="1" dirty="0">
                <a:solidFill>
                  <a:sysClr val="windowText" lastClr="000000"/>
                </a:solidFill>
              </a:rPr>
              <a:t>Outcomes</a:t>
            </a:r>
          </a:p>
        </p:txBody>
      </p:sp>
      <p:sp>
        <p:nvSpPr>
          <p:cNvPr id="5" name="Oval 4"/>
          <p:cNvSpPr/>
          <p:nvPr/>
        </p:nvSpPr>
        <p:spPr>
          <a:xfrm>
            <a:off x="5657850" y="2027438"/>
            <a:ext cx="1905000" cy="1219200"/>
          </a:xfrm>
          <a:prstGeom prst="ellipse">
            <a:avLst/>
          </a:prstGeom>
          <a:solidFill>
            <a:schemeClr val="accent1">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43682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477" y="914401"/>
            <a:ext cx="7704667" cy="1142999"/>
          </a:xfrm>
        </p:spPr>
        <p:txBody>
          <a:bodyPr>
            <a:normAutofit/>
          </a:bodyPr>
          <a:lstStyle/>
          <a:p>
            <a:r>
              <a:rPr lang="en-US" dirty="0" smtClean="0"/>
              <a:t>Translating Goals to Outcomes</a:t>
            </a:r>
            <a:endParaRPr lang="en-US" dirty="0"/>
          </a:p>
        </p:txBody>
      </p:sp>
      <p:sp>
        <p:nvSpPr>
          <p:cNvPr id="3" name="Content Placeholder 2"/>
          <p:cNvSpPr>
            <a:spLocks noGrp="1"/>
          </p:cNvSpPr>
          <p:nvPr>
            <p:ph idx="1"/>
          </p:nvPr>
        </p:nvSpPr>
        <p:spPr>
          <a:xfrm>
            <a:off x="1562100" y="2057400"/>
            <a:ext cx="9258299" cy="3332816"/>
          </a:xfrm>
        </p:spPr>
        <p:txBody>
          <a:bodyPr>
            <a:normAutofit/>
          </a:bodyPr>
          <a:lstStyle/>
          <a:p>
            <a:r>
              <a:rPr lang="en-US" sz="3600" dirty="0"/>
              <a:t>What, specifically, should </a:t>
            </a:r>
            <a:r>
              <a:rPr lang="en-US" sz="3600" dirty="0" smtClean="0"/>
              <a:t>learners </a:t>
            </a:r>
            <a:r>
              <a:rPr lang="en-US" sz="3600" dirty="0"/>
              <a:t>be able to do as a result of </a:t>
            </a:r>
            <a:r>
              <a:rPr lang="en-US" sz="3600" dirty="0" smtClean="0"/>
              <a:t>participating in the FLC?</a:t>
            </a:r>
            <a:endParaRPr lang="en-US" sz="3600" dirty="0"/>
          </a:p>
          <a:p>
            <a:r>
              <a:rPr lang="en-US" sz="3600" dirty="0"/>
              <a:t>What will </a:t>
            </a:r>
            <a:r>
              <a:rPr lang="en-US" sz="3600" dirty="0" smtClean="0"/>
              <a:t>learners </a:t>
            </a:r>
            <a:r>
              <a:rPr lang="en-US" sz="3600" dirty="0"/>
              <a:t>be able to </a:t>
            </a:r>
            <a:r>
              <a:rPr lang="en-US" sz="3600" i="1" dirty="0"/>
              <a:t>do</a:t>
            </a:r>
            <a:r>
              <a:rPr lang="en-US" sz="3600" dirty="0"/>
              <a:t> if the goal is achieved?</a:t>
            </a:r>
          </a:p>
        </p:txBody>
      </p:sp>
    </p:spTree>
    <p:extLst>
      <p:ext uri="{BB962C8B-B14F-4D97-AF65-F5344CB8AC3E}">
        <p14:creationId xmlns:p14="http://schemas.microsoft.com/office/powerpoint/2010/main" val="3464754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54530" y="863602"/>
            <a:ext cx="9993084" cy="1142999"/>
          </a:xfrm>
        </p:spPr>
        <p:txBody>
          <a:bodyPr>
            <a:normAutofit/>
          </a:bodyPr>
          <a:lstStyle/>
          <a:p>
            <a:r>
              <a:rPr lang="en-US" dirty="0" smtClean="0"/>
              <a:t>Guidelines for Effective </a:t>
            </a:r>
            <a:r>
              <a:rPr lang="en-US" dirty="0"/>
              <a:t>C</a:t>
            </a:r>
            <a:r>
              <a:rPr lang="en-US" dirty="0" smtClean="0"/>
              <a:t>ourse </a:t>
            </a:r>
            <a:r>
              <a:rPr lang="en-US" dirty="0"/>
              <a:t>O</a:t>
            </a:r>
            <a:r>
              <a:rPr lang="en-US" dirty="0" smtClean="0"/>
              <a:t>utcomes</a:t>
            </a:r>
            <a:endParaRPr lang="en-US" dirty="0"/>
          </a:p>
        </p:txBody>
      </p:sp>
      <p:sp>
        <p:nvSpPr>
          <p:cNvPr id="3" name="Content Placeholder 2"/>
          <p:cNvSpPr>
            <a:spLocks noGrp="1"/>
          </p:cNvSpPr>
          <p:nvPr>
            <p:ph idx="1"/>
          </p:nvPr>
        </p:nvSpPr>
        <p:spPr>
          <a:xfrm>
            <a:off x="1159330" y="2182586"/>
            <a:ext cx="9993084" cy="4425043"/>
          </a:xfrm>
        </p:spPr>
        <p:txBody>
          <a:bodyPr anchor="t">
            <a:normAutofit/>
          </a:bodyPr>
          <a:lstStyle/>
          <a:p>
            <a:pPr marL="514350" indent="-514350">
              <a:buFont typeface="+mj-lt"/>
              <a:buAutoNum type="arabicPeriod"/>
            </a:pPr>
            <a:r>
              <a:rPr lang="en-US" sz="2800" b="1" dirty="0"/>
              <a:t>describe what </a:t>
            </a:r>
            <a:r>
              <a:rPr lang="en-US" sz="2800" b="1" dirty="0" smtClean="0"/>
              <a:t>learners </a:t>
            </a:r>
            <a:r>
              <a:rPr lang="en-US" sz="2800" b="1" dirty="0"/>
              <a:t>will be able to </a:t>
            </a:r>
            <a:r>
              <a:rPr lang="en-US" sz="2800" b="1" dirty="0" smtClean="0"/>
              <a:t>do </a:t>
            </a:r>
            <a:r>
              <a:rPr lang="en-US" sz="2600" b="1" dirty="0" smtClean="0"/>
              <a:t>-- </a:t>
            </a:r>
            <a:r>
              <a:rPr lang="en-US" sz="2400" dirty="0" smtClean="0"/>
              <a:t>written </a:t>
            </a:r>
            <a:r>
              <a:rPr lang="en-US" sz="2400" dirty="0"/>
              <a:t>in terms of what </a:t>
            </a:r>
            <a:r>
              <a:rPr lang="en-US" sz="2400" dirty="0" smtClean="0"/>
              <a:t>learners </a:t>
            </a:r>
            <a:r>
              <a:rPr lang="en-US" sz="2400" dirty="0"/>
              <a:t>will be able to do at the end of the course. </a:t>
            </a:r>
          </a:p>
          <a:p>
            <a:pPr marL="514350" indent="-514350">
              <a:buFont typeface="+mj-lt"/>
              <a:buAutoNum type="arabicPeriod"/>
            </a:pPr>
            <a:r>
              <a:rPr lang="en-US" sz="2800" b="1" dirty="0"/>
              <a:t>are actionable, visible, &amp; measurable </a:t>
            </a:r>
            <a:r>
              <a:rPr lang="en-US" sz="2600" b="1" dirty="0" smtClean="0"/>
              <a:t>-- </a:t>
            </a:r>
            <a:r>
              <a:rPr lang="en-US" sz="2400" dirty="0" smtClean="0"/>
              <a:t>state </a:t>
            </a:r>
            <a:r>
              <a:rPr lang="en-US" sz="2400" dirty="0"/>
              <a:t>what </a:t>
            </a:r>
            <a:r>
              <a:rPr lang="en-US" sz="2400" dirty="0" smtClean="0"/>
              <a:t>learners </a:t>
            </a:r>
            <a:r>
              <a:rPr lang="en-US" sz="2400" dirty="0"/>
              <a:t>can do to demonstrate their learning </a:t>
            </a:r>
            <a:r>
              <a:rPr lang="en-US" sz="2400" dirty="0">
                <a:sym typeface="Wingdings" panose="05000000000000000000" pitchFamily="2" charset="2"/>
              </a:rPr>
              <a:t> </a:t>
            </a:r>
            <a:r>
              <a:rPr lang="en-US" sz="2400" dirty="0"/>
              <a:t>suggest how you would test achievement of learning outcome</a:t>
            </a:r>
          </a:p>
          <a:p>
            <a:pPr marL="514350" indent="-514350">
              <a:buFont typeface="+mj-lt"/>
              <a:buAutoNum type="arabicPeriod"/>
            </a:pPr>
            <a:r>
              <a:rPr lang="en-US" sz="2800" b="1" dirty="0"/>
              <a:t>are clear and understandable to learners and external </a:t>
            </a:r>
            <a:r>
              <a:rPr lang="en-US" sz="2800" b="1" dirty="0" smtClean="0"/>
              <a:t>parties </a:t>
            </a:r>
            <a:r>
              <a:rPr lang="en-US" sz="2600" b="1" dirty="0" smtClean="0"/>
              <a:t>– </a:t>
            </a:r>
            <a:r>
              <a:rPr lang="en-US" sz="2600" dirty="0" smtClean="0"/>
              <a:t>use </a:t>
            </a:r>
            <a:r>
              <a:rPr lang="en-US" sz="2400" dirty="0" smtClean="0"/>
              <a:t>familiar language; are </a:t>
            </a:r>
            <a:r>
              <a:rPr lang="en-US" sz="2400" dirty="0"/>
              <a:t>relevant and useful to </a:t>
            </a:r>
            <a:r>
              <a:rPr lang="en-US" sz="2400" dirty="0" smtClean="0"/>
              <a:t>learners</a:t>
            </a:r>
            <a:endParaRPr lang="en-US" sz="2400" dirty="0"/>
          </a:p>
          <a:p>
            <a:pPr marL="514350" indent="-514350">
              <a:buFont typeface="+mj-lt"/>
              <a:buAutoNum type="arabicPeriod"/>
            </a:pPr>
            <a:r>
              <a:rPr lang="en-US" sz="2800" b="1" dirty="0"/>
              <a:t>require appropriate levels of thinking and </a:t>
            </a:r>
            <a:r>
              <a:rPr lang="en-US" sz="2800" b="1" dirty="0" smtClean="0"/>
              <a:t>learning </a:t>
            </a:r>
            <a:r>
              <a:rPr lang="en-US" sz="2600" b="1" dirty="0" smtClean="0"/>
              <a:t>-- </a:t>
            </a:r>
            <a:r>
              <a:rPr lang="en-US" sz="2400" dirty="0" smtClean="0"/>
              <a:t>Verbs </a:t>
            </a:r>
            <a:r>
              <a:rPr lang="en-US" sz="2400" dirty="0"/>
              <a:t>align with level of learning expected of </a:t>
            </a:r>
            <a:r>
              <a:rPr lang="en-US" sz="2400" dirty="0" smtClean="0"/>
              <a:t>learners</a:t>
            </a:r>
            <a:endParaRPr lang="en-US" sz="2400" dirty="0"/>
          </a:p>
          <a:p>
            <a:pPr marL="0" indent="0">
              <a:buNone/>
            </a:pPr>
            <a:endParaRPr lang="en-US" sz="2400" dirty="0"/>
          </a:p>
        </p:txBody>
      </p:sp>
    </p:spTree>
    <p:extLst>
      <p:ext uri="{BB962C8B-B14F-4D97-AF65-F5344CB8AC3E}">
        <p14:creationId xmlns:p14="http://schemas.microsoft.com/office/powerpoint/2010/main" val="1876991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and assessment</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862839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1130" y="1428539"/>
            <a:ext cx="6667500" cy="4857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3"/>
          <p:cNvSpPr/>
          <p:nvPr/>
        </p:nvSpPr>
        <p:spPr>
          <a:xfrm>
            <a:off x="4953000" y="1693334"/>
            <a:ext cx="1905000" cy="1219200"/>
          </a:xfrm>
          <a:prstGeom prst="ellipse">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ysClr val="windowText" lastClr="000000"/>
                </a:solidFill>
              </a:rPr>
              <a:t>Learning </a:t>
            </a:r>
          </a:p>
          <a:p>
            <a:pPr algn="ctr"/>
            <a:r>
              <a:rPr lang="en-US" b="1" dirty="0">
                <a:solidFill>
                  <a:sysClr val="windowText" lastClr="000000"/>
                </a:solidFill>
              </a:rPr>
              <a:t>Outcomes</a:t>
            </a:r>
          </a:p>
        </p:txBody>
      </p:sp>
      <p:sp>
        <p:nvSpPr>
          <p:cNvPr id="5" name="TextBox 4"/>
          <p:cNvSpPr txBox="1"/>
          <p:nvPr/>
        </p:nvSpPr>
        <p:spPr>
          <a:xfrm>
            <a:off x="927100" y="571500"/>
            <a:ext cx="10337800" cy="646331"/>
          </a:xfrm>
          <a:prstGeom prst="rect">
            <a:avLst/>
          </a:prstGeom>
          <a:noFill/>
        </p:spPr>
        <p:txBody>
          <a:bodyPr wrap="square" rtlCol="0">
            <a:spAutoFit/>
          </a:bodyPr>
          <a:lstStyle/>
          <a:p>
            <a:pPr algn="ctr"/>
            <a:r>
              <a:rPr lang="en-US" sz="3600" dirty="0" smtClean="0"/>
              <a:t>Integrated Course Design</a:t>
            </a:r>
            <a:endParaRPr lang="en-US" sz="3600" dirty="0"/>
          </a:p>
        </p:txBody>
      </p:sp>
      <p:sp>
        <p:nvSpPr>
          <p:cNvPr id="6" name="Oval 5"/>
          <p:cNvSpPr/>
          <p:nvPr/>
        </p:nvSpPr>
        <p:spPr>
          <a:xfrm>
            <a:off x="6583680" y="3481992"/>
            <a:ext cx="1800665" cy="1177748"/>
          </a:xfrm>
          <a:prstGeom prst="ellipse">
            <a:avLst/>
          </a:prstGeom>
          <a:solidFill>
            <a:schemeClr val="accent1">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0388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educative assess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1874" y="639762"/>
            <a:ext cx="6593208" cy="5303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35722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Educative Assessment: </a:t>
            </a:r>
            <a:r>
              <a:rPr lang="en-US" dirty="0" err="1" smtClean="0">
                <a:solidFill>
                  <a:schemeClr val="accent1"/>
                </a:solidFill>
              </a:rPr>
              <a:t>FID</a:t>
            </a:r>
            <a:r>
              <a:rPr lang="en-US" dirty="0" err="1" smtClean="0"/>
              <a:t>e</a:t>
            </a:r>
            <a:r>
              <a:rPr lang="en-US" dirty="0" err="1" smtClean="0">
                <a:solidFill>
                  <a:schemeClr val="accent1"/>
                </a:solidFill>
              </a:rPr>
              <a:t>L</a:t>
            </a:r>
            <a:r>
              <a:rPr lang="en-US" dirty="0" err="1" smtClean="0"/>
              <a:t>ity</a:t>
            </a:r>
            <a:r>
              <a:rPr lang="en-US" dirty="0" smtClean="0"/>
              <a:t> Feedback</a:t>
            </a:r>
            <a:endParaRPr lang="en-US" dirty="0"/>
          </a:p>
        </p:txBody>
      </p:sp>
      <p:sp>
        <p:nvSpPr>
          <p:cNvPr id="3" name="Content Placeholder 2"/>
          <p:cNvSpPr>
            <a:spLocks noGrp="1"/>
          </p:cNvSpPr>
          <p:nvPr>
            <p:ph idx="1"/>
          </p:nvPr>
        </p:nvSpPr>
        <p:spPr>
          <a:xfrm>
            <a:off x="635001" y="1939925"/>
            <a:ext cx="6350000" cy="4351338"/>
          </a:xfrm>
        </p:spPr>
        <p:txBody>
          <a:bodyPr>
            <a:normAutofit/>
          </a:bodyPr>
          <a:lstStyle/>
          <a:p>
            <a:pPr marL="0" indent="0" algn="ctr">
              <a:buNone/>
            </a:pPr>
            <a:r>
              <a:rPr lang="en-US" sz="3200" dirty="0" smtClean="0"/>
              <a:t>Feedback should be</a:t>
            </a:r>
          </a:p>
          <a:p>
            <a:pPr marL="0" indent="0" algn="ctr">
              <a:buNone/>
            </a:pPr>
            <a:r>
              <a:rPr lang="en-US" sz="2800" i="1" dirty="0" smtClean="0">
                <a:solidFill>
                  <a:schemeClr val="accent1"/>
                </a:solidFill>
              </a:rPr>
              <a:t>F</a:t>
            </a:r>
            <a:r>
              <a:rPr lang="en-US" sz="2800" dirty="0" smtClean="0"/>
              <a:t>requent</a:t>
            </a:r>
          </a:p>
          <a:p>
            <a:pPr marL="0" indent="0" algn="ctr">
              <a:buNone/>
            </a:pPr>
            <a:r>
              <a:rPr lang="en-US" sz="2800" i="1" dirty="0" smtClean="0">
                <a:solidFill>
                  <a:schemeClr val="accent1"/>
                </a:solidFill>
              </a:rPr>
              <a:t>I</a:t>
            </a:r>
            <a:r>
              <a:rPr lang="en-US" sz="2800" dirty="0" smtClean="0"/>
              <a:t>mmediate</a:t>
            </a:r>
          </a:p>
          <a:p>
            <a:pPr marL="0" indent="0" algn="ctr">
              <a:buNone/>
            </a:pPr>
            <a:r>
              <a:rPr lang="en-US" sz="2800" i="1" dirty="0" smtClean="0">
                <a:solidFill>
                  <a:schemeClr val="accent1"/>
                </a:solidFill>
              </a:rPr>
              <a:t>D</a:t>
            </a:r>
            <a:r>
              <a:rPr lang="en-US" sz="2800" dirty="0" smtClean="0"/>
              <a:t>iscriminating</a:t>
            </a:r>
          </a:p>
          <a:p>
            <a:pPr marL="0" indent="0" algn="ctr">
              <a:buNone/>
            </a:pPr>
            <a:r>
              <a:rPr lang="en-US" sz="2800" dirty="0" smtClean="0"/>
              <a:t>(based on criteria and standards)</a:t>
            </a:r>
          </a:p>
          <a:p>
            <a:pPr marL="0" indent="0" algn="ctr">
              <a:buNone/>
            </a:pPr>
            <a:r>
              <a:rPr lang="en-US" sz="2800" dirty="0" smtClean="0"/>
              <a:t>Done “</a:t>
            </a:r>
            <a:r>
              <a:rPr lang="en-US" sz="2800" i="1" dirty="0" smtClean="0">
                <a:solidFill>
                  <a:schemeClr val="accent1"/>
                </a:solidFill>
              </a:rPr>
              <a:t>l</a:t>
            </a:r>
            <a:r>
              <a:rPr lang="en-US" sz="2800" dirty="0" smtClean="0"/>
              <a:t>ovingly” </a:t>
            </a:r>
          </a:p>
          <a:p>
            <a:pPr marL="0" indent="0" algn="ctr">
              <a:buNone/>
            </a:pPr>
            <a:r>
              <a:rPr lang="en-US" sz="2800" dirty="0" smtClean="0"/>
              <a:t>(supportively)</a:t>
            </a:r>
          </a:p>
          <a:p>
            <a:endParaRPr lang="en-US" dirty="0"/>
          </a:p>
        </p:txBody>
      </p:sp>
      <p:graphicFrame>
        <p:nvGraphicFramePr>
          <p:cNvPr id="4" name="Content Placeholder 4"/>
          <p:cNvGraphicFramePr>
            <a:graphicFrameLocks/>
          </p:cNvGraphicFramePr>
          <p:nvPr>
            <p:extLst/>
          </p:nvPr>
        </p:nvGraphicFramePr>
        <p:xfrm>
          <a:off x="6446158" y="2218214"/>
          <a:ext cx="5312229" cy="3566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82897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070960"/>
          </a:xfrm>
        </p:spPr>
        <p:txBody>
          <a:bodyPr>
            <a:normAutofit/>
          </a:bodyPr>
          <a:lstStyle/>
          <a:p>
            <a:r>
              <a:rPr lang="en-US" dirty="0" smtClean="0"/>
              <a:t>Significant Learning</a:t>
            </a:r>
            <a:endParaRPr lang="en-US" dirty="0"/>
          </a:p>
        </p:txBody>
      </p:sp>
      <p:sp>
        <p:nvSpPr>
          <p:cNvPr id="3" name="Content Placeholder 2"/>
          <p:cNvSpPr>
            <a:spLocks noGrp="1"/>
          </p:cNvSpPr>
          <p:nvPr>
            <p:ph idx="1"/>
          </p:nvPr>
        </p:nvSpPr>
        <p:spPr>
          <a:xfrm>
            <a:off x="206413" y="6563456"/>
            <a:ext cx="10834253" cy="436688"/>
          </a:xfrm>
        </p:spPr>
        <p:txBody>
          <a:bodyPr>
            <a:noAutofit/>
          </a:bodyPr>
          <a:lstStyle/>
          <a:p>
            <a:pPr marL="514350" lvl="1" indent="0">
              <a:lnSpc>
                <a:spcPct val="100000"/>
              </a:lnSpc>
              <a:spcBef>
                <a:spcPts val="0"/>
              </a:spcBef>
              <a:buNone/>
            </a:pPr>
            <a:r>
              <a:rPr lang="en-US" sz="1100" dirty="0" smtClean="0"/>
              <a:t>L. Dee Fink. 2013. Creating Significant Learning Experiences: An Integrated Approach to Designing College Courses.</a:t>
            </a:r>
            <a:endParaRPr lang="en-US" sz="1100" dirty="0"/>
          </a:p>
        </p:txBody>
      </p:sp>
      <p:graphicFrame>
        <p:nvGraphicFramePr>
          <p:cNvPr id="4" name="Table 3"/>
          <p:cNvGraphicFramePr>
            <a:graphicFrameLocks noGrp="1"/>
          </p:cNvGraphicFramePr>
          <p:nvPr>
            <p:extLst/>
          </p:nvPr>
        </p:nvGraphicFramePr>
        <p:xfrm>
          <a:off x="756804" y="1476067"/>
          <a:ext cx="10665279" cy="4933046"/>
        </p:xfrm>
        <a:graphic>
          <a:graphicData uri="http://schemas.openxmlformats.org/drawingml/2006/table">
            <a:tbl>
              <a:tblPr firstRow="1" bandRow="1">
                <a:tableStyleId>{5C22544A-7EE6-4342-B048-85BDC9FD1C3A}</a:tableStyleId>
              </a:tblPr>
              <a:tblGrid>
                <a:gridCol w="2457451">
                  <a:extLst>
                    <a:ext uri="{9D8B030D-6E8A-4147-A177-3AD203B41FA5}">
                      <a16:colId xmlns="" xmlns:a16="http://schemas.microsoft.com/office/drawing/2014/main" val="20000"/>
                    </a:ext>
                  </a:extLst>
                </a:gridCol>
                <a:gridCol w="8207828">
                  <a:extLst>
                    <a:ext uri="{9D8B030D-6E8A-4147-A177-3AD203B41FA5}">
                      <a16:colId xmlns="" xmlns:a16="http://schemas.microsoft.com/office/drawing/2014/main" val="20001"/>
                    </a:ext>
                  </a:extLst>
                </a:gridCol>
              </a:tblGrid>
              <a:tr h="726806">
                <a:tc>
                  <a:txBody>
                    <a:bodyPr/>
                    <a:lstStyle/>
                    <a:p>
                      <a:r>
                        <a:rPr lang="en-US" sz="2000" dirty="0" smtClean="0"/>
                        <a:t>Significant</a:t>
                      </a:r>
                      <a:r>
                        <a:rPr lang="en-US" sz="2000" baseline="0" dirty="0" smtClean="0"/>
                        <a:t> Learning </a:t>
                      </a:r>
                    </a:p>
                    <a:p>
                      <a:r>
                        <a:rPr lang="en-US" sz="2000" baseline="0" dirty="0" smtClean="0"/>
                        <a:t>Domain</a:t>
                      </a:r>
                      <a:endParaRPr lang="en-US" sz="2000" dirty="0"/>
                    </a:p>
                  </a:txBody>
                  <a:tcPr/>
                </a:tc>
                <a:tc>
                  <a:txBody>
                    <a:bodyPr/>
                    <a:lstStyle/>
                    <a:p>
                      <a:r>
                        <a:rPr lang="en-US" sz="2000" dirty="0" smtClean="0"/>
                        <a:t>Goal</a:t>
                      </a:r>
                      <a:endParaRPr lang="en-US" sz="2000" dirty="0"/>
                    </a:p>
                  </a:txBody>
                  <a:tcPr/>
                </a:tc>
                <a:extLst>
                  <a:ext uri="{0D108BD9-81ED-4DB2-BD59-A6C34878D82A}">
                    <a16:rowId xmlns="" xmlns:a16="http://schemas.microsoft.com/office/drawing/2014/main" val="10000"/>
                  </a:ext>
                </a:extLst>
              </a:tr>
              <a:tr h="370840">
                <a:tc>
                  <a:txBody>
                    <a:bodyPr/>
                    <a:lstStyle/>
                    <a:p>
                      <a:r>
                        <a:rPr lang="en-US" sz="2000" dirty="0" smtClean="0"/>
                        <a:t>Foundational Knowledge</a:t>
                      </a:r>
                      <a:endParaRPr lang="en-US" sz="2000" dirty="0"/>
                    </a:p>
                  </a:txBody>
                  <a:tcPr/>
                </a:tc>
                <a:tc>
                  <a:txBody>
                    <a:bodyPr/>
                    <a:lstStyle/>
                    <a:p>
                      <a:r>
                        <a:rPr lang="en-US" sz="2000" dirty="0" smtClean="0"/>
                        <a:t>Understanding and remembering key concepts, terms</a:t>
                      </a:r>
                    </a:p>
                  </a:txBody>
                  <a:tcPr/>
                </a:tc>
                <a:extLst>
                  <a:ext uri="{0D108BD9-81ED-4DB2-BD59-A6C34878D82A}">
                    <a16:rowId xmlns="" xmlns:a16="http://schemas.microsoft.com/office/drawing/2014/main" val="10001"/>
                  </a:ext>
                </a:extLst>
              </a:tr>
              <a:tr h="370840">
                <a:tc>
                  <a:txBody>
                    <a:bodyPr/>
                    <a:lstStyle/>
                    <a:p>
                      <a:r>
                        <a:rPr lang="en-US" sz="2000" dirty="0" smtClean="0"/>
                        <a:t>Application</a:t>
                      </a:r>
                      <a:r>
                        <a:rPr lang="en-US" sz="2000" baseline="0" dirty="0" smtClean="0"/>
                        <a:t> of </a:t>
                      </a:r>
                    </a:p>
                    <a:p>
                      <a:r>
                        <a:rPr lang="en-US" sz="2000" baseline="0" dirty="0" smtClean="0"/>
                        <a:t>Learning</a:t>
                      </a:r>
                      <a:endParaRPr lang="en-US" sz="2000" dirty="0"/>
                    </a:p>
                  </a:txBody>
                  <a:tcPr/>
                </a:tc>
                <a:tc>
                  <a:txBody>
                    <a:bodyPr/>
                    <a:lstStyle/>
                    <a:p>
                      <a:r>
                        <a:rPr lang="en-US" sz="2000" dirty="0" smtClean="0"/>
                        <a:t>Applying knowledge to real situations … so that foundational knowledge becomes useful</a:t>
                      </a:r>
                    </a:p>
                  </a:txBody>
                  <a:tcPr/>
                </a:tc>
                <a:extLst>
                  <a:ext uri="{0D108BD9-81ED-4DB2-BD59-A6C34878D82A}">
                    <a16:rowId xmlns="" xmlns:a16="http://schemas.microsoft.com/office/drawing/2014/main" val="10002"/>
                  </a:ext>
                </a:extLst>
              </a:tr>
              <a:tr h="370840">
                <a:tc>
                  <a:txBody>
                    <a:bodyPr/>
                    <a:lstStyle/>
                    <a:p>
                      <a:r>
                        <a:rPr lang="en-US" sz="2000" dirty="0" smtClean="0"/>
                        <a:t>Integration</a:t>
                      </a:r>
                      <a:endParaRPr lang="en-US" sz="2000" dirty="0"/>
                    </a:p>
                  </a:txBody>
                  <a:tcPr/>
                </a:tc>
                <a:tc>
                  <a:txBody>
                    <a:bodyPr/>
                    <a:lstStyle/>
                    <a:p>
                      <a:r>
                        <a:rPr lang="en-US" sz="2000" dirty="0" smtClean="0"/>
                        <a:t>Making connections between ideas, learning experiences, and realms of life </a:t>
                      </a:r>
                      <a:r>
                        <a:rPr lang="en-US" sz="2000" dirty="0" smtClean="0">
                          <a:sym typeface="Wingdings" panose="05000000000000000000" pitchFamily="2" charset="2"/>
                        </a:rPr>
                        <a:t></a:t>
                      </a:r>
                      <a:r>
                        <a:rPr lang="en-US" sz="2000" dirty="0" smtClean="0"/>
                        <a:t> context </a:t>
                      </a:r>
                      <a:r>
                        <a:rPr lang="en-US" sz="2000" dirty="0" smtClean="0">
                          <a:sym typeface="Wingdings" panose="05000000000000000000" pitchFamily="2" charset="2"/>
                        </a:rPr>
                        <a:t></a:t>
                      </a:r>
                      <a:r>
                        <a:rPr lang="en-US" sz="2000" dirty="0" smtClean="0"/>
                        <a:t> learning more powerful</a:t>
                      </a:r>
                    </a:p>
                  </a:txBody>
                  <a:tcPr/>
                </a:tc>
                <a:extLst>
                  <a:ext uri="{0D108BD9-81ED-4DB2-BD59-A6C34878D82A}">
                    <a16:rowId xmlns="" xmlns:a16="http://schemas.microsoft.com/office/drawing/2014/main" val="10003"/>
                  </a:ext>
                </a:extLst>
              </a:tr>
              <a:tr h="370840">
                <a:tc>
                  <a:txBody>
                    <a:bodyPr/>
                    <a:lstStyle/>
                    <a:p>
                      <a:r>
                        <a:rPr lang="en-US" sz="2000" dirty="0" smtClean="0"/>
                        <a:t>Human Dimension</a:t>
                      </a:r>
                      <a:endParaRPr lang="en-US" sz="2000" dirty="0"/>
                    </a:p>
                  </a:txBody>
                  <a:tcPr/>
                </a:tc>
                <a:tc>
                  <a:txBody>
                    <a:bodyPr/>
                    <a:lstStyle/>
                    <a:p>
                      <a:r>
                        <a:rPr lang="en-US" sz="2000" dirty="0" smtClean="0"/>
                        <a:t>Enhance significance of  learning by recognizing social and personal implications of the learning for self and others</a:t>
                      </a:r>
                    </a:p>
                  </a:txBody>
                  <a:tcPr/>
                </a:tc>
                <a:extLst>
                  <a:ext uri="{0D108BD9-81ED-4DB2-BD59-A6C34878D82A}">
                    <a16:rowId xmlns="" xmlns:a16="http://schemas.microsoft.com/office/drawing/2014/main" val="10004"/>
                  </a:ext>
                </a:extLst>
              </a:tr>
              <a:tr h="370840">
                <a:tc>
                  <a:txBody>
                    <a:bodyPr/>
                    <a:lstStyle/>
                    <a:p>
                      <a:r>
                        <a:rPr lang="en-US" sz="2000" strike="sngStrike" dirty="0" smtClean="0"/>
                        <a:t>Caring</a:t>
                      </a:r>
                      <a:r>
                        <a:rPr lang="en-US" sz="2000" baseline="0" dirty="0" smtClean="0"/>
                        <a:t> Value</a:t>
                      </a:r>
                      <a:endParaRPr lang="en-US" sz="2000" dirty="0"/>
                    </a:p>
                  </a:txBody>
                  <a:tcPr/>
                </a:tc>
                <a:tc>
                  <a:txBody>
                    <a:bodyPr/>
                    <a:lstStyle/>
                    <a:p>
                      <a:r>
                        <a:rPr lang="en-US" sz="2000" dirty="0" smtClean="0"/>
                        <a:t>Develop interests, feelings, values that help learners care about learning </a:t>
                      </a:r>
                      <a:r>
                        <a:rPr lang="en-US" sz="2000" dirty="0" smtClean="0">
                          <a:sym typeface="Wingdings" panose="05000000000000000000" pitchFamily="2" charset="2"/>
                        </a:rPr>
                        <a:t></a:t>
                      </a:r>
                      <a:r>
                        <a:rPr lang="en-US" sz="2000" dirty="0" smtClean="0"/>
                        <a:t> energy to learn more and make part of own life</a:t>
                      </a:r>
                    </a:p>
                  </a:txBody>
                  <a:tcPr/>
                </a:tc>
                <a:extLst>
                  <a:ext uri="{0D108BD9-81ED-4DB2-BD59-A6C34878D82A}">
                    <a16:rowId xmlns="" xmlns:a16="http://schemas.microsoft.com/office/drawing/2014/main" val="10005"/>
                  </a:ext>
                </a:extLst>
              </a:tr>
              <a:tr h="370840">
                <a:tc>
                  <a:txBody>
                    <a:bodyPr/>
                    <a:lstStyle/>
                    <a:p>
                      <a:r>
                        <a:rPr lang="en-US" sz="2000" dirty="0" smtClean="0"/>
                        <a:t>Learning How</a:t>
                      </a:r>
                      <a:r>
                        <a:rPr lang="en-US" sz="2000" baseline="0" dirty="0" smtClean="0"/>
                        <a:t> </a:t>
                      </a:r>
                    </a:p>
                    <a:p>
                      <a:r>
                        <a:rPr lang="en-US" sz="2000" baseline="0" dirty="0" smtClean="0"/>
                        <a:t>to Learn</a:t>
                      </a:r>
                      <a:endParaRPr lang="en-US" sz="2000" dirty="0"/>
                    </a:p>
                  </a:txBody>
                  <a:tcPr/>
                </a:tc>
                <a:tc>
                  <a:txBody>
                    <a:bodyPr/>
                    <a:lstStyle/>
                    <a:p>
                      <a:r>
                        <a:rPr lang="en-US" sz="2000" dirty="0" smtClean="0"/>
                        <a:t>Learn about process of learning, including how to become self-directed and maximally effective learner</a:t>
                      </a:r>
                    </a:p>
                  </a:txBody>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28804417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and learning activities</a:t>
            </a:r>
            <a:endParaRPr lang="en-US" dirty="0"/>
          </a:p>
        </p:txBody>
      </p:sp>
      <p:sp>
        <p:nvSpPr>
          <p:cNvPr id="3" name="Text Placeholder 2"/>
          <p:cNvSpPr>
            <a:spLocks noGrp="1"/>
          </p:cNvSpPr>
          <p:nvPr>
            <p:ph type="body" idx="1"/>
          </p:nvPr>
        </p:nvSpPr>
        <p:spPr/>
        <p:txBody>
          <a:bodyPr>
            <a:normAutofit/>
          </a:bodyPr>
          <a:lstStyle/>
          <a:p>
            <a:r>
              <a:rPr lang="en-US" sz="2800" dirty="0" smtClean="0"/>
              <a:t>Focus on pedagogy</a:t>
            </a:r>
            <a:endParaRPr lang="en-US" sz="2800" dirty="0"/>
          </a:p>
        </p:txBody>
      </p:sp>
    </p:spTree>
    <p:extLst>
      <p:ext uri="{BB962C8B-B14F-4D97-AF65-F5344CB8AC3E}">
        <p14:creationId xmlns:p14="http://schemas.microsoft.com/office/powerpoint/2010/main" val="1351458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1130" y="1428539"/>
            <a:ext cx="6667500" cy="4857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3"/>
          <p:cNvSpPr/>
          <p:nvPr/>
        </p:nvSpPr>
        <p:spPr>
          <a:xfrm>
            <a:off x="4953000" y="1693334"/>
            <a:ext cx="1905000" cy="1219200"/>
          </a:xfrm>
          <a:prstGeom prst="ellipse">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ysClr val="windowText" lastClr="000000"/>
                </a:solidFill>
              </a:rPr>
              <a:t>Learning </a:t>
            </a:r>
          </a:p>
          <a:p>
            <a:pPr algn="ctr"/>
            <a:r>
              <a:rPr lang="en-US" b="1" dirty="0">
                <a:solidFill>
                  <a:sysClr val="windowText" lastClr="000000"/>
                </a:solidFill>
              </a:rPr>
              <a:t>Outcomes</a:t>
            </a:r>
          </a:p>
        </p:txBody>
      </p:sp>
      <p:sp>
        <p:nvSpPr>
          <p:cNvPr id="5" name="TextBox 4"/>
          <p:cNvSpPr txBox="1"/>
          <p:nvPr/>
        </p:nvSpPr>
        <p:spPr>
          <a:xfrm>
            <a:off x="927100" y="571500"/>
            <a:ext cx="10337800" cy="646331"/>
          </a:xfrm>
          <a:prstGeom prst="rect">
            <a:avLst/>
          </a:prstGeom>
          <a:noFill/>
        </p:spPr>
        <p:txBody>
          <a:bodyPr wrap="square" rtlCol="0">
            <a:spAutoFit/>
          </a:bodyPr>
          <a:lstStyle/>
          <a:p>
            <a:pPr algn="ctr"/>
            <a:r>
              <a:rPr lang="en-US" sz="3600" dirty="0" smtClean="0"/>
              <a:t>Integrated Course Design</a:t>
            </a:r>
            <a:endParaRPr lang="en-US" sz="3600" dirty="0"/>
          </a:p>
        </p:txBody>
      </p:sp>
      <p:sp>
        <p:nvSpPr>
          <p:cNvPr id="6" name="Oval 5"/>
          <p:cNvSpPr/>
          <p:nvPr/>
        </p:nvSpPr>
        <p:spPr>
          <a:xfrm>
            <a:off x="3488788" y="3449799"/>
            <a:ext cx="1800665" cy="1177748"/>
          </a:xfrm>
          <a:prstGeom prst="ellipse">
            <a:avLst/>
          </a:prstGeom>
          <a:solidFill>
            <a:schemeClr val="accent1">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89610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dirty="0" smtClean="0"/>
              <a:t>eBook from many USG Libraries</a:t>
            </a:r>
          </a:p>
        </p:txBody>
      </p:sp>
      <p:pic>
        <p:nvPicPr>
          <p:cNvPr id="45059"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1464663" y="2084832"/>
            <a:ext cx="2667000" cy="3417888"/>
          </a:xfrm>
        </p:spPr>
      </p:pic>
      <p:sp>
        <p:nvSpPr>
          <p:cNvPr id="45060" name="TextBox 6"/>
          <p:cNvSpPr txBox="1">
            <a:spLocks noChangeArrowheads="1"/>
          </p:cNvSpPr>
          <p:nvPr/>
        </p:nvSpPr>
        <p:spPr bwMode="auto">
          <a:xfrm>
            <a:off x="4572198" y="2206052"/>
            <a:ext cx="6805534"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2400" dirty="0" smtClean="0"/>
              <a:t>The LATs are activities that might be incorporated into a course design.</a:t>
            </a:r>
          </a:p>
          <a:p>
            <a:pPr>
              <a:spcBef>
                <a:spcPct val="0"/>
              </a:spcBef>
              <a:buFontTx/>
              <a:buNone/>
            </a:pPr>
            <a:endParaRPr lang="en-US" altLang="en-US" sz="2400" dirty="0"/>
          </a:p>
          <a:p>
            <a:pPr>
              <a:spcBef>
                <a:spcPct val="0"/>
              </a:spcBef>
              <a:buFontTx/>
              <a:buNone/>
            </a:pPr>
            <a:r>
              <a:rPr lang="en-US" altLang="en-US" sz="2400" dirty="0"/>
              <a:t>U</a:t>
            </a:r>
            <a:r>
              <a:rPr lang="en-US" altLang="en-US" sz="2400" dirty="0" smtClean="0"/>
              <a:t>seful </a:t>
            </a:r>
            <a:r>
              <a:rPr lang="en-US" altLang="en-US" sz="2400" dirty="0"/>
              <a:t>for developing learning outcomes and assessments</a:t>
            </a:r>
          </a:p>
          <a:p>
            <a:pPr>
              <a:spcBef>
                <a:spcPct val="0"/>
              </a:spcBef>
              <a:buFontTx/>
              <a:buNone/>
            </a:pPr>
            <a:endParaRPr lang="en-US" altLang="en-US" sz="2400" dirty="0"/>
          </a:p>
          <a:p>
            <a:pPr>
              <a:spcBef>
                <a:spcPct val="0"/>
              </a:spcBef>
              <a:buFontTx/>
              <a:buNone/>
            </a:pPr>
            <a:r>
              <a:rPr lang="en-US" altLang="en-US" sz="2400" dirty="0"/>
              <a:t>Extends Fink’s materials with concrete help</a:t>
            </a:r>
          </a:p>
        </p:txBody>
      </p:sp>
    </p:spTree>
    <p:extLst>
      <p:ext uri="{BB962C8B-B14F-4D97-AF65-F5344CB8AC3E}">
        <p14:creationId xmlns:p14="http://schemas.microsoft.com/office/powerpoint/2010/main" val="14715130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Assessment Techniques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85339230"/>
              </p:ext>
            </p:extLst>
          </p:nvPr>
        </p:nvGraphicFramePr>
        <p:xfrm>
          <a:off x="807720" y="1760526"/>
          <a:ext cx="10234353" cy="4364303"/>
        </p:xfrm>
        <a:graphic>
          <a:graphicData uri="http://schemas.openxmlformats.org/drawingml/2006/table">
            <a:tbl>
              <a:tblPr firstRow="1" bandRow="1">
                <a:tableStyleId>{5C22544A-7EE6-4342-B048-85BDC9FD1C3A}</a:tableStyleId>
              </a:tblPr>
              <a:tblGrid>
                <a:gridCol w="3757653">
                  <a:extLst>
                    <a:ext uri="{9D8B030D-6E8A-4147-A177-3AD203B41FA5}">
                      <a16:colId xmlns="" xmlns:a16="http://schemas.microsoft.com/office/drawing/2014/main" val="20000"/>
                    </a:ext>
                  </a:extLst>
                </a:gridCol>
                <a:gridCol w="6476700">
                  <a:extLst>
                    <a:ext uri="{9D8B030D-6E8A-4147-A177-3AD203B41FA5}">
                      <a16:colId xmlns="" xmlns:a16="http://schemas.microsoft.com/office/drawing/2014/main" val="20001"/>
                    </a:ext>
                  </a:extLst>
                </a:gridCol>
              </a:tblGrid>
              <a:tr h="401903">
                <a:tc>
                  <a:txBody>
                    <a:bodyPr/>
                    <a:lstStyle/>
                    <a:p>
                      <a:r>
                        <a:rPr lang="en-US" sz="2000" dirty="0" smtClean="0"/>
                        <a:t>Significant</a:t>
                      </a:r>
                      <a:r>
                        <a:rPr lang="en-US" sz="2000" baseline="0" dirty="0" smtClean="0"/>
                        <a:t> Learning Domain</a:t>
                      </a:r>
                      <a:endParaRPr lang="en-US" sz="2000" dirty="0"/>
                    </a:p>
                  </a:txBody>
                  <a:tcPr/>
                </a:tc>
                <a:tc>
                  <a:txBody>
                    <a:bodyPr/>
                    <a:lstStyle/>
                    <a:p>
                      <a:r>
                        <a:rPr lang="en-US" sz="2000" dirty="0" smtClean="0"/>
                        <a:t>Examples of LATs</a:t>
                      </a:r>
                      <a:endParaRPr lang="en-US" sz="2000" dirty="0"/>
                    </a:p>
                  </a:txBody>
                  <a:tcPr/>
                </a:tc>
                <a:extLst>
                  <a:ext uri="{0D108BD9-81ED-4DB2-BD59-A6C34878D82A}">
                    <a16:rowId xmlns="" xmlns:a16="http://schemas.microsoft.com/office/drawing/2014/main" val="10000"/>
                  </a:ext>
                </a:extLst>
              </a:tr>
              <a:tr h="461743">
                <a:tc>
                  <a:txBody>
                    <a:bodyPr/>
                    <a:lstStyle/>
                    <a:p>
                      <a:r>
                        <a:rPr lang="en-US" sz="2800" dirty="0" smtClean="0"/>
                        <a:t>Foundational Knowledge</a:t>
                      </a:r>
                      <a:endParaRPr lang="en-US" sz="2800" dirty="0"/>
                    </a:p>
                  </a:txBody>
                  <a:tcPr/>
                </a:tc>
                <a:tc>
                  <a:txBody>
                    <a:bodyPr/>
                    <a:lstStyle/>
                    <a:p>
                      <a:r>
                        <a:rPr lang="en-US" sz="2800" dirty="0" smtClean="0"/>
                        <a:t>Entry</a:t>
                      </a:r>
                      <a:r>
                        <a:rPr lang="en-US" sz="2800" baseline="0" dirty="0" smtClean="0"/>
                        <a:t> and Exit Tickets; Team Tests</a:t>
                      </a:r>
                      <a:endParaRPr lang="en-US" sz="2800" dirty="0"/>
                    </a:p>
                  </a:txBody>
                  <a:tcPr/>
                </a:tc>
                <a:extLst>
                  <a:ext uri="{0D108BD9-81ED-4DB2-BD59-A6C34878D82A}">
                    <a16:rowId xmlns="" xmlns:a16="http://schemas.microsoft.com/office/drawing/2014/main" val="10001"/>
                  </a:ext>
                </a:extLst>
              </a:tr>
              <a:tr h="415636">
                <a:tc>
                  <a:txBody>
                    <a:bodyPr/>
                    <a:lstStyle/>
                    <a:p>
                      <a:r>
                        <a:rPr lang="en-US" sz="2800" dirty="0" smtClean="0"/>
                        <a:t>Application</a:t>
                      </a:r>
                      <a:r>
                        <a:rPr lang="en-US" sz="2800" baseline="0" dirty="0" smtClean="0"/>
                        <a:t> Learning</a:t>
                      </a:r>
                      <a:endParaRPr lang="en-US" sz="2800" dirty="0"/>
                    </a:p>
                  </a:txBody>
                  <a:tcPr/>
                </a:tc>
                <a:tc>
                  <a:txBody>
                    <a:bodyPr/>
                    <a:lstStyle/>
                    <a:p>
                      <a:r>
                        <a:rPr lang="en-US" sz="2800" dirty="0" smtClean="0"/>
                        <a:t>Prediction Guide; Triple Jump (through real world</a:t>
                      </a:r>
                      <a:r>
                        <a:rPr lang="en-US" sz="2800" baseline="0" dirty="0" smtClean="0"/>
                        <a:t> examples)</a:t>
                      </a:r>
                    </a:p>
                  </a:txBody>
                  <a:tcPr/>
                </a:tc>
                <a:extLst>
                  <a:ext uri="{0D108BD9-81ED-4DB2-BD59-A6C34878D82A}">
                    <a16:rowId xmlns="" xmlns:a16="http://schemas.microsoft.com/office/drawing/2014/main" val="10002"/>
                  </a:ext>
                </a:extLst>
              </a:tr>
              <a:tr h="415637">
                <a:tc>
                  <a:txBody>
                    <a:bodyPr/>
                    <a:lstStyle/>
                    <a:p>
                      <a:r>
                        <a:rPr lang="en-US" sz="2800" dirty="0" smtClean="0"/>
                        <a:t>Integration</a:t>
                      </a:r>
                      <a:endParaRPr lang="en-US" sz="2800" dirty="0"/>
                    </a:p>
                  </a:txBody>
                  <a:tcPr/>
                </a:tc>
                <a:tc>
                  <a:txBody>
                    <a:bodyPr/>
                    <a:lstStyle/>
                    <a:p>
                      <a:r>
                        <a:rPr lang="en-US" sz="2800" dirty="0" smtClean="0"/>
                        <a:t>Concept Maps; Case</a:t>
                      </a:r>
                      <a:r>
                        <a:rPr lang="en-US" sz="2800" baseline="0" dirty="0" smtClean="0"/>
                        <a:t> Study</a:t>
                      </a:r>
                    </a:p>
                  </a:txBody>
                  <a:tcPr/>
                </a:tc>
                <a:extLst>
                  <a:ext uri="{0D108BD9-81ED-4DB2-BD59-A6C34878D82A}">
                    <a16:rowId xmlns="" xmlns:a16="http://schemas.microsoft.com/office/drawing/2014/main" val="10003"/>
                  </a:ext>
                </a:extLst>
              </a:tr>
              <a:tr h="387927">
                <a:tc>
                  <a:txBody>
                    <a:bodyPr/>
                    <a:lstStyle/>
                    <a:p>
                      <a:r>
                        <a:rPr lang="en-US" sz="2800" dirty="0" smtClean="0"/>
                        <a:t>Human Dimension</a:t>
                      </a:r>
                      <a:endParaRPr lang="en-US" sz="2800" dirty="0"/>
                    </a:p>
                  </a:txBody>
                  <a:tcPr/>
                </a:tc>
                <a:tc>
                  <a:txBody>
                    <a:bodyPr/>
                    <a:lstStyle/>
                    <a:p>
                      <a:r>
                        <a:rPr lang="en-US" sz="2800" dirty="0" smtClean="0"/>
                        <a:t>Free Discussion; Ethical Dilemma</a:t>
                      </a:r>
                      <a:endParaRPr lang="en-US" sz="2800" dirty="0"/>
                    </a:p>
                  </a:txBody>
                  <a:tcPr/>
                </a:tc>
                <a:extLst>
                  <a:ext uri="{0D108BD9-81ED-4DB2-BD59-A6C34878D82A}">
                    <a16:rowId xmlns="" xmlns:a16="http://schemas.microsoft.com/office/drawing/2014/main" val="10004"/>
                  </a:ext>
                </a:extLst>
              </a:tr>
              <a:tr h="393469">
                <a:tc>
                  <a:txBody>
                    <a:bodyPr/>
                    <a:lstStyle/>
                    <a:p>
                      <a:r>
                        <a:rPr lang="en-US" sz="2800" strike="sngStrike" dirty="0" smtClean="0"/>
                        <a:t>Caring</a:t>
                      </a:r>
                      <a:r>
                        <a:rPr lang="en-US" sz="2800" baseline="0" dirty="0" smtClean="0"/>
                        <a:t> Value</a:t>
                      </a:r>
                      <a:endParaRPr lang="en-US" sz="2800" dirty="0"/>
                    </a:p>
                  </a:txBody>
                  <a:tcPr/>
                </a:tc>
                <a:tc>
                  <a:txBody>
                    <a:bodyPr/>
                    <a:lstStyle/>
                    <a:p>
                      <a:r>
                        <a:rPr lang="en-US" sz="2800" dirty="0" smtClean="0"/>
                        <a:t>Three-Minute</a:t>
                      </a:r>
                      <a:r>
                        <a:rPr lang="en-US" sz="2800" baseline="0" dirty="0" smtClean="0"/>
                        <a:t> Message; Issue Awareness Ad</a:t>
                      </a:r>
                      <a:endParaRPr lang="en-US" sz="2800" dirty="0"/>
                    </a:p>
                  </a:txBody>
                  <a:tcPr/>
                </a:tc>
                <a:extLst>
                  <a:ext uri="{0D108BD9-81ED-4DB2-BD59-A6C34878D82A}">
                    <a16:rowId xmlns="" xmlns:a16="http://schemas.microsoft.com/office/drawing/2014/main" val="10005"/>
                  </a:ext>
                </a:extLst>
              </a:tr>
              <a:tr h="693695">
                <a:tc>
                  <a:txBody>
                    <a:bodyPr/>
                    <a:lstStyle/>
                    <a:p>
                      <a:r>
                        <a:rPr lang="en-US" sz="2800" dirty="0" smtClean="0"/>
                        <a:t>Learning How</a:t>
                      </a:r>
                      <a:r>
                        <a:rPr lang="en-US" sz="2800" baseline="0" dirty="0" smtClean="0"/>
                        <a:t> to Learn</a:t>
                      </a:r>
                      <a:endParaRPr lang="en-US" sz="2800" dirty="0"/>
                    </a:p>
                  </a:txBody>
                  <a:tcPr/>
                </a:tc>
                <a:tc>
                  <a:txBody>
                    <a:bodyPr/>
                    <a:lstStyle/>
                    <a:p>
                      <a:r>
                        <a:rPr lang="en-US" sz="2800" dirty="0" smtClean="0"/>
                        <a:t>Student Generated Rubrics; What? So What?  Now What? Journal</a:t>
                      </a:r>
                      <a:endParaRPr lang="en-US" sz="2800" dirty="0"/>
                    </a:p>
                  </a:txBody>
                  <a:tcPr/>
                </a:tc>
                <a:extLst>
                  <a:ext uri="{0D108BD9-81ED-4DB2-BD59-A6C34878D82A}">
                    <a16:rowId xmlns="" xmlns:a16="http://schemas.microsoft.com/office/drawing/2014/main" val="10006"/>
                  </a:ext>
                </a:extLst>
              </a:tr>
            </a:tbl>
          </a:graphicData>
        </a:graphic>
      </p:graphicFrame>
      <p:sp>
        <p:nvSpPr>
          <p:cNvPr id="5" name="TextBox 4"/>
          <p:cNvSpPr txBox="1"/>
          <p:nvPr/>
        </p:nvSpPr>
        <p:spPr>
          <a:xfrm>
            <a:off x="0" y="6546715"/>
            <a:ext cx="12101209" cy="369332"/>
          </a:xfrm>
          <a:prstGeom prst="rect">
            <a:avLst/>
          </a:prstGeom>
          <a:noFill/>
        </p:spPr>
        <p:txBody>
          <a:bodyPr wrap="square" rtlCol="0">
            <a:spAutoFit/>
          </a:bodyPr>
          <a:lstStyle/>
          <a:p>
            <a:r>
              <a:rPr lang="en-US" dirty="0" smtClean="0"/>
              <a:t>From </a:t>
            </a:r>
            <a:r>
              <a:rPr lang="en-US" i="1" dirty="0" smtClean="0"/>
              <a:t>Learning Assessment Techniques </a:t>
            </a:r>
            <a:r>
              <a:rPr lang="en-US" dirty="0" smtClean="0"/>
              <a:t>by Barkley &amp; Major, which details 7 – 10 activities for each significant learning domain.</a:t>
            </a:r>
            <a:endParaRPr lang="en-US" dirty="0"/>
          </a:p>
        </p:txBody>
      </p:sp>
    </p:spTree>
    <p:extLst>
      <p:ext uri="{BB962C8B-B14F-4D97-AF65-F5344CB8AC3E}">
        <p14:creationId xmlns:p14="http://schemas.microsoft.com/office/powerpoint/2010/main" val="42353023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8229600" cy="1024328"/>
          </a:xfrm>
        </p:spPr>
        <p:txBody>
          <a:bodyPr>
            <a:normAutofit/>
          </a:bodyPr>
          <a:lstStyle/>
          <a:p>
            <a:r>
              <a:rPr lang="en-US" dirty="0" smtClean="0"/>
              <a:t>other topics beyond foundation</a:t>
            </a:r>
            <a:endParaRPr lang="en-US" dirty="0"/>
          </a:p>
        </p:txBody>
      </p:sp>
      <p:sp>
        <p:nvSpPr>
          <p:cNvPr id="3" name="Content Placeholder 2"/>
          <p:cNvSpPr>
            <a:spLocks noGrp="1"/>
          </p:cNvSpPr>
          <p:nvPr>
            <p:ph idx="1"/>
          </p:nvPr>
        </p:nvSpPr>
        <p:spPr>
          <a:xfrm>
            <a:off x="854439" y="1738859"/>
            <a:ext cx="10178321" cy="4387305"/>
          </a:xfrm>
        </p:spPr>
        <p:txBody>
          <a:bodyPr>
            <a:normAutofit/>
          </a:bodyPr>
          <a:lstStyle/>
          <a:p>
            <a:pPr lvl="1"/>
            <a:r>
              <a:rPr lang="en-US" sz="4000" dirty="0" smtClean="0"/>
              <a:t>Structuring a course strategy for increasing complexity and challenge (i.e., scaffolding the learning experience).</a:t>
            </a:r>
            <a:endParaRPr lang="en-US" sz="4000" b="1" dirty="0" smtClean="0"/>
          </a:p>
          <a:p>
            <a:pPr lvl="1"/>
            <a:r>
              <a:rPr lang="en-US" sz="4000" dirty="0" smtClean="0"/>
              <a:t>Developing a grading </a:t>
            </a:r>
            <a:r>
              <a:rPr lang="en-US" sz="4000" dirty="0"/>
              <a:t>system</a:t>
            </a:r>
          </a:p>
          <a:p>
            <a:pPr lvl="1"/>
            <a:r>
              <a:rPr lang="en-US" sz="4000" dirty="0" smtClean="0"/>
              <a:t>Preparing a learner-centered syllabus</a:t>
            </a:r>
            <a:endParaRPr lang="en-US" sz="4000" dirty="0"/>
          </a:p>
          <a:p>
            <a:pPr lvl="1"/>
            <a:r>
              <a:rPr lang="en-US" sz="4000" dirty="0" smtClean="0"/>
              <a:t>Planning </a:t>
            </a:r>
            <a:r>
              <a:rPr lang="en-US" sz="4000" dirty="0"/>
              <a:t>an evaluation</a:t>
            </a:r>
            <a:r>
              <a:rPr lang="en-US" sz="4000" b="1" dirty="0"/>
              <a:t> </a:t>
            </a:r>
            <a:r>
              <a:rPr lang="en-US" sz="4000" dirty="0"/>
              <a:t>of the course and of </a:t>
            </a:r>
            <a:r>
              <a:rPr lang="en-US" sz="4000" dirty="0" smtClean="0"/>
              <a:t>the instructor’s </a:t>
            </a:r>
            <a:r>
              <a:rPr lang="en-US" sz="4000" dirty="0"/>
              <a:t>teaching</a:t>
            </a:r>
          </a:p>
          <a:p>
            <a:pPr marL="514350" indent="-514350">
              <a:buFont typeface="+mj-lt"/>
              <a:buAutoNum type="arabicPeriod" startAt="6"/>
            </a:pPr>
            <a:endParaRPr lang="en-US" sz="3200" b="1" dirty="0"/>
          </a:p>
        </p:txBody>
      </p:sp>
    </p:spTree>
    <p:extLst>
      <p:ext uri="{BB962C8B-B14F-4D97-AF65-F5344CB8AC3E}">
        <p14:creationId xmlns:p14="http://schemas.microsoft.com/office/powerpoint/2010/main" val="13280363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could do with AN FLC FOCUSED ON  COURSE DESIGN</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smtClean="0"/>
              <a:t>Work with group to design courses</a:t>
            </a:r>
          </a:p>
          <a:p>
            <a:pPr marL="0" indent="0">
              <a:buNone/>
            </a:pPr>
            <a:r>
              <a:rPr lang="en-US" sz="3600" dirty="0" smtClean="0"/>
              <a:t>Take all the pieces of this day and incorporate into an FLC on course design </a:t>
            </a:r>
          </a:p>
          <a:p>
            <a:pPr marL="0" indent="0">
              <a:buNone/>
            </a:pPr>
            <a:r>
              <a:rPr lang="en-US" sz="3600" dirty="0" smtClean="0"/>
              <a:t>Just about anything you want to</a:t>
            </a:r>
          </a:p>
          <a:p>
            <a:pPr marL="0" indent="0">
              <a:buNone/>
            </a:pPr>
            <a:r>
              <a:rPr lang="en-US" sz="3600" dirty="0" smtClean="0"/>
              <a:t>…and you could design your own courses – and your FLC -- according to these principles.</a:t>
            </a:r>
          </a:p>
          <a:p>
            <a:pPr marL="514350" indent="-514350">
              <a:buFont typeface="+mj-lt"/>
              <a:buAutoNum type="arabicPeriod"/>
            </a:pPr>
            <a:endParaRPr lang="en-US" sz="2800" dirty="0"/>
          </a:p>
        </p:txBody>
      </p:sp>
    </p:spTree>
    <p:extLst>
      <p:ext uri="{BB962C8B-B14F-4D97-AF65-F5344CB8AC3E}">
        <p14:creationId xmlns:p14="http://schemas.microsoft.com/office/powerpoint/2010/main" val="2944078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981200" y="274638"/>
            <a:ext cx="8229600" cy="1477962"/>
          </a:xfrm>
        </p:spPr>
        <p:txBody>
          <a:bodyPr/>
          <a:lstStyle/>
          <a:p>
            <a:r>
              <a:rPr lang="en-US" altLang="en-US" i="1" smtClean="0"/>
              <a:t>Example</a:t>
            </a:r>
            <a:r>
              <a:rPr lang="en-US" altLang="en-US" smtClean="0"/>
              <a:t>: Learning Goals Inventory:  </a:t>
            </a:r>
            <a:br>
              <a:rPr lang="en-US" altLang="en-US" smtClean="0"/>
            </a:br>
            <a:r>
              <a:rPr lang="en-US" altLang="en-US" smtClean="0"/>
              <a:t>Foundational Knowledge Domain</a:t>
            </a:r>
          </a:p>
        </p:txBody>
      </p:sp>
      <p:sp>
        <p:nvSpPr>
          <p:cNvPr id="3" name="Content Placeholder 2"/>
          <p:cNvSpPr>
            <a:spLocks noGrp="1"/>
          </p:cNvSpPr>
          <p:nvPr>
            <p:ph idx="1"/>
          </p:nvPr>
        </p:nvSpPr>
        <p:spPr>
          <a:xfrm>
            <a:off x="1148316" y="2918619"/>
            <a:ext cx="9854464" cy="2949132"/>
          </a:xfrm>
        </p:spPr>
        <p:txBody>
          <a:bodyPr>
            <a:normAutofit/>
          </a:bodyPr>
          <a:lstStyle/>
          <a:p>
            <a:pPr marL="0" indent="0" algn="ctr">
              <a:buNone/>
              <a:defRPr/>
            </a:pPr>
            <a:r>
              <a:rPr lang="en-US" sz="2800" dirty="0" smtClean="0"/>
              <a:t>As a result of participation in the course, students should </a:t>
            </a:r>
            <a:r>
              <a:rPr lang="en-US" sz="2800" u="sng" dirty="0" smtClean="0"/>
              <a:t>develop</a:t>
            </a:r>
            <a:r>
              <a:rPr lang="en-US" sz="2800" dirty="0" smtClean="0"/>
              <a:t>:</a:t>
            </a:r>
          </a:p>
          <a:p>
            <a:pPr marL="400050" lvl="1" indent="0">
              <a:buNone/>
              <a:defRPr/>
            </a:pPr>
            <a:r>
              <a:rPr lang="en-US" sz="3200" dirty="0" smtClean="0"/>
              <a:t>1</a:t>
            </a:r>
            <a:r>
              <a:rPr lang="en-US" sz="4000" dirty="0" smtClean="0"/>
              <a:t>. </a:t>
            </a:r>
            <a:r>
              <a:rPr lang="en-US" sz="3200" dirty="0" smtClean="0"/>
              <a:t>Knowledge of central facts in the subject area</a:t>
            </a:r>
          </a:p>
          <a:p>
            <a:pPr marL="400050" lvl="1" indent="0">
              <a:buNone/>
              <a:defRPr/>
            </a:pPr>
            <a:r>
              <a:rPr lang="en-US" sz="3200" dirty="0" smtClean="0"/>
              <a:t>6. Recognition of difference between fact and opinion related to this subject area</a:t>
            </a:r>
            <a:endParaRPr lang="en-US" sz="3200" dirty="0"/>
          </a:p>
          <a:p>
            <a:pPr marL="226314" indent="0">
              <a:buNone/>
              <a:defRPr/>
            </a:pPr>
            <a:endParaRPr lang="en-US" dirty="0" smtClean="0"/>
          </a:p>
        </p:txBody>
      </p:sp>
      <p:sp>
        <p:nvSpPr>
          <p:cNvPr id="48132" name="TextBox 4"/>
          <p:cNvSpPr txBox="1">
            <a:spLocks noChangeArrowheads="1"/>
          </p:cNvSpPr>
          <p:nvPr/>
        </p:nvSpPr>
        <p:spPr bwMode="auto">
          <a:xfrm>
            <a:off x="3608684" y="5997132"/>
            <a:ext cx="71231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600" dirty="0"/>
              <a:t>From </a:t>
            </a:r>
            <a:r>
              <a:rPr lang="en-US" altLang="en-US" sz="1600" i="1" dirty="0"/>
              <a:t>Learning Assessment Techniques </a:t>
            </a:r>
            <a:r>
              <a:rPr lang="en-US" altLang="en-US" sz="1600" dirty="0"/>
              <a:t>by Barkley &amp; </a:t>
            </a:r>
            <a:r>
              <a:rPr lang="en-US" altLang="en-US" sz="1600" dirty="0" smtClean="0"/>
              <a:t>Major</a:t>
            </a:r>
            <a:endParaRPr lang="en-US" altLang="en-US" sz="1600" dirty="0"/>
          </a:p>
        </p:txBody>
      </p:sp>
      <p:graphicFrame>
        <p:nvGraphicFramePr>
          <p:cNvPr id="6" name="Table 5"/>
          <p:cNvGraphicFramePr>
            <a:graphicFrameLocks noGrp="1"/>
          </p:cNvGraphicFramePr>
          <p:nvPr>
            <p:extLst/>
          </p:nvPr>
        </p:nvGraphicFramePr>
        <p:xfrm>
          <a:off x="1509825" y="1778000"/>
          <a:ext cx="8815275" cy="1011238"/>
        </p:xfrm>
        <a:graphic>
          <a:graphicData uri="http://schemas.openxmlformats.org/drawingml/2006/table">
            <a:tbl>
              <a:tblPr firstRow="1" bandRow="1">
                <a:tableStyleId>{5C22544A-7EE6-4342-B048-85BDC9FD1C3A}</a:tableStyleId>
              </a:tblPr>
              <a:tblGrid>
                <a:gridCol w="1763055">
                  <a:extLst>
                    <a:ext uri="{9D8B030D-6E8A-4147-A177-3AD203B41FA5}">
                      <a16:colId xmlns="" xmlns:a16="http://schemas.microsoft.com/office/drawing/2014/main" val="2065238655"/>
                    </a:ext>
                  </a:extLst>
                </a:gridCol>
                <a:gridCol w="1763055">
                  <a:extLst>
                    <a:ext uri="{9D8B030D-6E8A-4147-A177-3AD203B41FA5}">
                      <a16:colId xmlns="" xmlns:a16="http://schemas.microsoft.com/office/drawing/2014/main" val="2742741388"/>
                    </a:ext>
                  </a:extLst>
                </a:gridCol>
                <a:gridCol w="1763055">
                  <a:extLst>
                    <a:ext uri="{9D8B030D-6E8A-4147-A177-3AD203B41FA5}">
                      <a16:colId xmlns="" xmlns:a16="http://schemas.microsoft.com/office/drawing/2014/main" val="3436013477"/>
                    </a:ext>
                  </a:extLst>
                </a:gridCol>
                <a:gridCol w="1763055">
                  <a:extLst>
                    <a:ext uri="{9D8B030D-6E8A-4147-A177-3AD203B41FA5}">
                      <a16:colId xmlns="" xmlns:a16="http://schemas.microsoft.com/office/drawing/2014/main" val="3944140558"/>
                    </a:ext>
                  </a:extLst>
                </a:gridCol>
                <a:gridCol w="1763055">
                  <a:extLst>
                    <a:ext uri="{9D8B030D-6E8A-4147-A177-3AD203B41FA5}">
                      <a16:colId xmlns="" xmlns:a16="http://schemas.microsoft.com/office/drawing/2014/main" val="2157047446"/>
                    </a:ext>
                  </a:extLst>
                </a:gridCol>
              </a:tblGrid>
              <a:tr h="370957">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Answer each question on a Likert Scale:</a:t>
                      </a:r>
                      <a:endParaRPr lang="en-US" sz="1800" dirty="0">
                        <a:solidFill>
                          <a:schemeClr val="bg1"/>
                        </a:solidFill>
                      </a:endParaRPr>
                    </a:p>
                  </a:txBody>
                  <a:tcPr marT="45734" marB="45734">
                    <a:solidFill>
                      <a:schemeClr val="tx2"/>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3583954917"/>
                  </a:ext>
                </a:extLst>
              </a:tr>
              <a:tr h="640281">
                <a:tc>
                  <a:txBody>
                    <a:bodyPr/>
                    <a:lstStyle/>
                    <a:p>
                      <a:r>
                        <a:rPr lang="en-US" sz="1800" dirty="0" smtClean="0">
                          <a:solidFill>
                            <a:schemeClr val="bg1"/>
                          </a:solidFill>
                        </a:rPr>
                        <a:t>High</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Moderately High </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Moderately Low</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Low</a:t>
                      </a:r>
                      <a:endParaRPr lang="en-US" sz="1800" dirty="0">
                        <a:solidFill>
                          <a:schemeClr val="bg1"/>
                        </a:solidFill>
                      </a:endParaRPr>
                    </a:p>
                  </a:txBody>
                  <a:tcPr marT="45734" marB="45734">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Not Applicable</a:t>
                      </a:r>
                    </a:p>
                    <a:p>
                      <a:endParaRPr lang="en-US" sz="1800" dirty="0">
                        <a:solidFill>
                          <a:schemeClr val="bg1"/>
                        </a:solidFill>
                      </a:endParaRPr>
                    </a:p>
                  </a:txBody>
                  <a:tcPr marT="45734" marB="45734">
                    <a:solidFill>
                      <a:schemeClr val="tx2"/>
                    </a:solidFill>
                  </a:tcPr>
                </a:tc>
                <a:extLst>
                  <a:ext uri="{0D108BD9-81ED-4DB2-BD59-A6C34878D82A}">
                    <a16:rowId xmlns="" xmlns:a16="http://schemas.microsoft.com/office/drawing/2014/main" val="1492186810"/>
                  </a:ext>
                </a:extLst>
              </a:tr>
            </a:tbl>
          </a:graphicData>
        </a:graphic>
      </p:graphicFrame>
    </p:spTree>
    <p:extLst>
      <p:ext uri="{BB962C8B-B14F-4D97-AF65-F5344CB8AC3E}">
        <p14:creationId xmlns:p14="http://schemas.microsoft.com/office/powerpoint/2010/main" val="2153453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981200" y="274638"/>
            <a:ext cx="8229600" cy="1477962"/>
          </a:xfrm>
        </p:spPr>
        <p:txBody>
          <a:bodyPr/>
          <a:lstStyle/>
          <a:p>
            <a:r>
              <a:rPr lang="en-US" altLang="en-US" i="1" dirty="0" smtClean="0"/>
              <a:t>Example</a:t>
            </a:r>
            <a:r>
              <a:rPr lang="en-US" altLang="en-US" dirty="0" smtClean="0"/>
              <a:t>: Learning Goals Inventory:  </a:t>
            </a:r>
            <a:br>
              <a:rPr lang="en-US" altLang="en-US" dirty="0" smtClean="0"/>
            </a:br>
            <a:r>
              <a:rPr lang="en-US" altLang="en-US" dirty="0" smtClean="0"/>
              <a:t>Application Domain</a:t>
            </a:r>
          </a:p>
        </p:txBody>
      </p:sp>
      <p:sp>
        <p:nvSpPr>
          <p:cNvPr id="3" name="Content Placeholder 2"/>
          <p:cNvSpPr>
            <a:spLocks noGrp="1"/>
          </p:cNvSpPr>
          <p:nvPr>
            <p:ph idx="1"/>
          </p:nvPr>
        </p:nvSpPr>
        <p:spPr>
          <a:xfrm>
            <a:off x="1148316" y="2918619"/>
            <a:ext cx="9854464" cy="2949132"/>
          </a:xfrm>
        </p:spPr>
        <p:txBody>
          <a:bodyPr>
            <a:normAutofit/>
          </a:bodyPr>
          <a:lstStyle/>
          <a:p>
            <a:pPr marL="0" indent="0" algn="ctr">
              <a:buNone/>
              <a:defRPr/>
            </a:pPr>
            <a:r>
              <a:rPr lang="en-US" sz="2800" dirty="0" smtClean="0"/>
              <a:t>As a result of participation in the course, students should </a:t>
            </a:r>
            <a:r>
              <a:rPr lang="en-US" sz="2800" u="sng" dirty="0" smtClean="0"/>
              <a:t>develop</a:t>
            </a:r>
            <a:r>
              <a:rPr lang="en-US" sz="2800" dirty="0" smtClean="0"/>
              <a:t>:</a:t>
            </a:r>
          </a:p>
          <a:p>
            <a:pPr marL="400050" lvl="1" indent="0">
              <a:buNone/>
              <a:defRPr/>
            </a:pPr>
            <a:r>
              <a:rPr lang="en-US" sz="3200" dirty="0" smtClean="0"/>
              <a:t>11</a:t>
            </a:r>
            <a:r>
              <a:rPr lang="en-US" sz="4000" dirty="0" smtClean="0"/>
              <a:t>. </a:t>
            </a:r>
            <a:r>
              <a:rPr lang="en-US" sz="3200" dirty="0" smtClean="0"/>
              <a:t>Writing skills</a:t>
            </a:r>
          </a:p>
          <a:p>
            <a:pPr marL="400050" lvl="1" indent="0">
              <a:buNone/>
              <a:defRPr/>
            </a:pPr>
            <a:r>
              <a:rPr lang="en-US" sz="3200" dirty="0" smtClean="0"/>
              <a:t>15. Critical thinking skills</a:t>
            </a:r>
            <a:endParaRPr lang="en-US" sz="3200" dirty="0"/>
          </a:p>
          <a:p>
            <a:pPr marL="226314" indent="0">
              <a:buNone/>
              <a:defRPr/>
            </a:pPr>
            <a:endParaRPr lang="en-US" dirty="0" smtClean="0"/>
          </a:p>
        </p:txBody>
      </p:sp>
      <p:sp>
        <p:nvSpPr>
          <p:cNvPr id="48132" name="TextBox 4"/>
          <p:cNvSpPr txBox="1">
            <a:spLocks noChangeArrowheads="1"/>
          </p:cNvSpPr>
          <p:nvPr/>
        </p:nvSpPr>
        <p:spPr bwMode="auto">
          <a:xfrm>
            <a:off x="3608684" y="5997132"/>
            <a:ext cx="71231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600" dirty="0"/>
              <a:t>From </a:t>
            </a:r>
            <a:r>
              <a:rPr lang="en-US" altLang="en-US" sz="1600" i="1" dirty="0"/>
              <a:t>Learning Assessment Techniques </a:t>
            </a:r>
            <a:r>
              <a:rPr lang="en-US" altLang="en-US" sz="1600" dirty="0"/>
              <a:t>by Barkley &amp; </a:t>
            </a:r>
            <a:r>
              <a:rPr lang="en-US" altLang="en-US" sz="1600" dirty="0" smtClean="0"/>
              <a:t>Major</a:t>
            </a:r>
            <a:endParaRPr lang="en-US" altLang="en-US" sz="1600" dirty="0"/>
          </a:p>
        </p:txBody>
      </p:sp>
      <p:graphicFrame>
        <p:nvGraphicFramePr>
          <p:cNvPr id="6" name="Table 5"/>
          <p:cNvGraphicFramePr>
            <a:graphicFrameLocks noGrp="1"/>
          </p:cNvGraphicFramePr>
          <p:nvPr>
            <p:extLst/>
          </p:nvPr>
        </p:nvGraphicFramePr>
        <p:xfrm>
          <a:off x="1509825" y="1778000"/>
          <a:ext cx="8815275" cy="1011238"/>
        </p:xfrm>
        <a:graphic>
          <a:graphicData uri="http://schemas.openxmlformats.org/drawingml/2006/table">
            <a:tbl>
              <a:tblPr firstRow="1" bandRow="1">
                <a:tableStyleId>{5C22544A-7EE6-4342-B048-85BDC9FD1C3A}</a:tableStyleId>
              </a:tblPr>
              <a:tblGrid>
                <a:gridCol w="1763055">
                  <a:extLst>
                    <a:ext uri="{9D8B030D-6E8A-4147-A177-3AD203B41FA5}">
                      <a16:colId xmlns="" xmlns:a16="http://schemas.microsoft.com/office/drawing/2014/main" val="2065238655"/>
                    </a:ext>
                  </a:extLst>
                </a:gridCol>
                <a:gridCol w="1763055">
                  <a:extLst>
                    <a:ext uri="{9D8B030D-6E8A-4147-A177-3AD203B41FA5}">
                      <a16:colId xmlns="" xmlns:a16="http://schemas.microsoft.com/office/drawing/2014/main" val="2742741388"/>
                    </a:ext>
                  </a:extLst>
                </a:gridCol>
                <a:gridCol w="1763055">
                  <a:extLst>
                    <a:ext uri="{9D8B030D-6E8A-4147-A177-3AD203B41FA5}">
                      <a16:colId xmlns="" xmlns:a16="http://schemas.microsoft.com/office/drawing/2014/main" val="3436013477"/>
                    </a:ext>
                  </a:extLst>
                </a:gridCol>
                <a:gridCol w="1763055">
                  <a:extLst>
                    <a:ext uri="{9D8B030D-6E8A-4147-A177-3AD203B41FA5}">
                      <a16:colId xmlns="" xmlns:a16="http://schemas.microsoft.com/office/drawing/2014/main" val="3944140558"/>
                    </a:ext>
                  </a:extLst>
                </a:gridCol>
                <a:gridCol w="1763055">
                  <a:extLst>
                    <a:ext uri="{9D8B030D-6E8A-4147-A177-3AD203B41FA5}">
                      <a16:colId xmlns="" xmlns:a16="http://schemas.microsoft.com/office/drawing/2014/main" val="2157047446"/>
                    </a:ext>
                  </a:extLst>
                </a:gridCol>
              </a:tblGrid>
              <a:tr h="370957">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Answer each question on a Likert Scale:</a:t>
                      </a:r>
                      <a:endParaRPr lang="en-US" sz="1800" dirty="0">
                        <a:solidFill>
                          <a:schemeClr val="bg1"/>
                        </a:solidFill>
                      </a:endParaRPr>
                    </a:p>
                  </a:txBody>
                  <a:tcPr marT="45734" marB="45734">
                    <a:solidFill>
                      <a:schemeClr val="tx2"/>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3583954917"/>
                  </a:ext>
                </a:extLst>
              </a:tr>
              <a:tr h="640281">
                <a:tc>
                  <a:txBody>
                    <a:bodyPr/>
                    <a:lstStyle/>
                    <a:p>
                      <a:r>
                        <a:rPr lang="en-US" sz="1800" dirty="0" smtClean="0">
                          <a:solidFill>
                            <a:schemeClr val="bg1"/>
                          </a:solidFill>
                        </a:rPr>
                        <a:t>High</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Moderately High </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Moderately Low</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Low</a:t>
                      </a:r>
                      <a:endParaRPr lang="en-US" sz="1800" dirty="0">
                        <a:solidFill>
                          <a:schemeClr val="bg1"/>
                        </a:solidFill>
                      </a:endParaRPr>
                    </a:p>
                  </a:txBody>
                  <a:tcPr marT="45734" marB="45734">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Not Applicable</a:t>
                      </a:r>
                    </a:p>
                    <a:p>
                      <a:endParaRPr lang="en-US" sz="1800" dirty="0">
                        <a:solidFill>
                          <a:schemeClr val="bg1"/>
                        </a:solidFill>
                      </a:endParaRPr>
                    </a:p>
                  </a:txBody>
                  <a:tcPr marT="45734" marB="45734">
                    <a:solidFill>
                      <a:schemeClr val="tx2"/>
                    </a:solidFill>
                  </a:tcPr>
                </a:tc>
                <a:extLst>
                  <a:ext uri="{0D108BD9-81ED-4DB2-BD59-A6C34878D82A}">
                    <a16:rowId xmlns="" xmlns:a16="http://schemas.microsoft.com/office/drawing/2014/main" val="1492186810"/>
                  </a:ext>
                </a:extLst>
              </a:tr>
            </a:tbl>
          </a:graphicData>
        </a:graphic>
      </p:graphicFrame>
    </p:spTree>
    <p:extLst>
      <p:ext uri="{BB962C8B-B14F-4D97-AF65-F5344CB8AC3E}">
        <p14:creationId xmlns:p14="http://schemas.microsoft.com/office/powerpoint/2010/main" val="2781602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981200" y="274638"/>
            <a:ext cx="8229600" cy="1477962"/>
          </a:xfrm>
        </p:spPr>
        <p:txBody>
          <a:bodyPr/>
          <a:lstStyle/>
          <a:p>
            <a:r>
              <a:rPr lang="en-US" altLang="en-US" i="1" dirty="0" smtClean="0"/>
              <a:t>Example</a:t>
            </a:r>
            <a:r>
              <a:rPr lang="en-US" altLang="en-US" dirty="0" smtClean="0"/>
              <a:t>: Learning Goals Inventory:  </a:t>
            </a:r>
            <a:br>
              <a:rPr lang="en-US" altLang="en-US" dirty="0" smtClean="0"/>
            </a:br>
            <a:r>
              <a:rPr lang="en-US" altLang="en-US" dirty="0" smtClean="0"/>
              <a:t>integration Domain</a:t>
            </a:r>
          </a:p>
        </p:txBody>
      </p:sp>
      <p:sp>
        <p:nvSpPr>
          <p:cNvPr id="3" name="Content Placeholder 2"/>
          <p:cNvSpPr>
            <a:spLocks noGrp="1"/>
          </p:cNvSpPr>
          <p:nvPr>
            <p:ph idx="1"/>
          </p:nvPr>
        </p:nvSpPr>
        <p:spPr>
          <a:xfrm>
            <a:off x="1148316" y="2918619"/>
            <a:ext cx="9854464" cy="2949132"/>
          </a:xfrm>
        </p:spPr>
        <p:txBody>
          <a:bodyPr>
            <a:normAutofit/>
          </a:bodyPr>
          <a:lstStyle/>
          <a:p>
            <a:pPr marL="0" indent="0" algn="ctr">
              <a:buNone/>
              <a:defRPr/>
            </a:pPr>
            <a:r>
              <a:rPr lang="en-US" sz="2800" dirty="0" smtClean="0"/>
              <a:t>As a result of participation in the course, students should </a:t>
            </a:r>
            <a:r>
              <a:rPr lang="en-US" sz="2800" u="sng" dirty="0" smtClean="0"/>
              <a:t>develop</a:t>
            </a:r>
            <a:r>
              <a:rPr lang="en-US" sz="2800" dirty="0" smtClean="0"/>
              <a:t>:</a:t>
            </a:r>
          </a:p>
          <a:p>
            <a:pPr marL="400050" lvl="1" indent="0">
              <a:buNone/>
              <a:defRPr/>
            </a:pPr>
            <a:r>
              <a:rPr lang="en-US" sz="3200" dirty="0" smtClean="0"/>
              <a:t>24</a:t>
            </a:r>
            <a:r>
              <a:rPr lang="en-US" sz="4000" dirty="0" smtClean="0"/>
              <a:t>. </a:t>
            </a:r>
            <a:r>
              <a:rPr lang="en-US" sz="3200" dirty="0" smtClean="0"/>
              <a:t>The ability to connect a concept to other concepts within this course.</a:t>
            </a:r>
          </a:p>
          <a:p>
            <a:pPr marL="400050" lvl="1" indent="0">
              <a:buNone/>
              <a:defRPr/>
            </a:pPr>
            <a:r>
              <a:rPr lang="en-US" sz="3200" dirty="0" smtClean="0"/>
              <a:t>27. The ability to connect course concepts to concepts in other disciplines or fields. </a:t>
            </a:r>
            <a:endParaRPr lang="en-US" sz="3200" dirty="0"/>
          </a:p>
          <a:p>
            <a:pPr marL="226314" indent="0">
              <a:buNone/>
              <a:defRPr/>
            </a:pPr>
            <a:endParaRPr lang="en-US" dirty="0" smtClean="0"/>
          </a:p>
        </p:txBody>
      </p:sp>
      <p:sp>
        <p:nvSpPr>
          <p:cNvPr id="48132" name="TextBox 4"/>
          <p:cNvSpPr txBox="1">
            <a:spLocks noChangeArrowheads="1"/>
          </p:cNvSpPr>
          <p:nvPr/>
        </p:nvSpPr>
        <p:spPr bwMode="auto">
          <a:xfrm>
            <a:off x="3608684" y="5997132"/>
            <a:ext cx="71231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600" dirty="0"/>
              <a:t>From </a:t>
            </a:r>
            <a:r>
              <a:rPr lang="en-US" altLang="en-US" sz="1600" i="1" dirty="0"/>
              <a:t>Learning Assessment Techniques </a:t>
            </a:r>
            <a:r>
              <a:rPr lang="en-US" altLang="en-US" sz="1600" dirty="0"/>
              <a:t>by Barkley &amp; </a:t>
            </a:r>
            <a:r>
              <a:rPr lang="en-US" altLang="en-US" sz="1600" dirty="0" smtClean="0"/>
              <a:t>Major</a:t>
            </a:r>
            <a:endParaRPr lang="en-US" altLang="en-US" sz="1600" dirty="0"/>
          </a:p>
        </p:txBody>
      </p:sp>
      <p:graphicFrame>
        <p:nvGraphicFramePr>
          <p:cNvPr id="6" name="Table 5"/>
          <p:cNvGraphicFramePr>
            <a:graphicFrameLocks noGrp="1"/>
          </p:cNvGraphicFramePr>
          <p:nvPr>
            <p:extLst/>
          </p:nvPr>
        </p:nvGraphicFramePr>
        <p:xfrm>
          <a:off x="1509825" y="1778000"/>
          <a:ext cx="8815275" cy="1011238"/>
        </p:xfrm>
        <a:graphic>
          <a:graphicData uri="http://schemas.openxmlformats.org/drawingml/2006/table">
            <a:tbl>
              <a:tblPr firstRow="1" bandRow="1">
                <a:tableStyleId>{5C22544A-7EE6-4342-B048-85BDC9FD1C3A}</a:tableStyleId>
              </a:tblPr>
              <a:tblGrid>
                <a:gridCol w="1763055">
                  <a:extLst>
                    <a:ext uri="{9D8B030D-6E8A-4147-A177-3AD203B41FA5}">
                      <a16:colId xmlns="" xmlns:a16="http://schemas.microsoft.com/office/drawing/2014/main" val="2065238655"/>
                    </a:ext>
                  </a:extLst>
                </a:gridCol>
                <a:gridCol w="1763055">
                  <a:extLst>
                    <a:ext uri="{9D8B030D-6E8A-4147-A177-3AD203B41FA5}">
                      <a16:colId xmlns="" xmlns:a16="http://schemas.microsoft.com/office/drawing/2014/main" val="2742741388"/>
                    </a:ext>
                  </a:extLst>
                </a:gridCol>
                <a:gridCol w="1763055">
                  <a:extLst>
                    <a:ext uri="{9D8B030D-6E8A-4147-A177-3AD203B41FA5}">
                      <a16:colId xmlns="" xmlns:a16="http://schemas.microsoft.com/office/drawing/2014/main" val="3436013477"/>
                    </a:ext>
                  </a:extLst>
                </a:gridCol>
                <a:gridCol w="1763055">
                  <a:extLst>
                    <a:ext uri="{9D8B030D-6E8A-4147-A177-3AD203B41FA5}">
                      <a16:colId xmlns="" xmlns:a16="http://schemas.microsoft.com/office/drawing/2014/main" val="3944140558"/>
                    </a:ext>
                  </a:extLst>
                </a:gridCol>
                <a:gridCol w="1763055">
                  <a:extLst>
                    <a:ext uri="{9D8B030D-6E8A-4147-A177-3AD203B41FA5}">
                      <a16:colId xmlns="" xmlns:a16="http://schemas.microsoft.com/office/drawing/2014/main" val="2157047446"/>
                    </a:ext>
                  </a:extLst>
                </a:gridCol>
              </a:tblGrid>
              <a:tr h="370957">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Answer each question on a Likert Scale:</a:t>
                      </a:r>
                      <a:endParaRPr lang="en-US" sz="1800" dirty="0">
                        <a:solidFill>
                          <a:schemeClr val="bg1"/>
                        </a:solidFill>
                      </a:endParaRPr>
                    </a:p>
                  </a:txBody>
                  <a:tcPr marT="45734" marB="45734">
                    <a:solidFill>
                      <a:schemeClr val="tx2"/>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3583954917"/>
                  </a:ext>
                </a:extLst>
              </a:tr>
              <a:tr h="640281">
                <a:tc>
                  <a:txBody>
                    <a:bodyPr/>
                    <a:lstStyle/>
                    <a:p>
                      <a:r>
                        <a:rPr lang="en-US" sz="1800" dirty="0" smtClean="0">
                          <a:solidFill>
                            <a:schemeClr val="bg1"/>
                          </a:solidFill>
                        </a:rPr>
                        <a:t>High</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Moderately High </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Moderately Low</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Low</a:t>
                      </a:r>
                      <a:endParaRPr lang="en-US" sz="1800" dirty="0">
                        <a:solidFill>
                          <a:schemeClr val="bg1"/>
                        </a:solidFill>
                      </a:endParaRPr>
                    </a:p>
                  </a:txBody>
                  <a:tcPr marT="45734" marB="45734">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Not Applicable</a:t>
                      </a:r>
                    </a:p>
                    <a:p>
                      <a:endParaRPr lang="en-US" sz="1800" dirty="0">
                        <a:solidFill>
                          <a:schemeClr val="bg1"/>
                        </a:solidFill>
                      </a:endParaRPr>
                    </a:p>
                  </a:txBody>
                  <a:tcPr marT="45734" marB="45734">
                    <a:solidFill>
                      <a:schemeClr val="tx2"/>
                    </a:solidFill>
                  </a:tcPr>
                </a:tc>
                <a:extLst>
                  <a:ext uri="{0D108BD9-81ED-4DB2-BD59-A6C34878D82A}">
                    <a16:rowId xmlns="" xmlns:a16="http://schemas.microsoft.com/office/drawing/2014/main" val="1492186810"/>
                  </a:ext>
                </a:extLst>
              </a:tr>
            </a:tbl>
          </a:graphicData>
        </a:graphic>
      </p:graphicFrame>
    </p:spTree>
    <p:extLst>
      <p:ext uri="{BB962C8B-B14F-4D97-AF65-F5344CB8AC3E}">
        <p14:creationId xmlns:p14="http://schemas.microsoft.com/office/powerpoint/2010/main" val="3046039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981200" y="274638"/>
            <a:ext cx="8229600" cy="1477962"/>
          </a:xfrm>
        </p:spPr>
        <p:txBody>
          <a:bodyPr/>
          <a:lstStyle/>
          <a:p>
            <a:r>
              <a:rPr lang="en-US" altLang="en-US" i="1" dirty="0" smtClean="0"/>
              <a:t>Example</a:t>
            </a:r>
            <a:r>
              <a:rPr lang="en-US" altLang="en-US" dirty="0" smtClean="0"/>
              <a:t>: Learning Goals Inventory:  </a:t>
            </a:r>
            <a:br>
              <a:rPr lang="en-US" altLang="en-US" dirty="0" smtClean="0"/>
            </a:br>
            <a:r>
              <a:rPr lang="en-US" altLang="en-US" dirty="0" smtClean="0"/>
              <a:t>human Domain</a:t>
            </a:r>
          </a:p>
        </p:txBody>
      </p:sp>
      <p:sp>
        <p:nvSpPr>
          <p:cNvPr id="3" name="Content Placeholder 2"/>
          <p:cNvSpPr>
            <a:spLocks noGrp="1"/>
          </p:cNvSpPr>
          <p:nvPr>
            <p:ph idx="1"/>
          </p:nvPr>
        </p:nvSpPr>
        <p:spPr>
          <a:xfrm>
            <a:off x="1148316" y="2918619"/>
            <a:ext cx="9854464" cy="2949132"/>
          </a:xfrm>
        </p:spPr>
        <p:txBody>
          <a:bodyPr>
            <a:normAutofit/>
          </a:bodyPr>
          <a:lstStyle/>
          <a:p>
            <a:pPr marL="0" indent="0" algn="ctr">
              <a:buNone/>
              <a:defRPr/>
            </a:pPr>
            <a:r>
              <a:rPr lang="en-US" sz="2800" dirty="0" smtClean="0"/>
              <a:t>As a result of participation in the course, students should </a:t>
            </a:r>
            <a:r>
              <a:rPr lang="en-US" sz="2800" u="sng" dirty="0" smtClean="0"/>
              <a:t>develop</a:t>
            </a:r>
            <a:r>
              <a:rPr lang="en-US" sz="2800" dirty="0" smtClean="0"/>
              <a:t>:</a:t>
            </a:r>
          </a:p>
          <a:p>
            <a:pPr marL="400050" lvl="1" indent="0">
              <a:buNone/>
              <a:defRPr/>
            </a:pPr>
            <a:r>
              <a:rPr lang="en-US" sz="3200" dirty="0" smtClean="0"/>
              <a:t>31</a:t>
            </a:r>
            <a:r>
              <a:rPr lang="en-US" sz="4000" dirty="0" smtClean="0"/>
              <a:t>. </a:t>
            </a:r>
            <a:r>
              <a:rPr lang="en-US" sz="3200" dirty="0" smtClean="0"/>
              <a:t>The ability to work productively with others.</a:t>
            </a:r>
          </a:p>
          <a:p>
            <a:pPr marL="400050" lvl="1" indent="0">
              <a:buNone/>
              <a:defRPr/>
            </a:pPr>
            <a:r>
              <a:rPr lang="en-US" sz="3200" dirty="0" smtClean="0"/>
              <a:t>36. A commitment to their own emotional health and well-being.</a:t>
            </a:r>
            <a:endParaRPr lang="en-US" sz="3200" dirty="0"/>
          </a:p>
          <a:p>
            <a:pPr marL="226314" indent="0">
              <a:buNone/>
              <a:defRPr/>
            </a:pPr>
            <a:endParaRPr lang="en-US" dirty="0" smtClean="0"/>
          </a:p>
        </p:txBody>
      </p:sp>
      <p:sp>
        <p:nvSpPr>
          <p:cNvPr id="48132" name="TextBox 4"/>
          <p:cNvSpPr txBox="1">
            <a:spLocks noChangeArrowheads="1"/>
          </p:cNvSpPr>
          <p:nvPr/>
        </p:nvSpPr>
        <p:spPr bwMode="auto">
          <a:xfrm>
            <a:off x="3608684" y="5997132"/>
            <a:ext cx="71231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600" dirty="0"/>
              <a:t>From </a:t>
            </a:r>
            <a:r>
              <a:rPr lang="en-US" altLang="en-US" sz="1600" i="1" dirty="0"/>
              <a:t>Learning Assessment Techniques </a:t>
            </a:r>
            <a:r>
              <a:rPr lang="en-US" altLang="en-US" sz="1600" dirty="0"/>
              <a:t>by Barkley &amp; </a:t>
            </a:r>
            <a:r>
              <a:rPr lang="en-US" altLang="en-US" sz="1600" dirty="0" smtClean="0"/>
              <a:t>Major</a:t>
            </a:r>
            <a:endParaRPr lang="en-US" altLang="en-US" sz="1600" dirty="0"/>
          </a:p>
        </p:txBody>
      </p:sp>
      <p:graphicFrame>
        <p:nvGraphicFramePr>
          <p:cNvPr id="6" name="Table 5"/>
          <p:cNvGraphicFramePr>
            <a:graphicFrameLocks noGrp="1"/>
          </p:cNvGraphicFramePr>
          <p:nvPr>
            <p:extLst/>
          </p:nvPr>
        </p:nvGraphicFramePr>
        <p:xfrm>
          <a:off x="1509825" y="1778000"/>
          <a:ext cx="8815275" cy="1011238"/>
        </p:xfrm>
        <a:graphic>
          <a:graphicData uri="http://schemas.openxmlformats.org/drawingml/2006/table">
            <a:tbl>
              <a:tblPr firstRow="1" bandRow="1">
                <a:tableStyleId>{5C22544A-7EE6-4342-B048-85BDC9FD1C3A}</a:tableStyleId>
              </a:tblPr>
              <a:tblGrid>
                <a:gridCol w="1763055">
                  <a:extLst>
                    <a:ext uri="{9D8B030D-6E8A-4147-A177-3AD203B41FA5}">
                      <a16:colId xmlns="" xmlns:a16="http://schemas.microsoft.com/office/drawing/2014/main" val="2065238655"/>
                    </a:ext>
                  </a:extLst>
                </a:gridCol>
                <a:gridCol w="1763055">
                  <a:extLst>
                    <a:ext uri="{9D8B030D-6E8A-4147-A177-3AD203B41FA5}">
                      <a16:colId xmlns="" xmlns:a16="http://schemas.microsoft.com/office/drawing/2014/main" val="2742741388"/>
                    </a:ext>
                  </a:extLst>
                </a:gridCol>
                <a:gridCol w="1763055">
                  <a:extLst>
                    <a:ext uri="{9D8B030D-6E8A-4147-A177-3AD203B41FA5}">
                      <a16:colId xmlns="" xmlns:a16="http://schemas.microsoft.com/office/drawing/2014/main" val="3436013477"/>
                    </a:ext>
                  </a:extLst>
                </a:gridCol>
                <a:gridCol w="1763055">
                  <a:extLst>
                    <a:ext uri="{9D8B030D-6E8A-4147-A177-3AD203B41FA5}">
                      <a16:colId xmlns="" xmlns:a16="http://schemas.microsoft.com/office/drawing/2014/main" val="3944140558"/>
                    </a:ext>
                  </a:extLst>
                </a:gridCol>
                <a:gridCol w="1763055">
                  <a:extLst>
                    <a:ext uri="{9D8B030D-6E8A-4147-A177-3AD203B41FA5}">
                      <a16:colId xmlns="" xmlns:a16="http://schemas.microsoft.com/office/drawing/2014/main" val="2157047446"/>
                    </a:ext>
                  </a:extLst>
                </a:gridCol>
              </a:tblGrid>
              <a:tr h="370957">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Answer each question on a Likert Scale:</a:t>
                      </a:r>
                      <a:endParaRPr lang="en-US" sz="1800" dirty="0">
                        <a:solidFill>
                          <a:schemeClr val="bg1"/>
                        </a:solidFill>
                      </a:endParaRPr>
                    </a:p>
                  </a:txBody>
                  <a:tcPr marT="45734" marB="45734">
                    <a:solidFill>
                      <a:schemeClr val="tx2"/>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3583954917"/>
                  </a:ext>
                </a:extLst>
              </a:tr>
              <a:tr h="640281">
                <a:tc>
                  <a:txBody>
                    <a:bodyPr/>
                    <a:lstStyle/>
                    <a:p>
                      <a:r>
                        <a:rPr lang="en-US" sz="1800" dirty="0" smtClean="0">
                          <a:solidFill>
                            <a:schemeClr val="bg1"/>
                          </a:solidFill>
                        </a:rPr>
                        <a:t>High</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Moderately High </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Moderately Low</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Low</a:t>
                      </a:r>
                      <a:endParaRPr lang="en-US" sz="1800" dirty="0">
                        <a:solidFill>
                          <a:schemeClr val="bg1"/>
                        </a:solidFill>
                      </a:endParaRPr>
                    </a:p>
                  </a:txBody>
                  <a:tcPr marT="45734" marB="45734">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Not Applicable</a:t>
                      </a:r>
                    </a:p>
                    <a:p>
                      <a:endParaRPr lang="en-US" sz="1800" dirty="0">
                        <a:solidFill>
                          <a:schemeClr val="bg1"/>
                        </a:solidFill>
                      </a:endParaRPr>
                    </a:p>
                  </a:txBody>
                  <a:tcPr marT="45734" marB="45734">
                    <a:solidFill>
                      <a:schemeClr val="tx2"/>
                    </a:solidFill>
                  </a:tcPr>
                </a:tc>
                <a:extLst>
                  <a:ext uri="{0D108BD9-81ED-4DB2-BD59-A6C34878D82A}">
                    <a16:rowId xmlns="" xmlns:a16="http://schemas.microsoft.com/office/drawing/2014/main" val="1492186810"/>
                  </a:ext>
                </a:extLst>
              </a:tr>
            </a:tbl>
          </a:graphicData>
        </a:graphic>
      </p:graphicFrame>
    </p:spTree>
    <p:extLst>
      <p:ext uri="{BB962C8B-B14F-4D97-AF65-F5344CB8AC3E}">
        <p14:creationId xmlns:p14="http://schemas.microsoft.com/office/powerpoint/2010/main" val="5481744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981200" y="274638"/>
            <a:ext cx="8229600" cy="1477962"/>
          </a:xfrm>
        </p:spPr>
        <p:txBody>
          <a:bodyPr/>
          <a:lstStyle/>
          <a:p>
            <a:r>
              <a:rPr lang="en-US" altLang="en-US" i="1" dirty="0" smtClean="0"/>
              <a:t>Example</a:t>
            </a:r>
            <a:r>
              <a:rPr lang="en-US" altLang="en-US" dirty="0" smtClean="0"/>
              <a:t>: Learning Goals Inventory:  </a:t>
            </a:r>
            <a:br>
              <a:rPr lang="en-US" altLang="en-US" dirty="0" smtClean="0"/>
            </a:br>
            <a:r>
              <a:rPr lang="en-US" altLang="en-US" dirty="0" smtClean="0"/>
              <a:t>caring (value) Domain</a:t>
            </a:r>
          </a:p>
        </p:txBody>
      </p:sp>
      <p:sp>
        <p:nvSpPr>
          <p:cNvPr id="3" name="Content Placeholder 2"/>
          <p:cNvSpPr>
            <a:spLocks noGrp="1"/>
          </p:cNvSpPr>
          <p:nvPr>
            <p:ph idx="1"/>
          </p:nvPr>
        </p:nvSpPr>
        <p:spPr>
          <a:xfrm>
            <a:off x="1148316" y="2918619"/>
            <a:ext cx="9854464" cy="2949132"/>
          </a:xfrm>
        </p:spPr>
        <p:txBody>
          <a:bodyPr>
            <a:normAutofit/>
          </a:bodyPr>
          <a:lstStyle/>
          <a:p>
            <a:pPr marL="0" indent="0" algn="ctr">
              <a:buNone/>
              <a:defRPr/>
            </a:pPr>
            <a:r>
              <a:rPr lang="en-US" sz="2800" dirty="0" smtClean="0"/>
              <a:t>As a result of participation in the course, students should </a:t>
            </a:r>
            <a:r>
              <a:rPr lang="en-US" sz="2800" u="sng" dirty="0" smtClean="0"/>
              <a:t>develop</a:t>
            </a:r>
            <a:r>
              <a:rPr lang="en-US" sz="2800" dirty="0" smtClean="0"/>
              <a:t>:</a:t>
            </a:r>
          </a:p>
          <a:p>
            <a:pPr marL="400050" lvl="1" indent="0">
              <a:buNone/>
              <a:defRPr/>
            </a:pPr>
            <a:r>
              <a:rPr lang="en-US" sz="3200" dirty="0" smtClean="0"/>
              <a:t>38. Openness to new ideas in the subject area.</a:t>
            </a:r>
          </a:p>
          <a:p>
            <a:pPr marL="400050" lvl="1" indent="0">
              <a:buNone/>
              <a:defRPr/>
            </a:pPr>
            <a:r>
              <a:rPr lang="en-US" sz="3200" dirty="0" smtClean="0"/>
              <a:t>41</a:t>
            </a:r>
            <a:r>
              <a:rPr lang="en-US" sz="4000" dirty="0" smtClean="0"/>
              <a:t>. </a:t>
            </a:r>
            <a:r>
              <a:rPr lang="en-US" sz="3200" dirty="0" smtClean="0"/>
              <a:t>A commitment to success in learning.</a:t>
            </a:r>
          </a:p>
          <a:p>
            <a:pPr marL="226314" indent="0">
              <a:buNone/>
              <a:defRPr/>
            </a:pPr>
            <a:endParaRPr lang="en-US" dirty="0" smtClean="0"/>
          </a:p>
        </p:txBody>
      </p:sp>
      <p:sp>
        <p:nvSpPr>
          <p:cNvPr id="48132" name="TextBox 4"/>
          <p:cNvSpPr txBox="1">
            <a:spLocks noChangeArrowheads="1"/>
          </p:cNvSpPr>
          <p:nvPr/>
        </p:nvSpPr>
        <p:spPr bwMode="auto">
          <a:xfrm>
            <a:off x="3608684" y="5997132"/>
            <a:ext cx="71231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600" dirty="0"/>
              <a:t>From </a:t>
            </a:r>
            <a:r>
              <a:rPr lang="en-US" altLang="en-US" sz="1600" i="1" dirty="0"/>
              <a:t>Learning Assessment Techniques </a:t>
            </a:r>
            <a:r>
              <a:rPr lang="en-US" altLang="en-US" sz="1600" dirty="0"/>
              <a:t>by Barkley &amp; </a:t>
            </a:r>
            <a:r>
              <a:rPr lang="en-US" altLang="en-US" sz="1600" dirty="0" smtClean="0"/>
              <a:t>Major</a:t>
            </a:r>
            <a:endParaRPr lang="en-US" altLang="en-US" sz="1600" dirty="0"/>
          </a:p>
        </p:txBody>
      </p:sp>
      <p:graphicFrame>
        <p:nvGraphicFramePr>
          <p:cNvPr id="6" name="Table 5"/>
          <p:cNvGraphicFramePr>
            <a:graphicFrameLocks noGrp="1"/>
          </p:cNvGraphicFramePr>
          <p:nvPr>
            <p:extLst/>
          </p:nvPr>
        </p:nvGraphicFramePr>
        <p:xfrm>
          <a:off x="1509825" y="1778000"/>
          <a:ext cx="8815275" cy="1011238"/>
        </p:xfrm>
        <a:graphic>
          <a:graphicData uri="http://schemas.openxmlformats.org/drawingml/2006/table">
            <a:tbl>
              <a:tblPr firstRow="1" bandRow="1">
                <a:tableStyleId>{5C22544A-7EE6-4342-B048-85BDC9FD1C3A}</a:tableStyleId>
              </a:tblPr>
              <a:tblGrid>
                <a:gridCol w="1763055">
                  <a:extLst>
                    <a:ext uri="{9D8B030D-6E8A-4147-A177-3AD203B41FA5}">
                      <a16:colId xmlns="" xmlns:a16="http://schemas.microsoft.com/office/drawing/2014/main" val="2065238655"/>
                    </a:ext>
                  </a:extLst>
                </a:gridCol>
                <a:gridCol w="1763055">
                  <a:extLst>
                    <a:ext uri="{9D8B030D-6E8A-4147-A177-3AD203B41FA5}">
                      <a16:colId xmlns="" xmlns:a16="http://schemas.microsoft.com/office/drawing/2014/main" val="2742741388"/>
                    </a:ext>
                  </a:extLst>
                </a:gridCol>
                <a:gridCol w="1763055">
                  <a:extLst>
                    <a:ext uri="{9D8B030D-6E8A-4147-A177-3AD203B41FA5}">
                      <a16:colId xmlns="" xmlns:a16="http://schemas.microsoft.com/office/drawing/2014/main" val="3436013477"/>
                    </a:ext>
                  </a:extLst>
                </a:gridCol>
                <a:gridCol w="1763055">
                  <a:extLst>
                    <a:ext uri="{9D8B030D-6E8A-4147-A177-3AD203B41FA5}">
                      <a16:colId xmlns="" xmlns:a16="http://schemas.microsoft.com/office/drawing/2014/main" val="3944140558"/>
                    </a:ext>
                  </a:extLst>
                </a:gridCol>
                <a:gridCol w="1763055">
                  <a:extLst>
                    <a:ext uri="{9D8B030D-6E8A-4147-A177-3AD203B41FA5}">
                      <a16:colId xmlns="" xmlns:a16="http://schemas.microsoft.com/office/drawing/2014/main" val="2157047446"/>
                    </a:ext>
                  </a:extLst>
                </a:gridCol>
              </a:tblGrid>
              <a:tr h="370957">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Answer each question on a Likert Scale:</a:t>
                      </a:r>
                      <a:endParaRPr lang="en-US" sz="1800" dirty="0">
                        <a:solidFill>
                          <a:schemeClr val="bg1"/>
                        </a:solidFill>
                      </a:endParaRPr>
                    </a:p>
                  </a:txBody>
                  <a:tcPr marT="45734" marB="45734">
                    <a:solidFill>
                      <a:schemeClr val="tx2"/>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3583954917"/>
                  </a:ext>
                </a:extLst>
              </a:tr>
              <a:tr h="640281">
                <a:tc>
                  <a:txBody>
                    <a:bodyPr/>
                    <a:lstStyle/>
                    <a:p>
                      <a:r>
                        <a:rPr lang="en-US" sz="1800" dirty="0" smtClean="0">
                          <a:solidFill>
                            <a:schemeClr val="bg1"/>
                          </a:solidFill>
                        </a:rPr>
                        <a:t>High</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Moderately High </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Moderately Low</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Low</a:t>
                      </a:r>
                      <a:endParaRPr lang="en-US" sz="1800" dirty="0">
                        <a:solidFill>
                          <a:schemeClr val="bg1"/>
                        </a:solidFill>
                      </a:endParaRPr>
                    </a:p>
                  </a:txBody>
                  <a:tcPr marT="45734" marB="45734">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Not Applicable</a:t>
                      </a:r>
                    </a:p>
                    <a:p>
                      <a:endParaRPr lang="en-US" sz="1800" dirty="0">
                        <a:solidFill>
                          <a:schemeClr val="bg1"/>
                        </a:solidFill>
                      </a:endParaRPr>
                    </a:p>
                  </a:txBody>
                  <a:tcPr marT="45734" marB="45734">
                    <a:solidFill>
                      <a:schemeClr val="tx2"/>
                    </a:solidFill>
                  </a:tcPr>
                </a:tc>
                <a:extLst>
                  <a:ext uri="{0D108BD9-81ED-4DB2-BD59-A6C34878D82A}">
                    <a16:rowId xmlns="" xmlns:a16="http://schemas.microsoft.com/office/drawing/2014/main" val="1492186810"/>
                  </a:ext>
                </a:extLst>
              </a:tr>
            </a:tbl>
          </a:graphicData>
        </a:graphic>
      </p:graphicFrame>
    </p:spTree>
    <p:extLst>
      <p:ext uri="{BB962C8B-B14F-4D97-AF65-F5344CB8AC3E}">
        <p14:creationId xmlns:p14="http://schemas.microsoft.com/office/powerpoint/2010/main" val="2295628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981200" y="274638"/>
            <a:ext cx="8229600" cy="1477962"/>
          </a:xfrm>
        </p:spPr>
        <p:txBody>
          <a:bodyPr/>
          <a:lstStyle/>
          <a:p>
            <a:r>
              <a:rPr lang="en-US" altLang="en-US" i="1" dirty="0" smtClean="0"/>
              <a:t>Example</a:t>
            </a:r>
            <a:r>
              <a:rPr lang="en-US" altLang="en-US" dirty="0" smtClean="0"/>
              <a:t>: Learning Goals Inventory:  </a:t>
            </a:r>
            <a:br>
              <a:rPr lang="en-US" altLang="en-US" dirty="0" smtClean="0"/>
            </a:br>
            <a:r>
              <a:rPr lang="en-US" altLang="en-US" dirty="0" smtClean="0"/>
              <a:t>learning how to learn Domain</a:t>
            </a:r>
          </a:p>
        </p:txBody>
      </p:sp>
      <p:sp>
        <p:nvSpPr>
          <p:cNvPr id="3" name="Content Placeholder 2"/>
          <p:cNvSpPr>
            <a:spLocks noGrp="1"/>
          </p:cNvSpPr>
          <p:nvPr>
            <p:ph idx="1"/>
          </p:nvPr>
        </p:nvSpPr>
        <p:spPr>
          <a:xfrm>
            <a:off x="1148316" y="2918619"/>
            <a:ext cx="9854464" cy="2949132"/>
          </a:xfrm>
        </p:spPr>
        <p:txBody>
          <a:bodyPr>
            <a:normAutofit/>
          </a:bodyPr>
          <a:lstStyle/>
          <a:p>
            <a:pPr marL="0" indent="0" algn="ctr">
              <a:buNone/>
              <a:defRPr/>
            </a:pPr>
            <a:r>
              <a:rPr lang="en-US" sz="2800" dirty="0" smtClean="0"/>
              <a:t>As a result of participation in the course, students should </a:t>
            </a:r>
            <a:r>
              <a:rPr lang="en-US" sz="2800" u="sng" dirty="0" smtClean="0"/>
              <a:t>develop</a:t>
            </a:r>
            <a:r>
              <a:rPr lang="en-US" sz="2800" dirty="0" smtClean="0"/>
              <a:t>:</a:t>
            </a:r>
          </a:p>
          <a:p>
            <a:pPr marL="400050" lvl="1" indent="0">
              <a:buNone/>
              <a:defRPr/>
            </a:pPr>
            <a:r>
              <a:rPr lang="en-US" sz="3200" dirty="0" smtClean="0"/>
              <a:t>49. Study skills and strategies.</a:t>
            </a:r>
          </a:p>
          <a:p>
            <a:pPr marL="400050" lvl="1" indent="0">
              <a:buNone/>
              <a:defRPr/>
            </a:pPr>
            <a:r>
              <a:rPr lang="en-US" sz="3200" dirty="0" smtClean="0"/>
              <a:t>52</a:t>
            </a:r>
            <a:r>
              <a:rPr lang="en-US" sz="4000" dirty="0" smtClean="0"/>
              <a:t>. </a:t>
            </a:r>
            <a:r>
              <a:rPr lang="en-US" sz="3200" dirty="0" smtClean="0"/>
              <a:t>The ability to self-assess their performance.</a:t>
            </a:r>
          </a:p>
          <a:p>
            <a:pPr marL="226314" indent="0">
              <a:buNone/>
              <a:defRPr/>
            </a:pPr>
            <a:endParaRPr lang="en-US" dirty="0" smtClean="0"/>
          </a:p>
        </p:txBody>
      </p:sp>
      <p:sp>
        <p:nvSpPr>
          <p:cNvPr id="48132" name="TextBox 4"/>
          <p:cNvSpPr txBox="1">
            <a:spLocks noChangeArrowheads="1"/>
          </p:cNvSpPr>
          <p:nvPr/>
        </p:nvSpPr>
        <p:spPr bwMode="auto">
          <a:xfrm>
            <a:off x="3608684" y="5997132"/>
            <a:ext cx="71231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600" dirty="0"/>
              <a:t>From </a:t>
            </a:r>
            <a:r>
              <a:rPr lang="en-US" altLang="en-US" sz="1600" i="1" dirty="0"/>
              <a:t>Learning Assessment Techniques </a:t>
            </a:r>
            <a:r>
              <a:rPr lang="en-US" altLang="en-US" sz="1600" dirty="0"/>
              <a:t>by Barkley &amp; </a:t>
            </a:r>
            <a:r>
              <a:rPr lang="en-US" altLang="en-US" sz="1600" dirty="0" smtClean="0"/>
              <a:t>Major</a:t>
            </a:r>
            <a:endParaRPr lang="en-US" altLang="en-US" sz="1600" dirty="0"/>
          </a:p>
        </p:txBody>
      </p:sp>
      <p:graphicFrame>
        <p:nvGraphicFramePr>
          <p:cNvPr id="6" name="Table 5"/>
          <p:cNvGraphicFramePr>
            <a:graphicFrameLocks noGrp="1"/>
          </p:cNvGraphicFramePr>
          <p:nvPr>
            <p:extLst/>
          </p:nvPr>
        </p:nvGraphicFramePr>
        <p:xfrm>
          <a:off x="1509825" y="1778000"/>
          <a:ext cx="8815275" cy="1011238"/>
        </p:xfrm>
        <a:graphic>
          <a:graphicData uri="http://schemas.openxmlformats.org/drawingml/2006/table">
            <a:tbl>
              <a:tblPr firstRow="1" bandRow="1">
                <a:tableStyleId>{5C22544A-7EE6-4342-B048-85BDC9FD1C3A}</a:tableStyleId>
              </a:tblPr>
              <a:tblGrid>
                <a:gridCol w="1763055">
                  <a:extLst>
                    <a:ext uri="{9D8B030D-6E8A-4147-A177-3AD203B41FA5}">
                      <a16:colId xmlns="" xmlns:a16="http://schemas.microsoft.com/office/drawing/2014/main" val="2065238655"/>
                    </a:ext>
                  </a:extLst>
                </a:gridCol>
                <a:gridCol w="1763055">
                  <a:extLst>
                    <a:ext uri="{9D8B030D-6E8A-4147-A177-3AD203B41FA5}">
                      <a16:colId xmlns="" xmlns:a16="http://schemas.microsoft.com/office/drawing/2014/main" val="2742741388"/>
                    </a:ext>
                  </a:extLst>
                </a:gridCol>
                <a:gridCol w="1763055">
                  <a:extLst>
                    <a:ext uri="{9D8B030D-6E8A-4147-A177-3AD203B41FA5}">
                      <a16:colId xmlns="" xmlns:a16="http://schemas.microsoft.com/office/drawing/2014/main" val="3436013477"/>
                    </a:ext>
                  </a:extLst>
                </a:gridCol>
                <a:gridCol w="1763055">
                  <a:extLst>
                    <a:ext uri="{9D8B030D-6E8A-4147-A177-3AD203B41FA5}">
                      <a16:colId xmlns="" xmlns:a16="http://schemas.microsoft.com/office/drawing/2014/main" val="3944140558"/>
                    </a:ext>
                  </a:extLst>
                </a:gridCol>
                <a:gridCol w="1763055">
                  <a:extLst>
                    <a:ext uri="{9D8B030D-6E8A-4147-A177-3AD203B41FA5}">
                      <a16:colId xmlns="" xmlns:a16="http://schemas.microsoft.com/office/drawing/2014/main" val="2157047446"/>
                    </a:ext>
                  </a:extLst>
                </a:gridCol>
              </a:tblGrid>
              <a:tr h="370957">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Answer each question on a Likert Scale:</a:t>
                      </a:r>
                      <a:endParaRPr lang="en-US" sz="1800" dirty="0">
                        <a:solidFill>
                          <a:schemeClr val="bg1"/>
                        </a:solidFill>
                      </a:endParaRPr>
                    </a:p>
                  </a:txBody>
                  <a:tcPr marT="45734" marB="45734">
                    <a:solidFill>
                      <a:schemeClr val="tx2"/>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3583954917"/>
                  </a:ext>
                </a:extLst>
              </a:tr>
              <a:tr h="640281">
                <a:tc>
                  <a:txBody>
                    <a:bodyPr/>
                    <a:lstStyle/>
                    <a:p>
                      <a:r>
                        <a:rPr lang="en-US" sz="1800" dirty="0" smtClean="0">
                          <a:solidFill>
                            <a:schemeClr val="bg1"/>
                          </a:solidFill>
                        </a:rPr>
                        <a:t>High</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Moderately High </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Moderately Low</a:t>
                      </a:r>
                      <a:endParaRPr lang="en-US" sz="1800" dirty="0">
                        <a:solidFill>
                          <a:schemeClr val="bg1"/>
                        </a:solidFill>
                      </a:endParaRPr>
                    </a:p>
                  </a:txBody>
                  <a:tcPr marT="45734" marB="45734">
                    <a:solidFill>
                      <a:schemeClr val="tx2"/>
                    </a:solidFill>
                  </a:tcPr>
                </a:tc>
                <a:tc>
                  <a:txBody>
                    <a:bodyPr/>
                    <a:lstStyle/>
                    <a:p>
                      <a:r>
                        <a:rPr lang="en-US" sz="1800" dirty="0" smtClean="0">
                          <a:solidFill>
                            <a:schemeClr val="bg1"/>
                          </a:solidFill>
                        </a:rPr>
                        <a:t>Low</a:t>
                      </a:r>
                      <a:endParaRPr lang="en-US" sz="1800" dirty="0">
                        <a:solidFill>
                          <a:schemeClr val="bg1"/>
                        </a:solidFill>
                      </a:endParaRPr>
                    </a:p>
                  </a:txBody>
                  <a:tcPr marT="45734" marB="45734">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Not Applicable</a:t>
                      </a:r>
                    </a:p>
                    <a:p>
                      <a:endParaRPr lang="en-US" sz="1800" dirty="0">
                        <a:solidFill>
                          <a:schemeClr val="bg1"/>
                        </a:solidFill>
                      </a:endParaRPr>
                    </a:p>
                  </a:txBody>
                  <a:tcPr marT="45734" marB="45734">
                    <a:solidFill>
                      <a:schemeClr val="tx2"/>
                    </a:solidFill>
                  </a:tcPr>
                </a:tc>
                <a:extLst>
                  <a:ext uri="{0D108BD9-81ED-4DB2-BD59-A6C34878D82A}">
                    <a16:rowId xmlns="" xmlns:a16="http://schemas.microsoft.com/office/drawing/2014/main" val="1492186810"/>
                  </a:ext>
                </a:extLst>
              </a:tr>
            </a:tbl>
          </a:graphicData>
        </a:graphic>
      </p:graphicFrame>
    </p:spTree>
    <p:extLst>
      <p:ext uri="{BB962C8B-B14F-4D97-AF65-F5344CB8AC3E}">
        <p14:creationId xmlns:p14="http://schemas.microsoft.com/office/powerpoint/2010/main" val="19600561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9031</TotalTime>
  <Words>2771</Words>
  <Application>Microsoft Office PowerPoint</Application>
  <PresentationFormat>Widescreen</PresentationFormat>
  <Paragraphs>354</Paragraphs>
  <Slides>35</Slides>
  <Notes>35</Notes>
  <HiddenSlides>4</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35</vt:i4>
      </vt:variant>
    </vt:vector>
  </HeadingPairs>
  <TitlesOfParts>
    <vt:vector size="44" baseType="lpstr">
      <vt:lpstr>ＭＳ Ｐゴシック</vt:lpstr>
      <vt:lpstr>Arial</vt:lpstr>
      <vt:lpstr>Calibri</vt:lpstr>
      <vt:lpstr>Roboto</vt:lpstr>
      <vt:lpstr>Tw Cen MT</vt:lpstr>
      <vt:lpstr>Tw Cen MT Condensed</vt:lpstr>
      <vt:lpstr>Wingdings</vt:lpstr>
      <vt:lpstr>Wingdings 3</vt:lpstr>
      <vt:lpstr>Integral</vt:lpstr>
      <vt:lpstr>Course Design Basics –  or better, sexy title</vt:lpstr>
      <vt:lpstr>The Big Picture: Aspirational Goals</vt:lpstr>
      <vt:lpstr>Significant Learning</vt:lpstr>
      <vt:lpstr>Example: Learning Goals Inventory:   Foundational Knowledge Domain</vt:lpstr>
      <vt:lpstr>Example: Learning Goals Inventory:   Application Domain</vt:lpstr>
      <vt:lpstr>Example: Learning Goals Inventory:   integration Domain</vt:lpstr>
      <vt:lpstr>Example: Learning Goals Inventory:   human Domain</vt:lpstr>
      <vt:lpstr>Example: Learning Goals Inventory:   caring (value) Domain</vt:lpstr>
      <vt:lpstr>Example: Learning Goals Inventory:   learning how to learn Domain</vt:lpstr>
      <vt:lpstr>significant learning in a course-design-focused flc</vt:lpstr>
      <vt:lpstr>PowerPoint Presentation</vt:lpstr>
      <vt:lpstr>Other topics for your FLC</vt:lpstr>
      <vt:lpstr>Models of Course Design</vt:lpstr>
      <vt:lpstr>Integrated Course Design</vt:lpstr>
      <vt:lpstr>PowerPoint Presentation</vt:lpstr>
      <vt:lpstr>Creating Significant Learning Experiences</vt:lpstr>
      <vt:lpstr>Design Phases</vt:lpstr>
      <vt:lpstr>INITIAL DESIGN PHASE  Build Strong Primary Components </vt:lpstr>
      <vt:lpstr>Integrated Course Design</vt:lpstr>
      <vt:lpstr>situational factors</vt:lpstr>
      <vt:lpstr>Situational factors that may impact your FLC</vt:lpstr>
      <vt:lpstr>Developing Learning Outcomes</vt:lpstr>
      <vt:lpstr>Integrated Course Design</vt:lpstr>
      <vt:lpstr>Translating Goals to Outcomes</vt:lpstr>
      <vt:lpstr>Guidelines for Effective Course Outcomes</vt:lpstr>
      <vt:lpstr>feedback and assessment</vt:lpstr>
      <vt:lpstr>PowerPoint Presentation</vt:lpstr>
      <vt:lpstr>PowerPoint Presentation</vt:lpstr>
      <vt:lpstr>Educative Assessment: FIDeLity Feedback</vt:lpstr>
      <vt:lpstr>teaching and learning activities</vt:lpstr>
      <vt:lpstr>PowerPoint Presentation</vt:lpstr>
      <vt:lpstr>eBook from many USG Libraries</vt:lpstr>
      <vt:lpstr>Learning Assessment Techniques</vt:lpstr>
      <vt:lpstr>other topics beyond foundation</vt:lpstr>
      <vt:lpstr>What you could do with AN FLC FOCUSED ON  COURSE DESIGN</vt:lpstr>
    </vt:vector>
  </TitlesOfParts>
  <Company>Augusta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we’re here</dc:title>
  <dc:creator>Richardson, Deborah R.</dc:creator>
  <cp:lastModifiedBy>Richardson, Deborah R.</cp:lastModifiedBy>
  <cp:revision>71</cp:revision>
  <cp:lastPrinted>2018-10-09T18:52:45Z</cp:lastPrinted>
  <dcterms:created xsi:type="dcterms:W3CDTF">2018-09-05T15:06:38Z</dcterms:created>
  <dcterms:modified xsi:type="dcterms:W3CDTF">2018-10-15T14:27:42Z</dcterms:modified>
</cp:coreProperties>
</file>