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7" r:id="rId5"/>
    <p:sldId id="274" r:id="rId6"/>
    <p:sldId id="331" r:id="rId7"/>
    <p:sldId id="341" r:id="rId8"/>
    <p:sldId id="345" r:id="rId9"/>
    <p:sldId id="342" r:id="rId10"/>
    <p:sldId id="344" r:id="rId11"/>
    <p:sldId id="346" r:id="rId12"/>
    <p:sldId id="347" r:id="rId13"/>
    <p:sldId id="332" r:id="rId14"/>
    <p:sldId id="350" r:id="rId15"/>
    <p:sldId id="343" r:id="rId16"/>
    <p:sldId id="349" r:id="rId17"/>
    <p:sldId id="348" r:id="rId18"/>
    <p:sldId id="291" r:id="rId19"/>
    <p:sldId id="340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D0"/>
    <a:srgbClr val="0082C9"/>
    <a:srgbClr val="B3C4D6"/>
    <a:srgbClr val="71A8D9"/>
    <a:srgbClr val="2884BA"/>
    <a:srgbClr val="298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3" autoAdjust="0"/>
    <p:restoredTop sz="93883" autoAdjust="0"/>
  </p:normalViewPr>
  <p:slideViewPr>
    <p:cSldViewPr snapToObjects="1" showGuides="1">
      <p:cViewPr varScale="1">
        <p:scale>
          <a:sx n="63" d="100"/>
          <a:sy n="63" d="100"/>
        </p:scale>
        <p:origin x="876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6B461-A8F2-4989-9AE2-CF0FFAD6460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1B07A-8B9D-47D7-8E0E-BCFC01A1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32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5F41BFD-97FC-5B49-A5CD-83A72EE59E6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41A687-5495-9F47-A4A7-F907939C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9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1A687-5495-9F47-A4A7-F907939CF0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91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Susan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0705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3EBF8C-F70F-9341-BADE-FFFBDE2176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12473" y="5765022"/>
            <a:ext cx="2331718" cy="91780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 anchor="t"/>
          <a:lstStyle>
            <a:lvl1pPr marL="342900" indent="-342900">
              <a:buClr>
                <a:srgbClr val="2984BA"/>
              </a:buClr>
              <a:buSzPct val="130000"/>
              <a:buFont typeface="Wingdings" pitchFamily="2" charset="2"/>
              <a:buChar char="§"/>
              <a:defRPr baseline="0">
                <a:solidFill>
                  <a:schemeClr val="accent3"/>
                </a:solidFill>
              </a:defRPr>
            </a:lvl1pPr>
            <a:lvl2pPr marL="742950" indent="-285750">
              <a:buClr>
                <a:srgbClr val="2984BA"/>
              </a:buClr>
              <a:buSzPct val="70000"/>
              <a:buFont typeface="Wingdings" pitchFamily="2" charset="2"/>
              <a:buChar char="q"/>
              <a:defRPr baseline="0">
                <a:solidFill>
                  <a:schemeClr val="accent3"/>
                </a:solidFill>
              </a:defRPr>
            </a:lvl2pPr>
            <a:lvl3pPr marL="1143000" indent="-228600">
              <a:buClr>
                <a:srgbClr val="2984BA"/>
              </a:buClr>
              <a:buFont typeface="Wingdings" pitchFamily="2" charset="2"/>
              <a:buChar char="§"/>
              <a:defRPr baseline="0">
                <a:solidFill>
                  <a:schemeClr val="accent3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A625-4AFA-3E4A-8991-679F1C2F4E9F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42208" y="6041362"/>
            <a:ext cx="1062155" cy="490599"/>
          </a:xfrm>
        </p:spPr>
        <p:txBody>
          <a:bodyPr/>
          <a:lstStyle>
            <a:lvl1pPr>
              <a:defRPr baseline="0">
                <a:solidFill>
                  <a:srgbClr val="2984BA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4FFAB7-5878-D746-B329-44C0F3EAA0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722" y="6120737"/>
            <a:ext cx="622300" cy="571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1E54-37E8-D447-8AFB-8555023D140E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7F9340-F808-BC41-83F5-75C8BA9A40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722" y="6120737"/>
            <a:ext cx="622300" cy="571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0E21-394C-EB4A-AEB1-239C5B93E52A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C9AB2F-ADF6-F64F-9431-423465797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722" y="6120737"/>
            <a:ext cx="622300" cy="571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0ABB-453A-DA43-B16C-72824525C051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5080A1-EEC3-134B-A21A-EA72D817C9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722" y="6120737"/>
            <a:ext cx="622300" cy="571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B8F95333-AC52-404D-9C84-8E6A8BBB8629}"/>
              </a:ext>
            </a:extLst>
          </p:cNvPr>
          <p:cNvSpPr/>
          <p:nvPr userDrawn="1"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5241-734D-F14D-BB6A-19815AFFC82E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073" y="5812715"/>
            <a:ext cx="8644320" cy="790389"/>
          </a:xfrm>
        </p:spPr>
        <p:txBody>
          <a:bodyPr/>
          <a:lstStyle/>
          <a:p>
            <a:r>
              <a:rPr lang="en-US" dirty="0"/>
              <a:t>The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13A99C-CAD8-CA4C-9EA6-D4EC6619DF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86400"/>
            <a:ext cx="2331718" cy="91780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32B8B9F-8473-8640-8B39-DF8BC5888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5F1DB7-C706-D64D-BEFF-76EB9F4BA40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EBB5-D29C-9F42-9419-B2A9AF8B129B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60284636-1B99-D346-B98C-4C233CE2E821}"/>
              </a:ext>
            </a:extLst>
          </p:cNvPr>
          <p:cNvSpPr/>
          <p:nvPr userDrawn="1"/>
        </p:nvSpPr>
        <p:spPr bwMode="auto">
          <a:xfrm>
            <a:off x="-11289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948C597-27BC-F444-B0EE-3426929A4E83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42207" y="6112505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22A34F5-10A3-2248-9991-A74238C19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4" r:id="rId3"/>
    <p:sldLayoutId id="2147483652" r:id="rId4"/>
    <p:sldLayoutId id="2147483653" r:id="rId5"/>
    <p:sldLayoutId id="2147483649" r:id="rId6"/>
    <p:sldLayoutId id="2147483661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70000"/>
        <a:buFont typeface="Wingdings" pitchFamily="2" charset="2"/>
        <a:buChar char="q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70000"/>
        <a:buFont typeface="Wingdings" pitchFamily="2" charset="2"/>
        <a:buChar char="q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70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E74D1-8E80-3649-A81A-95A3FC794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838200"/>
            <a:ext cx="10561418" cy="3581996"/>
          </a:xfrm>
        </p:spPr>
        <p:txBody>
          <a:bodyPr/>
          <a:lstStyle/>
          <a:p>
            <a:r>
              <a:rPr lang="en-US" sz="5400" dirty="0"/>
              <a:t>Charting Our Course:  </a:t>
            </a:r>
            <a:br>
              <a:rPr lang="en-US" dirty="0"/>
            </a:br>
            <a:r>
              <a:rPr lang="en-US" sz="4400" dirty="0"/>
              <a:t>An Overview of the Enrollment Projection Process at the College of Coastal Georgia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C1EE0-A7E1-E642-B2BB-5BCE9E963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057400" y="5281201"/>
            <a:ext cx="10561418" cy="433955"/>
          </a:xfrm>
        </p:spPr>
        <p:txBody>
          <a:bodyPr/>
          <a:lstStyle/>
          <a:p>
            <a:r>
              <a:rPr lang="en-US" dirty="0">
                <a:solidFill>
                  <a:srgbClr val="005BD0"/>
                </a:solidFill>
              </a:rPr>
              <a:t>Dr. Jason Umfress</a:t>
            </a:r>
          </a:p>
          <a:p>
            <a:r>
              <a:rPr lang="en-US" dirty="0">
                <a:solidFill>
                  <a:srgbClr val="005BD0"/>
                </a:solidFill>
              </a:rPr>
              <a:t>Vice President for Student Affairs &amp; Enrollment Management </a:t>
            </a:r>
          </a:p>
        </p:txBody>
      </p:sp>
    </p:spTree>
    <p:extLst>
      <p:ext uri="{BB962C8B-B14F-4D97-AF65-F5344CB8AC3E}">
        <p14:creationId xmlns:p14="http://schemas.microsoft.com/office/powerpoint/2010/main" val="281956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Retention Projection Model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710058" y="2171356"/>
            <a:ext cx="5185873" cy="4431747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Developed by Dr. German Vargas &amp; Dr. Diana Leal “for fun.”  </a:t>
            </a:r>
          </a:p>
          <a:p>
            <a:r>
              <a:rPr lang="en-US" dirty="0">
                <a:solidFill>
                  <a:schemeClr val="accent2"/>
                </a:solidFill>
              </a:rPr>
              <a:t>Utilizes historical data from 2012 – 2022</a:t>
            </a:r>
          </a:p>
          <a:p>
            <a:r>
              <a:rPr lang="en-US" dirty="0">
                <a:solidFill>
                  <a:schemeClr val="accent2"/>
                </a:solidFill>
              </a:rPr>
              <a:t>Model is based on a weighted average of how “sure” we are to behave like 3 previous years (2020, 2021, 2022).  </a:t>
            </a:r>
          </a:p>
          <a:p>
            <a:r>
              <a:rPr lang="en-US" dirty="0">
                <a:solidFill>
                  <a:schemeClr val="accent2"/>
                </a:solidFill>
              </a:rPr>
              <a:t>Tracks by class through the model, accounting for weighted average melt per year</a:t>
            </a:r>
          </a:p>
          <a:p>
            <a:r>
              <a:rPr lang="en-US" dirty="0">
                <a:solidFill>
                  <a:schemeClr val="accent2"/>
                </a:solidFill>
              </a:rPr>
              <a:t>Dual Enrollment, Transient, &amp; Non-degree  populations have been excluded from the model, but replaced in the final count. </a:t>
            </a:r>
          </a:p>
          <a:p>
            <a:r>
              <a:rPr lang="en-US" dirty="0">
                <a:solidFill>
                  <a:schemeClr val="accent2"/>
                </a:solidFill>
              </a:rPr>
              <a:t>The model is linear and assumes constant growth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11239" y="2174443"/>
            <a:ext cx="5577815" cy="418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1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3C16E-714D-454E-84D8-DDB4A00B7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6D768-4592-4CA9-9639-30BEBED46B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4FA70-5727-41CB-A9EB-9A8D33EEB5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B9AD8-7C5C-4522-A8D4-B72418BA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A5702E-53AA-47C0-9059-A56E5E200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13411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67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2EBB9-C76C-4DF5-85AA-5D8FFC20E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CB71C-0558-4ACE-82FA-8ABC1D3943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C514CA-77E5-4225-818E-C6C992AF84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526E7-EEC8-4513-98DE-8265E62A5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276D38-0BFE-4933-AD07-17E956997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399" cy="685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38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Retention Projection Model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073B64-462B-48F6-94D6-553FD639A5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Typically Run 5 Scenarios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AD6578-D35E-49DA-B7E6-EE90119A2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5400" y="2751137"/>
            <a:ext cx="5189856" cy="41068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Flat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Threshold + No Change in retention </a:t>
            </a:r>
          </a:p>
          <a:p>
            <a:r>
              <a:rPr lang="en-US" dirty="0">
                <a:solidFill>
                  <a:schemeClr val="accent2"/>
                </a:solidFill>
              </a:rPr>
              <a:t>Realistic Growth 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Target + 1%-3%  improvement in retention </a:t>
            </a:r>
          </a:p>
          <a:p>
            <a:r>
              <a:rPr lang="en-US" dirty="0">
                <a:solidFill>
                  <a:schemeClr val="accent2"/>
                </a:solidFill>
              </a:rPr>
              <a:t>Aggressive Growth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Reach + 4%-8% improvement in retention </a:t>
            </a:r>
          </a:p>
          <a:p>
            <a:r>
              <a:rPr lang="en-US" dirty="0">
                <a:solidFill>
                  <a:schemeClr val="accent2"/>
                </a:solidFill>
              </a:rPr>
              <a:t>Manageable Decline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1%-3% decline in new and retention </a:t>
            </a:r>
          </a:p>
          <a:p>
            <a:r>
              <a:rPr lang="en-US" dirty="0">
                <a:solidFill>
                  <a:schemeClr val="accent2"/>
                </a:solidFill>
              </a:rPr>
              <a:t>Disaster 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“how bad does it have to be? “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59016E4-880C-47F4-BC8F-1B1232885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ollege of Coastal Georgia — Projects — NBP Engineers, Inc.">
            <a:extLst>
              <a:ext uri="{FF2B5EF4-FFF2-40B4-BE49-F238E27FC236}">
                <a16:creationId xmlns:a16="http://schemas.microsoft.com/office/drawing/2014/main" id="{5124080F-C287-4C6F-907F-390365E6FCF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74440"/>
            <a:ext cx="5376892" cy="356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16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3CF3-7287-40AF-BDC4-7B13F6A28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use this??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3B304-AFCA-45B5-846B-23C2B724C2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Manage expectations! </a:t>
            </a:r>
          </a:p>
          <a:p>
            <a:r>
              <a:rPr lang="en-US" dirty="0">
                <a:solidFill>
                  <a:schemeClr val="accent2"/>
                </a:solidFill>
              </a:rPr>
              <a:t>Visual representation of the importance and impact of retention!!!! </a:t>
            </a:r>
          </a:p>
          <a:p>
            <a:r>
              <a:rPr lang="en-US" dirty="0">
                <a:solidFill>
                  <a:schemeClr val="accent2"/>
                </a:solidFill>
              </a:rPr>
              <a:t>“What would it take?” conversations </a:t>
            </a:r>
          </a:p>
          <a:p>
            <a:r>
              <a:rPr lang="en-US" dirty="0">
                <a:solidFill>
                  <a:schemeClr val="accent2"/>
                </a:solidFill>
              </a:rPr>
              <a:t>Reiteration of “every student / every time” mantra</a:t>
            </a:r>
          </a:p>
          <a:p>
            <a:r>
              <a:rPr lang="en-US" dirty="0">
                <a:solidFill>
                  <a:schemeClr val="accent2"/>
                </a:solidFill>
              </a:rPr>
              <a:t>Build confidence &amp; consensus on what we are doing to move the institution forward.  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A0320-8061-4644-B0E8-8B6BD4CD96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D72D09-8453-4F7A-A04B-B62B697C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08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" y="609599"/>
            <a:ext cx="12189229" cy="536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24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 COMMENTS?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129963" y="6111875"/>
            <a:ext cx="1062037" cy="49053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33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BD1633-3C2B-49B3-9AFC-8435C58F2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COVID Impact…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4A04BF-2313-4641-B413-7808DB653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Before…	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16E714-658E-401D-870D-AEBA58A887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AFTER…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C4D22F7C-FE20-45D4-8136-DCFD2B46E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15" y="2582334"/>
            <a:ext cx="5551805" cy="3721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Content Placeholder 10">
            <a:extLst>
              <a:ext uri="{FF2B5EF4-FFF2-40B4-BE49-F238E27FC236}">
                <a16:creationId xmlns:a16="http://schemas.microsoft.com/office/drawing/2014/main" id="{61B42FE4-80D2-4ACF-8D95-661A90D11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943" y="2582334"/>
            <a:ext cx="4917617" cy="3749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785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67B80-FDA0-4812-B130-0D07450DF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special about our process?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966" y="1600200"/>
            <a:ext cx="5108033" cy="5108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845" y="1975563"/>
            <a:ext cx="5896153" cy="3927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2819400"/>
            <a:ext cx="5306786" cy="2971800"/>
          </a:xfrm>
          <a:prstGeom prst="rect">
            <a:avLst/>
          </a:prstGeom>
        </p:spPr>
      </p:pic>
      <p:pic>
        <p:nvPicPr>
          <p:cNvPr id="1026" name="Picture 2" descr="Fortune Telling with Tea Leaves - A Beginner's Guide eBook by Sophia  Buckland - EPUB | Rakuten Kobo United States">
            <a:extLst>
              <a:ext uri="{FF2B5EF4-FFF2-40B4-BE49-F238E27FC236}">
                <a16:creationId xmlns:a16="http://schemas.microsoft.com/office/drawing/2014/main" id="{76A37BF7-03CC-4806-87E8-EE8CBB14E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760837"/>
            <a:ext cx="3252862" cy="490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0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899A0-50B6-4B8A-BA68-7327D5BD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special about our process?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C56C6-D51B-46EC-8BEB-CD1C304500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Collaborative 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Multiple steps with lots of input</a:t>
            </a:r>
          </a:p>
          <a:p>
            <a:r>
              <a:rPr lang="en-US" dirty="0">
                <a:solidFill>
                  <a:schemeClr val="accent2"/>
                </a:solidFill>
              </a:rPr>
              <a:t>Transparent 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Invite the campus to peek into our process</a:t>
            </a:r>
          </a:p>
          <a:p>
            <a:r>
              <a:rPr lang="en-US" dirty="0">
                <a:solidFill>
                  <a:schemeClr val="accent2"/>
                </a:solidFill>
              </a:rPr>
              <a:t>Data-informed 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Combines the Science &amp; Art of this work</a:t>
            </a:r>
          </a:p>
          <a:p>
            <a:r>
              <a:rPr lang="en-US" dirty="0">
                <a:solidFill>
                  <a:schemeClr val="accent2"/>
                </a:solidFill>
              </a:rPr>
              <a:t>“Home-grown” 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Projections are for us, by us!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469BE5-C6B4-4646-AD60-48307B2BB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 descr="Campus Traditions - College of Coastal Georgia">
            <a:extLst>
              <a:ext uri="{FF2B5EF4-FFF2-40B4-BE49-F238E27FC236}">
                <a16:creationId xmlns:a16="http://schemas.microsoft.com/office/drawing/2014/main" id="{FF5C78FC-8CCB-4BEE-9A62-9913C80547A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776" y="2590800"/>
            <a:ext cx="5396468" cy="303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061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2E445-083F-4144-A6FC-BD0255901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Reality Check…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304F87-C4A7-47F5-ACC1-39F01F131F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REALITY:  Growth!  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New Freshmen 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Retention 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Transfer Students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Readmits 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Dual Enrollment 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Everyone Else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71E29-9498-42BB-A4BF-CDDA682F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4" name="Picture 2" descr="Introducing “Reality Check” – Your Go To PHS Advice Column – Mercury">
            <a:extLst>
              <a:ext uri="{FF2B5EF4-FFF2-40B4-BE49-F238E27FC236}">
                <a16:creationId xmlns:a16="http://schemas.microsoft.com/office/drawing/2014/main" id="{9862061D-9740-481E-AF98-EFCF48057EB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587" y="2222287"/>
            <a:ext cx="6833776" cy="363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239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38C1C30-9279-4E99-B250-E4CA909DE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 New Student Projections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B1DFC-5112-440F-B499-9C108ABC9A2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29963" y="6111875"/>
            <a:ext cx="1062037" cy="49053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42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9B5A5B-9E28-48D8-87E5-F12203816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New Student Projections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7E9B36-BCD0-468C-8CF3-00F9F7CA46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How did we do?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48DA2E-37D8-4F46-AEFF-CFA9534FB2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Review of last 3 years…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Apps/Admits/Enrolled per student type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Apps/Admits/Enrolled  per territory or…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Apps/Admits/Enrolled per High School (feeder schools)  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Apps to Enrolled Yield Rates 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Accepts to Enrolled Yield Rates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D8C580-8D8E-4AA3-9F2E-BD3BDA801C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What do we need to consider going forward?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026EE9-191C-483D-B6EA-47168C3C358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Class Sizes / Grad Rates of Feeder High Schools</a:t>
            </a:r>
          </a:p>
          <a:p>
            <a:r>
              <a:rPr lang="en-US" dirty="0">
                <a:solidFill>
                  <a:schemeClr val="accent2"/>
                </a:solidFill>
              </a:rPr>
              <a:t>Accuracy of prior year projections</a:t>
            </a:r>
          </a:p>
          <a:p>
            <a:r>
              <a:rPr lang="en-US" dirty="0">
                <a:solidFill>
                  <a:schemeClr val="accent2"/>
                </a:solidFill>
              </a:rPr>
              <a:t>Vulnerable Populations </a:t>
            </a:r>
          </a:p>
          <a:p>
            <a:r>
              <a:rPr lang="en-US" dirty="0">
                <a:solidFill>
                  <a:schemeClr val="accent2"/>
                </a:solidFill>
              </a:rPr>
              <a:t>Policy Changes </a:t>
            </a:r>
          </a:p>
          <a:p>
            <a:r>
              <a:rPr lang="en-US" dirty="0">
                <a:solidFill>
                  <a:schemeClr val="accent2"/>
                </a:solidFill>
              </a:rPr>
              <a:t>Institutional Changes/Priorities </a:t>
            </a:r>
          </a:p>
          <a:p>
            <a:r>
              <a:rPr lang="en-US" dirty="0">
                <a:solidFill>
                  <a:schemeClr val="accent2"/>
                </a:solidFill>
              </a:rPr>
              <a:t>Competition Factors </a:t>
            </a:r>
          </a:p>
        </p:txBody>
      </p:sp>
    </p:spTree>
    <p:extLst>
      <p:ext uri="{BB962C8B-B14F-4D97-AF65-F5344CB8AC3E}">
        <p14:creationId xmlns:p14="http://schemas.microsoft.com/office/powerpoint/2010/main" val="1822912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41017-7542-43EB-9780-093DD9029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New Student Projections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005E07-7B85-4505-8271-77049B7CE6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Three goals (Differ based on metric):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9A549BA-B2A2-40D7-9186-E619519CD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>
            <a:normAutofit lnSpcReduction="10000"/>
          </a:bodyPr>
          <a:lstStyle/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Threshold  - Baseline to make budget projections or realize slight growth (typically between 1% and 3%)  </a:t>
            </a:r>
          </a:p>
          <a:p>
            <a:r>
              <a:rPr lang="en-US" dirty="0">
                <a:solidFill>
                  <a:schemeClr val="accent2"/>
                </a:solidFill>
              </a:rPr>
              <a:t>Target – “Appropriately aggressive” to realize movement in a population (Range:  3% - 8%)</a:t>
            </a:r>
          </a:p>
          <a:p>
            <a:r>
              <a:rPr lang="en-US" dirty="0">
                <a:solidFill>
                  <a:schemeClr val="accent2"/>
                </a:solidFill>
              </a:rPr>
              <a:t>Reach – “Significantly aggressive but attainable” to realize movement in a population (Range:  8%+)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A8C579A-DE3A-4B70-8F2E-4ECCD31D4F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What we set goals for…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69264C3-CA48-4CCB-834E-6F4AB0A1F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85196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Yield Rates </a:t>
            </a:r>
          </a:p>
          <a:p>
            <a:r>
              <a:rPr lang="en-US" dirty="0">
                <a:solidFill>
                  <a:schemeClr val="accent2"/>
                </a:solidFill>
              </a:rPr>
              <a:t>Total New Students</a:t>
            </a:r>
          </a:p>
          <a:p>
            <a:r>
              <a:rPr lang="en-US" dirty="0">
                <a:solidFill>
                  <a:schemeClr val="accent2"/>
                </a:solidFill>
              </a:rPr>
              <a:t>New Freshmen 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By Territory </a:t>
            </a:r>
          </a:p>
          <a:p>
            <a:r>
              <a:rPr lang="en-US" dirty="0">
                <a:solidFill>
                  <a:schemeClr val="accent2"/>
                </a:solidFill>
              </a:rPr>
              <a:t>New Transfer</a:t>
            </a:r>
          </a:p>
          <a:p>
            <a:r>
              <a:rPr lang="en-US" dirty="0">
                <a:solidFill>
                  <a:schemeClr val="accent2"/>
                </a:solidFill>
              </a:rPr>
              <a:t>Dual Enrollment </a:t>
            </a:r>
          </a:p>
          <a:p>
            <a:r>
              <a:rPr lang="en-US" dirty="0">
                <a:solidFill>
                  <a:schemeClr val="accent2"/>
                </a:solidFill>
              </a:rPr>
              <a:t>Readmits</a:t>
            </a:r>
          </a:p>
          <a:p>
            <a:r>
              <a:rPr lang="en-US" dirty="0">
                <a:solidFill>
                  <a:schemeClr val="accent2"/>
                </a:solidFill>
              </a:rPr>
              <a:t>Transient </a:t>
            </a:r>
          </a:p>
          <a:p>
            <a:r>
              <a:rPr lang="en-US" dirty="0">
                <a:solidFill>
                  <a:schemeClr val="accent2"/>
                </a:solidFill>
              </a:rPr>
              <a:t>Post-Bacs</a:t>
            </a:r>
          </a:p>
          <a:p>
            <a:r>
              <a:rPr lang="en-US" dirty="0">
                <a:solidFill>
                  <a:schemeClr val="accent2"/>
                </a:solidFill>
              </a:rPr>
              <a:t>Non-Degree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538D6-B467-4B68-AB91-F37442F80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38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38C1C30-9279-4E99-B250-E4CA909DE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 Retention Projection Model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B1DFC-5112-440F-B499-9C108ABC9A2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29963" y="6111875"/>
            <a:ext cx="1062037" cy="49053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75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CGA Colors 1">
      <a:dk1>
        <a:srgbClr val="FEFFFF"/>
      </a:dk1>
      <a:lt1>
        <a:srgbClr val="FFFFFF"/>
      </a:lt1>
      <a:dk2>
        <a:srgbClr val="FEFFFF"/>
      </a:dk2>
      <a:lt2>
        <a:srgbClr val="FEFFFF"/>
      </a:lt2>
      <a:accent1>
        <a:srgbClr val="2883B9"/>
      </a:accent1>
      <a:accent2>
        <a:srgbClr val="00537F"/>
      </a:accent2>
      <a:accent3>
        <a:srgbClr val="5F6061"/>
      </a:accent3>
      <a:accent4>
        <a:srgbClr val="F0CA00"/>
      </a:accent4>
      <a:accent5>
        <a:srgbClr val="AFBC22"/>
      </a:accent5>
      <a:accent6>
        <a:srgbClr val="FEFFFF"/>
      </a:accent6>
      <a:hlink>
        <a:srgbClr val="00537F"/>
      </a:hlink>
      <a:folHlink>
        <a:srgbClr val="2883B9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2019 " id="{E834B51D-AA73-9745-8E4D-34E4AFA49D3E}" vid="{9D581FC4-82F3-2D4F-9419-E5D6E770D8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DE7665156E5E4AB08B71DDF2BC36B8" ma:contentTypeVersion="16" ma:contentTypeDescription="Create a new document." ma:contentTypeScope="" ma:versionID="45d0fe92cd8e87394584d9575c99999f">
  <xsd:schema xmlns:xsd="http://www.w3.org/2001/XMLSchema" xmlns:xs="http://www.w3.org/2001/XMLSchema" xmlns:p="http://schemas.microsoft.com/office/2006/metadata/properties" xmlns:ns1="http://schemas.microsoft.com/sharepoint/v3" xmlns:ns3="81071d1d-586d-4a00-b4b8-9bcf11a8051c" xmlns:ns4="c53dcf79-7269-40ec-94a4-48a056e6ff87" targetNamespace="http://schemas.microsoft.com/office/2006/metadata/properties" ma:root="true" ma:fieldsID="0e4408aac6b19c48c078c6bc7f0df5f1" ns1:_="" ns3:_="" ns4:_="">
    <xsd:import namespace="http://schemas.microsoft.com/sharepoint/v3"/>
    <xsd:import namespace="81071d1d-586d-4a00-b4b8-9bcf11a8051c"/>
    <xsd:import namespace="c53dcf79-7269-40ec-94a4-48a056e6ff8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1:_ip_UnifiedCompliancePolicyProperties" minOccurs="0"/>
                <xsd:element ref="ns1:_ip_UnifiedCompliancePolicyUIActio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71d1d-586d-4a00-b4b8-9bcf11a805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dcf79-7269-40ec-94a4-48a056e6ff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B3926A4-8A7E-4594-8F51-13CB363241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1071d1d-586d-4a00-b4b8-9bcf11a8051c"/>
    <ds:schemaRef ds:uri="c53dcf79-7269-40ec-94a4-48a056e6ff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FB506B-A206-4CCE-85DA-DC0518F88F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0F6F5E-B376-4836-9C83-E8A02AF83C0D}">
  <ds:schemaRefs>
    <ds:schemaRef ds:uri="http://schemas.microsoft.com/office/2006/documentManagement/types"/>
    <ds:schemaRef ds:uri="c53dcf79-7269-40ec-94a4-48a056e6ff87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81071d1d-586d-4a00-b4b8-9bcf11a8051c"/>
    <ds:schemaRef ds:uri="http://schemas.microsoft.com/sharepoint/v3"/>
    <ds:schemaRef ds:uri="http://www.w3.org/XML/1998/namespace"/>
    <ds:schemaRef ds:uri="http://purl.org/dc/dcmitype/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2018 PowerPoint Template clw</Template>
  <TotalTime>6004</TotalTime>
  <Words>530</Words>
  <Application>Microsoft Office PowerPoint</Application>
  <PresentationFormat>Widescreen</PresentationFormat>
  <Paragraphs>99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Wingdings</vt:lpstr>
      <vt:lpstr>Wingdings 2</vt:lpstr>
      <vt:lpstr>Quotable</vt:lpstr>
      <vt:lpstr>Charting Our Course:   An Overview of the Enrollment Projection Process at the College of Coastal Georgia </vt:lpstr>
      <vt:lpstr>The COVID Impact…</vt:lpstr>
      <vt:lpstr>What’s special about our process?  </vt:lpstr>
      <vt:lpstr>What’s special about our process? </vt:lpstr>
      <vt:lpstr>Reality Check…</vt:lpstr>
      <vt:lpstr>Step 1:  New Student Projections</vt:lpstr>
      <vt:lpstr>Step 1: New Student Projections</vt:lpstr>
      <vt:lpstr>Step 1: New Student Projections </vt:lpstr>
      <vt:lpstr>Step 2:  Retention Projection Model</vt:lpstr>
      <vt:lpstr>Step 2: Retention Projection Model </vt:lpstr>
      <vt:lpstr>PowerPoint Presentation</vt:lpstr>
      <vt:lpstr>PowerPoint Presentation</vt:lpstr>
      <vt:lpstr>Step 2: Retention Projection Model </vt:lpstr>
      <vt:lpstr>How do we use this??</vt:lpstr>
      <vt:lpstr>PowerPoint Presentation</vt:lpstr>
      <vt:lpstr>QUESTIONS?  COMMENTS?</vt:lpstr>
    </vt:vector>
  </TitlesOfParts>
  <Company>College of Coastal Georgia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of Student Affairs &amp; Enrollment Management</dc:title>
  <dc:creator>Jason Umfress</dc:creator>
  <cp:lastModifiedBy>Jason Umfress</cp:lastModifiedBy>
  <cp:revision>82</cp:revision>
  <cp:lastPrinted>2019-07-10T14:48:48Z</cp:lastPrinted>
  <dcterms:created xsi:type="dcterms:W3CDTF">2019-06-28T20:04:10Z</dcterms:created>
  <dcterms:modified xsi:type="dcterms:W3CDTF">2023-03-23T12:19:05Z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0x0101007DDE7665156E5E4AB08B71DDF2BC36B8</vt:lpwstr>
  </property>
</Properties>
</file>