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61"/>
  </p:notesMasterIdLst>
  <p:handoutMasterIdLst>
    <p:handoutMasterId r:id="rId62"/>
  </p:handoutMasterIdLst>
  <p:sldIdLst>
    <p:sldId id="352" r:id="rId5"/>
    <p:sldId id="353" r:id="rId6"/>
    <p:sldId id="356" r:id="rId7"/>
    <p:sldId id="357" r:id="rId8"/>
    <p:sldId id="358" r:id="rId9"/>
    <p:sldId id="359" r:id="rId10"/>
    <p:sldId id="360" r:id="rId11"/>
    <p:sldId id="397" r:id="rId12"/>
    <p:sldId id="361" r:id="rId13"/>
    <p:sldId id="365" r:id="rId14"/>
    <p:sldId id="362" r:id="rId15"/>
    <p:sldId id="363" r:id="rId16"/>
    <p:sldId id="364" r:id="rId17"/>
    <p:sldId id="366" r:id="rId18"/>
    <p:sldId id="367" r:id="rId19"/>
    <p:sldId id="380" r:id="rId20"/>
    <p:sldId id="395" r:id="rId21"/>
    <p:sldId id="396" r:id="rId22"/>
    <p:sldId id="381" r:id="rId23"/>
    <p:sldId id="368" r:id="rId24"/>
    <p:sldId id="369" r:id="rId25"/>
    <p:sldId id="370" r:id="rId26"/>
    <p:sldId id="371" r:id="rId27"/>
    <p:sldId id="295" r:id="rId28"/>
    <p:sldId id="373" r:id="rId29"/>
    <p:sldId id="374" r:id="rId30"/>
    <p:sldId id="350" r:id="rId31"/>
    <p:sldId id="351" r:id="rId32"/>
    <p:sldId id="288" r:id="rId33"/>
    <p:sldId id="292" r:id="rId34"/>
    <p:sldId id="293" r:id="rId35"/>
    <p:sldId id="382" r:id="rId36"/>
    <p:sldId id="383" r:id="rId37"/>
    <p:sldId id="384" r:id="rId38"/>
    <p:sldId id="385" r:id="rId39"/>
    <p:sldId id="386" r:id="rId40"/>
    <p:sldId id="387" r:id="rId41"/>
    <p:sldId id="388" r:id="rId42"/>
    <p:sldId id="389" r:id="rId43"/>
    <p:sldId id="390" r:id="rId44"/>
    <p:sldId id="391" r:id="rId45"/>
    <p:sldId id="392" r:id="rId46"/>
    <p:sldId id="393" r:id="rId47"/>
    <p:sldId id="317" r:id="rId48"/>
    <p:sldId id="318" r:id="rId49"/>
    <p:sldId id="320" r:id="rId50"/>
    <p:sldId id="321" r:id="rId51"/>
    <p:sldId id="323" r:id="rId52"/>
    <p:sldId id="347" r:id="rId53"/>
    <p:sldId id="345" r:id="rId54"/>
    <p:sldId id="346" r:id="rId55"/>
    <p:sldId id="329" r:id="rId56"/>
    <p:sldId id="332" r:id="rId57"/>
    <p:sldId id="340" r:id="rId58"/>
    <p:sldId id="348" r:id="rId59"/>
    <p:sldId id="379" r:id="rId60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990"/>
    <a:srgbClr val="667057"/>
    <a:srgbClr val="547854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00" autoAdjust="0"/>
  </p:normalViewPr>
  <p:slideViewPr>
    <p:cSldViewPr>
      <p:cViewPr>
        <p:scale>
          <a:sx n="75" d="100"/>
          <a:sy n="75" d="100"/>
        </p:scale>
        <p:origin x="-54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646" y="-62"/>
      </p:cViewPr>
      <p:guideLst>
        <p:guide orient="horz" pos="2207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4458B-ED5E-4D06-B185-E62629BD7A2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A7EE746-BD65-404D-A8B8-B67659E3E895}">
      <dgm:prSet phldrT="[Text]" custT="1"/>
      <dgm:spPr>
        <a:solidFill>
          <a:srgbClr val="E20000"/>
        </a:solidFill>
      </dgm:spPr>
      <dgm:t>
        <a:bodyPr/>
        <a:lstStyle/>
        <a:p>
          <a:pPr>
            <a:lnSpc>
              <a:spcPct val="100000"/>
            </a:lnSpc>
          </a:pPr>
          <a:endParaRPr lang="en-US" sz="2800" b="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>
            <a:lnSpc>
              <a:spcPct val="100000"/>
            </a:lnSpc>
          </a:pPr>
          <a:r>
            <a:rPr lang="en-US" sz="27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Liaisons</a:t>
          </a:r>
          <a:r>
            <a:rPr lang="en-US" sz="28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28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en-US" sz="18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(At Least 2)</a:t>
          </a:r>
          <a:endParaRPr lang="en-US" sz="18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A737C13C-4DC7-428E-B707-C460C33FF1F4}" type="parTrans" cxnId="{3D4E32DD-A896-4D2E-BF0B-CFE5435E5257}">
      <dgm:prSet/>
      <dgm:spPr/>
      <dgm:t>
        <a:bodyPr/>
        <a:lstStyle/>
        <a:p>
          <a:endParaRPr lang="en-US"/>
        </a:p>
      </dgm:t>
    </dgm:pt>
    <dgm:pt modelId="{20F50192-4D9E-4882-883C-7DA8B9B926F9}" type="sibTrans" cxnId="{3D4E32DD-A896-4D2E-BF0B-CFE5435E5257}">
      <dgm:prSet/>
      <dgm:spPr/>
      <dgm:t>
        <a:bodyPr/>
        <a:lstStyle/>
        <a:p>
          <a:endParaRPr lang="en-US"/>
        </a:p>
      </dgm:t>
    </dgm:pt>
    <dgm:pt modelId="{52E9563B-22F5-4405-97A0-AF0CB18AA856}">
      <dgm:prSet phldrT="[Text]" phldr="1" custT="1"/>
      <dgm:spPr>
        <a:noFill/>
      </dgm:spPr>
      <dgm:t>
        <a:bodyPr/>
        <a:lstStyle/>
        <a:p>
          <a:endParaRPr lang="en-US" sz="3600" dirty="0">
            <a:solidFill>
              <a:schemeClr val="bg1"/>
            </a:solidFill>
          </a:endParaRPr>
        </a:p>
      </dgm:t>
    </dgm:pt>
    <dgm:pt modelId="{49635E03-F852-4A6B-8295-7D4BB33FA958}" type="sibTrans" cxnId="{E1FA4D53-3109-4EA8-B31A-1376ABF96A4B}">
      <dgm:prSet/>
      <dgm:spPr/>
      <dgm:t>
        <a:bodyPr/>
        <a:lstStyle/>
        <a:p>
          <a:endParaRPr lang="en-US"/>
        </a:p>
      </dgm:t>
    </dgm:pt>
    <dgm:pt modelId="{FC9139BD-9F80-4E2C-9477-D70203920149}" type="parTrans" cxnId="{E1FA4D53-3109-4EA8-B31A-1376ABF96A4B}">
      <dgm:prSet/>
      <dgm:spPr/>
      <dgm:t>
        <a:bodyPr/>
        <a:lstStyle/>
        <a:p>
          <a:endParaRPr lang="en-US"/>
        </a:p>
      </dgm:t>
    </dgm:pt>
    <dgm:pt modelId="{ABBBF00E-1A70-4CED-9600-7E3F5A3C6A02}">
      <dgm:prSet phldrT="[Text]" phldr="1" custT="1"/>
      <dgm:spPr>
        <a:noFill/>
      </dgm:spPr>
      <dgm:t>
        <a:bodyPr/>
        <a:lstStyle/>
        <a:p>
          <a:endParaRPr lang="en-US" sz="3600" dirty="0">
            <a:solidFill>
              <a:schemeClr val="bg1"/>
            </a:solidFill>
          </a:endParaRPr>
        </a:p>
      </dgm:t>
    </dgm:pt>
    <dgm:pt modelId="{84A5E0FB-C41B-45D4-A5F2-4C5CDB782729}" type="sibTrans" cxnId="{230EBEB8-2FD8-4345-8283-67FFDB80A394}">
      <dgm:prSet/>
      <dgm:spPr/>
      <dgm:t>
        <a:bodyPr/>
        <a:lstStyle/>
        <a:p>
          <a:endParaRPr lang="en-US"/>
        </a:p>
      </dgm:t>
    </dgm:pt>
    <dgm:pt modelId="{56DABBBF-4181-4D2F-93F6-434DFD513752}" type="parTrans" cxnId="{230EBEB8-2FD8-4345-8283-67FFDB80A394}">
      <dgm:prSet/>
      <dgm:spPr/>
      <dgm:t>
        <a:bodyPr/>
        <a:lstStyle/>
        <a:p>
          <a:endParaRPr lang="en-US"/>
        </a:p>
      </dgm:t>
    </dgm:pt>
    <dgm:pt modelId="{B108F997-F908-4E41-80DF-C778CAE9C400}" type="pres">
      <dgm:prSet presAssocID="{4864458B-ED5E-4D06-B185-E62629BD7A2B}" presName="Name0" presStyleCnt="0">
        <dgm:presLayoutVars>
          <dgm:dir/>
          <dgm:animLvl val="lvl"/>
          <dgm:resizeHandles val="exact"/>
        </dgm:presLayoutVars>
      </dgm:prSet>
      <dgm:spPr/>
    </dgm:pt>
    <dgm:pt modelId="{B27ED75B-A7BE-40E1-A8BA-995619CE6BC5}" type="pres">
      <dgm:prSet presAssocID="{7A7EE746-BD65-404D-A8B8-B67659E3E895}" presName="Name8" presStyleCnt="0"/>
      <dgm:spPr/>
    </dgm:pt>
    <dgm:pt modelId="{CFFB84CD-6A79-4B85-BF4F-F8E25A715E76}" type="pres">
      <dgm:prSet presAssocID="{7A7EE746-BD65-404D-A8B8-B67659E3E89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26D41-CA05-446C-9908-2C21B02C9C4C}" type="pres">
      <dgm:prSet presAssocID="{7A7EE746-BD65-404D-A8B8-B67659E3E8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46E5A-2F33-45BF-B15B-7E4DC06063C9}" type="pres">
      <dgm:prSet presAssocID="{ABBBF00E-1A70-4CED-9600-7E3F5A3C6A02}" presName="Name8" presStyleCnt="0"/>
      <dgm:spPr/>
    </dgm:pt>
    <dgm:pt modelId="{50CCAC9A-7E59-4B5A-B3BF-8784383013C2}" type="pres">
      <dgm:prSet presAssocID="{ABBBF00E-1A70-4CED-9600-7E3F5A3C6A0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A2DC8-C6FE-46DE-8DD9-E01E3BE6F057}" type="pres">
      <dgm:prSet presAssocID="{ABBBF00E-1A70-4CED-9600-7E3F5A3C6A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A6BB8-E891-4E0A-A866-9B92036889FE}" type="pres">
      <dgm:prSet presAssocID="{52E9563B-22F5-4405-97A0-AF0CB18AA856}" presName="Name8" presStyleCnt="0"/>
      <dgm:spPr/>
    </dgm:pt>
    <dgm:pt modelId="{897AD154-FBD8-4DA8-BD34-55B87B1AC97E}" type="pres">
      <dgm:prSet presAssocID="{52E9563B-22F5-4405-97A0-AF0CB18AA85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1CBDC-67AD-465F-8163-A4F2BC48E772}" type="pres">
      <dgm:prSet presAssocID="{52E9563B-22F5-4405-97A0-AF0CB18AA85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0EBEB8-2FD8-4345-8283-67FFDB80A394}" srcId="{4864458B-ED5E-4D06-B185-E62629BD7A2B}" destId="{ABBBF00E-1A70-4CED-9600-7E3F5A3C6A02}" srcOrd="1" destOrd="0" parTransId="{56DABBBF-4181-4D2F-93F6-434DFD513752}" sibTransId="{84A5E0FB-C41B-45D4-A5F2-4C5CDB782729}"/>
    <dgm:cxn modelId="{5D5BAB3A-4E6A-42AB-B517-6364F88CD9AF}" type="presOf" srcId="{4864458B-ED5E-4D06-B185-E62629BD7A2B}" destId="{B108F997-F908-4E41-80DF-C778CAE9C400}" srcOrd="0" destOrd="0" presId="urn:microsoft.com/office/officeart/2005/8/layout/pyramid1"/>
    <dgm:cxn modelId="{F3C28782-2F81-49E9-9ECB-A0E6DB1C3C99}" type="presOf" srcId="{52E9563B-22F5-4405-97A0-AF0CB18AA856}" destId="{7181CBDC-67AD-465F-8163-A4F2BC48E772}" srcOrd="1" destOrd="0" presId="urn:microsoft.com/office/officeart/2005/8/layout/pyramid1"/>
    <dgm:cxn modelId="{787973AC-A830-412E-BFB1-FDDA32FEFB5F}" type="presOf" srcId="{7A7EE746-BD65-404D-A8B8-B67659E3E895}" destId="{CFFB84CD-6A79-4B85-BF4F-F8E25A715E76}" srcOrd="0" destOrd="0" presId="urn:microsoft.com/office/officeart/2005/8/layout/pyramid1"/>
    <dgm:cxn modelId="{3D4E32DD-A896-4D2E-BF0B-CFE5435E5257}" srcId="{4864458B-ED5E-4D06-B185-E62629BD7A2B}" destId="{7A7EE746-BD65-404D-A8B8-B67659E3E895}" srcOrd="0" destOrd="0" parTransId="{A737C13C-4DC7-428E-B707-C460C33FF1F4}" sibTransId="{20F50192-4D9E-4882-883C-7DA8B9B926F9}"/>
    <dgm:cxn modelId="{E1FA4D53-3109-4EA8-B31A-1376ABF96A4B}" srcId="{4864458B-ED5E-4D06-B185-E62629BD7A2B}" destId="{52E9563B-22F5-4405-97A0-AF0CB18AA856}" srcOrd="2" destOrd="0" parTransId="{FC9139BD-9F80-4E2C-9477-D70203920149}" sibTransId="{49635E03-F852-4A6B-8295-7D4BB33FA958}"/>
    <dgm:cxn modelId="{770B1249-DB86-46B3-A7B5-D846C4A6E986}" type="presOf" srcId="{7A7EE746-BD65-404D-A8B8-B67659E3E895}" destId="{36B26D41-CA05-446C-9908-2C21B02C9C4C}" srcOrd="1" destOrd="0" presId="urn:microsoft.com/office/officeart/2005/8/layout/pyramid1"/>
    <dgm:cxn modelId="{E1A679FE-1F03-4780-8894-2E285DEF32EC}" type="presOf" srcId="{ABBBF00E-1A70-4CED-9600-7E3F5A3C6A02}" destId="{50CCAC9A-7E59-4B5A-B3BF-8784383013C2}" srcOrd="0" destOrd="0" presId="urn:microsoft.com/office/officeart/2005/8/layout/pyramid1"/>
    <dgm:cxn modelId="{4413F384-250B-454F-A171-3D9B86733018}" type="presOf" srcId="{52E9563B-22F5-4405-97A0-AF0CB18AA856}" destId="{897AD154-FBD8-4DA8-BD34-55B87B1AC97E}" srcOrd="0" destOrd="0" presId="urn:microsoft.com/office/officeart/2005/8/layout/pyramid1"/>
    <dgm:cxn modelId="{92E5F055-26EB-4016-A0F5-46E1BCCA2CC5}" type="presOf" srcId="{ABBBF00E-1A70-4CED-9600-7E3F5A3C6A02}" destId="{837A2DC8-C6FE-46DE-8DD9-E01E3BE6F057}" srcOrd="1" destOrd="0" presId="urn:microsoft.com/office/officeart/2005/8/layout/pyramid1"/>
    <dgm:cxn modelId="{D6585626-2A90-4D5E-8D68-FBA08BDE46F7}" type="presParOf" srcId="{B108F997-F908-4E41-80DF-C778CAE9C400}" destId="{B27ED75B-A7BE-40E1-A8BA-995619CE6BC5}" srcOrd="0" destOrd="0" presId="urn:microsoft.com/office/officeart/2005/8/layout/pyramid1"/>
    <dgm:cxn modelId="{680D418D-CB8C-4F0D-8EC6-80CAFA002832}" type="presParOf" srcId="{B27ED75B-A7BE-40E1-A8BA-995619CE6BC5}" destId="{CFFB84CD-6A79-4B85-BF4F-F8E25A715E76}" srcOrd="0" destOrd="0" presId="urn:microsoft.com/office/officeart/2005/8/layout/pyramid1"/>
    <dgm:cxn modelId="{13963DC5-6566-416A-AED3-4006D279EF29}" type="presParOf" srcId="{B27ED75B-A7BE-40E1-A8BA-995619CE6BC5}" destId="{36B26D41-CA05-446C-9908-2C21B02C9C4C}" srcOrd="1" destOrd="0" presId="urn:microsoft.com/office/officeart/2005/8/layout/pyramid1"/>
    <dgm:cxn modelId="{5902C769-11E8-4093-9B7A-FBF0B26FCA93}" type="presParOf" srcId="{B108F997-F908-4E41-80DF-C778CAE9C400}" destId="{14A46E5A-2F33-45BF-B15B-7E4DC06063C9}" srcOrd="1" destOrd="0" presId="urn:microsoft.com/office/officeart/2005/8/layout/pyramid1"/>
    <dgm:cxn modelId="{66A8865E-AC4D-482D-B809-94A71CB31042}" type="presParOf" srcId="{14A46E5A-2F33-45BF-B15B-7E4DC06063C9}" destId="{50CCAC9A-7E59-4B5A-B3BF-8784383013C2}" srcOrd="0" destOrd="0" presId="urn:microsoft.com/office/officeart/2005/8/layout/pyramid1"/>
    <dgm:cxn modelId="{8F434950-5C38-4D06-AA67-E6B4662766BC}" type="presParOf" srcId="{14A46E5A-2F33-45BF-B15B-7E4DC06063C9}" destId="{837A2DC8-C6FE-46DE-8DD9-E01E3BE6F057}" srcOrd="1" destOrd="0" presId="urn:microsoft.com/office/officeart/2005/8/layout/pyramid1"/>
    <dgm:cxn modelId="{4B6447A4-F198-4F6B-8279-3F8258354D22}" type="presParOf" srcId="{B108F997-F908-4E41-80DF-C778CAE9C400}" destId="{E87A6BB8-E891-4E0A-A866-9B92036889FE}" srcOrd="2" destOrd="0" presId="urn:microsoft.com/office/officeart/2005/8/layout/pyramid1"/>
    <dgm:cxn modelId="{264C66D4-F375-438C-96B5-71CBA6DBC3FB}" type="presParOf" srcId="{E87A6BB8-E891-4E0A-A866-9B92036889FE}" destId="{897AD154-FBD8-4DA8-BD34-55B87B1AC97E}" srcOrd="0" destOrd="0" presId="urn:microsoft.com/office/officeart/2005/8/layout/pyramid1"/>
    <dgm:cxn modelId="{7A4ACECF-CDC8-4AF0-8E39-71A7FE69B45A}" type="presParOf" srcId="{E87A6BB8-E891-4E0A-A866-9B92036889FE}" destId="{7181CBDC-67AD-465F-8163-A4F2BC48E77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64458B-ED5E-4D06-B185-E62629BD7A2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A7EE746-BD65-404D-A8B8-B67659E3E895}">
      <dgm:prSet phldrT="[Text]" custT="1"/>
      <dgm:spPr>
        <a:solidFill>
          <a:srgbClr val="E20000"/>
        </a:solidFill>
      </dgm:spPr>
      <dgm:t>
        <a:bodyPr/>
        <a:lstStyle/>
        <a:p>
          <a:endParaRPr lang="en-US" sz="2400" b="0" dirty="0" smtClean="0">
            <a:solidFill>
              <a:schemeClr val="bg1"/>
            </a:solidFill>
            <a:latin typeface="+mn-lt"/>
            <a:cs typeface="Times New Roman" pitchFamily="18" charset="0"/>
          </a:endParaRPr>
        </a:p>
        <a:p>
          <a:r>
            <a:rPr lang="en-US" sz="2700" b="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Liaisons</a:t>
          </a:r>
          <a:r>
            <a:rPr lang="en-US" sz="2400" b="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/>
          </a:r>
          <a:br>
            <a:rPr lang="en-US" sz="2400" b="0" dirty="0" smtClean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en-US" sz="1800" b="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(At Least 2)</a:t>
          </a:r>
          <a:endParaRPr lang="en-US" sz="1800" dirty="0"/>
        </a:p>
      </dgm:t>
    </dgm:pt>
    <dgm:pt modelId="{A737C13C-4DC7-428E-B707-C460C33FF1F4}" type="parTrans" cxnId="{3D4E32DD-A896-4D2E-BF0B-CFE5435E5257}">
      <dgm:prSet/>
      <dgm:spPr/>
      <dgm:t>
        <a:bodyPr/>
        <a:lstStyle/>
        <a:p>
          <a:endParaRPr lang="en-US"/>
        </a:p>
      </dgm:t>
    </dgm:pt>
    <dgm:pt modelId="{20F50192-4D9E-4882-883C-7DA8B9B926F9}" type="sibTrans" cxnId="{3D4E32DD-A896-4D2E-BF0B-CFE5435E5257}">
      <dgm:prSet/>
      <dgm:spPr/>
      <dgm:t>
        <a:bodyPr/>
        <a:lstStyle/>
        <a:p>
          <a:endParaRPr lang="en-US"/>
        </a:p>
      </dgm:t>
    </dgm:pt>
    <dgm:pt modelId="{ABBBF00E-1A70-4CED-9600-7E3F5A3C6A02}">
      <dgm:prSet phldrT="[Text]" custT="1"/>
      <dgm:spPr>
        <a:solidFill>
          <a:schemeClr val="bg1"/>
        </a:solidFill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endParaRPr lang="en-US" sz="1800" dirty="0"/>
        </a:p>
      </dgm:t>
    </dgm:pt>
    <dgm:pt modelId="{56DABBBF-4181-4D2F-93F6-434DFD513752}" type="parTrans" cxnId="{230EBEB8-2FD8-4345-8283-67FFDB80A394}">
      <dgm:prSet/>
      <dgm:spPr/>
      <dgm:t>
        <a:bodyPr/>
        <a:lstStyle/>
        <a:p>
          <a:endParaRPr lang="en-US"/>
        </a:p>
      </dgm:t>
    </dgm:pt>
    <dgm:pt modelId="{84A5E0FB-C41B-45D4-A5F2-4C5CDB782729}" type="sibTrans" cxnId="{230EBEB8-2FD8-4345-8283-67FFDB80A394}">
      <dgm:prSet/>
      <dgm:spPr/>
      <dgm:t>
        <a:bodyPr/>
        <a:lstStyle/>
        <a:p>
          <a:endParaRPr lang="en-US"/>
        </a:p>
      </dgm:t>
    </dgm:pt>
    <dgm:pt modelId="{52E9563B-22F5-4405-97A0-AF0CB18AA856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8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Course-Specific Committees </a:t>
          </a:r>
          <a:endParaRPr lang="en-US" sz="18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C9139BD-9F80-4E2C-9477-D70203920149}" type="parTrans" cxnId="{E1FA4D53-3109-4EA8-B31A-1376ABF96A4B}">
      <dgm:prSet/>
      <dgm:spPr/>
      <dgm:t>
        <a:bodyPr/>
        <a:lstStyle/>
        <a:p>
          <a:endParaRPr lang="en-US"/>
        </a:p>
      </dgm:t>
    </dgm:pt>
    <dgm:pt modelId="{49635E03-F852-4A6B-8295-7D4BB33FA958}" type="sibTrans" cxnId="{E1FA4D53-3109-4EA8-B31A-1376ABF96A4B}">
      <dgm:prSet/>
      <dgm:spPr/>
      <dgm:t>
        <a:bodyPr/>
        <a:lstStyle/>
        <a:p>
          <a:endParaRPr lang="en-US"/>
        </a:p>
      </dgm:t>
    </dgm:pt>
    <dgm:pt modelId="{B108F997-F908-4E41-80DF-C778CAE9C400}" type="pres">
      <dgm:prSet presAssocID="{4864458B-ED5E-4D06-B185-E62629BD7A2B}" presName="Name0" presStyleCnt="0">
        <dgm:presLayoutVars>
          <dgm:dir/>
          <dgm:animLvl val="lvl"/>
          <dgm:resizeHandles val="exact"/>
        </dgm:presLayoutVars>
      </dgm:prSet>
      <dgm:spPr/>
    </dgm:pt>
    <dgm:pt modelId="{B27ED75B-A7BE-40E1-A8BA-995619CE6BC5}" type="pres">
      <dgm:prSet presAssocID="{7A7EE746-BD65-404D-A8B8-B67659E3E895}" presName="Name8" presStyleCnt="0"/>
      <dgm:spPr/>
    </dgm:pt>
    <dgm:pt modelId="{CFFB84CD-6A79-4B85-BF4F-F8E25A715E76}" type="pres">
      <dgm:prSet presAssocID="{7A7EE746-BD65-404D-A8B8-B67659E3E895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26D41-CA05-446C-9908-2C21B02C9C4C}" type="pres">
      <dgm:prSet presAssocID="{7A7EE746-BD65-404D-A8B8-B67659E3E8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46E5A-2F33-45BF-B15B-7E4DC06063C9}" type="pres">
      <dgm:prSet presAssocID="{ABBBF00E-1A70-4CED-9600-7E3F5A3C6A02}" presName="Name8" presStyleCnt="0"/>
      <dgm:spPr/>
    </dgm:pt>
    <dgm:pt modelId="{50CCAC9A-7E59-4B5A-B3BF-8784383013C2}" type="pres">
      <dgm:prSet presAssocID="{ABBBF00E-1A70-4CED-9600-7E3F5A3C6A0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A2DC8-C6FE-46DE-8DD9-E01E3BE6F057}" type="pres">
      <dgm:prSet presAssocID="{ABBBF00E-1A70-4CED-9600-7E3F5A3C6A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A6BB8-E891-4E0A-A866-9B92036889FE}" type="pres">
      <dgm:prSet presAssocID="{52E9563B-22F5-4405-97A0-AF0CB18AA856}" presName="Name8" presStyleCnt="0"/>
      <dgm:spPr/>
    </dgm:pt>
    <dgm:pt modelId="{897AD154-FBD8-4DA8-BD34-55B87B1AC97E}" type="pres">
      <dgm:prSet presAssocID="{52E9563B-22F5-4405-97A0-AF0CB18AA85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1CBDC-67AD-465F-8163-A4F2BC48E772}" type="pres">
      <dgm:prSet presAssocID="{52E9563B-22F5-4405-97A0-AF0CB18AA85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1FD824-DC0A-4CE9-98D6-E1D2CCFA02F3}" type="presOf" srcId="{7A7EE746-BD65-404D-A8B8-B67659E3E895}" destId="{36B26D41-CA05-446C-9908-2C21B02C9C4C}" srcOrd="1" destOrd="0" presId="urn:microsoft.com/office/officeart/2005/8/layout/pyramid1"/>
    <dgm:cxn modelId="{6B8D6090-D1DA-493C-A3E4-7827D804B1ED}" type="presOf" srcId="{52E9563B-22F5-4405-97A0-AF0CB18AA856}" destId="{7181CBDC-67AD-465F-8163-A4F2BC48E772}" srcOrd="1" destOrd="0" presId="urn:microsoft.com/office/officeart/2005/8/layout/pyramid1"/>
    <dgm:cxn modelId="{0E0B7C41-F13A-47D6-BF92-83EA10A31759}" type="presOf" srcId="{7A7EE746-BD65-404D-A8B8-B67659E3E895}" destId="{CFFB84CD-6A79-4B85-BF4F-F8E25A715E76}" srcOrd="0" destOrd="0" presId="urn:microsoft.com/office/officeart/2005/8/layout/pyramid1"/>
    <dgm:cxn modelId="{0572B177-A372-4026-9388-9C0AA4DE0AF4}" type="presOf" srcId="{52E9563B-22F5-4405-97A0-AF0CB18AA856}" destId="{897AD154-FBD8-4DA8-BD34-55B87B1AC97E}" srcOrd="0" destOrd="0" presId="urn:microsoft.com/office/officeart/2005/8/layout/pyramid1"/>
    <dgm:cxn modelId="{230EBEB8-2FD8-4345-8283-67FFDB80A394}" srcId="{4864458B-ED5E-4D06-B185-E62629BD7A2B}" destId="{ABBBF00E-1A70-4CED-9600-7E3F5A3C6A02}" srcOrd="1" destOrd="0" parTransId="{56DABBBF-4181-4D2F-93F6-434DFD513752}" sibTransId="{84A5E0FB-C41B-45D4-A5F2-4C5CDB782729}"/>
    <dgm:cxn modelId="{9DCCBD0E-76F8-4A63-89E4-EBE772F05F8F}" type="presOf" srcId="{ABBBF00E-1A70-4CED-9600-7E3F5A3C6A02}" destId="{837A2DC8-C6FE-46DE-8DD9-E01E3BE6F057}" srcOrd="1" destOrd="0" presId="urn:microsoft.com/office/officeart/2005/8/layout/pyramid1"/>
    <dgm:cxn modelId="{1CE79B1B-8316-4613-B1ED-7CC381D70D41}" type="presOf" srcId="{ABBBF00E-1A70-4CED-9600-7E3F5A3C6A02}" destId="{50CCAC9A-7E59-4B5A-B3BF-8784383013C2}" srcOrd="0" destOrd="0" presId="urn:microsoft.com/office/officeart/2005/8/layout/pyramid1"/>
    <dgm:cxn modelId="{3D4E32DD-A896-4D2E-BF0B-CFE5435E5257}" srcId="{4864458B-ED5E-4D06-B185-E62629BD7A2B}" destId="{7A7EE746-BD65-404D-A8B8-B67659E3E895}" srcOrd="0" destOrd="0" parTransId="{A737C13C-4DC7-428E-B707-C460C33FF1F4}" sibTransId="{20F50192-4D9E-4882-883C-7DA8B9B926F9}"/>
    <dgm:cxn modelId="{E1FA4D53-3109-4EA8-B31A-1376ABF96A4B}" srcId="{4864458B-ED5E-4D06-B185-E62629BD7A2B}" destId="{52E9563B-22F5-4405-97A0-AF0CB18AA856}" srcOrd="2" destOrd="0" parTransId="{FC9139BD-9F80-4E2C-9477-D70203920149}" sibTransId="{49635E03-F852-4A6B-8295-7D4BB33FA958}"/>
    <dgm:cxn modelId="{2FF40051-659D-423F-B433-5393DF5EC0EB}" type="presOf" srcId="{4864458B-ED5E-4D06-B185-E62629BD7A2B}" destId="{B108F997-F908-4E41-80DF-C778CAE9C400}" srcOrd="0" destOrd="0" presId="urn:microsoft.com/office/officeart/2005/8/layout/pyramid1"/>
    <dgm:cxn modelId="{EBADF741-7140-4DA4-905A-813022E97FE0}" type="presParOf" srcId="{B108F997-F908-4E41-80DF-C778CAE9C400}" destId="{B27ED75B-A7BE-40E1-A8BA-995619CE6BC5}" srcOrd="0" destOrd="0" presId="urn:microsoft.com/office/officeart/2005/8/layout/pyramid1"/>
    <dgm:cxn modelId="{75283A21-45F7-4B10-9EB8-9852657BC1D3}" type="presParOf" srcId="{B27ED75B-A7BE-40E1-A8BA-995619CE6BC5}" destId="{CFFB84CD-6A79-4B85-BF4F-F8E25A715E76}" srcOrd="0" destOrd="0" presId="urn:microsoft.com/office/officeart/2005/8/layout/pyramid1"/>
    <dgm:cxn modelId="{F99CEDB6-A953-40B1-98EE-7AF399866452}" type="presParOf" srcId="{B27ED75B-A7BE-40E1-A8BA-995619CE6BC5}" destId="{36B26D41-CA05-446C-9908-2C21B02C9C4C}" srcOrd="1" destOrd="0" presId="urn:microsoft.com/office/officeart/2005/8/layout/pyramid1"/>
    <dgm:cxn modelId="{016C5A9B-CA54-4511-92BF-15D6D109D54B}" type="presParOf" srcId="{B108F997-F908-4E41-80DF-C778CAE9C400}" destId="{14A46E5A-2F33-45BF-B15B-7E4DC06063C9}" srcOrd="1" destOrd="0" presId="urn:microsoft.com/office/officeart/2005/8/layout/pyramid1"/>
    <dgm:cxn modelId="{38BAAB09-635C-45F1-BC44-405E009A9B33}" type="presParOf" srcId="{14A46E5A-2F33-45BF-B15B-7E4DC06063C9}" destId="{50CCAC9A-7E59-4B5A-B3BF-8784383013C2}" srcOrd="0" destOrd="0" presId="urn:microsoft.com/office/officeart/2005/8/layout/pyramid1"/>
    <dgm:cxn modelId="{254D22A7-ACF8-49CB-92CB-C328EA416245}" type="presParOf" srcId="{14A46E5A-2F33-45BF-B15B-7E4DC06063C9}" destId="{837A2DC8-C6FE-46DE-8DD9-E01E3BE6F057}" srcOrd="1" destOrd="0" presId="urn:microsoft.com/office/officeart/2005/8/layout/pyramid1"/>
    <dgm:cxn modelId="{5E2F2EB0-BA19-4612-9CC0-537A346AD0FD}" type="presParOf" srcId="{B108F997-F908-4E41-80DF-C778CAE9C400}" destId="{E87A6BB8-E891-4E0A-A866-9B92036889FE}" srcOrd="2" destOrd="0" presId="urn:microsoft.com/office/officeart/2005/8/layout/pyramid1"/>
    <dgm:cxn modelId="{B69C2F50-A7C4-4554-A72A-64AF5FBB90A1}" type="presParOf" srcId="{E87A6BB8-E891-4E0A-A866-9B92036889FE}" destId="{897AD154-FBD8-4DA8-BD34-55B87B1AC97E}" srcOrd="0" destOrd="0" presId="urn:microsoft.com/office/officeart/2005/8/layout/pyramid1"/>
    <dgm:cxn modelId="{08F87DB1-ABA3-4197-A545-C6125551FAFC}" type="presParOf" srcId="{E87A6BB8-E891-4E0A-A866-9B92036889FE}" destId="{7181CBDC-67AD-465F-8163-A4F2BC48E77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64458B-ED5E-4D06-B185-E62629BD7A2B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7A7EE746-BD65-404D-A8B8-B67659E3E895}">
      <dgm:prSet phldrT="[Text]" custT="1"/>
      <dgm:spPr>
        <a:solidFill>
          <a:srgbClr val="E20000"/>
        </a:solidFill>
      </dgm:spPr>
      <dgm:t>
        <a:bodyPr/>
        <a:lstStyle/>
        <a:p>
          <a:endParaRPr lang="en-US" sz="2600" b="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r>
            <a:rPr lang="en-US" sz="26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Liaisons</a:t>
          </a:r>
          <a:r>
            <a:rPr lang="en-US" sz="2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24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en-US" sz="18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(At Least 2)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A737C13C-4DC7-428E-B707-C460C33FF1F4}" type="parTrans" cxnId="{3D4E32DD-A896-4D2E-BF0B-CFE5435E5257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20F50192-4D9E-4882-883C-7DA8B9B926F9}" type="sibTrans" cxnId="{3D4E32DD-A896-4D2E-BF0B-CFE5435E5257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BBBF00E-1A70-4CED-9600-7E3F5A3C6A02}">
      <dgm:prSet phldrT="[Text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sz="27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Steering </a:t>
          </a:r>
          <a:br>
            <a:rPr lang="en-US" sz="27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en-US" sz="27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Committee</a:t>
          </a:r>
          <a:endParaRPr lang="en-US" sz="1800" dirty="0">
            <a:latin typeface="Arial" pitchFamily="34" charset="0"/>
            <a:cs typeface="Arial" pitchFamily="34" charset="0"/>
          </a:endParaRPr>
        </a:p>
      </dgm:t>
    </dgm:pt>
    <dgm:pt modelId="{56DABBBF-4181-4D2F-93F6-434DFD513752}" type="parTrans" cxnId="{230EBEB8-2FD8-4345-8283-67FFDB80A394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84A5E0FB-C41B-45D4-A5F2-4C5CDB782729}" type="sibTrans" cxnId="{230EBEB8-2FD8-4345-8283-67FFDB80A394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52E9563B-22F5-4405-97A0-AF0CB18AA856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2800" b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Course-Specific Committees </a:t>
          </a:r>
          <a:endParaRPr lang="en-US" sz="1800" b="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C9139BD-9F80-4E2C-9477-D70203920149}" type="parTrans" cxnId="{E1FA4D53-3109-4EA8-B31A-1376ABF96A4B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9635E03-F852-4A6B-8295-7D4BB33FA958}" type="sibTrans" cxnId="{E1FA4D53-3109-4EA8-B31A-1376ABF96A4B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108F997-F908-4E41-80DF-C778CAE9C400}" type="pres">
      <dgm:prSet presAssocID="{4864458B-ED5E-4D06-B185-E62629BD7A2B}" presName="Name0" presStyleCnt="0">
        <dgm:presLayoutVars>
          <dgm:dir/>
          <dgm:animLvl val="lvl"/>
          <dgm:resizeHandles val="exact"/>
        </dgm:presLayoutVars>
      </dgm:prSet>
      <dgm:spPr/>
    </dgm:pt>
    <dgm:pt modelId="{B27ED75B-A7BE-40E1-A8BA-995619CE6BC5}" type="pres">
      <dgm:prSet presAssocID="{7A7EE746-BD65-404D-A8B8-B67659E3E895}" presName="Name8" presStyleCnt="0"/>
      <dgm:spPr/>
    </dgm:pt>
    <dgm:pt modelId="{CFFB84CD-6A79-4B85-BF4F-F8E25A715E76}" type="pres">
      <dgm:prSet presAssocID="{7A7EE746-BD65-404D-A8B8-B67659E3E895}" presName="level" presStyleLbl="node1" presStyleIdx="0" presStyleCnt="3" custScaleY="9883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26D41-CA05-446C-9908-2C21B02C9C4C}" type="pres">
      <dgm:prSet presAssocID="{7A7EE746-BD65-404D-A8B8-B67659E3E89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46E5A-2F33-45BF-B15B-7E4DC06063C9}" type="pres">
      <dgm:prSet presAssocID="{ABBBF00E-1A70-4CED-9600-7E3F5A3C6A02}" presName="Name8" presStyleCnt="0"/>
      <dgm:spPr/>
    </dgm:pt>
    <dgm:pt modelId="{50CCAC9A-7E59-4B5A-B3BF-8784383013C2}" type="pres">
      <dgm:prSet presAssocID="{ABBBF00E-1A70-4CED-9600-7E3F5A3C6A0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7A2DC8-C6FE-46DE-8DD9-E01E3BE6F057}" type="pres">
      <dgm:prSet presAssocID="{ABBBF00E-1A70-4CED-9600-7E3F5A3C6A0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A6BB8-E891-4E0A-A866-9B92036889FE}" type="pres">
      <dgm:prSet presAssocID="{52E9563B-22F5-4405-97A0-AF0CB18AA856}" presName="Name8" presStyleCnt="0"/>
      <dgm:spPr/>
    </dgm:pt>
    <dgm:pt modelId="{897AD154-FBD8-4DA8-BD34-55B87B1AC97E}" type="pres">
      <dgm:prSet presAssocID="{52E9563B-22F5-4405-97A0-AF0CB18AA856}" presName="level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1CBDC-67AD-465F-8163-A4F2BC48E772}" type="pres">
      <dgm:prSet presAssocID="{52E9563B-22F5-4405-97A0-AF0CB18AA85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08A86F-46B0-49F2-A40C-58FF9BF7429E}" type="presOf" srcId="{4864458B-ED5E-4D06-B185-E62629BD7A2B}" destId="{B108F997-F908-4E41-80DF-C778CAE9C400}" srcOrd="0" destOrd="0" presId="urn:microsoft.com/office/officeart/2005/8/layout/pyramid1"/>
    <dgm:cxn modelId="{1CE1BAA8-E8B1-4F4B-ACEE-19DBF2650B59}" type="presOf" srcId="{7A7EE746-BD65-404D-A8B8-B67659E3E895}" destId="{36B26D41-CA05-446C-9908-2C21B02C9C4C}" srcOrd="1" destOrd="0" presId="urn:microsoft.com/office/officeart/2005/8/layout/pyramid1"/>
    <dgm:cxn modelId="{34CF566D-7FB8-4E2F-A2DE-F2059EF94D40}" type="presOf" srcId="{ABBBF00E-1A70-4CED-9600-7E3F5A3C6A02}" destId="{837A2DC8-C6FE-46DE-8DD9-E01E3BE6F057}" srcOrd="1" destOrd="0" presId="urn:microsoft.com/office/officeart/2005/8/layout/pyramid1"/>
    <dgm:cxn modelId="{FC030638-F2C2-42D5-A9AE-28B8022EE9B5}" type="presOf" srcId="{7A7EE746-BD65-404D-A8B8-B67659E3E895}" destId="{CFFB84CD-6A79-4B85-BF4F-F8E25A715E76}" srcOrd="0" destOrd="0" presId="urn:microsoft.com/office/officeart/2005/8/layout/pyramid1"/>
    <dgm:cxn modelId="{E1FA4D53-3109-4EA8-B31A-1376ABF96A4B}" srcId="{4864458B-ED5E-4D06-B185-E62629BD7A2B}" destId="{52E9563B-22F5-4405-97A0-AF0CB18AA856}" srcOrd="2" destOrd="0" parTransId="{FC9139BD-9F80-4E2C-9477-D70203920149}" sibTransId="{49635E03-F852-4A6B-8295-7D4BB33FA958}"/>
    <dgm:cxn modelId="{3D4E32DD-A896-4D2E-BF0B-CFE5435E5257}" srcId="{4864458B-ED5E-4D06-B185-E62629BD7A2B}" destId="{7A7EE746-BD65-404D-A8B8-B67659E3E895}" srcOrd="0" destOrd="0" parTransId="{A737C13C-4DC7-428E-B707-C460C33FF1F4}" sibTransId="{20F50192-4D9E-4882-883C-7DA8B9B926F9}"/>
    <dgm:cxn modelId="{8E225125-5C2C-475B-9E14-59A0B8FDEE54}" type="presOf" srcId="{52E9563B-22F5-4405-97A0-AF0CB18AA856}" destId="{897AD154-FBD8-4DA8-BD34-55B87B1AC97E}" srcOrd="0" destOrd="0" presId="urn:microsoft.com/office/officeart/2005/8/layout/pyramid1"/>
    <dgm:cxn modelId="{0BD58EAE-16AE-45DA-8F4C-14A995EA79BE}" type="presOf" srcId="{52E9563B-22F5-4405-97A0-AF0CB18AA856}" destId="{7181CBDC-67AD-465F-8163-A4F2BC48E772}" srcOrd="1" destOrd="0" presId="urn:microsoft.com/office/officeart/2005/8/layout/pyramid1"/>
    <dgm:cxn modelId="{458B0062-A03B-454D-954B-DD52A85DA894}" type="presOf" srcId="{ABBBF00E-1A70-4CED-9600-7E3F5A3C6A02}" destId="{50CCAC9A-7E59-4B5A-B3BF-8784383013C2}" srcOrd="0" destOrd="0" presId="urn:microsoft.com/office/officeart/2005/8/layout/pyramid1"/>
    <dgm:cxn modelId="{230EBEB8-2FD8-4345-8283-67FFDB80A394}" srcId="{4864458B-ED5E-4D06-B185-E62629BD7A2B}" destId="{ABBBF00E-1A70-4CED-9600-7E3F5A3C6A02}" srcOrd="1" destOrd="0" parTransId="{56DABBBF-4181-4D2F-93F6-434DFD513752}" sibTransId="{84A5E0FB-C41B-45D4-A5F2-4C5CDB782729}"/>
    <dgm:cxn modelId="{09B7945E-8197-4F30-9BC6-4C026DA1E783}" type="presParOf" srcId="{B108F997-F908-4E41-80DF-C778CAE9C400}" destId="{B27ED75B-A7BE-40E1-A8BA-995619CE6BC5}" srcOrd="0" destOrd="0" presId="urn:microsoft.com/office/officeart/2005/8/layout/pyramid1"/>
    <dgm:cxn modelId="{B79A9189-D558-4404-908B-51A908DAA871}" type="presParOf" srcId="{B27ED75B-A7BE-40E1-A8BA-995619CE6BC5}" destId="{CFFB84CD-6A79-4B85-BF4F-F8E25A715E76}" srcOrd="0" destOrd="0" presId="urn:microsoft.com/office/officeart/2005/8/layout/pyramid1"/>
    <dgm:cxn modelId="{0FF72338-7112-4D4A-9777-333661F67D36}" type="presParOf" srcId="{B27ED75B-A7BE-40E1-A8BA-995619CE6BC5}" destId="{36B26D41-CA05-446C-9908-2C21B02C9C4C}" srcOrd="1" destOrd="0" presId="urn:microsoft.com/office/officeart/2005/8/layout/pyramid1"/>
    <dgm:cxn modelId="{4E17F338-C68F-481C-947F-6D04D21DC222}" type="presParOf" srcId="{B108F997-F908-4E41-80DF-C778CAE9C400}" destId="{14A46E5A-2F33-45BF-B15B-7E4DC06063C9}" srcOrd="1" destOrd="0" presId="urn:microsoft.com/office/officeart/2005/8/layout/pyramid1"/>
    <dgm:cxn modelId="{492BF87E-D6FD-4619-A738-722F1B629BC1}" type="presParOf" srcId="{14A46E5A-2F33-45BF-B15B-7E4DC06063C9}" destId="{50CCAC9A-7E59-4B5A-B3BF-8784383013C2}" srcOrd="0" destOrd="0" presId="urn:microsoft.com/office/officeart/2005/8/layout/pyramid1"/>
    <dgm:cxn modelId="{2F40EF04-D8CD-411D-A147-24D56F35CBBA}" type="presParOf" srcId="{14A46E5A-2F33-45BF-B15B-7E4DC06063C9}" destId="{837A2DC8-C6FE-46DE-8DD9-E01E3BE6F057}" srcOrd="1" destOrd="0" presId="urn:microsoft.com/office/officeart/2005/8/layout/pyramid1"/>
    <dgm:cxn modelId="{22F1AB7F-A0F5-4A5E-B385-A426573AC95A}" type="presParOf" srcId="{B108F997-F908-4E41-80DF-C778CAE9C400}" destId="{E87A6BB8-E891-4E0A-A866-9B92036889FE}" srcOrd="2" destOrd="0" presId="urn:microsoft.com/office/officeart/2005/8/layout/pyramid1"/>
    <dgm:cxn modelId="{A21D0F27-D2F8-44A3-8904-07D06942559A}" type="presParOf" srcId="{E87A6BB8-E891-4E0A-A866-9B92036889FE}" destId="{897AD154-FBD8-4DA8-BD34-55B87B1AC97E}" srcOrd="0" destOrd="0" presId="urn:microsoft.com/office/officeart/2005/8/layout/pyramid1"/>
    <dgm:cxn modelId="{CDBBC964-8600-44B9-9F12-D7E59F1247E9}" type="presParOf" srcId="{E87A6BB8-E891-4E0A-A866-9B92036889FE}" destId="{7181CBDC-67AD-465F-8163-A4F2BC48E772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B84CD-6A79-4B85-BF4F-F8E25A715E76}">
      <dsp:nvSpPr>
        <dsp:cNvPr id="0" name=""/>
        <dsp:cNvSpPr/>
      </dsp:nvSpPr>
      <dsp:spPr>
        <a:xfrm>
          <a:off x="2273300" y="0"/>
          <a:ext cx="2273299" cy="1515533"/>
        </a:xfrm>
        <a:prstGeom prst="trapezoid">
          <a:avLst>
            <a:gd name="adj" fmla="val 75000"/>
          </a:avLst>
        </a:prstGeom>
        <a:solidFill>
          <a:srgbClr val="E2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2800" b="0" kern="12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Liaisons</a:t>
          </a:r>
          <a:r>
            <a:rPr lang="en-US" sz="28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28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en-US" sz="18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(At Least 2)</a:t>
          </a:r>
          <a:endParaRPr lang="en-US" sz="18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273300" y="0"/>
        <a:ext cx="2273299" cy="1515533"/>
      </dsp:txXfrm>
    </dsp:sp>
    <dsp:sp modelId="{50CCAC9A-7E59-4B5A-B3BF-8784383013C2}">
      <dsp:nvSpPr>
        <dsp:cNvPr id="0" name=""/>
        <dsp:cNvSpPr/>
      </dsp:nvSpPr>
      <dsp:spPr>
        <a:xfrm>
          <a:off x="1136650" y="1515533"/>
          <a:ext cx="4546599" cy="1515533"/>
        </a:xfrm>
        <a:prstGeom prst="trapezoid">
          <a:avLst>
            <a:gd name="adj" fmla="val 75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chemeClr val="bg1"/>
            </a:solidFill>
          </a:endParaRPr>
        </a:p>
      </dsp:txBody>
      <dsp:txXfrm>
        <a:off x="1932305" y="1515533"/>
        <a:ext cx="2955290" cy="1515533"/>
      </dsp:txXfrm>
    </dsp:sp>
    <dsp:sp modelId="{897AD154-FBD8-4DA8-BD34-55B87B1AC97E}">
      <dsp:nvSpPr>
        <dsp:cNvPr id="0" name=""/>
        <dsp:cNvSpPr/>
      </dsp:nvSpPr>
      <dsp:spPr>
        <a:xfrm>
          <a:off x="0" y="3031066"/>
          <a:ext cx="6819900" cy="1515533"/>
        </a:xfrm>
        <a:prstGeom prst="trapezoid">
          <a:avLst>
            <a:gd name="adj" fmla="val 75000"/>
          </a:avLst>
        </a:prstGeom>
        <a:noFill/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>
            <a:solidFill>
              <a:schemeClr val="bg1"/>
            </a:solidFill>
          </a:endParaRPr>
        </a:p>
      </dsp:txBody>
      <dsp:txXfrm>
        <a:off x="1193482" y="3031066"/>
        <a:ext cx="4432935" cy="15155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B84CD-6A79-4B85-BF4F-F8E25A715E76}">
      <dsp:nvSpPr>
        <dsp:cNvPr id="0" name=""/>
        <dsp:cNvSpPr/>
      </dsp:nvSpPr>
      <dsp:spPr>
        <a:xfrm>
          <a:off x="2273300" y="0"/>
          <a:ext cx="2273299" cy="1515533"/>
        </a:xfrm>
        <a:prstGeom prst="trapezoid">
          <a:avLst>
            <a:gd name="adj" fmla="val 75000"/>
          </a:avLst>
        </a:prstGeom>
        <a:solidFill>
          <a:srgbClr val="E2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0" kern="1200" dirty="0" smtClean="0">
            <a:solidFill>
              <a:schemeClr val="bg1"/>
            </a:solidFill>
            <a:latin typeface="+mn-lt"/>
            <a:cs typeface="Times New Roman" pitchFamily="18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Liaisons</a:t>
          </a:r>
          <a:r>
            <a:rPr lang="en-US" sz="2400" b="0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/>
          </a:r>
          <a:br>
            <a:rPr lang="en-US" sz="2400" b="0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en-US" sz="1800" b="0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(At Least 2)</a:t>
          </a:r>
          <a:endParaRPr lang="en-US" sz="1800" kern="1200" dirty="0"/>
        </a:p>
      </dsp:txBody>
      <dsp:txXfrm>
        <a:off x="2273300" y="0"/>
        <a:ext cx="2273299" cy="1515533"/>
      </dsp:txXfrm>
    </dsp:sp>
    <dsp:sp modelId="{50CCAC9A-7E59-4B5A-B3BF-8784383013C2}">
      <dsp:nvSpPr>
        <dsp:cNvPr id="0" name=""/>
        <dsp:cNvSpPr/>
      </dsp:nvSpPr>
      <dsp:spPr>
        <a:xfrm>
          <a:off x="1136650" y="1515533"/>
          <a:ext cx="4546599" cy="1515533"/>
        </a:xfrm>
        <a:prstGeom prst="trapezoid">
          <a:avLst>
            <a:gd name="adj" fmla="val 75000"/>
          </a:avLst>
        </a:prstGeom>
        <a:solidFill>
          <a:schemeClr val="bg1"/>
        </a:solidFill>
        <a:ln w="25400" cap="flat" cmpd="sng" algn="ctr">
          <a:solidFill>
            <a:schemeClr val="bg1">
              <a:lumMod val="6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932305" y="1515533"/>
        <a:ext cx="2955290" cy="1515533"/>
      </dsp:txXfrm>
    </dsp:sp>
    <dsp:sp modelId="{897AD154-FBD8-4DA8-BD34-55B87B1AC97E}">
      <dsp:nvSpPr>
        <dsp:cNvPr id="0" name=""/>
        <dsp:cNvSpPr/>
      </dsp:nvSpPr>
      <dsp:spPr>
        <a:xfrm>
          <a:off x="0" y="3031066"/>
          <a:ext cx="6819900" cy="1515533"/>
        </a:xfrm>
        <a:prstGeom prst="trapezoid">
          <a:avLst>
            <a:gd name="adj" fmla="val 75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Course-Specific Committees </a:t>
          </a:r>
          <a:endParaRPr lang="en-US" sz="18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93482" y="3031066"/>
        <a:ext cx="4432935" cy="15155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B84CD-6A79-4B85-BF4F-F8E25A715E76}">
      <dsp:nvSpPr>
        <dsp:cNvPr id="0" name=""/>
        <dsp:cNvSpPr/>
      </dsp:nvSpPr>
      <dsp:spPr>
        <a:xfrm>
          <a:off x="2282162" y="0"/>
          <a:ext cx="2255575" cy="1503716"/>
        </a:xfrm>
        <a:prstGeom prst="trapezoid">
          <a:avLst>
            <a:gd name="adj" fmla="val 75000"/>
          </a:avLst>
        </a:prstGeom>
        <a:solidFill>
          <a:srgbClr val="E2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b="0" kern="12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Liaisons</a:t>
          </a:r>
          <a:r>
            <a:rPr lang="en-US" sz="2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/>
          </a:r>
          <a:br>
            <a:rPr lang="en-US" sz="24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en-US" sz="18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(At Least 2)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2282162" y="0"/>
        <a:ext cx="2255575" cy="1503716"/>
      </dsp:txXfrm>
    </dsp:sp>
    <dsp:sp modelId="{50CCAC9A-7E59-4B5A-B3BF-8784383013C2}">
      <dsp:nvSpPr>
        <dsp:cNvPr id="0" name=""/>
        <dsp:cNvSpPr/>
      </dsp:nvSpPr>
      <dsp:spPr>
        <a:xfrm>
          <a:off x="1141081" y="1503716"/>
          <a:ext cx="4537737" cy="1521441"/>
        </a:xfrm>
        <a:prstGeom prst="trapezoid">
          <a:avLst>
            <a:gd name="adj" fmla="val 75000"/>
          </a:avLst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Steering </a:t>
          </a:r>
          <a:br>
            <a:rPr lang="en-US" sz="27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</a:br>
          <a:r>
            <a:rPr lang="en-US" sz="27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Committee</a:t>
          </a:r>
          <a:endParaRPr lang="en-US" sz="1800" kern="1200" dirty="0">
            <a:latin typeface="Arial" pitchFamily="34" charset="0"/>
            <a:cs typeface="Arial" pitchFamily="34" charset="0"/>
          </a:endParaRPr>
        </a:p>
      </dsp:txBody>
      <dsp:txXfrm>
        <a:off x="1935185" y="1503716"/>
        <a:ext cx="2949529" cy="1521441"/>
      </dsp:txXfrm>
    </dsp:sp>
    <dsp:sp modelId="{897AD154-FBD8-4DA8-BD34-55B87B1AC97E}">
      <dsp:nvSpPr>
        <dsp:cNvPr id="0" name=""/>
        <dsp:cNvSpPr/>
      </dsp:nvSpPr>
      <dsp:spPr>
        <a:xfrm>
          <a:off x="0" y="3025158"/>
          <a:ext cx="6819900" cy="1521441"/>
        </a:xfrm>
        <a:prstGeom prst="trapezoid">
          <a:avLst>
            <a:gd name="adj" fmla="val 75000"/>
          </a:avLst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Course-Specific Committees </a:t>
          </a:r>
          <a:endParaRPr lang="en-US" sz="1800" b="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193482" y="3025158"/>
        <a:ext cx="4432935" cy="1521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4027520" cy="350460"/>
          </a:xfrm>
          <a:prstGeom prst="rect">
            <a:avLst/>
          </a:prstGeom>
        </p:spPr>
        <p:txBody>
          <a:bodyPr vert="horz" lIns="92061" tIns="46031" rIns="92061" bIns="460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58736"/>
            <a:ext cx="4027520" cy="350460"/>
          </a:xfrm>
          <a:prstGeom prst="rect">
            <a:avLst/>
          </a:prstGeom>
        </p:spPr>
        <p:txBody>
          <a:bodyPr vert="horz" lIns="92061" tIns="46031" rIns="92061" bIns="460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758" y="6658736"/>
            <a:ext cx="4027520" cy="350460"/>
          </a:xfrm>
          <a:prstGeom prst="rect">
            <a:avLst/>
          </a:prstGeom>
        </p:spPr>
        <p:txBody>
          <a:bodyPr vert="horz" lIns="92061" tIns="46031" rIns="92061" bIns="46031" rtlCol="0" anchor="b"/>
          <a:lstStyle>
            <a:lvl1pPr algn="r">
              <a:defRPr sz="1300"/>
            </a:lvl1pPr>
          </a:lstStyle>
          <a:p>
            <a:fld id="{091E9879-BA89-4A02-8753-3888C1426CC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89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2" y="0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/>
          <a:lstStyle>
            <a:lvl1pPr algn="r">
              <a:defRPr sz="1300"/>
            </a:lvl1pPr>
          </a:lstStyle>
          <a:p>
            <a:fld id="{FA99689A-C8C1-4188-A5B0-7428C0120157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527050"/>
            <a:ext cx="3502025" cy="2627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7" rIns="93174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1"/>
            <a:ext cx="7437120" cy="3154680"/>
          </a:xfrm>
          <a:prstGeom prst="rect">
            <a:avLst/>
          </a:prstGeom>
        </p:spPr>
        <p:txBody>
          <a:bodyPr vert="horz" lIns="93174" tIns="46587" rIns="93174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3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2" y="6658663"/>
            <a:ext cx="4028440" cy="350520"/>
          </a:xfrm>
          <a:prstGeom prst="rect">
            <a:avLst/>
          </a:prstGeom>
        </p:spPr>
        <p:txBody>
          <a:bodyPr vert="horz" lIns="93174" tIns="46587" rIns="93174" bIns="46587" rtlCol="0" anchor="b"/>
          <a:lstStyle>
            <a:lvl1pPr algn="r">
              <a:defRPr sz="1300"/>
            </a:lvl1pPr>
          </a:lstStyle>
          <a:p>
            <a:fld id="{A1EDC771-9DE3-4B1C-B214-A5597FCB0B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42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CEC92-1F98-43D3-9A04-0734D5FABD59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98709-C55F-4361-84F2-FA48FDD8BAB7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98709-C55F-4361-84F2-FA48FDD8BAB7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G2C is the solution. We</a:t>
            </a:r>
            <a:r>
              <a:rPr lang="en-US" baseline="0" dirty="0" smtClean="0"/>
              <a:t> have three ways for you and your institute to take this step to student success.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98709-C55F-4361-84F2-FA48FDD8BAB7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36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FEF19-7F5B-44AF-BABE-914796DBDA51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FEF19-7F5B-44AF-BABE-914796DBDA51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98709-C55F-4361-84F2-FA48FDD8BAB7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98709-C55F-4361-84F2-FA48FDD8BAB7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98709-C55F-4361-84F2-FA48FDD8BAB7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98709-C55F-4361-84F2-FA48FDD8BAB7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FEF19-7F5B-44AF-BABE-914796DBDA51}" type="slidenum">
              <a:rPr lang="en-US" smtClean="0">
                <a:solidFill>
                  <a:prstClr val="black"/>
                </a:solidFill>
              </a:rPr>
              <a:pPr/>
              <a:t>40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98709-C55F-4361-84F2-FA48FDD8BAB7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377EC2F-147C-4E83-88C3-DFFA8A5AB640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A85AAD4-1DC7-4E85-A9F3-E6594175B8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EC2F-147C-4E83-88C3-DFFA8A5AB640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AAD4-1DC7-4E85-A9F3-E6594175B8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EC2F-147C-4E83-88C3-DFFA8A5AB640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AAD4-1DC7-4E85-A9F3-E6594175B8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0ED4-10A6-044D-B6DA-9C5B5E1EE4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2/16/2015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F42E-D12A-9B42-BA8A-73C0D363A2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9579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0ED4-10A6-044D-B6DA-9C5B5E1EE4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2/16/2015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F42E-D12A-9B42-BA8A-73C0D363A2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314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0ED4-10A6-044D-B6DA-9C5B5E1EE4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2/16/2015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F42E-D12A-9B42-BA8A-73C0D363A2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5080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0ED4-10A6-044D-B6DA-9C5B5E1EE4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2/16/2015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F42E-D12A-9B42-BA8A-73C0D363A2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2071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0ED4-10A6-044D-B6DA-9C5B5E1EE4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2/16/2015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F42E-D12A-9B42-BA8A-73C0D363A2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240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0ED4-10A6-044D-B6DA-9C5B5E1EE4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2/16/2015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F42E-D12A-9B42-BA8A-73C0D363A2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75796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0ED4-10A6-044D-B6DA-9C5B5E1EE4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2/16/2015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F42E-D12A-9B42-BA8A-73C0D363A2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2835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0ED4-10A6-044D-B6DA-9C5B5E1EE4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2/16/2015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F42E-D12A-9B42-BA8A-73C0D363A2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5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AAD4-1DC7-4E85-A9F3-E6594175B8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0ED4-10A6-044D-B6DA-9C5B5E1EE4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2/16/2015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F42E-D12A-9B42-BA8A-73C0D363A2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63017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0ED4-10A6-044D-B6DA-9C5B5E1EE4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2/16/2015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F42E-D12A-9B42-BA8A-73C0D363A2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5085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90ED4-10A6-044D-B6DA-9C5B5E1EE4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2/16/2015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EF42E-D12A-9B42-BA8A-73C0D363A2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77842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2E44-7D9E-4D57-9321-0148535D0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7BDA-09E0-4734-87C9-F3D9BD374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2E44-7D9E-4D57-9321-0148535D0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7BDA-09E0-4734-87C9-F3D9BD374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2E44-7D9E-4D57-9321-0148535D0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7BDA-09E0-4734-87C9-F3D9BD374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2E44-7D9E-4D57-9321-0148535D0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7BDA-09E0-4734-87C9-F3D9BD374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2E44-7D9E-4D57-9321-0148535D0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7BDA-09E0-4734-87C9-F3D9BD374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2E44-7D9E-4D57-9321-0148535D0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7BDA-09E0-4734-87C9-F3D9BD374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2E44-7D9E-4D57-9321-0148535D0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7BDA-09E0-4734-87C9-F3D9BD374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EC2F-147C-4E83-88C3-DFFA8A5AB640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AAD4-1DC7-4E85-A9F3-E6594175B8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2E44-7D9E-4D57-9321-0148535D0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7BDA-09E0-4734-87C9-F3D9BD374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2E44-7D9E-4D57-9321-0148535D0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7BDA-09E0-4734-87C9-F3D9BD374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2E44-7D9E-4D57-9321-0148535D0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7BDA-09E0-4734-87C9-F3D9BD374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2E44-7D9E-4D57-9321-0148535D0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97BDA-09E0-4734-87C9-F3D9BD374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C9CC-5846-7148-97B5-9687C9113D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93D6-7AED-7749-964B-D25077EEFE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7671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C9CC-5846-7148-97B5-9687C9113D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93D6-7AED-7749-964B-D25077EEFE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043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C9CC-5846-7148-97B5-9687C9113D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93D6-7AED-7749-964B-D25077EEFE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40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C9CC-5846-7148-97B5-9687C9113D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93D6-7AED-7749-964B-D25077EEFE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022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C9CC-5846-7148-97B5-9687C9113D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93D6-7AED-7749-964B-D25077EEFE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0564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C9CC-5846-7148-97B5-9687C9113D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93D6-7AED-7749-964B-D25077EEFE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582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EC2F-147C-4E83-88C3-DFFA8A5AB640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AAD4-1DC7-4E85-A9F3-E6594175B8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C9CC-5846-7148-97B5-9687C9113D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93D6-7AED-7749-964B-D25077EEFE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034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C9CC-5846-7148-97B5-9687C9113D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93D6-7AED-7749-964B-D25077EEFE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33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C9CC-5846-7148-97B5-9687C9113D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93D6-7AED-7749-964B-D25077EEFE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868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C9CC-5846-7148-97B5-9687C9113D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93D6-7AED-7749-964B-D25077EEFE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70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3C9CC-5846-7148-97B5-9687C9113D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C93D6-7AED-7749-964B-D25077EEFE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62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377EC2F-147C-4E83-88C3-DFFA8A5AB640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A85AAD4-1DC7-4E85-A9F3-E6594175B8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377EC2F-147C-4E83-88C3-DFFA8A5AB640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A85AAD4-1DC7-4E85-A9F3-E6594175B8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EC2F-147C-4E83-88C3-DFFA8A5AB640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AAD4-1DC7-4E85-A9F3-E6594175B8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EC2F-147C-4E83-88C3-DFFA8A5AB640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AAD4-1DC7-4E85-A9F3-E6594175B8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7EC2F-147C-4E83-88C3-DFFA8A5AB640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5AAD4-1DC7-4E85-A9F3-E6594175B8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377EC2F-147C-4E83-88C3-DFFA8A5AB640}" type="datetimeFigureOut">
              <a:rPr lang="en-US" smtClean="0"/>
              <a:pPr/>
              <a:t>2/16/2015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A85AAD4-1DC7-4E85-A9F3-E6594175B8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9790ED4-10A6-044D-B6DA-9C5B5E1EE4C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2/16/2015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D9EF42E-D12A-9B42-BA8A-73C0D363A2C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5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32E44-7D9E-4D57-9321-0148535D03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2/16/2015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97BDA-09E0-4734-87C9-F3D9BD374BD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7F3C9CC-5846-7148-97B5-9687C9113D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2/16/2015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95C93D6-7AED-7749-964B-D25077EEFE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891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jpe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16.png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16.png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16.png"/><Relationship Id="rId4" Type="http://schemas.openxmlformats.org/officeDocument/2006/relationships/diagramData" Target="../diagrams/data3.xml"/><Relationship Id="rId9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382000" cy="4953000"/>
          </a:xfrm>
          <a:ln>
            <a:noFill/>
          </a:ln>
        </p:spPr>
        <p:txBody>
          <a:bodyPr anchor="t">
            <a:normAutofit fontScale="90000"/>
          </a:bodyPr>
          <a:lstStyle/>
          <a:p>
            <a:pPr algn="l"/>
            <a:r>
              <a:rPr lang="en-US" sz="5300" dirty="0" smtClean="0">
                <a:solidFill>
                  <a:srgbClr val="92D050"/>
                </a:solidFill>
              </a:rPr>
              <a:t>First-Year Experience Redux</a:t>
            </a:r>
            <a:r>
              <a:rPr lang="en-US" sz="6000" dirty="0" smtClean="0">
                <a:solidFill>
                  <a:schemeClr val="accent2"/>
                </a:solidFill>
              </a:rPr>
              <a:t/>
            </a:r>
            <a:br>
              <a:rPr lang="en-US" sz="6000" dirty="0" smtClean="0">
                <a:solidFill>
                  <a:schemeClr val="accent2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Getting it Right the Second Time Around </a:t>
            </a:r>
            <a:br>
              <a:rPr lang="en-US" sz="3600" dirty="0" smtClean="0">
                <a:solidFill>
                  <a:schemeClr val="bg1"/>
                </a:solidFill>
                <a:latin typeface="+mn-lt"/>
              </a:rPr>
            </a:b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with the REAL First-Year Experience </a:t>
            </a:r>
            <a:br>
              <a:rPr lang="en-US" sz="3600" dirty="0" smtClean="0">
                <a:solidFill>
                  <a:schemeClr val="bg1"/>
                </a:solidFill>
                <a:latin typeface="+mn-lt"/>
              </a:rPr>
            </a:b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AKA Gateway Courses</a:t>
            </a:r>
            <a:br>
              <a:rPr lang="en-US" sz="3600" dirty="0" smtClean="0">
                <a:solidFill>
                  <a:schemeClr val="bg1"/>
                </a:solidFill>
                <a:latin typeface="+mn-lt"/>
              </a:rPr>
            </a:br>
            <a:r>
              <a:rPr lang="en-US" sz="36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+mn-lt"/>
              </a:rPr>
            </a:br>
            <a:r>
              <a:rPr lang="en-US" sz="2200" dirty="0" smtClean="0">
                <a:solidFill>
                  <a:schemeClr val="bg1"/>
                </a:solidFill>
                <a:latin typeface="+mn-lt"/>
              </a:rPr>
              <a:t>John N. Gardner</a:t>
            </a:r>
            <a:br>
              <a:rPr lang="en-US" sz="2200" dirty="0" smtClean="0">
                <a:solidFill>
                  <a:schemeClr val="bg1"/>
                </a:solidFill>
                <a:latin typeface="+mn-lt"/>
              </a:rPr>
            </a:br>
            <a:r>
              <a:rPr lang="en-US" sz="2200" dirty="0" smtClean="0">
                <a:solidFill>
                  <a:schemeClr val="bg1"/>
                </a:solidFill>
                <a:latin typeface="+mn-lt"/>
              </a:rPr>
              <a:t>President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+mn-lt"/>
              </a:rPr>
            </a:br>
            <a:r>
              <a:rPr lang="en-US" sz="36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+mn-lt"/>
              </a:rPr>
            </a:br>
            <a:r>
              <a:rPr lang="en-US" sz="3100" dirty="0" smtClean="0">
                <a:solidFill>
                  <a:schemeClr val="bg1"/>
                </a:solidFill>
              </a:rPr>
              <a:t/>
            </a:r>
            <a:br>
              <a:rPr lang="en-US" sz="31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Regents’ Advisory Council for Academic Affairs  </a:t>
            </a:r>
            <a:r>
              <a:rPr lang="en-US" sz="2000" dirty="0" smtClean="0">
                <a:solidFill>
                  <a:schemeClr val="bg1"/>
                </a:solidFill>
                <a:latin typeface="Adobe Caslon Pro"/>
              </a:rPr>
              <a:t>|</a:t>
            </a:r>
            <a:r>
              <a:rPr lang="en-US" sz="2000" dirty="0" smtClean="0">
                <a:solidFill>
                  <a:schemeClr val="bg1"/>
                </a:solidFill>
              </a:rPr>
              <a:t> University System of Georgia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Macon, Georgia </a:t>
            </a:r>
            <a:r>
              <a:rPr lang="en-US" sz="2000" dirty="0" smtClean="0">
                <a:solidFill>
                  <a:schemeClr val="bg1"/>
                </a:solidFill>
                <a:latin typeface="Adobe Caslon Pro"/>
              </a:rPr>
              <a:t>|</a:t>
            </a:r>
            <a:r>
              <a:rPr lang="en-US" sz="2000" dirty="0" smtClean="0">
                <a:solidFill>
                  <a:schemeClr val="bg1"/>
                </a:solidFill>
              </a:rPr>
              <a:t> February 18, 2015</a:t>
            </a:r>
            <a:r>
              <a:rPr lang="en-US" sz="6600" dirty="0" smtClean="0">
                <a:solidFill>
                  <a:schemeClr val="bg1"/>
                </a:solidFill>
              </a:rPr>
              <a:t/>
            </a:r>
            <a:br>
              <a:rPr lang="en-US" sz="6600" dirty="0" smtClean="0">
                <a:solidFill>
                  <a:schemeClr val="bg1"/>
                </a:solidFill>
              </a:rPr>
            </a:b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7" name="Picture 6" descr="JNGIlogo_no-icon_white_no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304800"/>
            <a:ext cx="5372100" cy="942975"/>
          </a:xfrm>
          <a:prstGeom prst="rect">
            <a:avLst/>
          </a:prstGeom>
        </p:spPr>
      </p:pic>
      <p:pic>
        <p:nvPicPr>
          <p:cNvPr id="8" name="Picture 7" descr="j-scroll_whiteoutline_no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" y="3048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8" name="Picture 7" descr="JNGIlogo_no-icon_white_no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9" name="Picture 8" descr="j-scroll_whiteoutline_no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</p:spPr>
        <p:txBody>
          <a:bodyPr vert="horz" lIns="45720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 b="1" dirty="0" smtClean="0">
                <a:solidFill>
                  <a:srgbClr val="00349E"/>
                </a:solidFill>
              </a:rPr>
              <a:t>USG/JNGI phase</a:t>
            </a:r>
            <a:endParaRPr lang="en-US" sz="3200" b="1" dirty="0" smtClean="0">
              <a:solidFill>
                <a:srgbClr val="00349E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57200" y="1524000"/>
            <a:ext cx="8534400" cy="533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smtClean="0"/>
              <a:t>1977 - 1999: Visited19 System institutions 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>
              <a:latin typeface="+mj-lt"/>
            </a:endParaRP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533400" y="2209800"/>
            <a:ext cx="8610600" cy="3276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numCol="2" rtlCol="0" anchor="t">
            <a:noAutofit/>
          </a:bodyPr>
          <a:lstStyle/>
          <a:p>
            <a:r>
              <a:rPr lang="en-US" sz="2000" dirty="0" smtClean="0"/>
              <a:t>Albany State University</a:t>
            </a:r>
          </a:p>
          <a:p>
            <a:r>
              <a:rPr lang="en-US" sz="2000" dirty="0" smtClean="0"/>
              <a:t>Armstrong State University</a:t>
            </a:r>
          </a:p>
          <a:p>
            <a:r>
              <a:rPr lang="en-US" sz="2000" dirty="0" smtClean="0"/>
              <a:t>Clayton State University</a:t>
            </a:r>
          </a:p>
          <a:p>
            <a:r>
              <a:rPr lang="en-US" sz="2000" dirty="0" smtClean="0"/>
              <a:t>Columbus State University</a:t>
            </a:r>
          </a:p>
          <a:p>
            <a:r>
              <a:rPr lang="en-US" sz="2000" dirty="0" smtClean="0"/>
              <a:t>Dalton State College</a:t>
            </a:r>
          </a:p>
          <a:p>
            <a:r>
              <a:rPr lang="en-US" sz="2000" dirty="0" err="1" smtClean="0"/>
              <a:t>Darton</a:t>
            </a:r>
            <a:r>
              <a:rPr lang="en-US" sz="2000" dirty="0" smtClean="0"/>
              <a:t> State College</a:t>
            </a:r>
          </a:p>
          <a:p>
            <a:r>
              <a:rPr lang="en-US" sz="2000" dirty="0" err="1" smtClean="0"/>
              <a:t>Dekalb</a:t>
            </a:r>
            <a:r>
              <a:rPr lang="en-US" sz="2000" dirty="0" smtClean="0"/>
              <a:t> College/Georgia Perimeter  College</a:t>
            </a:r>
          </a:p>
          <a:p>
            <a:r>
              <a:rPr lang="en-US" sz="2000" dirty="0" smtClean="0"/>
              <a:t>Fort Valley State University</a:t>
            </a:r>
          </a:p>
          <a:p>
            <a:r>
              <a:rPr lang="en-US" sz="2000" dirty="0" smtClean="0"/>
              <a:t>Gainesville State College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Georgia Gwinnett College</a:t>
            </a:r>
            <a:br>
              <a:rPr lang="en-US" sz="2000" dirty="0" smtClean="0"/>
            </a:br>
            <a:r>
              <a:rPr lang="en-US" sz="2000" dirty="0" smtClean="0"/>
              <a:t>Georgia State College and University</a:t>
            </a:r>
          </a:p>
          <a:p>
            <a:r>
              <a:rPr lang="en-US" sz="2000" dirty="0" smtClean="0"/>
              <a:t>Georgia State University</a:t>
            </a:r>
          </a:p>
          <a:p>
            <a:r>
              <a:rPr lang="en-US" sz="2000" dirty="0" smtClean="0"/>
              <a:t>Kennesaw State University</a:t>
            </a:r>
          </a:p>
          <a:p>
            <a:r>
              <a:rPr lang="en-US" sz="2000" dirty="0" smtClean="0"/>
              <a:t>Macon State University</a:t>
            </a:r>
          </a:p>
          <a:p>
            <a:r>
              <a:rPr lang="en-US" sz="2000" dirty="0" smtClean="0"/>
              <a:t>Savanna State University</a:t>
            </a:r>
          </a:p>
          <a:p>
            <a:r>
              <a:rPr lang="en-US" sz="2000" dirty="0" smtClean="0"/>
              <a:t>Southern Polytechnic University</a:t>
            </a:r>
          </a:p>
          <a:p>
            <a:r>
              <a:rPr lang="en-US" sz="2000" dirty="0" smtClean="0"/>
              <a:t>University of Georgia </a:t>
            </a:r>
          </a:p>
          <a:p>
            <a:r>
              <a:rPr lang="en-US" sz="2000" dirty="0" smtClean="0"/>
              <a:t>University of West Georgia</a:t>
            </a:r>
          </a:p>
          <a:p>
            <a:r>
              <a:rPr lang="en-US" sz="2000" dirty="0" smtClean="0"/>
              <a:t>Valdosta State University</a:t>
            </a:r>
          </a:p>
          <a:p>
            <a:endParaRPr lang="en-US" sz="2000" dirty="0" smtClean="0"/>
          </a:p>
          <a:p>
            <a:endParaRPr lang="en-US" sz="20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8" name="Picture 7" descr="JNGIlogo_no-icon_white_no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9" name="Picture 8" descr="j-scroll_whiteoutline_no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</p:spPr>
        <p:txBody>
          <a:bodyPr vert="horz" lIns="45720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 b="1" dirty="0" smtClean="0">
                <a:solidFill>
                  <a:srgbClr val="00349E"/>
                </a:solidFill>
              </a:rPr>
              <a:t>USC/USG phase</a:t>
            </a:r>
            <a:endParaRPr lang="en-US" sz="3200" b="1" dirty="0" smtClean="0">
              <a:solidFill>
                <a:srgbClr val="00349E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57200" y="1524000"/>
            <a:ext cx="8001000" cy="3886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smtClean="0"/>
              <a:t>1990: USC and Kennesaw State co-hosted the first National Conference on The Senior Year Experience in Atlanta (which </a:t>
            </a:r>
            <a:r>
              <a:rPr lang="en-US" sz="2400" u="sng" dirty="0" smtClean="0"/>
              <a:t>The Chronicle</a:t>
            </a:r>
            <a:r>
              <a:rPr lang="en-US" sz="2400" dirty="0" smtClean="0"/>
              <a:t> covered prominently)</a:t>
            </a:r>
          </a:p>
          <a:p>
            <a:endParaRPr lang="en-US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8" name="Picture 7" descr="JNGIlogo_no-icon_white_no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9" name="Picture 8" descr="j-scroll_whiteoutline_no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</p:spPr>
        <p:txBody>
          <a:bodyPr vert="horz" lIns="45720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 b="1" dirty="0" smtClean="0">
                <a:solidFill>
                  <a:srgbClr val="00349E"/>
                </a:solidFill>
              </a:rPr>
              <a:t>JNGI/USG phase</a:t>
            </a:r>
            <a:endParaRPr lang="en-US" sz="3200" b="1" dirty="0" smtClean="0">
              <a:solidFill>
                <a:srgbClr val="00349E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57200" y="1524000"/>
            <a:ext cx="7239000" cy="3886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smtClean="0"/>
              <a:t>1999: The non-profit organization, John N. Gardner </a:t>
            </a:r>
            <a:br>
              <a:rPr lang="en-US" sz="2400" dirty="0" smtClean="0"/>
            </a:br>
            <a:r>
              <a:rPr lang="en-US" sz="2400" dirty="0" smtClean="0"/>
              <a:t>Institute for Excellence in Undergraduate Education, </a:t>
            </a:r>
            <a:br>
              <a:rPr lang="en-US" sz="2400" dirty="0" smtClean="0"/>
            </a:br>
            <a:r>
              <a:rPr lang="en-US" sz="2400" dirty="0" smtClean="0"/>
              <a:t>is established in Brevard, NC.</a:t>
            </a:r>
          </a:p>
          <a:p>
            <a:endParaRPr lang="en-US" sz="2400" dirty="0" smtClean="0"/>
          </a:p>
          <a:p>
            <a:r>
              <a:rPr lang="en-US" sz="2400" dirty="0" smtClean="0"/>
              <a:t>October 1999: I address the USG BOR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2000: I deliver the inaugural address for David Bell at Macon State and Steve </a:t>
            </a:r>
            <a:r>
              <a:rPr lang="en-US" sz="2400" dirty="0" err="1" smtClean="0"/>
              <a:t>Portch</a:t>
            </a:r>
            <a:r>
              <a:rPr lang="en-US" sz="2400" dirty="0" smtClean="0"/>
              <a:t> nearly runs me </a:t>
            </a:r>
            <a:br>
              <a:rPr lang="en-US" sz="2400" dirty="0" smtClean="0"/>
            </a:br>
            <a:r>
              <a:rPr lang="en-US" sz="2400" dirty="0" smtClean="0"/>
              <a:t>off the stage!</a:t>
            </a:r>
          </a:p>
          <a:p>
            <a:r>
              <a:rPr lang="en-US" sz="2400" dirty="0" smtClean="0"/>
              <a:t> </a:t>
            </a:r>
          </a:p>
          <a:p>
            <a:endParaRPr lang="en-US" sz="2400" dirty="0" smtClean="0"/>
          </a:p>
          <a:p>
            <a:endParaRPr lang="en-US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8" name="Picture 7" descr="JNGIlogo_no-icon_white_no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9" name="Picture 8" descr="j-scroll_whiteoutline_no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</p:spPr>
        <p:txBody>
          <a:bodyPr vert="horz" lIns="45720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 b="1" dirty="0" smtClean="0">
                <a:solidFill>
                  <a:srgbClr val="00349E"/>
                </a:solidFill>
              </a:rPr>
              <a:t>USG/JNGI phase</a:t>
            </a:r>
            <a:endParaRPr lang="en-US" sz="3200" b="1" dirty="0" smtClean="0">
              <a:solidFill>
                <a:srgbClr val="00349E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57200" y="1524000"/>
            <a:ext cx="8534400" cy="4724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smtClean="0"/>
              <a:t>2003-2004: USG plays leadership role in Foundations of Excellence</a:t>
            </a:r>
            <a:r>
              <a:rPr lang="en-US" sz="2400" dirty="0" smtClean="0">
                <a:latin typeface="Calibri"/>
              </a:rPr>
              <a:t>®</a:t>
            </a:r>
            <a:r>
              <a:rPr lang="en-US" sz="2400" dirty="0" smtClean="0"/>
              <a:t> through contributions of  Georgia Southwestern and Kennesaw State as “Founding Institutions”</a:t>
            </a:r>
          </a:p>
          <a:p>
            <a:endParaRPr lang="en-US" sz="2400" dirty="0" smtClean="0"/>
          </a:p>
          <a:p>
            <a:r>
              <a:rPr lang="en-US" sz="2400" dirty="0" smtClean="0"/>
              <a:t>2003-Present: Total of 8 USG institutions have participated in Foundations of Excellence:</a:t>
            </a:r>
          </a:p>
          <a:p>
            <a:pPr lvl="1"/>
            <a:r>
              <a:rPr lang="en-US" sz="2000" dirty="0" smtClean="0"/>
              <a:t>College of Coastal Georgia		Kennesaw State University </a:t>
            </a:r>
          </a:p>
          <a:p>
            <a:pPr lvl="1"/>
            <a:r>
              <a:rPr lang="en-US" sz="2000" dirty="0" smtClean="0"/>
              <a:t>Gainesville State College 		University of West Georgia </a:t>
            </a:r>
          </a:p>
          <a:p>
            <a:pPr lvl="1"/>
            <a:r>
              <a:rPr lang="en-US" sz="2000" dirty="0" smtClean="0"/>
              <a:t>Georgia Gwinnett College		Waycross College  </a:t>
            </a:r>
          </a:p>
          <a:p>
            <a:pPr lvl="1"/>
            <a:r>
              <a:rPr lang="en-US" sz="2000" dirty="0" smtClean="0"/>
              <a:t>Georgia Southern University </a:t>
            </a:r>
          </a:p>
          <a:p>
            <a:pPr lvl="1"/>
            <a:r>
              <a:rPr lang="en-US" sz="2000" dirty="0" smtClean="0"/>
              <a:t>Georgia Southwestern University </a:t>
            </a:r>
          </a:p>
          <a:p>
            <a:endParaRPr lang="en-US" sz="2400" dirty="0" smtClean="0"/>
          </a:p>
          <a:p>
            <a:endParaRPr lang="en-US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581400" y="1371600"/>
            <a:ext cx="5029200" cy="3657600"/>
          </a:xfrm>
          <a:prstGeom prst="rect">
            <a:avLst/>
          </a:prstGeom>
        </p:spPr>
        <p:txBody>
          <a:bodyPr vert="horz" lIns="18288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B399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Let’s fast forward to the present!</a:t>
            </a:r>
          </a:p>
        </p:txBody>
      </p:sp>
      <p:pic>
        <p:nvPicPr>
          <p:cNvPr id="5" name="Picture 4" descr="Time-Loop-48503444.jpg"/>
          <p:cNvPicPr>
            <a:picLocks noChangeAspect="1"/>
          </p:cNvPicPr>
          <p:nvPr/>
        </p:nvPicPr>
        <p:blipFill>
          <a:blip r:embed="rId2" cstate="print"/>
          <a:srcRect l="17188" r="9375"/>
          <a:stretch>
            <a:fillRect/>
          </a:stretch>
        </p:blipFill>
        <p:spPr>
          <a:xfrm>
            <a:off x="0" y="1371601"/>
            <a:ext cx="3581400" cy="3657600"/>
          </a:xfrm>
          <a:prstGeom prst="rect">
            <a:avLst/>
          </a:prstGeom>
        </p:spPr>
      </p:pic>
      <p:pic>
        <p:nvPicPr>
          <p:cNvPr id="6" name="Picture 5" descr="dark blue-Abstract-background-jngi-ppt.jpg"/>
          <p:cNvPicPr>
            <a:picLocks noChangeAspect="1"/>
          </p:cNvPicPr>
          <p:nvPr/>
        </p:nvPicPr>
        <p:blipFill>
          <a:blip r:embed="rId3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8" name="Picture 7" descr="JNGIlogo_no-icon_white_no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9" name="Picture 8" descr="j-scroll_whiteoutline_no-backgrou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jngi.org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8" name="Picture 7" descr="JNGIlogo_no-icon_white_no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9" name="Picture 8" descr="j-scroll_whiteoutline_no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</p:spPr>
        <p:txBody>
          <a:bodyPr vert="horz" lIns="45720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 b="1" dirty="0" smtClean="0">
                <a:solidFill>
                  <a:srgbClr val="00349E"/>
                </a:solidFill>
              </a:rPr>
              <a:t>One of the most important findings from our work</a:t>
            </a:r>
            <a:endParaRPr lang="en-US" sz="3200" b="1" dirty="0" smtClean="0">
              <a:solidFill>
                <a:srgbClr val="00349E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57200" y="2133600"/>
            <a:ext cx="8305800" cy="2057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dirty="0" smtClean="0"/>
              <a:t>Campuses that develop a strategic action plan </a:t>
            </a:r>
            <a:r>
              <a:rPr lang="en-US" sz="2800" dirty="0" smtClean="0"/>
              <a:t>to improve student success and retention AND </a:t>
            </a:r>
            <a:r>
              <a:rPr lang="en-US" sz="2800" b="1" dirty="0" smtClean="0"/>
              <a:t>then implement that plan </a:t>
            </a:r>
            <a:r>
              <a:rPr lang="en-US" sz="2800" dirty="0" smtClean="0"/>
              <a:t>to a high degree </a:t>
            </a:r>
            <a:br>
              <a:rPr lang="en-US" sz="2800" dirty="0" smtClean="0"/>
            </a:br>
            <a:r>
              <a:rPr lang="en-US" sz="2800" b="1" dirty="0" smtClean="0"/>
              <a:t>get big gains in retention.</a:t>
            </a:r>
          </a:p>
          <a:p>
            <a:endParaRPr lang="en-US" sz="2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8" name="Picture 7" descr="JNGIlogo_no-icon_white_no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9" name="Picture 8" descr="j-scroll_whiteoutline_no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new retention change graph_ppt version.jpg"/>
          <p:cNvPicPr>
            <a:picLocks noChangeAspect="1"/>
          </p:cNvPicPr>
          <p:nvPr/>
        </p:nvPicPr>
        <p:blipFill>
          <a:blip r:embed="rId5" cstate="print"/>
          <a:srcRect l="4159"/>
          <a:stretch>
            <a:fillRect/>
          </a:stretch>
        </p:blipFill>
        <p:spPr>
          <a:xfrm>
            <a:off x="1143000" y="304800"/>
            <a:ext cx="6925141" cy="5805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8" name="Picture 7" descr="JNGIlogo_no-icon_white_no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9" name="Picture 8" descr="j-scroll_whiteoutline_no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2-yr_retention change graph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7800" y="228600"/>
            <a:ext cx="6096000" cy="5871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8" name="Picture 7" descr="JNGIlogo_no-icon_white_no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9" name="Picture 8" descr="j-scroll_whiteoutline_no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3" name="Picture 12" descr="2-yr_retention change_part-tim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533400"/>
            <a:ext cx="6393407" cy="5284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8" name="Picture 7" descr="JNGIlogo_no-icon_white_no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9" name="Picture 8" descr="j-scroll_whiteoutline_no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new retention-revenue graph_ppt versi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0" y="228600"/>
            <a:ext cx="6722838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8" name="Picture 7" descr="JNGIlogo_no-icon_white_no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9" name="Picture 8" descr="j-scroll_whiteoutline_no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45720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 b="1" dirty="0" smtClean="0">
                <a:solidFill>
                  <a:srgbClr val="00349E"/>
                </a:solidFill>
              </a:rPr>
              <a:t>This morning’s objectives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57200" y="1524000"/>
            <a:ext cx="8534400" cy="4495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 smtClean="0">
                <a:latin typeface="+mj-lt"/>
              </a:rPr>
              <a:t>Putting everything in context of why CAO’s matter</a:t>
            </a:r>
          </a:p>
          <a:p>
            <a:pPr lvl="0">
              <a:spcBef>
                <a:spcPct val="20000"/>
              </a:spcBef>
            </a:pPr>
            <a:endParaRPr lang="en-US" sz="1000" dirty="0" smtClean="0">
              <a:latin typeface="+mj-lt"/>
            </a:endParaRPr>
          </a:p>
          <a:p>
            <a:pPr lvl="0">
              <a:spcBef>
                <a:spcPct val="20000"/>
              </a:spcBef>
            </a:pPr>
            <a:r>
              <a:rPr lang="en-US" sz="2400" dirty="0" smtClean="0">
                <a:latin typeface="+mj-lt"/>
              </a:rPr>
              <a:t>Connect problem of high DWFI rates in gateway courses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to larger objectives/activities of Complete College Georgia</a:t>
            </a:r>
          </a:p>
          <a:p>
            <a:pPr lvl="0">
              <a:spcBef>
                <a:spcPct val="20000"/>
              </a:spcBef>
            </a:pPr>
            <a:r>
              <a:rPr lang="en-US" sz="1000" dirty="0" smtClean="0">
                <a:latin typeface="+mj-lt"/>
              </a:rPr>
              <a:t> </a:t>
            </a:r>
          </a:p>
          <a:p>
            <a:pPr lvl="0">
              <a:spcBef>
                <a:spcPct val="20000"/>
              </a:spcBef>
            </a:pPr>
            <a:r>
              <a:rPr lang="en-US" sz="2400" dirty="0" smtClean="0">
                <a:latin typeface="+mj-lt"/>
              </a:rPr>
              <a:t>Get you CAO's thinking about your own investment in efforts to improve gateway courses</a:t>
            </a:r>
          </a:p>
          <a:p>
            <a:pPr lvl="0">
              <a:spcBef>
                <a:spcPct val="20000"/>
              </a:spcBef>
            </a:pPr>
            <a:endParaRPr lang="en-US" sz="1000" dirty="0" smtClean="0">
              <a:latin typeface="+mj-lt"/>
            </a:endParaRPr>
          </a:p>
          <a:p>
            <a:pPr lvl="0">
              <a:spcBef>
                <a:spcPct val="20000"/>
              </a:spcBef>
            </a:pPr>
            <a:r>
              <a:rPr lang="en-US" sz="2400" dirty="0" smtClean="0">
                <a:latin typeface="+mj-lt"/>
              </a:rPr>
              <a:t>Connect this issue to your legacy</a:t>
            </a:r>
          </a:p>
          <a:p>
            <a:pPr lvl="0">
              <a:spcBef>
                <a:spcPct val="20000"/>
              </a:spcBef>
            </a:pPr>
            <a:endParaRPr lang="en-US" sz="1000" dirty="0" smtClean="0">
              <a:latin typeface="+mj-lt"/>
            </a:endParaRPr>
          </a:p>
          <a:p>
            <a:pPr lvl="0">
              <a:spcBef>
                <a:spcPct val="20000"/>
              </a:spcBef>
            </a:pPr>
            <a:r>
              <a:rPr lang="en-US" sz="2400" dirty="0" smtClean="0">
                <a:latin typeface="+mj-lt"/>
              </a:rPr>
              <a:t>Try to increase your interest in taking a more concerted approach to improving gateway course performance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8" name="Picture 7" descr="JNGIlogo_no-icon_white_no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9" name="Picture 8" descr="j-scroll_whiteoutline_no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2057400"/>
          </a:xfrm>
          <a:prstGeom prst="rect">
            <a:avLst/>
          </a:prstGeom>
        </p:spPr>
        <p:txBody>
          <a:bodyPr vert="horz" lIns="457200" tIns="45720" rIns="91440" bIns="45720" rtlCol="0" anchor="ctr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4400" b="1" dirty="0" smtClean="0">
                <a:solidFill>
                  <a:srgbClr val="00349E"/>
                </a:solidFill>
              </a:rPr>
              <a:t>Over four decades </a:t>
            </a:r>
            <a:br>
              <a:rPr lang="en-US" sz="4400" b="1" dirty="0" smtClean="0">
                <a:solidFill>
                  <a:srgbClr val="00349E"/>
                </a:solidFill>
              </a:rPr>
            </a:br>
            <a:r>
              <a:rPr lang="en-US" sz="4400" b="1" dirty="0" smtClean="0">
                <a:solidFill>
                  <a:srgbClr val="00349E"/>
                </a:solidFill>
              </a:rPr>
              <a:t>of a multiplicity of </a:t>
            </a:r>
            <a:br>
              <a:rPr lang="en-US" sz="4400" b="1" dirty="0" smtClean="0">
                <a:solidFill>
                  <a:srgbClr val="00349E"/>
                </a:solidFill>
              </a:rPr>
            </a:br>
            <a:r>
              <a:rPr lang="en-US" sz="4400" b="1" dirty="0" smtClean="0">
                <a:solidFill>
                  <a:srgbClr val="00349E"/>
                </a:solidFill>
              </a:rPr>
              <a:t>student success efforts… </a:t>
            </a:r>
            <a:endParaRPr lang="en-US" sz="3200" b="1" dirty="0" smtClean="0">
              <a:solidFill>
                <a:srgbClr val="00349E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57200" y="2133600"/>
            <a:ext cx="8305800" cy="2438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 smtClean="0"/>
              <a:t>we have managed to largely avoid the faculty role and the component of the college experience where the students experience the highest failure rates: GATEWAY courses.</a:t>
            </a:r>
          </a:p>
          <a:p>
            <a:endParaRPr lang="en-US" sz="2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8" name="Picture 7" descr="JNGIlogo_no-icon_white_no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9" name="Picture 8" descr="j-scroll_whiteoutline_no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2057400"/>
          </a:xfrm>
          <a:prstGeom prst="rect">
            <a:avLst/>
          </a:prstGeom>
        </p:spPr>
        <p:txBody>
          <a:bodyPr vert="horz" lIns="457200" tIns="45720" rIns="91440" bIns="45720" rtlCol="0" anchor="ctr">
            <a:normAutofit lnSpcReduction="10000"/>
          </a:bodyPr>
          <a:lstStyle/>
          <a:p>
            <a:pPr>
              <a:spcBef>
                <a:spcPct val="0"/>
              </a:spcBef>
            </a:pPr>
            <a:r>
              <a:rPr lang="en-US" sz="4400" b="1" dirty="0" smtClean="0">
                <a:solidFill>
                  <a:srgbClr val="00349E"/>
                </a:solidFill>
              </a:rPr>
              <a:t>Over four decades </a:t>
            </a:r>
            <a:br>
              <a:rPr lang="en-US" sz="4400" b="1" dirty="0" smtClean="0">
                <a:solidFill>
                  <a:srgbClr val="00349E"/>
                </a:solidFill>
              </a:rPr>
            </a:br>
            <a:r>
              <a:rPr lang="en-US" sz="4400" b="1" dirty="0" smtClean="0">
                <a:solidFill>
                  <a:srgbClr val="00349E"/>
                </a:solidFill>
              </a:rPr>
              <a:t>of a multiplicity of </a:t>
            </a:r>
            <a:br>
              <a:rPr lang="en-US" sz="4400" b="1" dirty="0" smtClean="0">
                <a:solidFill>
                  <a:srgbClr val="00349E"/>
                </a:solidFill>
              </a:rPr>
            </a:br>
            <a:r>
              <a:rPr lang="en-US" sz="4400" b="1" dirty="0" smtClean="0">
                <a:solidFill>
                  <a:srgbClr val="00349E"/>
                </a:solidFill>
              </a:rPr>
              <a:t>student success efforts… </a:t>
            </a:r>
            <a:endParaRPr lang="en-US" sz="3200" b="1" dirty="0" smtClean="0">
              <a:solidFill>
                <a:srgbClr val="00349E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57200" y="2133600"/>
            <a:ext cx="8001000" cy="2438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 smtClean="0"/>
              <a:t>Our work at the Gardner Institute is taking what I did in the 1970’s-90’s - create a new movement to focus on one component of the college experience: the REAL First-Year Experience: </a:t>
            </a:r>
            <a:br>
              <a:rPr lang="en-US" sz="2800" dirty="0" smtClean="0"/>
            </a:br>
            <a:r>
              <a:rPr lang="en-US" sz="2800" dirty="0" smtClean="0"/>
              <a:t>the Gateway Course Experience</a:t>
            </a:r>
          </a:p>
          <a:p>
            <a:endParaRPr lang="en-US" sz="2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8" name="Picture 7" descr="JNGIlogo_no-icon_white_no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9" name="Picture 8" descr="j-scroll_whiteoutline_no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2057400"/>
          </a:xfrm>
          <a:prstGeom prst="rect">
            <a:avLst/>
          </a:prstGeom>
        </p:spPr>
        <p:txBody>
          <a:bodyPr vert="horz" lIns="457200" tIns="45720" rIns="91440" bIns="45720" rtlCol="0" anchor="ctr">
            <a:normAutofit fontScale="85000" lnSpcReduction="10000"/>
          </a:bodyPr>
          <a:lstStyle/>
          <a:p>
            <a:pPr>
              <a:spcBef>
                <a:spcPct val="0"/>
              </a:spcBef>
            </a:pPr>
            <a:r>
              <a:rPr lang="en-US" sz="4400" b="1" dirty="0" smtClean="0">
                <a:solidFill>
                  <a:srgbClr val="00349E"/>
                </a:solidFill>
              </a:rPr>
              <a:t>Through its work with Foundations of Excellence, the Gardner Institute </a:t>
            </a:r>
            <a:br>
              <a:rPr lang="en-US" sz="4400" b="1" dirty="0" smtClean="0">
                <a:solidFill>
                  <a:srgbClr val="00349E"/>
                </a:solidFill>
              </a:rPr>
            </a:br>
            <a:r>
              <a:rPr lang="en-US" sz="4400" b="1" dirty="0" smtClean="0">
                <a:solidFill>
                  <a:srgbClr val="00349E"/>
                </a:solidFill>
              </a:rPr>
              <a:t>has learned…</a:t>
            </a:r>
            <a:endParaRPr lang="en-US" sz="3200" b="1" dirty="0" smtClean="0">
              <a:solidFill>
                <a:srgbClr val="00349E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57200" y="2133600"/>
            <a:ext cx="8001000" cy="2438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 smtClean="0"/>
              <a:t>about the value of conducting a voluntary </a:t>
            </a:r>
            <a:br>
              <a:rPr lang="en-US" sz="2800" dirty="0" smtClean="0"/>
            </a:br>
            <a:r>
              <a:rPr lang="en-US" sz="2800" dirty="0" smtClean="0"/>
              <a:t>self study to create an action plan - and then </a:t>
            </a:r>
            <a:br>
              <a:rPr lang="en-US" sz="2800" dirty="0" smtClean="0"/>
            </a:br>
            <a:r>
              <a:rPr lang="en-US" sz="2800" dirty="0" smtClean="0"/>
              <a:t>to implement the action plan.</a:t>
            </a:r>
          </a:p>
          <a:p>
            <a:endParaRPr lang="en-US" sz="2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8" name="Picture 7" descr="JNGIlogo_no-icon_white_no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9" name="Picture 8" descr="j-scroll_whiteoutline_no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2057400"/>
          </a:xfrm>
          <a:prstGeom prst="rect">
            <a:avLst/>
          </a:prstGeom>
        </p:spPr>
        <p:txBody>
          <a:bodyPr vert="horz" lIns="45720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 b="1" dirty="0" smtClean="0">
                <a:solidFill>
                  <a:srgbClr val="00349E"/>
                </a:solidFill>
              </a:rPr>
              <a:t>Gateways to Completion</a:t>
            </a:r>
            <a:r>
              <a:rPr lang="en-US" sz="4400" b="1" dirty="0" smtClean="0">
                <a:solidFill>
                  <a:srgbClr val="00349E"/>
                </a:solidFill>
                <a:latin typeface="Calibri"/>
              </a:rPr>
              <a:t>® (G2C®)</a:t>
            </a:r>
            <a:endParaRPr lang="en-US" sz="3200" b="1" dirty="0" smtClean="0">
              <a:solidFill>
                <a:srgbClr val="00349E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57200" y="1752600"/>
            <a:ext cx="8229600" cy="3200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b="1" dirty="0" smtClean="0"/>
              <a:t>This time around (déjà vu) the self study </a:t>
            </a:r>
            <a:br>
              <a:rPr lang="en-US" sz="2800" b="1" dirty="0" smtClean="0"/>
            </a:br>
            <a:r>
              <a:rPr lang="en-US" sz="2800" b="1" dirty="0" smtClean="0"/>
              <a:t>focuses on: 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dirty="0" smtClean="0"/>
              <a:t>conducting a self-study of gateway courses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dirty="0" smtClean="0"/>
              <a:t>developing an action plan to improve        performance in gateway courses</a:t>
            </a:r>
          </a:p>
          <a:p>
            <a:pPr marL="274320" indent="-274320">
              <a:buFont typeface="Arial" pitchFamily="34" charset="0"/>
              <a:buChar char="•"/>
            </a:pPr>
            <a:r>
              <a:rPr lang="en-US" sz="2800" dirty="0" smtClean="0"/>
              <a:t>executing and refining that plan with the help of predictive analytics</a:t>
            </a:r>
          </a:p>
          <a:p>
            <a:endParaRPr lang="en-US" sz="2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367088"/>
            <a:ext cx="7885113" cy="150971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Gateway Courses: Definition &amp; Impact</a:t>
            </a:r>
            <a:endParaRPr lang="en-US" sz="2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8600" y="1981200"/>
            <a:ext cx="8915400" cy="1371600"/>
          </a:xfrm>
          <a:prstGeom prst="rect">
            <a:avLst/>
          </a:prstGeom>
        </p:spPr>
        <p:txBody>
          <a:bodyPr vert="horz" lIns="45720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 b="1" dirty="0" smtClean="0">
                <a:solidFill>
                  <a:srgbClr val="2B3990"/>
                </a:solidFill>
              </a:rPr>
              <a:t>Gateways to Completion (G2C)</a:t>
            </a:r>
            <a:endParaRPr lang="en-US" sz="3200" b="1" dirty="0" smtClean="0">
              <a:solidFill>
                <a:srgbClr val="2B3990"/>
              </a:solidFill>
            </a:endParaRPr>
          </a:p>
        </p:txBody>
      </p:sp>
      <p:pic>
        <p:nvPicPr>
          <p:cNvPr id="10" name="Picture 9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11" name="Picture 10" descr="JNGIlogo_no-icon_white_no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12" name="Picture 11" descr="j-scroll_whiteoutline_no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954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2B3990"/>
                </a:solidFill>
              </a:rPr>
              <a:t>Why Addressing Killer Courses Matters</a:t>
            </a:r>
            <a:endParaRPr lang="en-US" b="1" dirty="0">
              <a:solidFill>
                <a:srgbClr val="2B3990"/>
              </a:solidFill>
            </a:endParaRPr>
          </a:p>
        </p:txBody>
      </p:sp>
      <p:pic>
        <p:nvPicPr>
          <p:cNvPr id="4" name="Picture 3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5" name="Picture 4" descr="JNGIlogo_no-icon_white_no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6" name="Picture 5" descr="j-scroll_whiteoutline_no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3581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Its About </a:t>
            </a:r>
          </a:p>
          <a:p>
            <a:pPr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Teaching</a:t>
            </a:r>
          </a:p>
          <a:p>
            <a:pPr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Learning</a:t>
            </a:r>
          </a:p>
          <a:p>
            <a:pPr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Student Performance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Institutional Performance &amp; Funding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367088"/>
            <a:ext cx="7885113" cy="150971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Gateway Courses: </a:t>
            </a:r>
            <a:r>
              <a:rPr lang="en-US" sz="2800" b="1" dirty="0" smtClean="0">
                <a:solidFill>
                  <a:srgbClr val="000000"/>
                </a:solidFill>
              </a:rPr>
              <a:t>Data from Foundations </a:t>
            </a:r>
            <a:br>
              <a:rPr lang="en-US" sz="2800" b="1" dirty="0" smtClean="0">
                <a:solidFill>
                  <a:srgbClr val="000000"/>
                </a:solidFill>
              </a:rPr>
            </a:br>
            <a:r>
              <a:rPr lang="en-US" sz="2800" b="1" dirty="0" smtClean="0">
                <a:solidFill>
                  <a:srgbClr val="000000"/>
                </a:solidFill>
              </a:rPr>
              <a:t>of Excellence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10" name="Picture 9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11" name="Picture 10" descr="JNGIlogo_no-icon_white_no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12" name="Picture 11" descr="j-scroll_whiteoutline_no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1981200"/>
            <a:ext cx="8915400" cy="1371600"/>
          </a:xfrm>
          <a:prstGeom prst="rect">
            <a:avLst/>
          </a:prstGeom>
        </p:spPr>
        <p:txBody>
          <a:bodyPr vert="horz" lIns="45720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 b="1" dirty="0" smtClean="0">
                <a:solidFill>
                  <a:srgbClr val="2B3990"/>
                </a:solidFill>
              </a:rPr>
              <a:t>Gateways to Completion (G2C)</a:t>
            </a:r>
            <a:endParaRPr lang="en-US" sz="3200" b="1" dirty="0" smtClean="0">
              <a:solidFill>
                <a:srgbClr val="2B3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9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2B3990"/>
                </a:solidFill>
              </a:rPr>
              <a:t>Average DFWI Rates for First Year Courses </a:t>
            </a:r>
            <a:endParaRPr lang="en-US" sz="3200" b="1" dirty="0">
              <a:solidFill>
                <a:srgbClr val="2B399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3091943"/>
              </p:ext>
            </p:extLst>
          </p:nvPr>
        </p:nvGraphicFramePr>
        <p:xfrm>
          <a:off x="609600" y="1371600"/>
          <a:ext cx="8153401" cy="42222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4710"/>
                <a:gridCol w="1424663"/>
                <a:gridCol w="2429434"/>
                <a:gridCol w="2414594"/>
              </a:tblGrid>
              <a:tr h="403845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effectLst/>
                        </a:rPr>
                        <a:t>Four-Year Institutions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ctr">
                    <a:solidFill>
                      <a:srgbClr val="2B39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1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Academic Year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Institutions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Number of Courses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DFWI Average Rate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</a:tr>
              <a:tr h="346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2004-2005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20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100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25%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</a:tr>
              <a:tr h="346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2005-2006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18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90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25%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</a:tr>
              <a:tr h="346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2006-2007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10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50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28%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</a:tr>
              <a:tr h="346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2007-2008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17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85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22%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</a:tr>
              <a:tr h="346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2008-2009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9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45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31%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</a:tr>
              <a:tr h="346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2009-2010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11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55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21%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</a:tr>
              <a:tr h="346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2010-2011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6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30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23%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</a:tr>
              <a:tr h="346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2011-2012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9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45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22%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</a:tr>
              <a:tr h="3461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2012-2013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9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45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22%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</a:tr>
              <a:tr h="3516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overall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109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545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25%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33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962138"/>
              </p:ext>
            </p:extLst>
          </p:nvPr>
        </p:nvGraphicFramePr>
        <p:xfrm>
          <a:off x="1447800" y="1447800"/>
          <a:ext cx="6248399" cy="5166658"/>
        </p:xfrm>
        <a:graphic>
          <a:graphicData uri="http://schemas.openxmlformats.org/drawingml/2006/table">
            <a:tbl>
              <a:tblPr/>
              <a:tblGrid>
                <a:gridCol w="2197239"/>
                <a:gridCol w="2334567"/>
                <a:gridCol w="1716593"/>
              </a:tblGrid>
              <a:tr h="2689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Field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Number of Courses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DFWI Rate</a:t>
                      </a:r>
                      <a:endParaRPr lang="en-US" sz="16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990"/>
                    </a:solidFill>
                  </a:tcPr>
                </a:tc>
              </a:tr>
              <a:tr h="287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Economics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7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Math developmental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38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</a:tr>
              <a:tr h="287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Math college level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63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37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History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</a:tr>
              <a:tr h="287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Biology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21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Chemistry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</a:tr>
              <a:tr h="287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Psychology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69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25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Philosophy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</a:tr>
              <a:tr h="287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Political Science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Sociology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22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</a:tr>
              <a:tr h="287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Computer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English college level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134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</a:tr>
              <a:tr h="287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Fine Arts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20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Health/PE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13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19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</a:tr>
              <a:tr h="287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FYS/ success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37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7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Speech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</a:tr>
              <a:tr h="2874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Arial"/>
                          <a:ea typeface="Times New Roman"/>
                          <a:cs typeface="Times New Roman"/>
                        </a:rPr>
                        <a:t>Religion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940" marR="5494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57200" y="152400"/>
            <a:ext cx="8686800" cy="1219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3200" b="1" dirty="0" smtClean="0">
                <a:solidFill>
                  <a:srgbClr val="2B3990"/>
                </a:solidFill>
                <a:latin typeface="+mj-lt"/>
                <a:ea typeface="+mj-ea"/>
                <a:cs typeface="+mj-cs"/>
              </a:rPr>
              <a:t>DFWI Rates by Course </a:t>
            </a:r>
            <a:br>
              <a:rPr lang="en-US" sz="3200" b="1" dirty="0" smtClean="0">
                <a:solidFill>
                  <a:srgbClr val="2B3990"/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2B3990"/>
                </a:solidFill>
                <a:latin typeface="+mj-lt"/>
                <a:ea typeface="+mj-ea"/>
                <a:cs typeface="+mj-cs"/>
              </a:rPr>
              <a:t>for Four-Year Institutions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B399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5655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7080944"/>
              </p:ext>
            </p:extLst>
          </p:nvPr>
        </p:nvGraphicFramePr>
        <p:xfrm>
          <a:off x="533400" y="1219200"/>
          <a:ext cx="8153401" cy="4716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4710"/>
                <a:gridCol w="1424663"/>
                <a:gridCol w="2429434"/>
                <a:gridCol w="2414594"/>
              </a:tblGrid>
              <a:tr h="421356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 smtClean="0">
                          <a:effectLst/>
                        </a:rPr>
                        <a:t>Two-Year </a:t>
                      </a:r>
                      <a:r>
                        <a:rPr lang="en-US" sz="2300" dirty="0">
                          <a:effectLst/>
                        </a:rPr>
                        <a:t>Institutions</a:t>
                      </a:r>
                      <a:endParaRPr lang="en-US" sz="2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ctr">
                    <a:solidFill>
                      <a:srgbClr val="2B39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022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Academic Year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Institutions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Number of Courses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DFWI Average Rate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/>
                </a:tc>
              </a:tr>
              <a:tr h="359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2004-2005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10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09" marR="58309" marT="8099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50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09" marR="58309" marT="8099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36%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09" marR="58309" marT="8099" marB="0" anchor="b"/>
                </a:tc>
              </a:tr>
              <a:tr h="359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2005-2006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13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09" marR="58309" marT="8099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65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09" marR="58309" marT="8099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36%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09" marR="58309" marT="8099" marB="0" anchor="b"/>
                </a:tc>
              </a:tr>
              <a:tr h="359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2006-2007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13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09" marR="58309" marT="8099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65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09" marR="58309" marT="8099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38%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09" marR="58309" marT="8099" marB="0" anchor="b"/>
                </a:tc>
              </a:tr>
              <a:tr h="359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2007-2008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10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09" marR="58309" marT="8099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50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09" marR="58309" marT="8099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35%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09" marR="58309" marT="8099" marB="0" anchor="b"/>
                </a:tc>
              </a:tr>
              <a:tr h="359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2008-2009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7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09" marR="58309" marT="8099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35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09" marR="58309" marT="8099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33%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09" marR="58309" marT="8099" marB="0" anchor="b"/>
                </a:tc>
              </a:tr>
              <a:tr h="359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2009-2010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19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09" marR="58309" marT="8099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91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09" marR="58309" marT="8099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38%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09" marR="58309" marT="8099" marB="0" anchor="b"/>
                </a:tc>
              </a:tr>
              <a:tr h="3596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2010-2011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15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09" marR="58309" marT="8099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74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09" marR="58309" marT="8099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31%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09" marR="58309" marT="8099" marB="0" anchor="b"/>
                </a:tc>
              </a:tr>
              <a:tr h="7133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effectLst/>
                        </a:rPr>
                        <a:t>2011-2012 &amp;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2012-2013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5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09" marR="58309" marT="809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24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09" marR="58309" marT="8099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35%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09" marR="58309" marT="8099" marB="0" anchor="ctr"/>
                </a:tc>
              </a:tr>
              <a:tr h="3623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effectLst/>
                        </a:rPr>
                        <a:t>overall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518" marR="65518" marT="0" marB="0" anchor="b"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92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09" marR="58309" marT="8099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454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09" marR="58309" marT="8099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kern="1200" dirty="0">
                          <a:effectLst/>
                        </a:rPr>
                        <a:t>35%</a:t>
                      </a:r>
                      <a:endParaRPr lang="en-US" sz="1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309" marR="58309" marT="8099" marB="0" anchor="b"/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990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2B3990"/>
                </a:solidFill>
              </a:rPr>
              <a:t>Average DFWI Rates for First Year Courses </a:t>
            </a:r>
            <a:endParaRPr lang="en-US" sz="3200" b="1" dirty="0">
              <a:solidFill>
                <a:srgbClr val="2B39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50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8" name="Picture 7" descr="JNGIlogo_no-icon_white_no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9" name="Picture 8" descr="j-scroll_whiteoutline_no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45720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 b="1" dirty="0" smtClean="0">
                <a:solidFill>
                  <a:srgbClr val="00349E"/>
                </a:solidFill>
              </a:rPr>
              <a:t>This morning’s objectives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57200" y="1524000"/>
            <a:ext cx="8305800" cy="4495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 smtClean="0">
                <a:latin typeface="+mj-lt"/>
              </a:rPr>
              <a:t>See if any of you would be willing to participate in a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multi-campus improvement initiative to reduce gateway course failure rates</a:t>
            </a:r>
          </a:p>
          <a:p>
            <a:pPr lvl="0">
              <a:spcBef>
                <a:spcPct val="20000"/>
              </a:spcBef>
            </a:pPr>
            <a:endParaRPr lang="en-US" sz="2400" dirty="0" smtClean="0">
              <a:latin typeface="+mj-lt"/>
            </a:endParaRPr>
          </a:p>
          <a:p>
            <a:pPr lvl="0">
              <a:spcBef>
                <a:spcPct val="20000"/>
              </a:spcBef>
            </a:pPr>
            <a:r>
              <a:rPr lang="en-US" sz="2400" dirty="0" smtClean="0">
                <a:latin typeface="+mj-lt"/>
              </a:rPr>
              <a:t>Consider our Gateways to Completion</a:t>
            </a:r>
            <a:r>
              <a:rPr lang="en-US" sz="2400" dirty="0" smtClean="0">
                <a:latin typeface="Calibri"/>
              </a:rPr>
              <a:t>® </a:t>
            </a:r>
            <a:r>
              <a:rPr lang="en-US" sz="2400" dirty="0" smtClean="0">
                <a:latin typeface="+mj-lt"/>
              </a:rPr>
              <a:t>process as a possible way to do this</a:t>
            </a:r>
          </a:p>
          <a:p>
            <a:pPr lvl="0">
              <a:spcBef>
                <a:spcPct val="20000"/>
              </a:spcBef>
            </a:pPr>
            <a:endParaRPr lang="en-US" sz="2400" dirty="0" smtClean="0">
              <a:latin typeface="+mj-lt"/>
            </a:endParaRPr>
          </a:p>
          <a:p>
            <a:pPr lvl="0">
              <a:spcBef>
                <a:spcPct val="20000"/>
              </a:spcBef>
            </a:pPr>
            <a:r>
              <a:rPr lang="en-US" sz="2400" dirty="0" smtClean="0">
                <a:latin typeface="+mj-lt"/>
              </a:rPr>
              <a:t>Ascertain your interest in System office hosting  a USG system-wide convening on gateway courses.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52454"/>
              </p:ext>
            </p:extLst>
          </p:nvPr>
        </p:nvGraphicFramePr>
        <p:xfrm>
          <a:off x="533400" y="1371600"/>
          <a:ext cx="7696200" cy="5067881"/>
        </p:xfrm>
        <a:graphic>
          <a:graphicData uri="http://schemas.openxmlformats.org/drawingml/2006/table">
            <a:tbl>
              <a:tblPr/>
              <a:tblGrid>
                <a:gridCol w="3031837"/>
                <a:gridCol w="2565400"/>
                <a:gridCol w="2098963"/>
              </a:tblGrid>
              <a:tr h="522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Field</a:t>
                      </a:r>
                      <a:endParaRPr lang="en-US" sz="1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Number of Courses</a:t>
                      </a:r>
                      <a:endParaRPr lang="en-US" sz="1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DFWI Rate</a:t>
                      </a:r>
                      <a:endParaRPr lang="en-US" sz="19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B3990"/>
                    </a:solidFill>
                  </a:tcPr>
                </a:tc>
              </a:tr>
              <a:tr h="3496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Math developmental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44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96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English developmental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43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</a:tr>
              <a:tr h="3496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Math college level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42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6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Sociology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14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37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</a:tr>
              <a:tr h="3496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History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15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36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6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Computer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35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</a:tr>
              <a:tr h="3496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Biology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6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English college level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105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33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</a:tr>
              <a:tr h="3496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Political science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6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Psychology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57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31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</a:tr>
              <a:tr h="3496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FYS/ Success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27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28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96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latin typeface="Arial"/>
                          <a:ea typeface="Times New Roman"/>
                          <a:cs typeface="Times New Roman"/>
                        </a:rPr>
                        <a:t>Health/ PE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26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6E3BC"/>
                    </a:solidFill>
                  </a:tcPr>
                </a:tc>
              </a:tr>
              <a:tr h="3496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Speech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23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dirty="0">
                          <a:latin typeface="Arial"/>
                          <a:ea typeface="Times New Roman"/>
                          <a:cs typeface="Times New Roman"/>
                        </a:rPr>
                        <a:t>24</a:t>
                      </a:r>
                      <a:endParaRPr lang="en-US" sz="1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5345" marR="65345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686800" cy="1219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3200" b="1" dirty="0" smtClean="0">
                <a:solidFill>
                  <a:srgbClr val="2B3990"/>
                </a:solidFill>
                <a:latin typeface="+mj-lt"/>
                <a:ea typeface="+mj-ea"/>
                <a:cs typeface="+mj-cs"/>
              </a:rPr>
              <a:t>DFWI Rates by Course </a:t>
            </a:r>
            <a:br>
              <a:rPr lang="en-US" sz="3200" b="1" dirty="0" smtClean="0">
                <a:solidFill>
                  <a:srgbClr val="2B3990"/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2B3990"/>
                </a:solidFill>
                <a:latin typeface="+mj-lt"/>
                <a:ea typeface="+mj-ea"/>
                <a:cs typeface="+mj-cs"/>
              </a:rPr>
              <a:t>for Two-Year Institutions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B399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829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159115"/>
              </p:ext>
            </p:extLst>
          </p:nvPr>
        </p:nvGraphicFramePr>
        <p:xfrm>
          <a:off x="533400" y="1524000"/>
          <a:ext cx="8229600" cy="4809851"/>
        </p:xfrm>
        <a:graphic>
          <a:graphicData uri="http://schemas.openxmlformats.org/drawingml/2006/table">
            <a:tbl>
              <a:tblPr/>
              <a:tblGrid>
                <a:gridCol w="2820272"/>
                <a:gridCol w="2701796"/>
                <a:gridCol w="2707532"/>
              </a:tblGrid>
              <a:tr h="60960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Percent of Courses with DFWI Rate of 30% or More</a:t>
                      </a:r>
                      <a:endParaRPr lang="en-US" sz="24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B39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Academic Year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2-Year Institutions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4-Year Institutions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3BC"/>
                    </a:solidFill>
                  </a:tcPr>
                </a:tc>
              </a:tr>
              <a:tr h="365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2004-2005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70%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32%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5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2005-2006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69%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30%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2006-2007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80%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36%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2007-2008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62%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25%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2008-2009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63%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51%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2009-2010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71%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27%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2010-2011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57%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37%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429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2011-2012 &amp;     </a:t>
                      </a:r>
                      <a:r>
                        <a:rPr lang="en-US" sz="2000" dirty="0" smtClean="0">
                          <a:latin typeface="Arial"/>
                          <a:ea typeface="Times New Roman"/>
                          <a:cs typeface="Times New Roman"/>
                        </a:rPr>
                        <a:t>    2012-2013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67%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Arial"/>
                          <a:ea typeface="Times New Roman"/>
                          <a:cs typeface="Times New Roman"/>
                        </a:rPr>
                        <a:t>21%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4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Overall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68%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Arial"/>
                          <a:ea typeface="Times New Roman"/>
                          <a:cs typeface="Times New Roman"/>
                        </a:rPr>
                        <a:t>30%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686800" cy="1219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lvl="0">
              <a:spcBef>
                <a:spcPct val="0"/>
              </a:spcBef>
            </a:pPr>
            <a:r>
              <a:rPr lang="en-US" sz="3200" b="1" dirty="0" smtClean="0">
                <a:solidFill>
                  <a:srgbClr val="2B3990"/>
                </a:solidFill>
                <a:latin typeface="+mj-lt"/>
                <a:ea typeface="+mj-ea"/>
                <a:cs typeface="+mj-cs"/>
              </a:rPr>
              <a:t>Percentage of High Enrollment Courses that Are High Risk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B399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5279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92188"/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8229600" cy="137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600" b="1" dirty="0" smtClean="0">
                <a:solidFill>
                  <a:srgbClr val="2B3990"/>
                </a:solidFill>
                <a:latin typeface="Arial" pitchFamily="34" charset="0"/>
                <a:cs typeface="Arial" pitchFamily="34" charset="0"/>
              </a:rPr>
              <a:t>Admitting There Is An Issue</a:t>
            </a:r>
          </a:p>
        </p:txBody>
      </p:sp>
      <p:pic>
        <p:nvPicPr>
          <p:cNvPr id="9" name="Content Placeholder 8" descr="houston-we-have-a-problem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44" r="-26744"/>
          <a:stretch>
            <a:fillRect/>
          </a:stretch>
        </p:blipFill>
        <p:spPr>
          <a:xfrm>
            <a:off x="457200" y="1371599"/>
            <a:ext cx="8229600" cy="4678363"/>
          </a:xfrm>
        </p:spPr>
      </p:pic>
      <p:sp>
        <p:nvSpPr>
          <p:cNvPr id="10" name="TextBox 9"/>
          <p:cNvSpPr txBox="1"/>
          <p:nvPr/>
        </p:nvSpPr>
        <p:spPr>
          <a:xfrm>
            <a:off x="1676400" y="5715000"/>
            <a:ext cx="5715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JNGIlogo_no-icon_white_no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6248400"/>
            <a:ext cx="2286000" cy="401265"/>
          </a:xfrm>
          <a:prstGeom prst="rect">
            <a:avLst/>
          </a:prstGeom>
        </p:spPr>
      </p:pic>
      <p:pic>
        <p:nvPicPr>
          <p:cNvPr id="8" name="Picture 7" descr="j-scroll_whiteoutline_no-backgrou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6248400"/>
            <a:ext cx="326571" cy="3265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0" y="62484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jngi.org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9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ark blue-Abstract-background-jngi-ppt.jpg"/>
          <p:cNvPicPr>
            <a:picLocks noChangeAspect="1"/>
          </p:cNvPicPr>
          <p:nvPr/>
        </p:nvPicPr>
        <p:blipFill>
          <a:blip r:embed="rId3" cstate="print"/>
          <a:srcRect t="92188"/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1"/>
          <a:stretch>
            <a:fillRect/>
          </a:stretch>
        </p:blipFill>
        <p:spPr>
          <a:xfrm>
            <a:off x="609600" y="202106"/>
            <a:ext cx="7903234" cy="5893894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610600" cy="838200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r>
              <a:rPr lang="en-US" sz="4000" b="1" dirty="0" smtClean="0">
                <a:solidFill>
                  <a:srgbClr val="2B3990"/>
                </a:solidFill>
                <a:latin typeface="Arial" pitchFamily="34" charset="0"/>
                <a:cs typeface="Arial" pitchFamily="34" charset="0"/>
              </a:rPr>
              <a:t>G2C Founding Institutions</a:t>
            </a:r>
            <a:endParaRPr lang="en-US" sz="4000" b="1" dirty="0">
              <a:solidFill>
                <a:srgbClr val="2B399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JNGIlogo_no-icon_white_nobackgrou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6248400"/>
            <a:ext cx="2286000" cy="401265"/>
          </a:xfrm>
          <a:prstGeom prst="rect">
            <a:avLst/>
          </a:prstGeom>
        </p:spPr>
      </p:pic>
      <p:pic>
        <p:nvPicPr>
          <p:cNvPr id="7" name="Picture 6" descr="j-scroll_whiteoutline_no-backgrou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6248400"/>
            <a:ext cx="326571" cy="3265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0" y="62484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jngi.org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9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026543"/>
            <a:ext cx="4343400" cy="5245608"/>
          </a:xfrm>
        </p:spPr>
        <p:txBody>
          <a:bodyPr>
            <a:normAutofit/>
          </a:bodyPr>
          <a:lstStyle/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Lou Albert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Pima Community College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Linda Baer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Minnesota State U – Mankato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Trudy Bers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Oakton Community College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Hunter Boylan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National Center for Developmental Education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Linda Braddy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Mathematical Association of America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John Campbell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West Virginia University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Elizabeth Cox Brand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Oregon Department of Community Colleges &amp; Workforce Development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Jeff Cornett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Ivy Tech Community College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Brent Drake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Purdue University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Johanna Dvorak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University of Wisconsin Milwaukee &amp; NCLCA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Maribeth Ehasz 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University of Central Florida</a:t>
            </a:r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Scott Evenbeck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CUNY Stella and Charles Guttman Community College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Trinidad Gonzales 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South Texas College / American Historical Association Learning Division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Casey Green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The Campus Computing Project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Bob Guell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Indiana State University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Jeanne Higbee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University of Minnesota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Amber Holloway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– Higher Learning Commission</a:t>
            </a:r>
          </a:p>
          <a:p>
            <a:pPr marL="0">
              <a:buClr>
                <a:srgbClr val="C00000"/>
              </a:buClr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>
              <a:buClr>
                <a:srgbClr val="C00000"/>
              </a:buClr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26543"/>
            <a:ext cx="4191000" cy="5242560"/>
          </a:xfrm>
        </p:spPr>
        <p:txBody>
          <a:bodyPr>
            <a:normAutofit/>
          </a:bodyPr>
          <a:lstStyle/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Christine </a:t>
            </a:r>
            <a:r>
              <a:rPr lang="en-US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Keller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APLU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Jillian </a:t>
            </a:r>
            <a:r>
              <a:rPr lang="en-US" sz="1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Kinzie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– Indiana Univ. Center for Postsecondary Research &amp; NSSE Institute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Robert Kubat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Pennsylvania State University 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Tricia Leggett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Zane State College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Julie Little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EDUCAUSE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Jean MacGregor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Washington Center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Jodi Koslow Martin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North Park University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George Mehaffy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AASCU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Jerry Odom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University of South Carolina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Karan Powell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American Public University System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Lynn Priddy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National American University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Elaine Seymour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University of Colorado at Boulder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Marion Stone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International Center for Supplemental Instruction 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Emily Swafford 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American Historical Association</a:t>
            </a:r>
            <a:endParaRPr lang="en-US" sz="1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Uri Treisman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University of Texas at Austin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Ross Peterson-Veatch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Goshen College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Kaye Walter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Bergen Community College</a:t>
            </a:r>
          </a:p>
          <a:p>
            <a:pPr marL="0">
              <a:buClr>
                <a:srgbClr val="C00000"/>
              </a:buClr>
              <a:buNone/>
            </a:pPr>
            <a:r>
              <a:rPr lang="en-US" sz="1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Cynthia Wilson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– League for Innovation in the Community College</a:t>
            </a:r>
          </a:p>
          <a:p>
            <a:pPr marL="0">
              <a:buClr>
                <a:srgbClr val="C00000"/>
              </a:buClr>
              <a:buNone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0"/>
            <a:ext cx="8763000" cy="10265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The G2C National Advisory Committee</a:t>
            </a:r>
          </a:p>
        </p:txBody>
      </p:sp>
      <p:pic>
        <p:nvPicPr>
          <p:cNvPr id="9" name="Picture 8" descr="dark blue-Abstract-background-jngi-ppt.jpg"/>
          <p:cNvPicPr>
            <a:picLocks noChangeAspect="1"/>
          </p:cNvPicPr>
          <p:nvPr/>
        </p:nvPicPr>
        <p:blipFill>
          <a:blip r:embed="rId3" cstate="print"/>
          <a:srcRect t="92188"/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  <p:pic>
        <p:nvPicPr>
          <p:cNvPr id="11" name="Picture 10" descr="JNGIlogo_no-icon_white_no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6248400"/>
            <a:ext cx="2286000" cy="401265"/>
          </a:xfrm>
          <a:prstGeom prst="rect">
            <a:avLst/>
          </a:prstGeom>
        </p:spPr>
      </p:pic>
      <p:pic>
        <p:nvPicPr>
          <p:cNvPr id="14" name="Picture 13" descr="j-scroll_whiteoutline_no-backgrou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6248400"/>
            <a:ext cx="326571" cy="3265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20000" y="62484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jngi.org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ark blue-Abstract-background-jngi-ppt.jpg"/>
          <p:cNvPicPr>
            <a:picLocks noChangeAspect="1"/>
          </p:cNvPicPr>
          <p:nvPr/>
        </p:nvPicPr>
        <p:blipFill>
          <a:blip r:embed="rId3" cstate="print"/>
          <a:srcRect t="92188"/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76401"/>
            <a:ext cx="5410200" cy="3505199"/>
          </a:xfrm>
        </p:spPr>
        <p:txBody>
          <a:bodyPr>
            <a:normAutofit/>
          </a:bodyPr>
          <a:lstStyle/>
          <a:p>
            <a:pPr>
              <a:buSzPct val="80000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Foundation-Level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pPr>
              <a:buSzPct val="80000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High-Risk</a:t>
            </a:r>
          </a:p>
          <a:p>
            <a:pPr>
              <a:buSzPct val="80000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High Enrollment </a:t>
            </a:r>
          </a:p>
          <a:p>
            <a:pPr>
              <a:buSzPct val="80000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“Killer Courses”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ctr">
            <a:normAutofit/>
          </a:bodyPr>
          <a:lstStyle/>
          <a:p>
            <a:r>
              <a:rPr lang="en-US" sz="4000" dirty="0" smtClean="0">
                <a:solidFill>
                  <a:srgbClr val="2B3990"/>
                </a:solidFill>
                <a:latin typeface="Arial" pitchFamily="34" charset="0"/>
                <a:cs typeface="Arial" pitchFamily="34" charset="0"/>
              </a:rPr>
              <a:t>Gateway Courses Defined</a:t>
            </a:r>
            <a:endParaRPr lang="en-US" sz="4000" dirty="0">
              <a:solidFill>
                <a:srgbClr val="2B399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L:\Ads -Print-graphics Files\Images\Stressed-Student-2070747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9129" y="1597225"/>
            <a:ext cx="6744871" cy="4498775"/>
          </a:xfrm>
          <a:prstGeom prst="rect">
            <a:avLst/>
          </a:prstGeom>
          <a:noFill/>
        </p:spPr>
      </p:pic>
      <p:pic>
        <p:nvPicPr>
          <p:cNvPr id="9" name="Picture 8" descr="JNGIlogo_no-icon_white_nobackgrou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6248400"/>
            <a:ext cx="2286000" cy="401265"/>
          </a:xfrm>
          <a:prstGeom prst="rect">
            <a:avLst/>
          </a:prstGeom>
        </p:spPr>
      </p:pic>
      <p:pic>
        <p:nvPicPr>
          <p:cNvPr id="10" name="Picture 9" descr="j-scroll_whiteoutline_no-backgrou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6248400"/>
            <a:ext cx="326571" cy="3265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0" y="62484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jngi.org</a:t>
            </a: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7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ark blue-Abstract-background-jngi-ppt.jpg"/>
          <p:cNvPicPr>
            <a:picLocks noChangeAspect="1"/>
          </p:cNvPicPr>
          <p:nvPr/>
        </p:nvPicPr>
        <p:blipFill>
          <a:blip r:embed="rId3" cstate="print"/>
          <a:srcRect t="92188"/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610600" cy="3902015"/>
          </a:xfrm>
          <a:noFill/>
        </p:spPr>
        <p:txBody>
          <a:bodyPr lIns="0" tIns="0" rIns="0" bIns="0" anchor="ctr"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Create and subsequently implement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an evidence-based plan for improving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student learning and success in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high-enrollment courses that have 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>historically resulted in high rates of failure and/or unsatisfactory progress.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2B3990"/>
                </a:solidFill>
                <a:latin typeface="Arial" pitchFamily="34" charset="0"/>
                <a:cs typeface="Arial" pitchFamily="34" charset="0"/>
              </a:rPr>
              <a:t>Broad Charge</a:t>
            </a:r>
            <a:endParaRPr lang="en-US" sz="4000" b="1" dirty="0">
              <a:solidFill>
                <a:srgbClr val="2B399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JNGIlogo_no-icon_white_no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6248400"/>
            <a:ext cx="2286000" cy="401265"/>
          </a:xfrm>
          <a:prstGeom prst="rect">
            <a:avLst/>
          </a:prstGeom>
        </p:spPr>
      </p:pic>
      <p:pic>
        <p:nvPicPr>
          <p:cNvPr id="9" name="Picture 8" descr="j-scroll_whiteoutline_no-backgrou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6248400"/>
            <a:ext cx="326571" cy="3265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0" y="62484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jngi.org</a:t>
            </a: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1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ark blue-Abstract-background-jngi-ppt.jpg"/>
          <p:cNvPicPr>
            <a:picLocks noChangeAspect="1"/>
          </p:cNvPicPr>
          <p:nvPr/>
        </p:nvPicPr>
        <p:blipFill>
          <a:blip r:embed="rId3" cstate="print"/>
          <a:srcRect t="92188"/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481204" cy="46783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 The institution will strive to:</a:t>
            </a:r>
          </a:p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mprove 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student learning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as measured by survey responses and content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outcome measures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Increase knowledge and application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of engaging / research-based pedagogies as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measured by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faculty pre-/post-tests</a:t>
            </a:r>
          </a:p>
          <a:p>
            <a:pPr lvl="0"/>
            <a:r>
              <a:rPr lang="en-US" sz="2800" b="1" dirty="0">
                <a:latin typeface="Arial" pitchFamily="34" charset="0"/>
                <a:cs typeface="Arial" pitchFamily="34" charset="0"/>
              </a:rPr>
              <a:t>Increase student success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as measured by: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Grades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Retention rates</a:t>
            </a:r>
          </a:p>
          <a:p>
            <a:pPr lvl="1"/>
            <a:r>
              <a:rPr lang="en-US" sz="2000" dirty="0">
                <a:latin typeface="Arial" pitchFamily="34" charset="0"/>
                <a:cs typeface="Arial" pitchFamily="34" charset="0"/>
              </a:rPr>
              <a:t>Graduation / program completion rates</a:t>
            </a:r>
          </a:p>
          <a:p>
            <a:pPr marL="0" lv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sz="4000" b="1" dirty="0" smtClean="0">
                <a:solidFill>
                  <a:srgbClr val="2B3990"/>
                </a:solidFill>
                <a:latin typeface="Arial" pitchFamily="34" charset="0"/>
                <a:cs typeface="Arial" pitchFamily="34" charset="0"/>
              </a:rPr>
              <a:t>G2C Goals</a:t>
            </a:r>
            <a:endParaRPr lang="en-US" sz="4000" b="1" dirty="0">
              <a:solidFill>
                <a:srgbClr val="2B399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JNGIlogo_no-icon_white_no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6248400"/>
            <a:ext cx="2286000" cy="401265"/>
          </a:xfrm>
          <a:prstGeom prst="rect">
            <a:avLst/>
          </a:prstGeom>
        </p:spPr>
      </p:pic>
      <p:pic>
        <p:nvPicPr>
          <p:cNvPr id="12" name="Picture 11" descr="j-scroll_whiteoutline_no-backgrou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6248400"/>
            <a:ext cx="326571" cy="32657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00" y="62484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jngi.org</a:t>
            </a: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 descr="G2C_logo_whitebackgrou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96200" y="457200"/>
            <a:ext cx="914400" cy="38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ark blue-Abstract-background-jngi-ppt.jpg"/>
          <p:cNvPicPr>
            <a:picLocks noChangeAspect="1"/>
          </p:cNvPicPr>
          <p:nvPr/>
        </p:nvPicPr>
        <p:blipFill>
          <a:blip r:embed="rId3" cstate="print"/>
          <a:srcRect t="92188"/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00664"/>
            <a:ext cx="8229600" cy="50953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 The institution will strive to:</a:t>
            </a:r>
          </a:p>
          <a:p>
            <a:pPr lvl="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Study, learn and apply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promising practices for improving gateway courses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applied in local context;</a:t>
            </a:r>
          </a:p>
          <a:p>
            <a:pPr lvl="0"/>
            <a:r>
              <a:rPr lang="en-US" sz="2800" b="1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ngage in and promote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culture of continuous improvement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by linking G2C to efforts such as: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reaffirmation of accreditation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strategic planning</a:t>
            </a:r>
          </a:p>
          <a:p>
            <a:pPr lvl="1"/>
            <a:r>
              <a:rPr lang="en-US" sz="2000" dirty="0" smtClean="0">
                <a:latin typeface="Arial" pitchFamily="34" charset="0"/>
                <a:cs typeface="Arial" pitchFamily="34" charset="0"/>
              </a:rPr>
              <a:t>other comparable efforts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sz="4000" b="1" dirty="0" smtClean="0">
                <a:solidFill>
                  <a:srgbClr val="2B3990"/>
                </a:solidFill>
                <a:latin typeface="Arial" pitchFamily="34" charset="0"/>
                <a:cs typeface="Arial" pitchFamily="34" charset="0"/>
              </a:rPr>
              <a:t>G2C Goals</a:t>
            </a:r>
            <a:endParaRPr lang="en-US" sz="4000" b="1" dirty="0">
              <a:solidFill>
                <a:srgbClr val="2B399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G2C_logo_whitebackgrou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200" y="457200"/>
            <a:ext cx="914400" cy="388320"/>
          </a:xfrm>
          <a:prstGeom prst="rect">
            <a:avLst/>
          </a:prstGeom>
        </p:spPr>
      </p:pic>
      <p:pic>
        <p:nvPicPr>
          <p:cNvPr id="12" name="Picture 11" descr="JNGIlogo_no-icon_white_nobackgrou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6248400"/>
            <a:ext cx="2286000" cy="401265"/>
          </a:xfrm>
          <a:prstGeom prst="rect">
            <a:avLst/>
          </a:prstGeom>
        </p:spPr>
      </p:pic>
      <p:pic>
        <p:nvPicPr>
          <p:cNvPr id="13" name="Picture 12" descr="j-scroll_whiteoutline_no-backgrou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6248400"/>
            <a:ext cx="326571" cy="3265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00" y="62484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jngi.org</a:t>
            </a: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7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ark blue-Abstract-background-jngi-ppt.jpg"/>
          <p:cNvPicPr>
            <a:picLocks noChangeAspect="1"/>
          </p:cNvPicPr>
          <p:nvPr/>
        </p:nvPicPr>
        <p:blipFill>
          <a:blip r:embed="rId3" cstate="print"/>
          <a:srcRect t="92188"/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00664"/>
            <a:ext cx="8229600" cy="5181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 The institution will strive to:</a:t>
            </a:r>
          </a:p>
          <a:p>
            <a:pPr lvl="0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Reflect on and shape </a:t>
            </a:r>
            <a:r>
              <a:rPr lang="en-US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body of scholarship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on gateway course success; and,</a:t>
            </a:r>
          </a:p>
          <a:p>
            <a:pPr lvl="0"/>
            <a:r>
              <a:rPr lang="en-US" sz="28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rovide feedback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to the Gardner Institute.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anchor="ctr">
            <a:normAutofit/>
          </a:bodyPr>
          <a:lstStyle/>
          <a:p>
            <a:pPr algn="l"/>
            <a:r>
              <a:rPr lang="en-US" sz="4000" b="1" dirty="0" smtClean="0">
                <a:solidFill>
                  <a:srgbClr val="2B3990"/>
                </a:solidFill>
                <a:latin typeface="Arial" pitchFamily="34" charset="0"/>
                <a:cs typeface="Arial" pitchFamily="34" charset="0"/>
              </a:rPr>
              <a:t>G2C Goals</a:t>
            </a:r>
            <a:endParaRPr lang="en-US" sz="4000" b="1" dirty="0">
              <a:solidFill>
                <a:srgbClr val="2B399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G2C_logo_whitebackgrou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200" y="457200"/>
            <a:ext cx="914400" cy="388320"/>
          </a:xfrm>
          <a:prstGeom prst="rect">
            <a:avLst/>
          </a:prstGeom>
        </p:spPr>
      </p:pic>
      <p:pic>
        <p:nvPicPr>
          <p:cNvPr id="12" name="Picture 11" descr="JNGIlogo_no-icon_white_nobackgrou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6248400"/>
            <a:ext cx="2286000" cy="401265"/>
          </a:xfrm>
          <a:prstGeom prst="rect">
            <a:avLst/>
          </a:prstGeom>
        </p:spPr>
      </p:pic>
      <p:pic>
        <p:nvPicPr>
          <p:cNvPr id="13" name="Picture 12" descr="j-scroll_whiteoutline_no-backgroun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6248400"/>
            <a:ext cx="326571" cy="32657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00" y="62484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jngi.org</a:t>
            </a: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71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8" name="Picture 7" descr="JNGIlogo_no-icon_white_no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9" name="Picture 8" descr="j-scroll_whiteoutline_no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470025"/>
          </a:xfrm>
          <a:prstGeom prst="rect">
            <a:avLst/>
          </a:prstGeom>
        </p:spPr>
        <p:txBody>
          <a:bodyPr vert="horz" lIns="45720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 b="1" dirty="0" smtClean="0">
                <a:solidFill>
                  <a:srgbClr val="00349E"/>
                </a:solidFill>
              </a:rPr>
              <a:t>This morning’s objectives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57200" y="1524000"/>
            <a:ext cx="8001000" cy="4495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 smtClean="0">
                <a:latin typeface="+mj-lt"/>
              </a:rPr>
              <a:t>Invite you CAO's to encourage your faculty/department chairs to participate in our forthcoming national conference on the Gateway Course Experience, </a:t>
            </a:r>
            <a:br>
              <a:rPr lang="en-US" sz="2400" dirty="0" smtClean="0">
                <a:latin typeface="+mj-lt"/>
              </a:rPr>
            </a:br>
            <a:r>
              <a:rPr lang="en-US" sz="2400" dirty="0" smtClean="0">
                <a:latin typeface="+mj-lt"/>
              </a:rPr>
              <a:t>Charlotte NC, April 12-14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ark blue-Abstract-background-jngi-ppt.jpg"/>
          <p:cNvPicPr>
            <a:picLocks noChangeAspect="1"/>
          </p:cNvPicPr>
          <p:nvPr/>
        </p:nvPicPr>
        <p:blipFill>
          <a:blip r:embed="rId3" cstate="print"/>
          <a:srcRect t="92188"/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81000" y="0"/>
            <a:ext cx="853008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>
              <a:spcBef>
                <a:spcPct val="0"/>
              </a:spcBef>
            </a:pPr>
            <a:r>
              <a:rPr lang="en-US" sz="4000" b="1" dirty="0" smtClean="0">
                <a:solidFill>
                  <a:srgbClr val="2B3990"/>
                </a:solidFill>
                <a:latin typeface="Arial" pitchFamily="34" charset="0"/>
                <a:cs typeface="Arial" pitchFamily="34" charset="0"/>
              </a:rPr>
              <a:t>G2C Comprehensive Model </a:t>
            </a:r>
            <a:r>
              <a:rPr lang="en-US" sz="3600" b="1" dirty="0" smtClean="0">
                <a:solidFill>
                  <a:srgbClr val="2B399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3600" b="1" dirty="0" smtClean="0">
                <a:solidFill>
                  <a:srgbClr val="2B3990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2B3990"/>
                </a:solidFill>
                <a:latin typeface="Arial" pitchFamily="34" charset="0"/>
                <a:cs typeface="Arial" pitchFamily="34" charset="0"/>
              </a:rPr>
              <a:t>Three-Year Timeline</a:t>
            </a:r>
          </a:p>
        </p:txBody>
      </p:sp>
      <p:pic>
        <p:nvPicPr>
          <p:cNvPr id="7" name="Picture 6" descr="JNGIlogo_no-icon_white_no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6248400"/>
            <a:ext cx="2286000" cy="401265"/>
          </a:xfrm>
          <a:prstGeom prst="rect">
            <a:avLst/>
          </a:prstGeom>
        </p:spPr>
      </p:pic>
      <p:pic>
        <p:nvPicPr>
          <p:cNvPr id="10" name="Picture 9" descr="j-scroll_whiteoutline_no-backgrou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6248400"/>
            <a:ext cx="326571" cy="3265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0" y="62484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jngi.org</a:t>
            </a: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g2c_3yr model_edite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399" y="1371600"/>
            <a:ext cx="818851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5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ark blue-Abstract-background-jngi-ppt.jpg"/>
          <p:cNvPicPr>
            <a:picLocks noChangeAspect="1"/>
          </p:cNvPicPr>
          <p:nvPr/>
        </p:nvPicPr>
        <p:blipFill>
          <a:blip r:embed="rId3" cstate="print"/>
          <a:srcRect t="92188"/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>
                <a:latin typeface="Arial" pitchFamily="34" charset="0"/>
                <a:ea typeface="Michroma" pitchFamily="2" charset="0"/>
                <a:cs typeface="Arial" pitchFamily="34" charset="0"/>
              </a:rPr>
              <a:t>Roles</a:t>
            </a:r>
            <a:endParaRPr lang="en-US" b="1" dirty="0">
              <a:latin typeface="Arial" pitchFamily="34" charset="0"/>
              <a:ea typeface="Michroma" pitchFamily="2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066800" y="914400"/>
          <a:ext cx="68199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6" descr="JNGIlogo_no-icon_white_nobackgroun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8200" y="6248400"/>
            <a:ext cx="2286000" cy="401265"/>
          </a:xfrm>
          <a:prstGeom prst="rect">
            <a:avLst/>
          </a:prstGeom>
        </p:spPr>
      </p:pic>
      <p:pic>
        <p:nvPicPr>
          <p:cNvPr id="8" name="Picture 7" descr="j-scroll_whiteoutline_no-backgroun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3400" y="6248400"/>
            <a:ext cx="326571" cy="3265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0" y="62484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jngi.org</a:t>
            </a: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87078" y="1380226"/>
            <a:ext cx="2108622" cy="10156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pPr defTabSz="457200"/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Serve as overall project leaders/</a:t>
            </a:r>
            <a:b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managers</a:t>
            </a:r>
          </a:p>
        </p:txBody>
      </p:sp>
    </p:spTree>
    <p:extLst>
      <p:ext uri="{BB962C8B-B14F-4D97-AF65-F5344CB8AC3E}">
        <p14:creationId xmlns:p14="http://schemas.microsoft.com/office/powerpoint/2010/main" val="29127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ark blue-Abstract-background-jngi-ppt.jpg"/>
          <p:cNvPicPr>
            <a:picLocks noChangeAspect="1"/>
          </p:cNvPicPr>
          <p:nvPr/>
        </p:nvPicPr>
        <p:blipFill>
          <a:blip r:embed="rId3" cstate="print"/>
          <a:srcRect t="92188"/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91347052"/>
              </p:ext>
            </p:extLst>
          </p:nvPr>
        </p:nvGraphicFramePr>
        <p:xfrm>
          <a:off x="1066800" y="914400"/>
          <a:ext cx="68199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>
                <a:latin typeface="Myriad Pro" pitchFamily="34" charset="0"/>
                <a:ea typeface="Michroma" pitchFamily="2" charset="0"/>
              </a:rPr>
              <a:t>Roles</a:t>
            </a:r>
            <a:endParaRPr lang="en-US" b="1" dirty="0">
              <a:latin typeface="Myriad Pro" pitchFamily="34" charset="0"/>
              <a:ea typeface="Michroma" pitchFamily="2" charset="0"/>
            </a:endParaRPr>
          </a:p>
        </p:txBody>
      </p:sp>
      <p:pic>
        <p:nvPicPr>
          <p:cNvPr id="8" name="Picture 7" descr="JNGIlogo_no-icon_white_nobackgroun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8200" y="6248400"/>
            <a:ext cx="2286000" cy="401265"/>
          </a:xfrm>
          <a:prstGeom prst="rect">
            <a:avLst/>
          </a:prstGeom>
        </p:spPr>
      </p:pic>
      <p:pic>
        <p:nvPicPr>
          <p:cNvPr id="9" name="Picture 8" descr="j-scroll_whiteoutline_no-backgroun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3400" y="6248400"/>
            <a:ext cx="326571" cy="3265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0" y="62484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jngi.org</a:t>
            </a: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2389" y="2087592"/>
            <a:ext cx="2108622" cy="1631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pPr defTabSz="457200"/>
            <a:r>
              <a:rPr lang="en-US" sz="2000" dirty="0" smtClean="0">
                <a:solidFill>
                  <a:prstClr val="black"/>
                </a:solidFill>
              </a:rPr>
              <a:t>One committee </a:t>
            </a:r>
            <a:br>
              <a:rPr lang="en-US" sz="2000" dirty="0" smtClean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for each course. </a:t>
            </a:r>
            <a:br>
              <a:rPr lang="en-US" sz="2000" dirty="0" smtClean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Each committee led by one chair </a:t>
            </a:r>
            <a:br>
              <a:rPr lang="en-US" sz="2000" dirty="0" smtClean="0">
                <a:solidFill>
                  <a:prstClr val="black"/>
                </a:solidFill>
              </a:rPr>
            </a:br>
            <a:r>
              <a:rPr lang="en-US" sz="2000" dirty="0" smtClean="0">
                <a:solidFill>
                  <a:prstClr val="black"/>
                </a:solidFill>
              </a:rPr>
              <a:t>or two co-chairs.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194430" y="3718808"/>
            <a:ext cx="577970" cy="7324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ark blue-Abstract-background-jngi-ppt.jpg"/>
          <p:cNvPicPr>
            <a:picLocks noChangeAspect="1"/>
          </p:cNvPicPr>
          <p:nvPr/>
        </p:nvPicPr>
        <p:blipFill>
          <a:blip r:embed="rId3" cstate="print"/>
          <a:srcRect t="92188"/>
          <a:stretch>
            <a:fillRect/>
          </a:stretch>
        </p:blipFill>
        <p:spPr>
          <a:xfrm>
            <a:off x="0" y="6096000"/>
            <a:ext cx="9144000" cy="76200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18034865"/>
              </p:ext>
            </p:extLst>
          </p:nvPr>
        </p:nvGraphicFramePr>
        <p:xfrm>
          <a:off x="1066800" y="914400"/>
          <a:ext cx="68199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b="1" dirty="0" smtClean="0">
                <a:latin typeface="Myriad Pro" pitchFamily="34" charset="0"/>
                <a:ea typeface="Michroma" pitchFamily="2" charset="0"/>
              </a:rPr>
              <a:t>Roles</a:t>
            </a:r>
            <a:endParaRPr lang="en-US" b="1" dirty="0">
              <a:latin typeface="Myriad Pro" pitchFamily="34" charset="0"/>
              <a:ea typeface="Michroma" pitchFamily="2" charset="0"/>
            </a:endParaRPr>
          </a:p>
        </p:txBody>
      </p:sp>
      <p:pic>
        <p:nvPicPr>
          <p:cNvPr id="8" name="Picture 7" descr="JNGIlogo_no-icon_white_nobackground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38200" y="6248400"/>
            <a:ext cx="2286000" cy="401265"/>
          </a:xfrm>
          <a:prstGeom prst="rect">
            <a:avLst/>
          </a:prstGeom>
        </p:spPr>
      </p:pic>
      <p:pic>
        <p:nvPicPr>
          <p:cNvPr id="9" name="Picture 8" descr="j-scroll_whiteoutline_no-backgroun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33400" y="6248400"/>
            <a:ext cx="326571" cy="3265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00" y="62484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jngi.org</a:t>
            </a:r>
            <a:endParaRPr lang="en-US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8604" y="2127950"/>
            <a:ext cx="2212407" cy="16312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 anchor="b">
            <a:spAutoFit/>
          </a:bodyPr>
          <a:lstStyle/>
          <a:p>
            <a:pPr defTabSz="457200"/>
            <a:r>
              <a:rPr lang="en-US" sz="2000" dirty="0" smtClean="0">
                <a:solidFill>
                  <a:prstClr val="black"/>
                </a:solidFill>
              </a:rPr>
              <a:t>Comprised of Liaisons, Course-Specific Committee chairs, and other key stakeholders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072997" y="2829464"/>
            <a:ext cx="655607" cy="2501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95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985173"/>
              </p:ext>
            </p:extLst>
          </p:nvPr>
        </p:nvGraphicFramePr>
        <p:xfrm>
          <a:off x="609600" y="1295398"/>
          <a:ext cx="7772400" cy="4430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2590800"/>
                <a:gridCol w="2590800"/>
              </a:tblGrid>
              <a:tr h="12192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Column A.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Course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Column B.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Number of Institutions Working on Course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Column C.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Average DFWI Rate for All Students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2B3990"/>
                    </a:solidFill>
                  </a:tcPr>
                </a:tc>
              </a:tr>
              <a:tr h="4014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Accounting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43.4%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4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Biology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30.8%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4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Chemistry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31.9%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4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English – College Level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30.3%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4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History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30.3%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4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Math – College Level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35.3%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4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Math – Developmental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49.4%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14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Psychology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30.0%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8229600" cy="137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en-US" sz="3600" b="1" dirty="0" smtClean="0"/>
          </a:p>
        </p:txBody>
      </p:sp>
      <p:sp>
        <p:nvSpPr>
          <p:cNvPr id="7" name="Oval 6"/>
          <p:cNvSpPr/>
          <p:nvPr/>
        </p:nvSpPr>
        <p:spPr>
          <a:xfrm>
            <a:off x="6400800" y="2362200"/>
            <a:ext cx="1255130" cy="33528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610600" cy="990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2B3990"/>
                </a:solidFill>
              </a:rPr>
              <a:t>DFWI Rates by Course/Area</a:t>
            </a:r>
          </a:p>
        </p:txBody>
      </p:sp>
      <p:pic>
        <p:nvPicPr>
          <p:cNvPr id="10" name="Picture 9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11" name="Picture 10" descr="JNGIlogo_no-icon_white_no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12" name="Picture 11" descr="j-scroll_whiteoutline_no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97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8229600" cy="137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en-US" sz="3600" b="1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610600" cy="2667000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en-US" sz="4400" b="1" dirty="0" smtClean="0">
                <a:solidFill>
                  <a:srgbClr val="2B3990"/>
                </a:solidFill>
              </a:rPr>
              <a:t>Race Matters</a:t>
            </a:r>
            <a:r>
              <a:rPr lang="en-US" b="1" dirty="0" smtClean="0">
                <a:solidFill>
                  <a:srgbClr val="2B3990"/>
                </a:solidFill>
              </a:rPr>
              <a:t/>
            </a:r>
            <a:br>
              <a:rPr lang="en-US" b="1" dirty="0" smtClean="0">
                <a:solidFill>
                  <a:srgbClr val="2B3990"/>
                </a:solidFill>
              </a:rPr>
            </a:br>
            <a:r>
              <a:rPr lang="en-US" sz="2800" b="1" dirty="0" smtClean="0">
                <a:solidFill>
                  <a:srgbClr val="2B3990"/>
                </a:solidFill>
              </a:rPr>
              <a:t>And So Do Income and First-Generation Status</a:t>
            </a:r>
            <a:r>
              <a:rPr lang="en-US" sz="3600" b="1" dirty="0" smtClean="0">
                <a:solidFill>
                  <a:srgbClr val="2B3990"/>
                </a:solidFill>
              </a:rPr>
              <a:t/>
            </a:r>
            <a:br>
              <a:rPr lang="en-US" sz="3600" b="1" dirty="0" smtClean="0">
                <a:solidFill>
                  <a:srgbClr val="2B3990"/>
                </a:solidFill>
              </a:rPr>
            </a:br>
            <a:endParaRPr lang="en-US" sz="3600" b="1" dirty="0" smtClean="0">
              <a:solidFill>
                <a:srgbClr val="2B3990"/>
              </a:solidFill>
            </a:endParaRPr>
          </a:p>
        </p:txBody>
      </p:sp>
      <p:pic>
        <p:nvPicPr>
          <p:cNvPr id="8" name="Picture 7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9" name="Picture 8" descr="JNGIlogo_no-icon_white_no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10" name="Picture 9" descr="j-scroll_whiteoutline_no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4" name="Picture 13" descr="College-Students-in li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260378"/>
            <a:ext cx="5943600" cy="396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1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3335068"/>
              </p:ext>
            </p:extLst>
          </p:nvPr>
        </p:nvGraphicFramePr>
        <p:xfrm>
          <a:off x="457200" y="1600200"/>
          <a:ext cx="8153400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020"/>
                <a:gridCol w="2119884"/>
                <a:gridCol w="3587496"/>
              </a:tblGrid>
              <a:tr h="11430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Column A.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Course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Column B. 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Subpopulation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Column C.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Average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DFWI</a:t>
                      </a:r>
                      <a:r>
                        <a:rPr lang="en-US" sz="1600" b="1" baseline="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Rate for Subpopulation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2B399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Accounting</a:t>
                      </a:r>
                      <a:endParaRPr lang="en-US" sz="16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African American</a:t>
                      </a:r>
                      <a:endParaRPr lang="en-US" sz="16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62.0%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Hispanic / Latino</a:t>
                      </a:r>
                      <a:endParaRPr lang="en-US" sz="16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69.5%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6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First Generation</a:t>
                      </a:r>
                      <a:endParaRPr lang="en-US" sz="16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48.2%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8229600" cy="137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en-US" sz="3600" b="1" dirty="0" smtClean="0"/>
          </a:p>
        </p:txBody>
      </p:sp>
      <p:pic>
        <p:nvPicPr>
          <p:cNvPr id="6" name="Picture 5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8" name="Picture 7" descr="JNGIlogo_no-icon_white_no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9" name="Picture 8" descr="j-scroll_whiteoutline_no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610600" cy="990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2B3990"/>
                </a:solidFill>
              </a:rPr>
              <a:t>Early Lessons – Demographics</a:t>
            </a:r>
          </a:p>
        </p:txBody>
      </p:sp>
      <p:sp>
        <p:nvSpPr>
          <p:cNvPr id="13" name="Oval 12"/>
          <p:cNvSpPr/>
          <p:nvPr/>
        </p:nvSpPr>
        <p:spPr>
          <a:xfrm>
            <a:off x="6248400" y="2590800"/>
            <a:ext cx="1066800" cy="137160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96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29091" r="5455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1"/>
            <a:ext cx="76200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Gateway Course Success </a:t>
            </a:r>
            <a:br>
              <a:rPr lang="en-US" sz="4400" dirty="0" smtClean="0">
                <a:solidFill>
                  <a:schemeClr val="bg1"/>
                </a:solidFill>
                <a:latin typeface="+mj-lt"/>
              </a:rPr>
            </a:b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is a </a:t>
            </a:r>
            <a:r>
              <a:rPr lang="en-US" sz="4400" b="1" u="sng" dirty="0" smtClean="0">
                <a:solidFill>
                  <a:schemeClr val="bg1"/>
                </a:solidFill>
                <a:latin typeface="+mj-lt"/>
              </a:rPr>
              <a:t>DIRECT</a:t>
            </a: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 predictor </a:t>
            </a:r>
            <a:br>
              <a:rPr lang="en-US" sz="4400" dirty="0" smtClean="0">
                <a:solidFill>
                  <a:schemeClr val="bg1"/>
                </a:solidFill>
                <a:latin typeface="+mj-lt"/>
              </a:rPr>
            </a:br>
            <a:r>
              <a:rPr lang="en-US" sz="4400" dirty="0" smtClean="0">
                <a:solidFill>
                  <a:schemeClr val="bg1"/>
                </a:solidFill>
                <a:latin typeface="+mj-lt"/>
              </a:rPr>
              <a:t>of retention . . .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8229600" cy="137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en-US" sz="3600" b="1" dirty="0" smtClean="0"/>
          </a:p>
        </p:txBody>
      </p:sp>
      <p:pic>
        <p:nvPicPr>
          <p:cNvPr id="8" name="Picture 7" descr="JNGIlogo_no-icon_white_no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9" name="Picture 8" descr="j-scroll_whiteoutline_no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9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8013745"/>
              </p:ext>
            </p:extLst>
          </p:nvPr>
        </p:nvGraphicFramePr>
        <p:xfrm>
          <a:off x="533400" y="1066800"/>
          <a:ext cx="8305800" cy="5092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3442"/>
                <a:gridCol w="1155590"/>
                <a:gridCol w="1733384"/>
                <a:gridCol w="1733384"/>
              </a:tblGrid>
              <a:tr h="16002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Column A. Course Examples </a:t>
                      </a:r>
                      <a:endParaRPr lang="en-US" sz="1500" dirty="0">
                        <a:solidFill>
                          <a:srgbClr val="FFFFFF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from Individual G2C Institutions</a:t>
                      </a:r>
                      <a:endParaRPr lang="en-US" sz="1500" dirty="0">
                        <a:solidFill>
                          <a:srgbClr val="FFFFFF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Column B. Average DFWI Rate</a:t>
                      </a:r>
                      <a:endParaRPr lang="en-US" sz="1500" dirty="0">
                        <a:solidFill>
                          <a:srgbClr val="FFFFFF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Column C. </a:t>
                      </a:r>
                      <a:endParaRPr lang="en-US" sz="1500" dirty="0">
                        <a:solidFill>
                          <a:srgbClr val="FFFFFF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DFWI Rate for Non-Retained Eligible-to-Return Students*</a:t>
                      </a:r>
                      <a:endParaRPr lang="en-US" sz="1500" dirty="0">
                        <a:solidFill>
                          <a:srgbClr val="FFFFFF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>
                    <a:solidFill>
                      <a:srgbClr val="2B399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Column D. </a:t>
                      </a:r>
                      <a:endParaRPr lang="en-US" sz="1500" dirty="0">
                        <a:solidFill>
                          <a:srgbClr val="FFFFFF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DFWI Rate for Academic Dismissal Students</a:t>
                      </a:r>
                      <a:endParaRPr lang="en-US" sz="1500" dirty="0">
                        <a:solidFill>
                          <a:srgbClr val="FFFFFF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>
                    <a:solidFill>
                      <a:srgbClr val="2B3990"/>
                    </a:solidFill>
                  </a:tcPr>
                </a:tc>
              </a:tr>
              <a:tr h="3748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Principles </a:t>
                      </a:r>
                      <a:r>
                        <a:rPr lang="en-US" sz="15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of Accounting </a:t>
                      </a:r>
                      <a:r>
                        <a:rPr lang="en-US" sz="15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54.0%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81.6%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/>
                </a:tc>
              </a:tr>
              <a:tr h="3748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/>
                          <a:cs typeface="Times New Roman"/>
                        </a:rPr>
                        <a:t>Foundation </a:t>
                      </a:r>
                      <a:r>
                        <a:rPr lang="en-US" sz="15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/>
                          <a:cs typeface="Times New Roman"/>
                        </a:rPr>
                        <a:t>for </a:t>
                      </a:r>
                      <a:r>
                        <a:rPr lang="en-US" sz="15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/>
                          <a:cs typeface="Times New Roman"/>
                        </a:rPr>
                        <a:t>Physiology</a:t>
                      </a:r>
                      <a:r>
                        <a:rPr lang="en-US" sz="1500" b="1" i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/>
                          <a:cs typeface="Times New Roman"/>
                        </a:rPr>
                        <a:t> </a:t>
                      </a:r>
                      <a:r>
                        <a:rPr lang="en-US" sz="1500" b="1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/>
                          <a:cs typeface="Times New Roman"/>
                        </a:rPr>
                        <a:t>/ Biology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18.9%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55.0%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92.9%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/>
                </a:tc>
              </a:tr>
              <a:tr h="3748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General </a:t>
                      </a:r>
                      <a:r>
                        <a:rPr lang="en-US" sz="15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Chemistry 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36.3%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73.9%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82.4%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/>
                </a:tc>
              </a:tr>
              <a:tr h="3748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Writing </a:t>
                      </a:r>
                      <a:r>
                        <a:rPr lang="en-US" sz="15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and Rhetoric </a:t>
                      </a:r>
                      <a:r>
                        <a:rPr lang="en-US" sz="15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10.6%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25.8%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61.4%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/>
                </a:tc>
              </a:tr>
              <a:tr h="3748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/>
                          <a:cs typeface="Times New Roman"/>
                        </a:rPr>
                        <a:t>Survey </a:t>
                      </a:r>
                      <a:r>
                        <a:rPr lang="en-US" sz="15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/>
                          <a:cs typeface="Times New Roman"/>
                        </a:rPr>
                        <a:t>of American </a:t>
                      </a:r>
                      <a:r>
                        <a:rPr lang="en-US" sz="15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ゴシック"/>
                          <a:cs typeface="Times New Roman"/>
                        </a:rPr>
                        <a:t>History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26.8%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67.2%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/>
                </a:tc>
              </a:tr>
              <a:tr h="3748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College Algebra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59.7%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73.5%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89.6%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/>
                </a:tc>
              </a:tr>
              <a:tr h="3748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Beginning Algebra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24.4%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65.1%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100%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/>
                </a:tc>
              </a:tr>
              <a:tr h="3748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US" sz="1500" b="1" i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Introduction to </a:t>
                      </a:r>
                      <a:r>
                        <a:rPr lang="en-US" sz="1500" b="1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Psychology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28.1%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46.1%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83.7%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/>
                </a:tc>
              </a:tr>
              <a:tr h="4929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Mean of Average DFWI Rates for </a:t>
                      </a:r>
                      <a:r>
                        <a:rPr lang="en-US" sz="15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Examples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32.4%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61.0%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88.8%</a:t>
                      </a:r>
                      <a:endParaRPr lang="en-US" sz="1500" dirty="0">
                        <a:solidFill>
                          <a:schemeClr val="tx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5002" marR="65002" marT="0" marB="0" anchor="ctr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381000" y="0"/>
            <a:ext cx="8229600" cy="13715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endParaRPr lang="en-US" sz="36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28600" y="6019800"/>
            <a:ext cx="8763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*  These students left voluntarily. In other words, their lack of retention was </a:t>
            </a:r>
            <a:r>
              <a:rPr lang="en-US" sz="1400" b="1" i="1" u="sng" dirty="0"/>
              <a:t>not</a:t>
            </a:r>
            <a:r>
              <a:rPr lang="en-US" sz="1400" b="1" i="1" dirty="0"/>
              <a:t> due to formal academic dismissal.</a:t>
            </a:r>
            <a:endParaRPr lang="en-US" sz="1400" b="1" dirty="0"/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0" y="2514600"/>
            <a:ext cx="8763000" cy="6096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610600" cy="9906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2B3990"/>
                </a:solidFill>
              </a:rPr>
              <a:t>Early Lessons – Correlation with Retention</a:t>
            </a:r>
          </a:p>
        </p:txBody>
      </p:sp>
    </p:spTree>
    <p:extLst>
      <p:ext uri="{BB962C8B-B14F-4D97-AF65-F5344CB8AC3E}">
        <p14:creationId xmlns:p14="http://schemas.microsoft.com/office/powerpoint/2010/main" val="167789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35530196"/>
              </p:ext>
            </p:extLst>
          </p:nvPr>
        </p:nvGraphicFramePr>
        <p:xfrm>
          <a:off x="3657600" y="2362200"/>
          <a:ext cx="5029200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676400"/>
                <a:gridCol w="1676400"/>
              </a:tblGrid>
              <a:tr h="598689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G2C Students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Non-G2C</a:t>
                      </a:r>
                      <a:r>
                        <a:rPr lang="en-US" sz="1800" baseline="0" dirty="0" smtClean="0"/>
                        <a:t> Students</a:t>
                      </a:r>
                      <a:endParaRPr lang="en-US" sz="1800" dirty="0"/>
                    </a:p>
                  </a:txBody>
                  <a:tcPr anchor="ctr"/>
                </a:tc>
              </a:tr>
              <a:tr h="88392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Retention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83%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72%</a:t>
                      </a:r>
                      <a:endParaRPr lang="en-US" sz="1800" dirty="0"/>
                    </a:p>
                  </a:txBody>
                  <a:tcPr anchor="ctr"/>
                </a:tc>
              </a:tr>
              <a:tr h="111185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Good Academic Standing </a:t>
                      </a:r>
                    </a:p>
                    <a:p>
                      <a:pPr algn="ctr"/>
                      <a:r>
                        <a:rPr lang="en-US" sz="1800" dirty="0" smtClean="0"/>
                        <a:t>(GPA &gt; 2.0)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74%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65%</a:t>
                      </a:r>
                      <a:endParaRPr lang="en-US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686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spcBef>
                <a:spcPct val="0"/>
              </a:spcBef>
            </a:pPr>
            <a:r>
              <a:rPr lang="en-US" b="1" dirty="0" smtClean="0">
                <a:solidFill>
                  <a:srgbClr val="2B3990"/>
                </a:solidFill>
              </a:rPr>
              <a:t>G2C:Outcomes to Date – Retention </a:t>
            </a:r>
          </a:p>
        </p:txBody>
      </p:sp>
      <p:pic>
        <p:nvPicPr>
          <p:cNvPr id="11" name="Content Placeholder 10" descr="2_NevadaStateCollegeLogo1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559" b="-46559"/>
          <a:stretch>
            <a:fillRect/>
          </a:stretch>
        </p:blipFill>
        <p:spPr>
          <a:xfrm>
            <a:off x="457200" y="1600200"/>
            <a:ext cx="2819400" cy="4525963"/>
          </a:xfrm>
        </p:spPr>
      </p:pic>
      <p:pic>
        <p:nvPicPr>
          <p:cNvPr id="8" name="Picture 7" descr="dark blue-Abstract-background-jngi-ppt.jpg"/>
          <p:cNvPicPr>
            <a:picLocks noChangeAspect="1"/>
          </p:cNvPicPr>
          <p:nvPr/>
        </p:nvPicPr>
        <p:blipFill>
          <a:blip r:embed="rId3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10" name="Picture 9" descr="JNGIlogo_no-icon_white_no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12" name="Picture 11" descr="j-scroll_whiteoutline_no-backgrou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6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lue-Ridge-Mountains-.jpg"/>
          <p:cNvPicPr>
            <a:picLocks noChangeAspect="1"/>
          </p:cNvPicPr>
          <p:nvPr/>
        </p:nvPicPr>
        <p:blipFill>
          <a:blip r:embed="rId2" cstate="print"/>
          <a:srcRect t="30963" r="10000"/>
          <a:stretch>
            <a:fillRect/>
          </a:stretch>
        </p:blipFill>
        <p:spPr>
          <a:xfrm>
            <a:off x="-1" y="5159022"/>
            <a:ext cx="9144001" cy="1698978"/>
          </a:xfrm>
          <a:prstGeom prst="rect">
            <a:avLst/>
          </a:prstGeom>
        </p:spPr>
      </p:pic>
      <p:pic>
        <p:nvPicPr>
          <p:cNvPr id="8" name="Picture 7" descr="JNGIlogo_no-icon_white_no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9" name="Picture 8" descr="j-scroll_whiteoutline_no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57200" y="1905000"/>
            <a:ext cx="8001000" cy="39624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2400" dirty="0" smtClean="0">
                <a:latin typeface="+mj-lt"/>
              </a:rPr>
              <a:t>I am the senior officer and founder of the Gardner Institute, a 15 year old, non-profit organization </a:t>
            </a:r>
            <a:r>
              <a:rPr lang="en-US" sz="2400" dirty="0" smtClean="0"/>
              <a:t>based in Brevard, NC that assists higher education institutions in improving student success outcomes.</a:t>
            </a:r>
            <a:endParaRPr lang="en-US" sz="2400" dirty="0" smtClean="0">
              <a:latin typeface="+mj-lt"/>
            </a:endParaRPr>
          </a:p>
        </p:txBody>
      </p:sp>
      <p:pic>
        <p:nvPicPr>
          <p:cNvPr id="14" name="Picture 13" descr="jngi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" y="533400"/>
            <a:ext cx="7575833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spcBef>
                <a:spcPct val="0"/>
              </a:spcBef>
            </a:pPr>
            <a:r>
              <a:rPr lang="en-US" b="1" dirty="0" smtClean="0">
                <a:solidFill>
                  <a:srgbClr val="2B3990"/>
                </a:solidFill>
              </a:rPr>
              <a:t>G2C: Outcomes to Date – Grades </a:t>
            </a:r>
          </a:p>
        </p:txBody>
      </p:sp>
      <p:pic>
        <p:nvPicPr>
          <p:cNvPr id="3" name="Content Placeholder 2" descr="ATU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48" b="-7548"/>
          <a:stretch>
            <a:fillRect/>
          </a:stretch>
        </p:blipFill>
        <p:spPr>
          <a:xfrm>
            <a:off x="228600" y="2590800"/>
            <a:ext cx="1447800" cy="2324144"/>
          </a:xfr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5494434"/>
              </p:ext>
            </p:extLst>
          </p:nvPr>
        </p:nvGraphicFramePr>
        <p:xfrm>
          <a:off x="1905000" y="2514600"/>
          <a:ext cx="69342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840"/>
                <a:gridCol w="1386840"/>
                <a:gridCol w="1386840"/>
                <a:gridCol w="1386840"/>
                <a:gridCol w="1386840"/>
              </a:tblGrid>
              <a:tr h="1097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Year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(2012 Baseline)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Success 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Rate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Below Average Rate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Fail 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Rate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Withdraw 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Rate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N=432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41%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14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29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N=425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49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15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18% 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N=379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22</a:t>
                      </a:r>
                      <a:r>
                        <a:rPr lang="en-U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%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05000" y="2057400"/>
            <a:ext cx="693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Grade Differences in introduction to Accounting</a:t>
            </a:r>
            <a:endParaRPr lang="en-US" b="1" dirty="0"/>
          </a:p>
        </p:txBody>
      </p:sp>
      <p:pic>
        <p:nvPicPr>
          <p:cNvPr id="9" name="Picture 8" descr="dark blue-Abstract-background-jngi-ppt.jpg"/>
          <p:cNvPicPr>
            <a:picLocks noChangeAspect="1"/>
          </p:cNvPicPr>
          <p:nvPr/>
        </p:nvPicPr>
        <p:blipFill>
          <a:blip r:embed="rId3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11" name="Picture 10" descr="JNGIlogo_no-icon_white_no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12" name="Picture 11" descr="j-scroll_whiteoutline_no-backgrou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5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ATU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48" b="-7548"/>
          <a:stretch>
            <a:fillRect/>
          </a:stretch>
        </p:blipFill>
        <p:spPr>
          <a:xfrm>
            <a:off x="228600" y="2590800"/>
            <a:ext cx="1447800" cy="2324144"/>
          </a:xfr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58354894"/>
              </p:ext>
            </p:extLst>
          </p:nvPr>
        </p:nvGraphicFramePr>
        <p:xfrm>
          <a:off x="1905000" y="2514600"/>
          <a:ext cx="69342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840"/>
                <a:gridCol w="1386840"/>
                <a:gridCol w="1386840"/>
                <a:gridCol w="1386840"/>
                <a:gridCol w="1386840"/>
              </a:tblGrid>
              <a:tr h="1097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Year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(2012 Baseline)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Success 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Rate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ABC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Below Average Rate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Fail 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Rate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Withdraw </a:t>
                      </a:r>
                      <a:r>
                        <a:rPr lang="en-US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Rate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2012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N= 2009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9%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16%</a:t>
                      </a:r>
                    </a:p>
                  </a:txBody>
                  <a:tcPr marL="68580" marR="6858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2013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N= 1900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70%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8%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16%</a:t>
                      </a:r>
                    </a:p>
                  </a:txBody>
                  <a:tcPr marL="68580" marR="6858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2014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N= 2129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76%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13%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905000" y="2057400"/>
            <a:ext cx="6934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Grade Differences in College Algebra</a:t>
            </a:r>
            <a:endParaRPr lang="en-US" b="1" dirty="0"/>
          </a:p>
        </p:txBody>
      </p:sp>
      <p:pic>
        <p:nvPicPr>
          <p:cNvPr id="9" name="Picture 8" descr="dark blue-Abstract-background-jngi-ppt.jpg"/>
          <p:cNvPicPr>
            <a:picLocks noChangeAspect="1"/>
          </p:cNvPicPr>
          <p:nvPr/>
        </p:nvPicPr>
        <p:blipFill>
          <a:blip r:embed="rId3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11" name="Picture 10" descr="JNGIlogo_no-icon_white_no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12" name="Picture 11" descr="j-scroll_whiteoutline_no-backgrou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Title 1"/>
          <p:cNvSpPr txBox="1"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l">
              <a:spcBef>
                <a:spcPct val="0"/>
              </a:spcBef>
            </a:pPr>
            <a:r>
              <a:rPr lang="en-US" b="1" dirty="0" smtClean="0">
                <a:solidFill>
                  <a:srgbClr val="2B3990"/>
                </a:solidFill>
              </a:rPr>
              <a:t>G2C: Outcomes to Date – Grades </a:t>
            </a:r>
          </a:p>
        </p:txBody>
      </p:sp>
    </p:spTree>
    <p:extLst>
      <p:ext uri="{BB962C8B-B14F-4D97-AF65-F5344CB8AC3E}">
        <p14:creationId xmlns:p14="http://schemas.microsoft.com/office/powerpoint/2010/main" val="306606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8077200" cy="4325112"/>
          </a:xfrm>
        </p:spPr>
        <p:txBody>
          <a:bodyPr/>
          <a:lstStyle/>
          <a:p>
            <a:pPr>
              <a:buNone/>
            </a:pPr>
            <a:r>
              <a:rPr lang="en-US" b="1" dirty="0">
                <a:latin typeface="+mj-lt"/>
              </a:rPr>
              <a:t>2015 Gateway Course Experience </a:t>
            </a:r>
            <a:r>
              <a:rPr lang="en-US" b="1" dirty="0" smtClean="0">
                <a:latin typeface="+mj-lt"/>
              </a:rPr>
              <a:t>Conference</a:t>
            </a:r>
          </a:p>
          <a:p>
            <a:pPr>
              <a:buNone/>
            </a:pPr>
            <a:endParaRPr lang="en-US" b="1" dirty="0" smtClean="0">
              <a:latin typeface="+mj-lt"/>
            </a:endParaRPr>
          </a:p>
          <a:p>
            <a:pPr>
              <a:buNone/>
            </a:pPr>
            <a:r>
              <a:rPr lang="en-US" b="1" dirty="0" smtClean="0">
                <a:latin typeface="+mj-lt"/>
              </a:rPr>
              <a:t>Gateways to Completion  </a:t>
            </a:r>
            <a:endParaRPr lang="en-US" dirty="0">
              <a:latin typeface="+mj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81000"/>
            <a:ext cx="91440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2B3990"/>
                </a:solidFill>
              </a:rPr>
              <a:t> Want to Dig Deeper / Do More?</a:t>
            </a:r>
            <a:endParaRPr lang="en-US" dirty="0">
              <a:solidFill>
                <a:srgbClr val="2B3990"/>
              </a:solidFill>
            </a:endParaRPr>
          </a:p>
        </p:txBody>
      </p:sp>
      <p:pic>
        <p:nvPicPr>
          <p:cNvPr id="5" name="Picture 4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6" name="Picture 5" descr="JNGIlogo_no-icon_white_no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7" name="Picture 6" descr="j-scroll_whiteoutline_no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86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lotte-uptown.jpg"/>
          <p:cNvPicPr>
            <a:picLocks noChangeAspect="1"/>
          </p:cNvPicPr>
          <p:nvPr/>
        </p:nvPicPr>
        <p:blipFill>
          <a:blip r:embed="rId2" cstate="print"/>
          <a:srcRect l="39709" r="3100"/>
          <a:stretch>
            <a:fillRect/>
          </a:stretch>
        </p:blipFill>
        <p:spPr>
          <a:xfrm>
            <a:off x="0" y="-1"/>
            <a:ext cx="9155340" cy="59631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108830" cy="2320505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3600" b="1" dirty="0" smtClean="0">
                <a:solidFill>
                  <a:srgbClr val="92D050"/>
                </a:solidFill>
              </a:rPr>
              <a:t>April 12-14, 2015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Annual Gateway Course Experience </a:t>
            </a:r>
            <a:r>
              <a:rPr lang="en-US" sz="4000" dirty="0" smtClean="0">
                <a:solidFill>
                  <a:schemeClr val="bg1"/>
                </a:solidFill>
              </a:rPr>
              <a:t>Conference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 rot="20322567">
            <a:off x="5831493" y="2639021"/>
            <a:ext cx="2896880" cy="2833847"/>
          </a:xfrm>
          <a:prstGeom prst="ellipse">
            <a:avLst/>
          </a:prstGeom>
          <a:solidFill>
            <a:srgbClr val="00B050">
              <a:alpha val="70000"/>
            </a:srgbClr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91440" rIns="0" rtlCol="0" anchor="ctr"/>
          <a:lstStyle/>
          <a:p>
            <a:pPr algn="ctr" defTabSz="457200"/>
            <a:r>
              <a:rPr lang="en-US" sz="4000" b="1" dirty="0" smtClean="0">
                <a:solidFill>
                  <a:prstClr val="white"/>
                </a:solidFill>
                <a:latin typeface="Myriad Pro" pitchFamily="34" charset="0"/>
              </a:rPr>
              <a:t>Register Now!</a:t>
            </a:r>
            <a:endParaRPr lang="en-US" sz="4000" b="1" dirty="0">
              <a:solidFill>
                <a:prstClr val="white"/>
              </a:solidFill>
              <a:latin typeface="Franklin Gothic Demi Con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rgbClr val="00B050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800" dirty="0" smtClean="0">
                <a:solidFill>
                  <a:prstClr val="white"/>
                </a:solidFill>
                <a:latin typeface="Myriad Pro" pitchFamily="34" charset="0"/>
              </a:rPr>
              <a:t>Charlotte, North Carolina</a:t>
            </a:r>
            <a:endParaRPr lang="en-US" sz="2800" dirty="0">
              <a:solidFill>
                <a:prstClr val="white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2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72462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2B3990"/>
                </a:solidFill>
                <a:latin typeface="Arial" pitchFamily="34" charset="0"/>
                <a:cs typeface="Arial" pitchFamily="34" charset="0"/>
              </a:rPr>
              <a:t>Gateways to Completion: Choices</a:t>
            </a:r>
            <a:endParaRPr lang="en-US" sz="4000" b="1" dirty="0">
              <a:solidFill>
                <a:srgbClr val="2B399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1" y="1430319"/>
            <a:ext cx="4234567" cy="10696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>
                <a:latin typeface="Trebuchet MS"/>
                <a:cs typeface="Trebuchet MS"/>
              </a:rPr>
              <a:t>Analytics Collaborative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5200" y="2819400"/>
            <a:ext cx="4233339" cy="98313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>
                <a:latin typeface="Trebuchet MS"/>
                <a:cs typeface="Trebuchet MS"/>
              </a:rPr>
              <a:t>Teaching &amp; Learning Academy</a:t>
            </a:r>
          </a:p>
        </p:txBody>
      </p:sp>
      <p:sp>
        <p:nvSpPr>
          <p:cNvPr id="7" name="Rectangle 6"/>
          <p:cNvSpPr/>
          <p:nvPr/>
        </p:nvSpPr>
        <p:spPr>
          <a:xfrm>
            <a:off x="3505201" y="4164849"/>
            <a:ext cx="4230889" cy="99203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>
                <a:latin typeface="Trebuchet MS"/>
                <a:cs typeface="Trebuchet MS"/>
              </a:rPr>
              <a:t>Comprehensive</a:t>
            </a:r>
          </a:p>
        </p:txBody>
      </p:sp>
      <p:sp>
        <p:nvSpPr>
          <p:cNvPr id="9" name="Rectangle 8"/>
          <p:cNvSpPr/>
          <p:nvPr/>
        </p:nvSpPr>
        <p:spPr>
          <a:xfrm>
            <a:off x="923025" y="2545065"/>
            <a:ext cx="2303253" cy="2510013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2" name="Picture 11" descr="dark blue-Abstract-background-jngi-ppt.jpg"/>
          <p:cNvPicPr>
            <a:picLocks noChangeAspect="1"/>
          </p:cNvPicPr>
          <p:nvPr/>
        </p:nvPicPr>
        <p:blipFill>
          <a:blip r:embed="rId3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13" name="Picture 12" descr="JNGIlogo_no-icon_white_no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14" name="Picture 13" descr="j-scroll_whiteoutline_no-backgrou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7" name="Picture 16" descr="G2C_logo_whitebackgroun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" y="2895600"/>
            <a:ext cx="197375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65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371600" y="2286000"/>
            <a:ext cx="6564702" cy="7159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000" dirty="0" smtClean="0">
                <a:latin typeface="Trebuchet MS"/>
                <a:cs typeface="Trebuchet MS"/>
              </a:rPr>
              <a:t>Application due date: June 30, 2015 </a:t>
            </a:r>
          </a:p>
        </p:txBody>
      </p:sp>
      <p:pic>
        <p:nvPicPr>
          <p:cNvPr id="17" name="Picture 16" descr="G2C_logo_whitebackgrou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4343400"/>
            <a:ext cx="1973757" cy="838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371600" y="3200400"/>
            <a:ext cx="6564702" cy="71599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000" dirty="0" smtClean="0">
                <a:latin typeface="Trebuchet MS"/>
                <a:cs typeface="Trebuchet MS"/>
              </a:rPr>
              <a:t>www.jngi.org/g2c-application</a:t>
            </a:r>
            <a:r>
              <a:rPr lang="en-US" sz="3000" dirty="0" smtClean="0">
                <a:latin typeface="Arial" pitchFamily="34" charset="0"/>
                <a:cs typeface="Arial" pitchFamily="34" charset="0"/>
              </a:rPr>
              <a:t>/</a:t>
            </a:r>
          </a:p>
        </p:txBody>
      </p:sp>
      <p:pic>
        <p:nvPicPr>
          <p:cNvPr id="9" name="Picture 8" descr="dark blue-Abstract-background-jngi-ppt.jpg"/>
          <p:cNvPicPr>
            <a:picLocks noChangeAspect="1"/>
          </p:cNvPicPr>
          <p:nvPr/>
        </p:nvPicPr>
        <p:blipFill>
          <a:blip r:embed="rId3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10" name="Picture 9" descr="JNGIlogo_no-icon_white_no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11" name="Picture 10" descr="j-scroll_whiteoutline_no-backgrou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144780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2B3990"/>
                </a:solidFill>
                <a:latin typeface="Arial" pitchFamily="34" charset="0"/>
                <a:cs typeface="Arial" pitchFamily="34" charset="0"/>
              </a:rPr>
              <a:t>Gateways to Completion</a:t>
            </a:r>
            <a:br>
              <a:rPr lang="en-US" sz="4000" b="1" dirty="0" smtClean="0">
                <a:solidFill>
                  <a:srgbClr val="2B399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rgbClr val="2B3990"/>
                </a:solidFill>
                <a:latin typeface="Arial" pitchFamily="34" charset="0"/>
                <a:cs typeface="Arial" pitchFamily="34" charset="0"/>
              </a:rPr>
              <a:t>Application Process</a:t>
            </a:r>
            <a:endParaRPr lang="en-US" sz="4000" b="1" dirty="0">
              <a:solidFill>
                <a:srgbClr val="2B399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0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8382000" cy="5257800"/>
          </a:xfrm>
          <a:ln>
            <a:noFill/>
          </a:ln>
        </p:spPr>
        <p:txBody>
          <a:bodyPr anchor="t">
            <a:normAutofit/>
          </a:bodyPr>
          <a:lstStyle/>
          <a:p>
            <a:pPr algn="l"/>
            <a:r>
              <a:rPr lang="en-US" sz="6000" dirty="0" smtClean="0">
                <a:solidFill>
                  <a:srgbClr val="92D050"/>
                </a:solidFill>
              </a:rPr>
              <a:t>CONTACT</a:t>
            </a:r>
            <a:r>
              <a:rPr lang="en-US" sz="6000" dirty="0" smtClean="0">
                <a:solidFill>
                  <a:schemeClr val="accent2"/>
                </a:solidFill>
              </a:rPr>
              <a:t/>
            </a:r>
            <a:br>
              <a:rPr lang="en-US" sz="6000" dirty="0" smtClean="0">
                <a:solidFill>
                  <a:schemeClr val="accent2"/>
                </a:solidFill>
              </a:rPr>
            </a:br>
            <a:r>
              <a:rPr lang="en-US" sz="6000" dirty="0" smtClean="0">
                <a:solidFill>
                  <a:schemeClr val="accent2"/>
                </a:solidFill>
              </a:rPr>
              <a:t/>
            </a:r>
            <a:br>
              <a:rPr lang="en-US" sz="6000" dirty="0" smtClean="0">
                <a:solidFill>
                  <a:schemeClr val="accent2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  <a:latin typeface="+mn-lt"/>
              </a:rPr>
              <a:t>John N. Gardner</a:t>
            </a:r>
            <a:br>
              <a:rPr lang="en-US" sz="3600" dirty="0" smtClean="0">
                <a:solidFill>
                  <a:schemeClr val="bg1"/>
                </a:solidFill>
                <a:latin typeface="+mn-lt"/>
              </a:rPr>
            </a:b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gardner@jngi.org</a:t>
            </a:r>
            <a:br>
              <a:rPr lang="en-US" sz="2800" dirty="0" smtClean="0">
                <a:solidFill>
                  <a:schemeClr val="bg1"/>
                </a:solidFill>
                <a:latin typeface="+mn-lt"/>
              </a:rPr>
            </a:br>
            <a:r>
              <a:rPr lang="en-US" sz="2800" dirty="0" smtClean="0">
                <a:solidFill>
                  <a:schemeClr val="bg1"/>
                </a:solidFill>
                <a:latin typeface="+mn-lt"/>
              </a:rPr>
              <a:t>828-885-6014</a:t>
            </a:r>
            <a:r>
              <a:rPr lang="en-US" sz="36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+mn-lt"/>
              </a:rPr>
            </a:br>
            <a:r>
              <a:rPr lang="en-US" sz="360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600" dirty="0" smtClean="0">
                <a:solidFill>
                  <a:schemeClr val="bg1"/>
                </a:solidFill>
                <a:latin typeface="+mn-lt"/>
              </a:rPr>
            </a:br>
            <a:endParaRPr lang="en-US" sz="7200" dirty="0">
              <a:solidFill>
                <a:schemeClr val="bg1"/>
              </a:solidFill>
            </a:endParaRPr>
          </a:p>
        </p:txBody>
      </p:sp>
      <p:pic>
        <p:nvPicPr>
          <p:cNvPr id="9" name="Picture 8" descr="JNGIlogo_no-icon_white_no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6096000"/>
            <a:ext cx="3701937" cy="616989"/>
          </a:xfrm>
          <a:prstGeom prst="rect">
            <a:avLst/>
          </a:prstGeom>
        </p:spPr>
      </p:pic>
      <p:pic>
        <p:nvPicPr>
          <p:cNvPr id="12" name="Picture 11" descr="j-scroll_whiteoutline_no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3937" y="6122632"/>
            <a:ext cx="514158" cy="5141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96200" y="61722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5943600"/>
            <a:ext cx="9144000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8" name="Picture 7" descr="JNGIlogo_no-icon_white_no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9" name="Picture 8" descr="j-scroll_whiteoutline_no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</p:spPr>
        <p:txBody>
          <a:bodyPr vert="horz" lIns="45720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 b="1" dirty="0" smtClean="0">
                <a:solidFill>
                  <a:srgbClr val="00349E"/>
                </a:solidFill>
              </a:rPr>
              <a:t>I am a recovering former CAO!</a:t>
            </a:r>
            <a:br>
              <a:rPr lang="en-US" sz="4400" b="1" dirty="0" smtClean="0">
                <a:solidFill>
                  <a:srgbClr val="00349E"/>
                </a:solidFill>
              </a:rPr>
            </a:br>
            <a:r>
              <a:rPr lang="en-US" sz="3200" b="1" dirty="0" smtClean="0">
                <a:solidFill>
                  <a:srgbClr val="00349E"/>
                </a:solidFill>
              </a:rPr>
              <a:t>(1983-96)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57200" y="1905000"/>
            <a:ext cx="8001000" cy="4114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smtClean="0"/>
              <a:t>Why Do CAO’s matter?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What do you want your legacy to be?</a:t>
            </a:r>
          </a:p>
          <a:p>
            <a:r>
              <a:rPr lang="en-US" sz="2400" dirty="0" smtClean="0"/>
              <a:t> </a:t>
            </a:r>
          </a:p>
          <a:p>
            <a:r>
              <a:rPr lang="en-US" sz="2400" dirty="0" smtClean="0"/>
              <a:t>I have a legacy request for you!</a:t>
            </a:r>
            <a:endParaRPr lang="en-US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pen-Book-39327.jpg"/>
          <p:cNvPicPr>
            <a:picLocks noChangeAspect="1"/>
          </p:cNvPicPr>
          <p:nvPr/>
        </p:nvPicPr>
        <p:blipFill>
          <a:blip r:embed="rId2" cstate="print"/>
          <a:srcRect b="10714"/>
          <a:stretch>
            <a:fillRect/>
          </a:stretch>
        </p:blipFill>
        <p:spPr>
          <a:xfrm>
            <a:off x="1600200" y="2719385"/>
            <a:ext cx="5943600" cy="3529013"/>
          </a:xfrm>
          <a:prstGeom prst="rect">
            <a:avLst/>
          </a:prstGeom>
        </p:spPr>
      </p:pic>
      <p:pic>
        <p:nvPicPr>
          <p:cNvPr id="6" name="Picture 5" descr="dark blue-Abstract-background-jngi-ppt.jpg"/>
          <p:cNvPicPr>
            <a:picLocks noChangeAspect="1"/>
          </p:cNvPicPr>
          <p:nvPr/>
        </p:nvPicPr>
        <p:blipFill>
          <a:blip r:embed="rId3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8" name="Picture 7" descr="JNGIlogo_no-icon_white_no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9" name="Picture 8" descr="j-scroll_whiteoutline_no-backgrou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</p:spPr>
        <p:txBody>
          <a:bodyPr vert="horz" lIns="45720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 b="1" dirty="0" smtClean="0">
                <a:solidFill>
                  <a:srgbClr val="00349E"/>
                </a:solidFill>
              </a:rPr>
              <a:t>My story is in two phases</a:t>
            </a:r>
            <a:endParaRPr lang="en-US" sz="3200" b="1" dirty="0" smtClean="0">
              <a:solidFill>
                <a:srgbClr val="00349E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57200" y="1905000"/>
            <a:ext cx="8001000" cy="1371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smtClean="0"/>
              <a:t>USC/USG phase (1977-1999)</a:t>
            </a:r>
          </a:p>
          <a:p>
            <a:endParaRPr lang="en-US" sz="2400" dirty="0" smtClean="0"/>
          </a:p>
          <a:p>
            <a:r>
              <a:rPr lang="en-US" sz="2400" dirty="0" smtClean="0"/>
              <a:t>JNGI/USG phase (1999-present)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3276600"/>
            <a:ext cx="7168179" cy="115252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2B3990"/>
                </a:solidFill>
              </a:rPr>
              <a:t>An opening confessional!	</a:t>
            </a:r>
            <a:endParaRPr lang="en-US" b="1" dirty="0">
              <a:solidFill>
                <a:srgbClr val="2B399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219200" y="4114800"/>
            <a:ext cx="7315200" cy="1371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 was not a successful beginning college student.</a:t>
            </a:r>
          </a:p>
        </p:txBody>
      </p:sp>
      <p:pic>
        <p:nvPicPr>
          <p:cNvPr id="10" name="Picture Placeholder 9" descr="John Gardner.jpg"/>
          <p:cNvPicPr>
            <a:picLocks noGrp="1" noChangeAspect="1"/>
          </p:cNvPicPr>
          <p:nvPr>
            <p:ph type="pic" idx="4294967295"/>
          </p:nvPr>
        </p:nvPicPr>
        <p:blipFill>
          <a:blip r:embed="rId2" cstate="print"/>
          <a:srcRect l="6472" t="409" r="6472" b="7805"/>
          <a:stretch>
            <a:fillRect/>
          </a:stretch>
        </p:blipFill>
        <p:spPr>
          <a:xfrm>
            <a:off x="1371600" y="1107118"/>
            <a:ext cx="1828800" cy="2398082"/>
          </a:xfrm>
          <a:effectLst/>
        </p:spPr>
      </p:pic>
      <p:pic>
        <p:nvPicPr>
          <p:cNvPr id="5" name="Picture 4" descr="dark blue-Abstract-background-jngi-ppt.jpg"/>
          <p:cNvPicPr>
            <a:picLocks noChangeAspect="1"/>
          </p:cNvPicPr>
          <p:nvPr/>
        </p:nvPicPr>
        <p:blipFill>
          <a:blip r:embed="rId3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7" name="Picture 6" descr="JNGIlogo_no-icon_white_no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8" name="Picture 7" descr="j-scroll_whiteoutline_no-backgroun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jngi.org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ark blue-Abstract-background-jngi-ppt.jpg"/>
          <p:cNvPicPr>
            <a:picLocks noChangeAspect="1"/>
          </p:cNvPicPr>
          <p:nvPr/>
        </p:nvPicPr>
        <p:blipFill>
          <a:blip r:embed="rId2" cstate="print"/>
          <a:srcRect t="92188"/>
          <a:stretch>
            <a:fillRect/>
          </a:stretch>
        </p:blipFill>
        <p:spPr>
          <a:xfrm>
            <a:off x="0" y="6248400"/>
            <a:ext cx="9144000" cy="609600"/>
          </a:xfrm>
          <a:prstGeom prst="rect">
            <a:avLst/>
          </a:prstGeom>
        </p:spPr>
      </p:pic>
      <p:pic>
        <p:nvPicPr>
          <p:cNvPr id="8" name="Picture 7" descr="JNGIlogo_no-icon_white_nobackgroun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64" y="6393410"/>
            <a:ext cx="2330336" cy="388389"/>
          </a:xfrm>
          <a:prstGeom prst="rect">
            <a:avLst/>
          </a:prstGeom>
        </p:spPr>
      </p:pic>
      <p:pic>
        <p:nvPicPr>
          <p:cNvPr id="9" name="Picture 8" descr="j-scroll_whiteoutline_no-backgroun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381942"/>
            <a:ext cx="323658" cy="32365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315200" y="624840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6200" y="632460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</a:rPr>
              <a:t>jngi.org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828800"/>
          </a:xfrm>
          <a:prstGeom prst="rect">
            <a:avLst/>
          </a:prstGeom>
        </p:spPr>
        <p:txBody>
          <a:bodyPr vert="horz" lIns="45720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4400" b="1" dirty="0" smtClean="0">
                <a:solidFill>
                  <a:srgbClr val="00349E"/>
                </a:solidFill>
              </a:rPr>
              <a:t>USC/USG phase</a:t>
            </a:r>
            <a:endParaRPr lang="en-US" sz="3200" b="1" dirty="0" smtClean="0">
              <a:solidFill>
                <a:srgbClr val="00349E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457200" y="1828800"/>
            <a:ext cx="8001000" cy="3886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 smtClean="0"/>
              <a:t>1977: There was a retreat at Lake Laurel Lodge at what was then Georgia College - to launch the first replication in USG of USC’s University 101.</a:t>
            </a:r>
          </a:p>
          <a:p>
            <a:endParaRPr lang="en-US" sz="2400" dirty="0" smtClean="0"/>
          </a:p>
          <a:p>
            <a:r>
              <a:rPr lang="en-US" sz="2400" dirty="0" smtClean="0"/>
              <a:t>1982-1999: Hundreds of USG personnel visited Columbia SC in February, annually, for the Conferences on The First-Year Experience. I visited at least half the USG campuses to spread the FYE gospel and met twice with the annual USG Academic Affairs/Student Affairs retreat at Sea Island. </a:t>
            </a:r>
          </a:p>
          <a:p>
            <a:endParaRPr lang="en-US" sz="2400" dirty="0" smtClean="0"/>
          </a:p>
          <a:p>
            <a:endParaRPr lang="en-US" sz="24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rial/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rial/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4632</TotalTime>
  <Words>1714</Words>
  <Application>Microsoft Office PowerPoint</Application>
  <PresentationFormat>On-screen Show (4:3)</PresentationFormat>
  <Paragraphs>641</Paragraphs>
  <Slides>56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56</vt:i4>
      </vt:variant>
    </vt:vector>
  </HeadingPairs>
  <TitlesOfParts>
    <vt:vector size="60" baseType="lpstr">
      <vt:lpstr>Urban</vt:lpstr>
      <vt:lpstr>1_Office Theme</vt:lpstr>
      <vt:lpstr>Office Theme</vt:lpstr>
      <vt:lpstr>2_Office Theme</vt:lpstr>
      <vt:lpstr>First-Year Experience Redux Getting it Right the Second Time Around  with the REAL First-Year Experience  AKA Gateway Courses  John N. Gardner President   Regents’ Advisory Council for Academic Affairs  | University System of Georgia Macon, Georgia | February 18, 2015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 opening confessional!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Addressing Killer Courses Matters</vt:lpstr>
      <vt:lpstr>PowerPoint Presentation</vt:lpstr>
      <vt:lpstr>Average DFWI Rates for First Year Courses </vt:lpstr>
      <vt:lpstr>PowerPoint Presentation</vt:lpstr>
      <vt:lpstr>Average DFWI Rates for First Year Courses </vt:lpstr>
      <vt:lpstr>PowerPoint Presentation</vt:lpstr>
      <vt:lpstr>PowerPoint Presentation</vt:lpstr>
      <vt:lpstr>PowerPoint Presentation</vt:lpstr>
      <vt:lpstr>G2C Founding Institutions</vt:lpstr>
      <vt:lpstr>PowerPoint Presentation</vt:lpstr>
      <vt:lpstr>Gateway Courses Defined</vt:lpstr>
      <vt:lpstr>Broad Charge</vt:lpstr>
      <vt:lpstr>G2C Goals</vt:lpstr>
      <vt:lpstr>G2C Goals</vt:lpstr>
      <vt:lpstr>G2C Goals</vt:lpstr>
      <vt:lpstr>PowerPoint Presentation</vt:lpstr>
      <vt:lpstr>Roles</vt:lpstr>
      <vt:lpstr>Roles</vt:lpstr>
      <vt:lpstr>Roles</vt:lpstr>
      <vt:lpstr>DFWI Rates by Course/Area</vt:lpstr>
      <vt:lpstr>Race Matters And So Do Income and First-Generation Status </vt:lpstr>
      <vt:lpstr>Early Lessons – Demographics</vt:lpstr>
      <vt:lpstr>PowerPoint Presentation</vt:lpstr>
      <vt:lpstr>Early Lessons – Correlation with Retention</vt:lpstr>
      <vt:lpstr>G2C:Outcomes to Date – Retention </vt:lpstr>
      <vt:lpstr>G2C: Outcomes to Date – Grades </vt:lpstr>
      <vt:lpstr>G2C: Outcomes to Date – Grades </vt:lpstr>
      <vt:lpstr>PowerPoint Presentation</vt:lpstr>
      <vt:lpstr> April 12-14, 2015 Annual Gateway Course Experience Conference </vt:lpstr>
      <vt:lpstr>Gateways to Completion: Choices</vt:lpstr>
      <vt:lpstr>Gateways to Completion Application Process</vt:lpstr>
      <vt:lpstr>CONTACT  John N. Gardner gardner@jngi.org 828-885-6014  </vt:lpstr>
    </vt:vector>
  </TitlesOfParts>
  <Company>Brevard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griffinbq</dc:creator>
  <cp:lastModifiedBy>fwilliam</cp:lastModifiedBy>
  <cp:revision>232</cp:revision>
  <dcterms:created xsi:type="dcterms:W3CDTF">2009-02-20T19:13:46Z</dcterms:created>
  <dcterms:modified xsi:type="dcterms:W3CDTF">2015-02-16T20:48:24Z</dcterms:modified>
</cp:coreProperties>
</file>