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6" r:id="rId7"/>
    <p:sldId id="264" r:id="rId8"/>
    <p:sldId id="269" r:id="rId9"/>
    <p:sldId id="270" r:id="rId10"/>
    <p:sldId id="265" r:id="rId11"/>
    <p:sldId id="271" r:id="rId12"/>
    <p:sldId id="273" r:id="rId13"/>
    <p:sldId id="272" r:id="rId14"/>
    <p:sldId id="261" r:id="rId15"/>
    <p:sldId id="263" r:id="rId16"/>
    <p:sldId id="262" r:id="rId17"/>
    <p:sldId id="268" r:id="rId18"/>
    <p:sldId id="267"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AE8C4-190A-4AAA-9FA6-3E9E1426BABA}" type="datetimeFigureOut">
              <a:rPr lang="en-US" smtClean="0"/>
              <a:t>7/24/2017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F993E-983C-4395-949D-024B64CB4095}" type="slidenum">
              <a:rPr lang="en-US" smtClean="0"/>
              <a:t>‹#›</a:t>
            </a:fld>
            <a:endParaRPr lang="en-US"/>
          </a:p>
        </p:txBody>
      </p:sp>
    </p:spTree>
    <p:extLst>
      <p:ext uri="{BB962C8B-B14F-4D97-AF65-F5344CB8AC3E}">
        <p14:creationId xmlns:p14="http://schemas.microsoft.com/office/powerpoint/2010/main" val="2211795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off</a:t>
            </a:r>
            <a:r>
              <a:rPr lang="en-US" baseline="0" dirty="0" smtClean="0"/>
              <a:t> with some GOOD-ISH news!  The proposed 55% cut to the Department of State’s Bureau of Educational and Cultural affairs was not upheld………the cut in actuality is only 5%.</a:t>
            </a:r>
            <a:endParaRPr lang="en-US" dirty="0"/>
          </a:p>
        </p:txBody>
      </p:sp>
      <p:sp>
        <p:nvSpPr>
          <p:cNvPr id="4" name="Slide Number Placeholder 3"/>
          <p:cNvSpPr>
            <a:spLocks noGrp="1"/>
          </p:cNvSpPr>
          <p:nvPr>
            <p:ph type="sldNum" sz="quarter" idx="10"/>
          </p:nvPr>
        </p:nvSpPr>
        <p:spPr/>
        <p:txBody>
          <a:bodyPr/>
          <a:lstStyle/>
          <a:p>
            <a:fld id="{BF1F993E-983C-4395-949D-024B64CB4095}" type="slidenum">
              <a:rPr lang="en-US" smtClean="0"/>
              <a:t>10</a:t>
            </a:fld>
            <a:endParaRPr lang="en-US"/>
          </a:p>
        </p:txBody>
      </p:sp>
    </p:spTree>
    <p:extLst>
      <p:ext uri="{BB962C8B-B14F-4D97-AF65-F5344CB8AC3E}">
        <p14:creationId xmlns:p14="http://schemas.microsoft.com/office/powerpoint/2010/main" val="1805277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List</a:t>
            </a:r>
            <a:r>
              <a:rPr lang="en-US" baseline="0" dirty="0" smtClean="0"/>
              <a:t> is not exhaustive- there may be other serious situations, not listed below that have or could endanger the health, safety, or welfare of an exchange visitor or otherwise could be expected to bring the Department of State, the Exchange Visitor Program, or the sponsor’s exchange visitor program into notoriety or disrepute.</a:t>
            </a:r>
            <a:endParaRPr lang="en-US" dirty="0"/>
          </a:p>
        </p:txBody>
      </p:sp>
      <p:sp>
        <p:nvSpPr>
          <p:cNvPr id="4" name="Slide Number Placeholder 3"/>
          <p:cNvSpPr>
            <a:spLocks noGrp="1"/>
          </p:cNvSpPr>
          <p:nvPr>
            <p:ph type="sldNum" sz="quarter" idx="10"/>
          </p:nvPr>
        </p:nvSpPr>
        <p:spPr/>
        <p:txBody>
          <a:bodyPr/>
          <a:lstStyle/>
          <a:p>
            <a:fld id="{BF1F993E-983C-4395-949D-024B64CB4095}" type="slidenum">
              <a:rPr lang="en-US" smtClean="0"/>
              <a:t>11</a:t>
            </a:fld>
            <a:endParaRPr lang="en-US"/>
          </a:p>
        </p:txBody>
      </p:sp>
    </p:spTree>
    <p:extLst>
      <p:ext uri="{BB962C8B-B14F-4D97-AF65-F5344CB8AC3E}">
        <p14:creationId xmlns:p14="http://schemas.microsoft.com/office/powerpoint/2010/main" val="352111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1C77C25-0E4D-46DB-9F59-D05BFCB33580}" type="datetimeFigureOut">
              <a:rPr lang="en-US" smtClean="0"/>
              <a:t>7/24/2017</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38912CE-720C-4031-BA7B-638B388913B1}" type="slidenum">
              <a:rPr lang="en-US" smtClean="0"/>
              <a:t>‹#›</a:t>
            </a:fld>
            <a:endParaRPr lang="en-US"/>
          </a:p>
        </p:txBody>
      </p:sp>
    </p:spTree>
    <p:extLst>
      <p:ext uri="{BB962C8B-B14F-4D97-AF65-F5344CB8AC3E}">
        <p14:creationId xmlns:p14="http://schemas.microsoft.com/office/powerpoint/2010/main" val="136327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77C25-0E4D-46DB-9F59-D05BFCB3358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67122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77C25-0E4D-46DB-9F59-D05BFCB3358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365971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77C25-0E4D-46DB-9F59-D05BFCB3358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308277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77C25-0E4D-46DB-9F59-D05BFCB33580}" type="datetimeFigureOut">
              <a:rPr lang="en-US" smtClean="0"/>
              <a:t>7/24/2017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323834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C77C25-0E4D-46DB-9F59-D05BFCB3358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145059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77C25-0E4D-46DB-9F59-D05BFCB33580}" type="datetimeFigureOut">
              <a:rPr lang="en-US" smtClean="0"/>
              <a:t>7/24/2017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268687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C77C25-0E4D-46DB-9F59-D05BFCB33580}" type="datetimeFigureOut">
              <a:rPr lang="en-US" smtClean="0"/>
              <a:t>7/24/2017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74711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77C25-0E4D-46DB-9F59-D05BFCB33580}" type="datetimeFigureOut">
              <a:rPr lang="en-US" smtClean="0"/>
              <a:t>7/24/2017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912CE-720C-4031-BA7B-638B388913B1}" type="slidenum">
              <a:rPr lang="en-US" smtClean="0"/>
              <a:t>‹#›</a:t>
            </a:fld>
            <a:endParaRPr lang="en-US"/>
          </a:p>
        </p:txBody>
      </p:sp>
    </p:spTree>
    <p:extLst>
      <p:ext uri="{BB962C8B-B14F-4D97-AF65-F5344CB8AC3E}">
        <p14:creationId xmlns:p14="http://schemas.microsoft.com/office/powerpoint/2010/main" val="299363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51C77C25-0E4D-46DB-9F59-D05BFCB33580}" type="datetimeFigureOut">
              <a:rPr lang="en-US" smtClean="0"/>
              <a:t>7/24/2017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38912CE-720C-4031-BA7B-638B388913B1}" type="slidenum">
              <a:rPr lang="en-US" smtClean="0"/>
              <a:t>‹#›</a:t>
            </a:fld>
            <a:endParaRPr lang="en-US"/>
          </a:p>
        </p:txBody>
      </p:sp>
    </p:spTree>
    <p:extLst>
      <p:ext uri="{BB962C8B-B14F-4D97-AF65-F5344CB8AC3E}">
        <p14:creationId xmlns:p14="http://schemas.microsoft.com/office/powerpoint/2010/main" val="179729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1C77C25-0E4D-46DB-9F59-D05BFCB33580}" type="datetimeFigureOut">
              <a:rPr lang="en-US" smtClean="0"/>
              <a:t>7/24/2017</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38912CE-720C-4031-BA7B-638B388913B1}" type="slidenum">
              <a:rPr lang="en-US" smtClean="0"/>
              <a:t>‹#›</a:t>
            </a:fld>
            <a:endParaRPr lang="en-US"/>
          </a:p>
        </p:txBody>
      </p:sp>
    </p:spTree>
    <p:extLst>
      <p:ext uri="{BB962C8B-B14F-4D97-AF65-F5344CB8AC3E}">
        <p14:creationId xmlns:p14="http://schemas.microsoft.com/office/powerpoint/2010/main" val="34752846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1C77C25-0E4D-46DB-9F59-D05BFCB33580}" type="datetimeFigureOut">
              <a:rPr lang="en-US" smtClean="0"/>
              <a:t>7/24/2017</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138912CE-720C-4031-BA7B-638B388913B1}" type="slidenum">
              <a:rPr lang="en-US" smtClean="0"/>
              <a:t>‹#›</a:t>
            </a:fld>
            <a:endParaRPr lang="en-US"/>
          </a:p>
        </p:txBody>
      </p:sp>
    </p:spTree>
    <p:extLst>
      <p:ext uri="{BB962C8B-B14F-4D97-AF65-F5344CB8AC3E}">
        <p14:creationId xmlns:p14="http://schemas.microsoft.com/office/powerpoint/2010/main" val="1634837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scis.gov/forms/our-fe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hs.gov/news/2017/03/21/fact-sheet-aviation-security-enhancements-select-last-point-departure-airports" TargetMode="External"/><Relationship Id="rId2" Type="http://schemas.openxmlformats.org/officeDocument/2006/relationships/hyperlink" Target="https://i94.cbp.dhs.gov/" TargetMode="External"/><Relationship Id="rId1" Type="http://schemas.openxmlformats.org/officeDocument/2006/relationships/slideLayout" Target="../slideLayouts/slideLayout2.xml"/><Relationship Id="rId4" Type="http://schemas.openxmlformats.org/officeDocument/2006/relationships/hyperlink" Target="https://www.dhs.gov/news/2017/07/12/written-testimony-plcy-cbp-and-ice-senate-judiciary-subcommittee-border-and"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nafsa.org/2017/05/25/members_of_congress_welcome_international_students_and_schola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ashingtonpost.com/local/overseas-students-would-face-close-scrutiny-under-proposal-floated-at-dhs/2017/07/10/393b5cc0-6282-11e7-a4f7-af34fc1d9d39_story.html?tid=ss_fb-amp&amp;utm_term=.ded5b8a2f49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16" y="2966793"/>
            <a:ext cx="11330948" cy="2387600"/>
          </a:xfrm>
        </p:spPr>
        <p:txBody>
          <a:bodyPr>
            <a:normAutofit fontScale="90000"/>
          </a:bodyPr>
          <a:lstStyle/>
          <a:p>
            <a:pPr algn="ctr"/>
            <a:r>
              <a:rPr lang="en-US" dirty="0" smtClean="0"/>
              <a:t>International Student and Scholar Regulatory Update</a:t>
            </a:r>
            <a:br>
              <a:rPr lang="en-US" dirty="0" smtClean="0"/>
            </a:br>
            <a:r>
              <a:rPr lang="en-US" dirty="0" smtClean="0"/>
              <a:t> </a:t>
            </a:r>
            <a:br>
              <a:rPr lang="en-US" dirty="0" smtClean="0"/>
            </a:br>
            <a:r>
              <a:rPr lang="en-US" dirty="0" smtClean="0"/>
              <a:t>2017</a:t>
            </a:r>
            <a:endParaRPr lang="en-US" dirty="0"/>
          </a:p>
        </p:txBody>
      </p:sp>
      <p:sp>
        <p:nvSpPr>
          <p:cNvPr id="4" name="TextBox 3"/>
          <p:cNvSpPr txBox="1"/>
          <p:nvPr/>
        </p:nvSpPr>
        <p:spPr>
          <a:xfrm>
            <a:off x="4796934" y="5659359"/>
            <a:ext cx="2565511" cy="923330"/>
          </a:xfrm>
          <a:prstGeom prst="rect">
            <a:avLst/>
          </a:prstGeom>
          <a:noFill/>
        </p:spPr>
        <p:txBody>
          <a:bodyPr wrap="none" rtlCol="0">
            <a:spAutoFit/>
          </a:bodyPr>
          <a:lstStyle/>
          <a:p>
            <a:pPr algn="ctr"/>
            <a:r>
              <a:rPr lang="en-US" dirty="0" smtClean="0"/>
              <a:t>USG Summer Symposium</a:t>
            </a:r>
          </a:p>
          <a:p>
            <a:pPr algn="ctr"/>
            <a:r>
              <a:rPr lang="en-US" dirty="0" smtClean="0"/>
              <a:t>July 25</a:t>
            </a:r>
            <a:r>
              <a:rPr lang="en-US" baseline="30000" dirty="0" smtClean="0"/>
              <a:t>th</a:t>
            </a:r>
            <a:r>
              <a:rPr lang="en-US" dirty="0" smtClean="0"/>
              <a:t>, 2017</a:t>
            </a:r>
          </a:p>
          <a:p>
            <a:endParaRPr lang="en-US" dirty="0"/>
          </a:p>
        </p:txBody>
      </p:sp>
    </p:spTree>
    <p:extLst>
      <p:ext uri="{BB962C8B-B14F-4D97-AF65-F5344CB8AC3E}">
        <p14:creationId xmlns:p14="http://schemas.microsoft.com/office/powerpoint/2010/main" val="3665692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 Exchange Visitors</a:t>
            </a:r>
            <a:endParaRPr lang="en-US" dirty="0"/>
          </a:p>
        </p:txBody>
      </p:sp>
      <p:sp>
        <p:nvSpPr>
          <p:cNvPr id="3" name="Content Placeholder 2"/>
          <p:cNvSpPr>
            <a:spLocks noGrp="1"/>
          </p:cNvSpPr>
          <p:nvPr>
            <p:ph idx="1"/>
          </p:nvPr>
        </p:nvSpPr>
        <p:spPr/>
        <p:txBody>
          <a:bodyPr/>
          <a:lstStyle/>
          <a:p>
            <a:endParaRPr lang="en-US" sz="4000" dirty="0" smtClean="0"/>
          </a:p>
          <a:p>
            <a:r>
              <a:rPr lang="en-US" sz="4000" dirty="0" smtClean="0"/>
              <a:t>Bureau of Educational and Cultural Affairs budget cut only 5% </a:t>
            </a:r>
          </a:p>
          <a:p>
            <a:endParaRPr lang="en-US" sz="4000" dirty="0"/>
          </a:p>
          <a:p>
            <a:r>
              <a:rPr lang="en-US" sz="4000" dirty="0" smtClean="0"/>
              <a:t>Proposed Budget Cut: 55%</a:t>
            </a:r>
          </a:p>
          <a:p>
            <a:pPr lvl="1"/>
            <a:endParaRPr lang="en-US" dirty="0" smtClean="0"/>
          </a:p>
        </p:txBody>
      </p:sp>
    </p:spTree>
    <p:extLst>
      <p:ext uri="{BB962C8B-B14F-4D97-AF65-F5344CB8AC3E}">
        <p14:creationId xmlns:p14="http://schemas.microsoft.com/office/powerpoint/2010/main" val="3424286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209" y="108764"/>
            <a:ext cx="10772775" cy="1658198"/>
          </a:xfrm>
        </p:spPr>
        <p:txBody>
          <a:bodyPr/>
          <a:lstStyle/>
          <a:p>
            <a:r>
              <a:rPr lang="en-US" dirty="0" smtClean="0"/>
              <a:t>J-1 Exchange Visitors </a:t>
            </a:r>
            <a:r>
              <a:rPr lang="en-US" sz="2400" dirty="0" smtClean="0"/>
              <a:t>(Continued)</a:t>
            </a:r>
            <a:endParaRPr lang="en-US" sz="2400" dirty="0"/>
          </a:p>
        </p:txBody>
      </p:sp>
      <p:sp>
        <p:nvSpPr>
          <p:cNvPr id="3" name="Content Placeholder 2"/>
          <p:cNvSpPr>
            <a:spLocks noGrp="1"/>
          </p:cNvSpPr>
          <p:nvPr>
            <p:ph idx="1"/>
          </p:nvPr>
        </p:nvSpPr>
        <p:spPr>
          <a:xfrm>
            <a:off x="703384" y="937863"/>
            <a:ext cx="10515600" cy="4351338"/>
          </a:xfrm>
        </p:spPr>
        <p:txBody>
          <a:bodyPr/>
          <a:lstStyle/>
          <a:p>
            <a:endParaRPr lang="en-US" dirty="0" smtClean="0"/>
          </a:p>
          <a:p>
            <a:r>
              <a:rPr lang="en-US" sz="2800" dirty="0" smtClean="0"/>
              <a:t>Updated: J-1 incident reporting structure to OPA-AG </a:t>
            </a:r>
            <a:br>
              <a:rPr lang="en-US" sz="2800" dirty="0" smtClean="0"/>
            </a:br>
            <a:r>
              <a:rPr lang="en-US" sz="2800" dirty="0" smtClean="0"/>
              <a:t>(Office of Private Sector Admin)</a:t>
            </a:r>
          </a:p>
          <a:p>
            <a:pPr marL="0" indent="0">
              <a:buNone/>
            </a:pPr>
            <a:endParaRPr lang="en-US" dirty="0" smtClean="0"/>
          </a:p>
        </p:txBody>
      </p:sp>
      <p:pic>
        <p:nvPicPr>
          <p:cNvPr id="4" name="Picture 3"/>
          <p:cNvPicPr>
            <a:picLocks noChangeAspect="1"/>
          </p:cNvPicPr>
          <p:nvPr/>
        </p:nvPicPr>
        <p:blipFill>
          <a:blip r:embed="rId3"/>
          <a:stretch>
            <a:fillRect/>
          </a:stretch>
        </p:blipFill>
        <p:spPr>
          <a:xfrm>
            <a:off x="1570771" y="2123587"/>
            <a:ext cx="9363075" cy="4095750"/>
          </a:xfrm>
          <a:prstGeom prst="rect">
            <a:avLst/>
          </a:prstGeom>
        </p:spPr>
      </p:pic>
    </p:spTree>
    <p:extLst>
      <p:ext uri="{BB962C8B-B14F-4D97-AF65-F5344CB8AC3E}">
        <p14:creationId xmlns:p14="http://schemas.microsoft.com/office/powerpoint/2010/main" val="1022079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62" y="167427"/>
            <a:ext cx="10772775" cy="1658198"/>
          </a:xfrm>
        </p:spPr>
        <p:txBody>
          <a:bodyPr/>
          <a:lstStyle/>
          <a:p>
            <a:r>
              <a:rPr lang="en-US" dirty="0" smtClean="0"/>
              <a:t>J-1 Exchange Visitors</a:t>
            </a:r>
            <a:endParaRPr lang="en-US" dirty="0"/>
          </a:p>
        </p:txBody>
      </p:sp>
      <p:sp>
        <p:nvSpPr>
          <p:cNvPr id="3" name="Content Placeholder 2"/>
          <p:cNvSpPr>
            <a:spLocks noGrp="1"/>
          </p:cNvSpPr>
          <p:nvPr>
            <p:ph idx="1"/>
          </p:nvPr>
        </p:nvSpPr>
        <p:spPr>
          <a:xfrm>
            <a:off x="265723" y="1825625"/>
            <a:ext cx="11088077" cy="4351338"/>
          </a:xfrm>
        </p:spPr>
        <p:txBody>
          <a:bodyPr>
            <a:normAutofit/>
          </a:bodyPr>
          <a:lstStyle/>
          <a:p>
            <a:r>
              <a:rPr lang="en-US" sz="2800" b="1" dirty="0" smtClean="0"/>
              <a:t>Reporter Information</a:t>
            </a:r>
          </a:p>
          <a:p>
            <a:r>
              <a:rPr lang="en-US" sz="2800" b="1" dirty="0" smtClean="0"/>
              <a:t>Exchange Visitor Information</a:t>
            </a:r>
          </a:p>
          <a:p>
            <a:r>
              <a:rPr lang="en-US" sz="2800" b="1" dirty="0" smtClean="0"/>
              <a:t>Summary of Event(s)</a:t>
            </a:r>
          </a:p>
          <a:p>
            <a:r>
              <a:rPr lang="en-US" sz="2800" b="1" dirty="0" smtClean="0"/>
              <a:t>Action Taken</a:t>
            </a:r>
          </a:p>
          <a:p>
            <a:r>
              <a:rPr lang="en-US" sz="2800" b="1" dirty="0" smtClean="0"/>
              <a:t>Next Steps/Proposed Solution</a:t>
            </a:r>
          </a:p>
          <a:p>
            <a:r>
              <a:rPr lang="en-US" sz="2800" b="1" dirty="0" smtClean="0"/>
              <a:t>Updates</a:t>
            </a:r>
          </a:p>
          <a:p>
            <a:endParaRPr lang="en-US" sz="2800" b="1" dirty="0"/>
          </a:p>
          <a:p>
            <a:r>
              <a:rPr lang="en-US" sz="2800" b="1" dirty="0" smtClean="0"/>
              <a:t>MUST REPORT WITHIN 1 DAY OF EVENT</a:t>
            </a:r>
            <a:endParaRPr lang="en-US" sz="2800" b="1" dirty="0"/>
          </a:p>
        </p:txBody>
      </p:sp>
      <p:pic>
        <p:nvPicPr>
          <p:cNvPr id="4" name="Picture 3"/>
          <p:cNvPicPr>
            <a:picLocks noChangeAspect="1"/>
          </p:cNvPicPr>
          <p:nvPr/>
        </p:nvPicPr>
        <p:blipFill>
          <a:blip r:embed="rId2"/>
          <a:stretch>
            <a:fillRect/>
          </a:stretch>
        </p:blipFill>
        <p:spPr>
          <a:xfrm>
            <a:off x="6470308" y="0"/>
            <a:ext cx="5561354" cy="6720864"/>
          </a:xfrm>
          <a:prstGeom prst="rect">
            <a:avLst/>
          </a:prstGeom>
        </p:spPr>
      </p:pic>
    </p:spTree>
    <p:extLst>
      <p:ext uri="{BB962C8B-B14F-4D97-AF65-F5344CB8AC3E}">
        <p14:creationId xmlns:p14="http://schemas.microsoft.com/office/powerpoint/2010/main" val="3276171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 Exchange Visitors</a:t>
            </a:r>
            <a:endParaRPr lang="en-US" dirty="0"/>
          </a:p>
        </p:txBody>
      </p:sp>
      <p:sp>
        <p:nvSpPr>
          <p:cNvPr id="3" name="Content Placeholder 2"/>
          <p:cNvSpPr>
            <a:spLocks noGrp="1"/>
          </p:cNvSpPr>
          <p:nvPr>
            <p:ph idx="1"/>
          </p:nvPr>
        </p:nvSpPr>
        <p:spPr>
          <a:xfrm>
            <a:off x="838200" y="1620350"/>
            <a:ext cx="10515600" cy="4351338"/>
          </a:xfrm>
        </p:spPr>
        <p:txBody>
          <a:bodyPr/>
          <a:lstStyle/>
          <a:p>
            <a:pPr marL="0" indent="0">
              <a:buNone/>
            </a:pPr>
            <a:endParaRPr lang="en-US" dirty="0" smtClean="0"/>
          </a:p>
          <a:p>
            <a:r>
              <a:rPr lang="en-US" sz="2800" dirty="0" smtClean="0"/>
              <a:t>The Conrad 30 Waiver program allows J-1 medical doctors to apply for a waiver for the 2-year residency requirement upon the completion of the J-1 exchange visitor program</a:t>
            </a:r>
            <a:br>
              <a:rPr lang="en-US" sz="2800" dirty="0" smtClean="0"/>
            </a:br>
            <a:endParaRPr lang="en-US" sz="2800" dirty="0" smtClean="0"/>
          </a:p>
          <a:p>
            <a:r>
              <a:rPr lang="en-US" sz="2800" dirty="0" smtClean="0"/>
              <a:t>Though the waiver is usually extended by Congress, they have failed to do so  </a:t>
            </a:r>
            <a:br>
              <a:rPr lang="en-US" sz="2800" dirty="0" smtClean="0"/>
            </a:br>
            <a:endParaRPr lang="en-US" sz="2800" dirty="0" smtClean="0"/>
          </a:p>
          <a:p>
            <a:r>
              <a:rPr lang="en-US" sz="2800" dirty="0" smtClean="0"/>
              <a:t>Conrad waivers can still be received for J visitors admitted before 12/9/2016</a:t>
            </a:r>
            <a:endParaRPr lang="en-US" sz="2800" dirty="0"/>
          </a:p>
        </p:txBody>
      </p:sp>
    </p:spTree>
    <p:extLst>
      <p:ext uri="{BB962C8B-B14F-4D97-AF65-F5344CB8AC3E}">
        <p14:creationId xmlns:p14="http://schemas.microsoft.com/office/powerpoint/2010/main" val="2475959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701" y="179102"/>
            <a:ext cx="10772775" cy="1658198"/>
          </a:xfrm>
        </p:spPr>
        <p:txBody>
          <a:bodyPr/>
          <a:lstStyle/>
          <a:p>
            <a:r>
              <a:rPr lang="en-US" dirty="0" smtClean="0"/>
              <a:t>USCIS</a:t>
            </a:r>
            <a:endParaRPr lang="en-US" dirty="0"/>
          </a:p>
        </p:txBody>
      </p:sp>
      <p:sp>
        <p:nvSpPr>
          <p:cNvPr id="3" name="Content Placeholder 2"/>
          <p:cNvSpPr>
            <a:spLocks noGrp="1"/>
          </p:cNvSpPr>
          <p:nvPr>
            <p:ph idx="1"/>
          </p:nvPr>
        </p:nvSpPr>
        <p:spPr>
          <a:xfrm>
            <a:off x="700103" y="1691249"/>
            <a:ext cx="10753725" cy="4592320"/>
          </a:xfrm>
        </p:spPr>
        <p:txBody>
          <a:bodyPr>
            <a:normAutofit lnSpcReduction="10000"/>
          </a:bodyPr>
          <a:lstStyle/>
          <a:p>
            <a:r>
              <a:rPr lang="en-US" sz="2800" dirty="0" smtClean="0"/>
              <a:t>Updated fees as of December 16</a:t>
            </a:r>
            <a:r>
              <a:rPr lang="en-US" sz="2800" baseline="30000" dirty="0" smtClean="0"/>
              <a:t>th</a:t>
            </a:r>
            <a:r>
              <a:rPr lang="en-US" sz="2800" dirty="0" smtClean="0"/>
              <a:t>, 2016:</a:t>
            </a:r>
          </a:p>
          <a:p>
            <a:pPr lvl="1"/>
            <a:r>
              <a:rPr lang="en-US" sz="2800" dirty="0">
                <a:hlinkClick r:id="rId2"/>
              </a:rPr>
              <a:t>https://</a:t>
            </a:r>
            <a:r>
              <a:rPr lang="en-US" sz="2800" dirty="0" smtClean="0">
                <a:hlinkClick r:id="rId2"/>
              </a:rPr>
              <a:t>www.uscis.gov/forms/our-fees</a:t>
            </a:r>
            <a:endParaRPr lang="en-US" sz="2800" dirty="0" smtClean="0"/>
          </a:p>
          <a:p>
            <a:pPr lvl="1"/>
            <a:r>
              <a:rPr lang="en-US" sz="2800" dirty="0" smtClean="0"/>
              <a:t>I-765 - $410.; I-129 - $460.; I-539 - $370.</a:t>
            </a:r>
            <a:br>
              <a:rPr lang="en-US" sz="2800" dirty="0" smtClean="0"/>
            </a:br>
            <a:endParaRPr lang="en-US" sz="2800" dirty="0"/>
          </a:p>
          <a:p>
            <a:r>
              <a:rPr lang="en-US" sz="2800" dirty="0" smtClean="0"/>
              <a:t>USCIS SCOPS is working to improve the accuracy of posted processing times. </a:t>
            </a:r>
            <a:r>
              <a:rPr lang="en-US" sz="1600" i="1" dirty="0" smtClean="0"/>
              <a:t>(don’t hold your breath)</a:t>
            </a:r>
          </a:p>
          <a:p>
            <a:endParaRPr lang="en-US" sz="1600" i="1" dirty="0" smtClean="0"/>
          </a:p>
          <a:p>
            <a:r>
              <a:rPr lang="en-US" sz="2800" dirty="0" smtClean="0"/>
              <a:t>Premium processing for H-1B cases under suspension Since April 2017.  Will be gradually rolled back in over the next two months</a:t>
            </a:r>
            <a:br>
              <a:rPr lang="en-US" sz="2800" dirty="0" smtClean="0"/>
            </a:br>
            <a:endParaRPr lang="en-US" sz="2800" dirty="0" smtClean="0"/>
          </a:p>
          <a:p>
            <a:r>
              <a:rPr lang="en-US" sz="2800" dirty="0" smtClean="0"/>
              <a:t>Revised I-9 issued 7/17/2017– mandatory after09/18/2017</a:t>
            </a:r>
            <a:endParaRPr lang="en-US" sz="2800" dirty="0"/>
          </a:p>
        </p:txBody>
      </p:sp>
    </p:spTree>
    <p:extLst>
      <p:ext uri="{BB962C8B-B14F-4D97-AF65-F5344CB8AC3E}">
        <p14:creationId xmlns:p14="http://schemas.microsoft.com/office/powerpoint/2010/main" val="2439475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070" y="257256"/>
            <a:ext cx="10772775" cy="1658198"/>
          </a:xfrm>
        </p:spPr>
        <p:txBody>
          <a:bodyPr/>
          <a:lstStyle/>
          <a:p>
            <a:r>
              <a:rPr lang="en-US" dirty="0" smtClean="0"/>
              <a:t>SEVP</a:t>
            </a:r>
            <a:endParaRPr lang="en-US" dirty="0"/>
          </a:p>
        </p:txBody>
      </p:sp>
      <p:sp>
        <p:nvSpPr>
          <p:cNvPr id="3" name="Content Placeholder 2"/>
          <p:cNvSpPr>
            <a:spLocks noGrp="1"/>
          </p:cNvSpPr>
          <p:nvPr>
            <p:ph idx="1"/>
          </p:nvPr>
        </p:nvSpPr>
        <p:spPr/>
        <p:txBody>
          <a:bodyPr/>
          <a:lstStyle/>
          <a:p>
            <a:r>
              <a:rPr lang="en-US" sz="3200" dirty="0" smtClean="0"/>
              <a:t>New Director, Rachel </a:t>
            </a:r>
            <a:r>
              <a:rPr lang="en-US" sz="3200" dirty="0" err="1" smtClean="0"/>
              <a:t>Canty</a:t>
            </a:r>
            <a:endParaRPr lang="en-US" sz="3200" dirty="0" smtClean="0"/>
          </a:p>
          <a:p>
            <a:endParaRPr lang="en-US" sz="3200" dirty="0" smtClean="0"/>
          </a:p>
          <a:p>
            <a:r>
              <a:rPr lang="en-US" sz="3200" dirty="0" smtClean="0"/>
              <a:t>MAVNI program currently under suspension for FY 2017</a:t>
            </a:r>
          </a:p>
          <a:p>
            <a:endParaRPr lang="en-US" dirty="0"/>
          </a:p>
        </p:txBody>
      </p:sp>
    </p:spTree>
    <p:extLst>
      <p:ext uri="{BB962C8B-B14F-4D97-AF65-F5344CB8AC3E}">
        <p14:creationId xmlns:p14="http://schemas.microsoft.com/office/powerpoint/2010/main" val="3402532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01" y="132210"/>
            <a:ext cx="10772775" cy="1658198"/>
          </a:xfrm>
        </p:spPr>
        <p:txBody>
          <a:bodyPr/>
          <a:lstStyle/>
          <a:p>
            <a:r>
              <a:rPr lang="en-US" dirty="0" smtClean="0"/>
              <a:t>Travel - </a:t>
            </a:r>
            <a:r>
              <a:rPr lang="en-US" dirty="0" err="1" smtClean="0"/>
              <a:t>DoS</a:t>
            </a:r>
            <a:endParaRPr lang="en-US" dirty="0"/>
          </a:p>
        </p:txBody>
      </p:sp>
      <p:sp>
        <p:nvSpPr>
          <p:cNvPr id="3" name="Content Placeholder 2"/>
          <p:cNvSpPr>
            <a:spLocks noGrp="1"/>
          </p:cNvSpPr>
          <p:nvPr>
            <p:ph idx="1"/>
          </p:nvPr>
        </p:nvSpPr>
        <p:spPr>
          <a:xfrm>
            <a:off x="715733" y="1495864"/>
            <a:ext cx="10753725" cy="4693920"/>
          </a:xfrm>
        </p:spPr>
        <p:txBody>
          <a:bodyPr>
            <a:noAutofit/>
          </a:bodyPr>
          <a:lstStyle/>
          <a:p>
            <a:r>
              <a:rPr lang="en-US" sz="2800" dirty="0" smtClean="0"/>
              <a:t>3% decrease in visa apps this year (may in part be due to changing Chinese visa lengths to longer durations)</a:t>
            </a:r>
          </a:p>
          <a:p>
            <a:endParaRPr lang="en-US" sz="2800" dirty="0" smtClean="0"/>
          </a:p>
          <a:p>
            <a:r>
              <a:rPr lang="en-US" sz="2800" dirty="0" err="1" smtClean="0"/>
              <a:t>DoS</a:t>
            </a:r>
            <a:r>
              <a:rPr lang="en-US" sz="2800" dirty="0" smtClean="0"/>
              <a:t> cable on implementing revised implementation of travel order (6/29/2017)</a:t>
            </a:r>
          </a:p>
          <a:p>
            <a:endParaRPr lang="en-US" sz="2800" dirty="0" smtClean="0"/>
          </a:p>
          <a:p>
            <a:r>
              <a:rPr lang="en-US" sz="2800" dirty="0" smtClean="0"/>
              <a:t>F-1 students, new and continuing, from the affected countries, should be admissible</a:t>
            </a:r>
          </a:p>
          <a:p>
            <a:endParaRPr lang="en-US" sz="2800" dirty="0" smtClean="0"/>
          </a:p>
          <a:p>
            <a:r>
              <a:rPr lang="en-US" sz="2800" dirty="0" smtClean="0"/>
              <a:t>Suspension of visa interview waiver program – should NOT affect most of our students renewing a visa in the same category</a:t>
            </a:r>
          </a:p>
          <a:p>
            <a:endParaRPr lang="en-US" sz="2800" dirty="0" smtClean="0"/>
          </a:p>
          <a:p>
            <a:r>
              <a:rPr lang="en-US" sz="2800" dirty="0" smtClean="0"/>
              <a:t>New social </a:t>
            </a:r>
            <a:r>
              <a:rPr lang="en-US" sz="2800" dirty="0"/>
              <a:t>m</a:t>
            </a:r>
            <a:r>
              <a:rPr lang="en-US" sz="2800" dirty="0" smtClean="0"/>
              <a:t>edia vetting questions</a:t>
            </a:r>
            <a:endParaRPr lang="en-US" sz="2800" dirty="0"/>
          </a:p>
        </p:txBody>
      </p:sp>
    </p:spTree>
    <p:extLst>
      <p:ext uri="{BB962C8B-B14F-4D97-AF65-F5344CB8AC3E}">
        <p14:creationId xmlns:p14="http://schemas.microsoft.com/office/powerpoint/2010/main" val="3776001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501" y="61871"/>
            <a:ext cx="10772775" cy="1658198"/>
          </a:xfrm>
        </p:spPr>
        <p:txBody>
          <a:bodyPr/>
          <a:lstStyle/>
          <a:p>
            <a:r>
              <a:rPr lang="en-US" dirty="0" smtClean="0"/>
              <a:t>Travel – </a:t>
            </a:r>
            <a:r>
              <a:rPr lang="en-US" dirty="0" err="1" smtClean="0"/>
              <a:t>DoS</a:t>
            </a:r>
            <a:r>
              <a:rPr lang="en-US" dirty="0" smtClean="0"/>
              <a:t> </a:t>
            </a:r>
            <a:r>
              <a:rPr lang="en-US" sz="2400" dirty="0" smtClean="0"/>
              <a:t>(continued)</a:t>
            </a:r>
            <a:endParaRPr lang="en-US" sz="2400" dirty="0"/>
          </a:p>
        </p:txBody>
      </p:sp>
      <p:sp>
        <p:nvSpPr>
          <p:cNvPr id="3" name="Content Placeholder 2"/>
          <p:cNvSpPr>
            <a:spLocks noGrp="1"/>
          </p:cNvSpPr>
          <p:nvPr>
            <p:ph idx="1"/>
          </p:nvPr>
        </p:nvSpPr>
        <p:spPr>
          <a:xfrm>
            <a:off x="668841" y="1472418"/>
            <a:ext cx="10753725" cy="5139397"/>
          </a:xfrm>
        </p:spPr>
        <p:txBody>
          <a:bodyPr>
            <a:normAutofit fontScale="62500" lnSpcReduction="20000"/>
          </a:bodyPr>
          <a:lstStyle/>
          <a:p>
            <a:r>
              <a:rPr lang="en-US" sz="4500" dirty="0"/>
              <a:t>New social media vetting </a:t>
            </a:r>
            <a:r>
              <a:rPr lang="en-US" sz="4500" dirty="0" smtClean="0"/>
              <a:t>questions</a:t>
            </a:r>
          </a:p>
          <a:p>
            <a:endParaRPr lang="en-US" sz="4500" dirty="0" smtClean="0"/>
          </a:p>
          <a:p>
            <a:pPr lvl="1"/>
            <a:r>
              <a:rPr lang="en-US" sz="4500" dirty="0" smtClean="0"/>
              <a:t>DS-5535</a:t>
            </a:r>
            <a:r>
              <a:rPr lang="en-US" sz="4500" dirty="0"/>
              <a:t>, Supplemental Questions for Visa Applicants. The form asks for the following information</a:t>
            </a:r>
            <a:r>
              <a:rPr lang="en-US" sz="4500" dirty="0" smtClean="0"/>
              <a:t>:</a:t>
            </a:r>
          </a:p>
          <a:p>
            <a:pPr lvl="1"/>
            <a:endParaRPr lang="en-US" sz="4500" dirty="0"/>
          </a:p>
          <a:p>
            <a:pPr lvl="3"/>
            <a:r>
              <a:rPr lang="en-US" sz="3200" dirty="0" smtClean="0"/>
              <a:t>Countries </a:t>
            </a:r>
            <a:r>
              <a:rPr lang="en-US" sz="3200" dirty="0"/>
              <a:t>traveled to in the last 15 years, locations visited, dates visited, </a:t>
            </a:r>
            <a:r>
              <a:rPr lang="en-US" sz="3200" dirty="0" smtClean="0"/>
              <a:t> source </a:t>
            </a:r>
            <a:r>
              <a:rPr lang="en-US" sz="3200" dirty="0"/>
              <a:t>of funds, length of </a:t>
            </a:r>
            <a:r>
              <a:rPr lang="en-US" sz="3200" dirty="0" smtClean="0"/>
              <a:t>stay</a:t>
            </a:r>
            <a:br>
              <a:rPr lang="en-US" sz="3200" dirty="0" smtClean="0"/>
            </a:br>
            <a:endParaRPr lang="en-US" sz="3200" dirty="0"/>
          </a:p>
          <a:p>
            <a:pPr lvl="3"/>
            <a:r>
              <a:rPr lang="en-US" sz="3200" dirty="0" smtClean="0"/>
              <a:t>All </a:t>
            </a:r>
            <a:r>
              <a:rPr lang="en-US" sz="3200" dirty="0"/>
              <a:t>passports </a:t>
            </a:r>
            <a:r>
              <a:rPr lang="en-US" sz="3200" dirty="0" smtClean="0"/>
              <a:t>issued</a:t>
            </a:r>
            <a:br>
              <a:rPr lang="en-US" sz="3200" dirty="0" smtClean="0"/>
            </a:br>
            <a:endParaRPr lang="en-US" sz="3200" dirty="0"/>
          </a:p>
          <a:p>
            <a:pPr lvl="3"/>
            <a:r>
              <a:rPr lang="en-US" sz="3200" dirty="0"/>
              <a:t>N</a:t>
            </a:r>
            <a:r>
              <a:rPr lang="en-US" sz="3200" dirty="0" smtClean="0"/>
              <a:t>ames </a:t>
            </a:r>
            <a:r>
              <a:rPr lang="en-US" sz="3200" dirty="0"/>
              <a:t>and date of birth for siblings, children, and </a:t>
            </a:r>
            <a:r>
              <a:rPr lang="en-US" sz="3200" dirty="0" smtClean="0"/>
              <a:t>relatives</a:t>
            </a:r>
            <a:br>
              <a:rPr lang="en-US" sz="3200" dirty="0" smtClean="0"/>
            </a:br>
            <a:endParaRPr lang="en-US" sz="3200" dirty="0"/>
          </a:p>
          <a:p>
            <a:pPr lvl="3"/>
            <a:r>
              <a:rPr lang="en-US" sz="3200" dirty="0" smtClean="0"/>
              <a:t>Last </a:t>
            </a:r>
            <a:r>
              <a:rPr lang="en-US" sz="3200" dirty="0"/>
              <a:t>15 years of residential </a:t>
            </a:r>
            <a:r>
              <a:rPr lang="en-US" sz="3200" dirty="0" smtClean="0"/>
              <a:t>addresses</a:t>
            </a:r>
            <a:br>
              <a:rPr lang="en-US" sz="3200" dirty="0" smtClean="0"/>
            </a:br>
            <a:endParaRPr lang="en-US" sz="3200" dirty="0"/>
          </a:p>
          <a:p>
            <a:pPr lvl="3"/>
            <a:r>
              <a:rPr lang="en-US" sz="3200" dirty="0" smtClean="0"/>
              <a:t>Last </a:t>
            </a:r>
            <a:r>
              <a:rPr lang="en-US" sz="3200" dirty="0"/>
              <a:t>5 years of phone numbers and email </a:t>
            </a:r>
            <a:r>
              <a:rPr lang="en-US" sz="3200" dirty="0" smtClean="0"/>
              <a:t>addresses</a:t>
            </a:r>
            <a:br>
              <a:rPr lang="en-US" sz="3200" dirty="0" smtClean="0"/>
            </a:br>
            <a:endParaRPr lang="en-US" sz="3200" dirty="0"/>
          </a:p>
          <a:p>
            <a:pPr lvl="3"/>
            <a:r>
              <a:rPr lang="en-US" sz="3200" dirty="0" smtClean="0"/>
              <a:t>Social </a:t>
            </a:r>
            <a:r>
              <a:rPr lang="en-US" sz="3200" dirty="0"/>
              <a:t>media platforms used and </a:t>
            </a:r>
            <a:r>
              <a:rPr lang="en-US" sz="3200" dirty="0" smtClean="0"/>
              <a:t>name/handle</a:t>
            </a:r>
            <a:br>
              <a:rPr lang="en-US" sz="3200" dirty="0" smtClean="0"/>
            </a:br>
            <a:endParaRPr lang="en-US" sz="3200" dirty="0"/>
          </a:p>
          <a:p>
            <a:pPr lvl="3"/>
            <a:r>
              <a:rPr lang="en-US" sz="3200" dirty="0" smtClean="0"/>
              <a:t>Last </a:t>
            </a:r>
            <a:r>
              <a:rPr lang="en-US" sz="3200" dirty="0"/>
              <a:t>15 years of employer information</a:t>
            </a:r>
          </a:p>
          <a:p>
            <a:endParaRPr lang="en-US" dirty="0"/>
          </a:p>
        </p:txBody>
      </p:sp>
    </p:spTree>
    <p:extLst>
      <p:ext uri="{BB962C8B-B14F-4D97-AF65-F5344CB8AC3E}">
        <p14:creationId xmlns:p14="http://schemas.microsoft.com/office/powerpoint/2010/main" val="232335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01" y="85317"/>
            <a:ext cx="10772775" cy="1658198"/>
          </a:xfrm>
        </p:spPr>
        <p:txBody>
          <a:bodyPr/>
          <a:lstStyle/>
          <a:p>
            <a:r>
              <a:rPr lang="en-US" dirty="0" smtClean="0"/>
              <a:t>Travel - CBP</a:t>
            </a:r>
            <a:endParaRPr lang="en-US" dirty="0"/>
          </a:p>
        </p:txBody>
      </p:sp>
      <p:sp>
        <p:nvSpPr>
          <p:cNvPr id="3" name="Content Placeholder 2"/>
          <p:cNvSpPr>
            <a:spLocks noGrp="1"/>
          </p:cNvSpPr>
          <p:nvPr>
            <p:ph idx="1"/>
          </p:nvPr>
        </p:nvSpPr>
        <p:spPr>
          <a:xfrm>
            <a:off x="856410" y="914416"/>
            <a:ext cx="10753725" cy="3766185"/>
          </a:xfrm>
        </p:spPr>
        <p:txBody>
          <a:bodyPr>
            <a:noAutofit/>
          </a:bodyPr>
          <a:lstStyle/>
          <a:p>
            <a:endParaRPr lang="en-US" dirty="0" smtClean="0"/>
          </a:p>
          <a:p>
            <a:r>
              <a:rPr lang="en-US" dirty="0" smtClean="0"/>
              <a:t>Electronic I-94: </a:t>
            </a:r>
            <a:r>
              <a:rPr lang="en-US" dirty="0" smtClean="0">
                <a:hlinkClick r:id="rId2"/>
              </a:rPr>
              <a:t>https://i94.cbp.dhs.gov</a:t>
            </a:r>
            <a:r>
              <a:rPr lang="en-US" dirty="0" smtClean="0"/>
              <a:t/>
            </a:r>
            <a:br>
              <a:rPr lang="en-US" dirty="0" smtClean="0"/>
            </a:br>
            <a:endParaRPr lang="en-US" dirty="0" smtClean="0"/>
          </a:p>
          <a:p>
            <a:r>
              <a:rPr lang="en-US" dirty="0"/>
              <a:t>Biome</a:t>
            </a:r>
            <a:r>
              <a:rPr lang="en-US" dirty="0" smtClean="0"/>
              <a:t>tric exit system coming over the next year</a:t>
            </a:r>
            <a:br>
              <a:rPr lang="en-US" dirty="0" smtClean="0"/>
            </a:br>
            <a:endParaRPr lang="en-US" dirty="0" smtClean="0"/>
          </a:p>
          <a:p>
            <a:r>
              <a:rPr lang="en-US" dirty="0" smtClean="0"/>
              <a:t>Laptop ban in airplane cabins on flights from some middle eastern countries (</a:t>
            </a:r>
            <a:r>
              <a:rPr lang="en-US" dirty="0"/>
              <a:t>Queen Alia </a:t>
            </a:r>
            <a:r>
              <a:rPr lang="en-US" dirty="0" smtClean="0"/>
              <a:t>(</a:t>
            </a:r>
            <a:r>
              <a:rPr lang="en-US" dirty="0"/>
              <a:t>AMM), Cairo </a:t>
            </a:r>
            <a:r>
              <a:rPr lang="en-US" dirty="0" smtClean="0"/>
              <a:t>(</a:t>
            </a:r>
            <a:r>
              <a:rPr lang="en-US" dirty="0"/>
              <a:t>CAI), Ataturk </a:t>
            </a:r>
            <a:r>
              <a:rPr lang="en-US" dirty="0" smtClean="0"/>
              <a:t>(</a:t>
            </a:r>
            <a:r>
              <a:rPr lang="en-US" dirty="0"/>
              <a:t>IST), King Abdul-Aziz </a:t>
            </a:r>
            <a:r>
              <a:rPr lang="en-US" dirty="0" smtClean="0"/>
              <a:t>(</a:t>
            </a:r>
            <a:r>
              <a:rPr lang="en-US" dirty="0"/>
              <a:t>JED), King Khalid </a:t>
            </a:r>
            <a:r>
              <a:rPr lang="en-US" dirty="0" smtClean="0"/>
              <a:t>(</a:t>
            </a:r>
            <a:r>
              <a:rPr lang="en-US" dirty="0"/>
              <a:t>RUH), </a:t>
            </a:r>
            <a:r>
              <a:rPr lang="en-US" dirty="0" smtClean="0"/>
              <a:t>Kuwait (</a:t>
            </a:r>
            <a:r>
              <a:rPr lang="en-US" dirty="0"/>
              <a:t>KWI), </a:t>
            </a:r>
            <a:r>
              <a:rPr lang="en-US" dirty="0" smtClean="0"/>
              <a:t>Mohammed </a:t>
            </a:r>
            <a:r>
              <a:rPr lang="en-US" dirty="0"/>
              <a:t>V </a:t>
            </a:r>
            <a:r>
              <a:rPr lang="en-US" dirty="0" smtClean="0"/>
              <a:t>(</a:t>
            </a:r>
            <a:r>
              <a:rPr lang="en-US" dirty="0"/>
              <a:t>CMN), Hamad </a:t>
            </a:r>
            <a:r>
              <a:rPr lang="en-US" dirty="0" smtClean="0"/>
              <a:t>(</a:t>
            </a:r>
            <a:r>
              <a:rPr lang="en-US" dirty="0"/>
              <a:t>DOH), </a:t>
            </a:r>
            <a:r>
              <a:rPr lang="en-US" dirty="0" smtClean="0"/>
              <a:t>Dubai (</a:t>
            </a:r>
            <a:r>
              <a:rPr lang="en-US" dirty="0"/>
              <a:t>DXB), and Abu Dhabi </a:t>
            </a:r>
            <a:r>
              <a:rPr lang="en-US" dirty="0" smtClean="0"/>
              <a:t>(</a:t>
            </a:r>
            <a:r>
              <a:rPr lang="en-US" dirty="0"/>
              <a:t>AUH</a:t>
            </a:r>
            <a:r>
              <a:rPr lang="en-US" dirty="0" smtClean="0"/>
              <a:t>))</a:t>
            </a:r>
          </a:p>
          <a:p>
            <a:pPr lvl="1"/>
            <a:r>
              <a:rPr lang="en-US" dirty="0">
                <a:hlinkClick r:id="rId3"/>
              </a:rPr>
              <a:t>https://</a:t>
            </a:r>
            <a:r>
              <a:rPr lang="en-US" dirty="0" smtClean="0">
                <a:hlinkClick r:id="rId3"/>
              </a:rPr>
              <a:t>www.dhs.gov/news/2017/03/21/fact-sheet-aviation-security-enhancements-select-last-point-departure-airports</a:t>
            </a:r>
            <a:r>
              <a:rPr lang="en-US" dirty="0" smtClean="0"/>
              <a:t> </a:t>
            </a:r>
          </a:p>
          <a:p>
            <a:r>
              <a:rPr lang="en-US" dirty="0" smtClean="0"/>
              <a:t/>
            </a:r>
            <a:br>
              <a:rPr lang="en-US" dirty="0" smtClean="0"/>
            </a:br>
            <a:r>
              <a:rPr lang="en-US" dirty="0" smtClean="0"/>
              <a:t>Senate Judiciary – Sub-committee on Border and Immigration (7/12/2017)</a:t>
            </a:r>
          </a:p>
          <a:p>
            <a:pPr lvl="1"/>
            <a:r>
              <a:rPr lang="en-US" u="sng" dirty="0">
                <a:hlinkClick r:id="rId4"/>
              </a:rPr>
              <a:t>https://www.dhs.gov/news/2017/07/12/written-testimony-plcy-cbp-and-ice-senate-judiciary-subcommittee-border-and</a:t>
            </a:r>
            <a:endParaRPr lang="en-US" dirty="0"/>
          </a:p>
          <a:p>
            <a:pPr lvl="1"/>
            <a:r>
              <a:rPr lang="en-US" dirty="0" smtClean="0"/>
              <a:t>Included a statement regarding F-1 overstays – 5.48% (79,874)</a:t>
            </a:r>
            <a:endParaRPr lang="en-US" dirty="0"/>
          </a:p>
        </p:txBody>
      </p:sp>
    </p:spTree>
    <p:extLst>
      <p:ext uri="{BB962C8B-B14F-4D97-AF65-F5344CB8AC3E}">
        <p14:creationId xmlns:p14="http://schemas.microsoft.com/office/powerpoint/2010/main" val="1389568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1600" y="0"/>
            <a:ext cx="7197969" cy="7197969"/>
          </a:xfrm>
          <a:prstGeom prst="rect">
            <a:avLst/>
          </a:prstGeom>
        </p:spPr>
      </p:pic>
    </p:spTree>
    <p:extLst>
      <p:ext uri="{BB962C8B-B14F-4D97-AF65-F5344CB8AC3E}">
        <p14:creationId xmlns:p14="http://schemas.microsoft.com/office/powerpoint/2010/main" val="3821670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p:txBody>
          <a:bodyPr>
            <a:normAutofit/>
          </a:bodyPr>
          <a:lstStyle/>
          <a:p>
            <a:r>
              <a:rPr lang="en-US" sz="3200" dirty="0" smtClean="0"/>
              <a:t>Linnea Tighe, International Student Advisor, UGA</a:t>
            </a:r>
            <a:br>
              <a:rPr lang="en-US" sz="3200" dirty="0" smtClean="0"/>
            </a:br>
            <a:endParaRPr lang="en-US" sz="3200" dirty="0" smtClean="0"/>
          </a:p>
          <a:p>
            <a:r>
              <a:rPr lang="en-US" sz="3200" dirty="0" smtClean="0"/>
              <a:t>Ashley Johnson, Assistant Director, UGA</a:t>
            </a:r>
            <a:br>
              <a:rPr lang="en-US" sz="3200" dirty="0" smtClean="0"/>
            </a:br>
            <a:endParaRPr lang="en-US" sz="3200" dirty="0" smtClean="0"/>
          </a:p>
          <a:p>
            <a:r>
              <a:rPr lang="en-US" sz="3200" dirty="0" smtClean="0"/>
              <a:t>Robin Catmur, Director, Immigration Services, UGA</a:t>
            </a:r>
            <a:endParaRPr lang="en-US" sz="3200" dirty="0"/>
          </a:p>
        </p:txBody>
      </p:sp>
    </p:spTree>
    <p:extLst>
      <p:ext uri="{BB962C8B-B14F-4D97-AF65-F5344CB8AC3E}">
        <p14:creationId xmlns:p14="http://schemas.microsoft.com/office/powerpoint/2010/main" val="379944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178" y="95574"/>
            <a:ext cx="10772775" cy="1658198"/>
          </a:xfrm>
        </p:spPr>
        <p:txBody>
          <a:bodyPr/>
          <a:lstStyle/>
          <a:p>
            <a:r>
              <a:rPr lang="en-US" dirty="0" smtClean="0"/>
              <a:t>Agenda	</a:t>
            </a:r>
            <a:endParaRPr lang="en-US" dirty="0"/>
          </a:p>
        </p:txBody>
      </p:sp>
      <p:sp>
        <p:nvSpPr>
          <p:cNvPr id="3" name="Content Placeholder 2"/>
          <p:cNvSpPr>
            <a:spLocks noGrp="1"/>
          </p:cNvSpPr>
          <p:nvPr>
            <p:ph idx="1"/>
          </p:nvPr>
        </p:nvSpPr>
        <p:spPr>
          <a:xfrm>
            <a:off x="985470" y="1613095"/>
            <a:ext cx="10753725" cy="4740812"/>
          </a:xfrm>
        </p:spPr>
        <p:txBody>
          <a:bodyPr>
            <a:noAutofit/>
          </a:bodyPr>
          <a:lstStyle/>
          <a:p>
            <a:r>
              <a:rPr lang="en-US" sz="3200" dirty="0" smtClean="0"/>
              <a:t>General comments about the regulatory climate / Congressional actions</a:t>
            </a:r>
          </a:p>
          <a:p>
            <a:r>
              <a:rPr lang="en-US" sz="3200" dirty="0" smtClean="0"/>
              <a:t>Updates:</a:t>
            </a:r>
          </a:p>
          <a:p>
            <a:pPr lvl="1"/>
            <a:r>
              <a:rPr lang="en-US" sz="3200" dirty="0" smtClean="0"/>
              <a:t>F-1 regulatory</a:t>
            </a:r>
          </a:p>
          <a:p>
            <a:pPr lvl="1"/>
            <a:r>
              <a:rPr lang="en-US" sz="3200" dirty="0" smtClean="0"/>
              <a:t>J-1 regulatory</a:t>
            </a:r>
          </a:p>
          <a:p>
            <a:pPr lvl="1"/>
            <a:r>
              <a:rPr lang="en-US" sz="3200" dirty="0" smtClean="0"/>
              <a:t>SEVP</a:t>
            </a:r>
          </a:p>
          <a:p>
            <a:pPr lvl="1"/>
            <a:r>
              <a:rPr lang="en-US" sz="3200" dirty="0" smtClean="0"/>
              <a:t>Travel (CBP and </a:t>
            </a:r>
            <a:r>
              <a:rPr lang="en-US" sz="3200" dirty="0" err="1" smtClean="0"/>
              <a:t>DoS</a:t>
            </a:r>
            <a:r>
              <a:rPr lang="en-US" sz="3200" dirty="0" smtClean="0"/>
              <a:t>)</a:t>
            </a:r>
          </a:p>
          <a:p>
            <a:pPr lvl="1"/>
            <a:r>
              <a:rPr lang="en-US" sz="3200" dirty="0" smtClean="0"/>
              <a:t>USCIS</a:t>
            </a:r>
          </a:p>
          <a:p>
            <a:pPr lvl="1"/>
            <a:r>
              <a:rPr lang="en-US" sz="3200" dirty="0" smtClean="0"/>
              <a:t>H-1B / </a:t>
            </a:r>
            <a:r>
              <a:rPr lang="en-US" sz="3200" dirty="0" err="1" smtClean="0"/>
              <a:t>DoL</a:t>
            </a:r>
            <a:endParaRPr lang="en-US" sz="3200" dirty="0" smtClean="0"/>
          </a:p>
          <a:p>
            <a:r>
              <a:rPr lang="en-US" sz="3200" dirty="0" smtClean="0"/>
              <a:t>Questions?</a:t>
            </a:r>
          </a:p>
          <a:p>
            <a:endParaRPr lang="en-US" dirty="0"/>
          </a:p>
        </p:txBody>
      </p:sp>
    </p:spTree>
    <p:extLst>
      <p:ext uri="{BB962C8B-B14F-4D97-AF65-F5344CB8AC3E}">
        <p14:creationId xmlns:p14="http://schemas.microsoft.com/office/powerpoint/2010/main" val="927337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3873" y="1062134"/>
            <a:ext cx="5133975" cy="4514850"/>
          </a:xfrm>
          <a:prstGeom prst="rect">
            <a:avLst/>
          </a:prstGeom>
        </p:spPr>
      </p:pic>
      <p:pic>
        <p:nvPicPr>
          <p:cNvPr id="3" name="Picture 2"/>
          <p:cNvPicPr>
            <a:picLocks noChangeAspect="1"/>
          </p:cNvPicPr>
          <p:nvPr/>
        </p:nvPicPr>
        <p:blipFill>
          <a:blip r:embed="rId3"/>
          <a:stretch>
            <a:fillRect/>
          </a:stretch>
        </p:blipFill>
        <p:spPr>
          <a:xfrm>
            <a:off x="5974373" y="1752696"/>
            <a:ext cx="5448300" cy="3133725"/>
          </a:xfrm>
          <a:prstGeom prst="rect">
            <a:avLst/>
          </a:prstGeom>
        </p:spPr>
      </p:pic>
    </p:spTree>
    <p:extLst>
      <p:ext uri="{BB962C8B-B14F-4D97-AF65-F5344CB8AC3E}">
        <p14:creationId xmlns:p14="http://schemas.microsoft.com/office/powerpoint/2010/main" val="2776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85" y="0"/>
            <a:ext cx="10772775" cy="1658198"/>
          </a:xfrm>
        </p:spPr>
        <p:txBody>
          <a:bodyPr/>
          <a:lstStyle/>
          <a:p>
            <a:r>
              <a:rPr lang="en-US" dirty="0" smtClean="0"/>
              <a:t>General Context	</a:t>
            </a:r>
            <a:endParaRPr lang="en-US" dirty="0"/>
          </a:p>
        </p:txBody>
      </p:sp>
      <p:sp>
        <p:nvSpPr>
          <p:cNvPr id="3" name="Content Placeholder 2"/>
          <p:cNvSpPr>
            <a:spLocks noGrp="1"/>
          </p:cNvSpPr>
          <p:nvPr>
            <p:ph idx="1"/>
          </p:nvPr>
        </p:nvSpPr>
        <p:spPr>
          <a:xfrm>
            <a:off x="676656" y="1524000"/>
            <a:ext cx="10753725" cy="5181600"/>
          </a:xfrm>
        </p:spPr>
        <p:txBody>
          <a:bodyPr>
            <a:normAutofit fontScale="92500" lnSpcReduction="20000"/>
          </a:bodyPr>
          <a:lstStyle/>
          <a:p>
            <a:r>
              <a:rPr lang="en-US" sz="2800" dirty="0" smtClean="0"/>
              <a:t>New Administration</a:t>
            </a:r>
            <a:br>
              <a:rPr lang="en-US" sz="2800" dirty="0" smtClean="0"/>
            </a:br>
            <a:endParaRPr lang="en-US" sz="2800" dirty="0" smtClean="0"/>
          </a:p>
          <a:p>
            <a:pPr lvl="0"/>
            <a:r>
              <a:rPr lang="en-US" sz="2800" dirty="0"/>
              <a:t>May 23</a:t>
            </a:r>
            <a:r>
              <a:rPr lang="en-US" sz="2800" baseline="30000" dirty="0"/>
              <a:t>rd</a:t>
            </a:r>
            <a:r>
              <a:rPr lang="en-US" sz="2800" dirty="0"/>
              <a:t> 2017 – Congressional statement – Rep. Gerald Connolly (D-VA) welcoming international students:</a:t>
            </a:r>
          </a:p>
          <a:p>
            <a:pPr lvl="1"/>
            <a:r>
              <a:rPr lang="en-US" sz="2800" u="sng" dirty="0">
                <a:hlinkClick r:id="rId2"/>
              </a:rPr>
              <a:t>http://www.nafsa.org/2017/05/25/members_of_congress_welcome_international_students_and_scholars</a:t>
            </a:r>
            <a:r>
              <a:rPr lang="en-US" sz="2800" u="sng" dirty="0" smtClean="0">
                <a:hlinkClick r:id="rId2"/>
              </a:rPr>
              <a:t>/</a:t>
            </a:r>
            <a:r>
              <a:rPr lang="en-US" sz="2800" u="sng" dirty="0" smtClean="0"/>
              <a:t/>
            </a:r>
            <a:br>
              <a:rPr lang="en-US" sz="2800" u="sng" dirty="0" smtClean="0"/>
            </a:br>
            <a:endParaRPr lang="en-US" sz="2800" dirty="0" smtClean="0"/>
          </a:p>
          <a:p>
            <a:r>
              <a:rPr lang="en-US" sz="2800" dirty="0" smtClean="0"/>
              <a:t>Executive Orders</a:t>
            </a:r>
          </a:p>
          <a:p>
            <a:pPr lvl="1"/>
            <a:r>
              <a:rPr lang="en-US" sz="2800" dirty="0" smtClean="0"/>
              <a:t>Buy American, Hire American (4/18/2017)</a:t>
            </a:r>
          </a:p>
          <a:p>
            <a:pPr lvl="2"/>
            <a:r>
              <a:rPr lang="en-US" sz="2100" dirty="0" smtClean="0"/>
              <a:t>Includes provisions to “protect American workers”; possible changes to H-1B program</a:t>
            </a:r>
          </a:p>
          <a:p>
            <a:pPr lvl="1"/>
            <a:r>
              <a:rPr lang="en-US" sz="2800" dirty="0" smtClean="0"/>
              <a:t>Protecting the Nation (aka Travel Ban) (3/6/2017)</a:t>
            </a:r>
          </a:p>
          <a:p>
            <a:pPr lvl="2"/>
            <a:r>
              <a:rPr lang="en-US" sz="2100" dirty="0" smtClean="0"/>
              <a:t>Revised from January 2017</a:t>
            </a:r>
          </a:p>
          <a:p>
            <a:pPr lvl="3"/>
            <a:r>
              <a:rPr lang="en-US" sz="1900" dirty="0" smtClean="0"/>
              <a:t>Among other things restricts visa issuance and travel to the U.S. for citizens of Iran, Libya, Somalia, Syria, </a:t>
            </a:r>
            <a:r>
              <a:rPr lang="en-US" sz="1900" dirty="0"/>
              <a:t>S</a:t>
            </a:r>
            <a:r>
              <a:rPr lang="en-US" sz="1900" dirty="0" smtClean="0"/>
              <a:t>udan, and Yemen</a:t>
            </a:r>
          </a:p>
          <a:p>
            <a:pPr lvl="2"/>
            <a:r>
              <a:rPr lang="en-US" sz="2100" dirty="0" smtClean="0"/>
              <a:t>Stayed by court actions, and them partially re-imposed due to Supreme Court decision on 6/29/2017</a:t>
            </a:r>
          </a:p>
          <a:p>
            <a:pPr lvl="1"/>
            <a:r>
              <a:rPr lang="en-US" sz="2800" dirty="0" smtClean="0"/>
              <a:t>Border Security and Immigration Enforcement (1/25/2017)</a:t>
            </a:r>
          </a:p>
          <a:p>
            <a:pPr marL="0" indent="0">
              <a:buNone/>
            </a:pPr>
            <a:endParaRPr lang="en-US" dirty="0"/>
          </a:p>
        </p:txBody>
      </p:sp>
    </p:spTree>
    <p:extLst>
      <p:ext uri="{BB962C8B-B14F-4D97-AF65-F5344CB8AC3E}">
        <p14:creationId xmlns:p14="http://schemas.microsoft.com/office/powerpoint/2010/main" val="1599130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93133"/>
            <a:ext cx="10772775" cy="1658198"/>
          </a:xfrm>
        </p:spPr>
        <p:txBody>
          <a:bodyPr/>
          <a:lstStyle/>
          <a:p>
            <a:r>
              <a:rPr lang="en-US" dirty="0" smtClean="0"/>
              <a:t>General context </a:t>
            </a:r>
            <a:r>
              <a:rPr lang="en-US" sz="2400" dirty="0" smtClean="0"/>
              <a:t>(continued)</a:t>
            </a:r>
            <a:endParaRPr lang="en-US" sz="2400" dirty="0"/>
          </a:p>
        </p:txBody>
      </p:sp>
      <p:sp>
        <p:nvSpPr>
          <p:cNvPr id="3" name="Content Placeholder 2"/>
          <p:cNvSpPr>
            <a:spLocks noGrp="1"/>
          </p:cNvSpPr>
          <p:nvPr>
            <p:ph idx="1"/>
          </p:nvPr>
        </p:nvSpPr>
        <p:spPr>
          <a:xfrm>
            <a:off x="581025" y="1510933"/>
            <a:ext cx="10515600" cy="5108697"/>
          </a:xfrm>
        </p:spPr>
        <p:txBody>
          <a:bodyPr>
            <a:normAutofit fontScale="62500" lnSpcReduction="20000"/>
          </a:bodyPr>
          <a:lstStyle/>
          <a:p>
            <a:r>
              <a:rPr lang="en-US" sz="3400" dirty="0" smtClean="0"/>
              <a:t>DHS – Agency draft proposal (7/13/2017)</a:t>
            </a:r>
            <a:br>
              <a:rPr lang="en-US" sz="3400" dirty="0" smtClean="0"/>
            </a:br>
            <a:endParaRPr lang="en-US" sz="3400" dirty="0" smtClean="0"/>
          </a:p>
          <a:p>
            <a:pPr lvl="1"/>
            <a:r>
              <a:rPr lang="en-US" sz="3400" dirty="0" smtClean="0"/>
              <a:t>-Increased scrutiny for international students</a:t>
            </a:r>
          </a:p>
          <a:p>
            <a:pPr lvl="1"/>
            <a:r>
              <a:rPr lang="en-US" sz="3400" dirty="0" smtClean="0"/>
              <a:t>-Not immediate – could take 18 months to implement</a:t>
            </a:r>
          </a:p>
          <a:p>
            <a:pPr lvl="1"/>
            <a:r>
              <a:rPr lang="en-US" sz="3400" dirty="0" smtClean="0"/>
              <a:t>-Schools would need to “vouch” for students</a:t>
            </a:r>
          </a:p>
          <a:p>
            <a:pPr lvl="1"/>
            <a:r>
              <a:rPr lang="en-US" sz="3400" dirty="0" smtClean="0"/>
              <a:t>-SEVP fee may be imposed on an annual basis</a:t>
            </a:r>
          </a:p>
          <a:p>
            <a:pPr lvl="1"/>
            <a:r>
              <a:rPr lang="en-US" sz="3400" dirty="0" smtClean="0"/>
              <a:t>-Programs of study may have a definitive end date (no more D/S ?)</a:t>
            </a:r>
          </a:p>
          <a:p>
            <a:pPr lvl="1"/>
            <a:r>
              <a:rPr lang="en-US" sz="3400" dirty="0" smtClean="0"/>
              <a:t/>
            </a:r>
            <a:br>
              <a:rPr lang="en-US" sz="3400" dirty="0" smtClean="0"/>
            </a:br>
            <a:r>
              <a:rPr lang="en-US" sz="3400" dirty="0" smtClean="0"/>
              <a:t>See: </a:t>
            </a:r>
            <a:r>
              <a:rPr lang="en-US" sz="3400" dirty="0" smtClean="0">
                <a:hlinkClick r:id="rId2"/>
              </a:rPr>
              <a:t>https://www.washingtonpost.com/local/overseas-students-would-face-close-scrutiny-under-proposal-floated-at-dhs/2017/07/10/393b5cc0-6282-11e7-a4f7-af34fc1d9d39_story.html?tid=ss_fb-amp&amp;utm_term=.ded5b8a2f497</a:t>
            </a:r>
            <a:endParaRPr lang="en-US" sz="3400" dirty="0" smtClean="0"/>
          </a:p>
          <a:p>
            <a:pPr lvl="1"/>
            <a:endParaRPr lang="en-US" sz="3400" dirty="0" smtClean="0"/>
          </a:p>
          <a:p>
            <a:r>
              <a:rPr lang="en-US" sz="3400" dirty="0" smtClean="0"/>
              <a:t>Draft Legislation</a:t>
            </a:r>
          </a:p>
          <a:p>
            <a:pPr lvl="1"/>
            <a:r>
              <a:rPr lang="en-US" sz="3400" dirty="0" smtClean="0"/>
              <a:t>Merit based reform of legal immigration</a:t>
            </a:r>
          </a:p>
          <a:p>
            <a:pPr lvl="1"/>
            <a:r>
              <a:rPr lang="en-US" sz="3400" dirty="0" smtClean="0"/>
              <a:t>Bill giving states legal authority to do their own immigration has been introduced</a:t>
            </a:r>
          </a:p>
          <a:p>
            <a:pPr lvl="1"/>
            <a:r>
              <a:rPr lang="en-US" sz="3400" dirty="0" smtClean="0"/>
              <a:t>Immigrant visa backlogs persisting and getting worse</a:t>
            </a:r>
          </a:p>
          <a:p>
            <a:pPr lvl="1"/>
            <a:endParaRPr lang="en-US" sz="3400" dirty="0" smtClean="0"/>
          </a:p>
          <a:p>
            <a:r>
              <a:rPr lang="en-US" sz="3400" dirty="0" smtClean="0"/>
              <a:t>Enrollment trends – generally down</a:t>
            </a:r>
          </a:p>
          <a:p>
            <a:endParaRPr lang="en-US" dirty="0"/>
          </a:p>
        </p:txBody>
      </p:sp>
    </p:spTree>
    <p:extLst>
      <p:ext uri="{BB962C8B-B14F-4D97-AF65-F5344CB8AC3E}">
        <p14:creationId xmlns:p14="http://schemas.microsoft.com/office/powerpoint/2010/main" val="4085026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01" y="69687"/>
            <a:ext cx="10772775" cy="1658198"/>
          </a:xfrm>
        </p:spPr>
        <p:txBody>
          <a:bodyPr/>
          <a:lstStyle/>
          <a:p>
            <a:r>
              <a:rPr lang="en-US" dirty="0" smtClean="0"/>
              <a:t>F-1 Students</a:t>
            </a:r>
            <a:endParaRPr lang="en-US" dirty="0"/>
          </a:p>
        </p:txBody>
      </p:sp>
      <p:sp>
        <p:nvSpPr>
          <p:cNvPr id="3" name="Content Placeholder 2"/>
          <p:cNvSpPr>
            <a:spLocks noGrp="1"/>
          </p:cNvSpPr>
          <p:nvPr>
            <p:ph idx="1"/>
          </p:nvPr>
        </p:nvSpPr>
        <p:spPr>
          <a:xfrm>
            <a:off x="715733" y="1597465"/>
            <a:ext cx="10753725" cy="3766185"/>
          </a:xfrm>
        </p:spPr>
        <p:txBody>
          <a:bodyPr>
            <a:noAutofit/>
          </a:bodyPr>
          <a:lstStyle/>
          <a:p>
            <a:r>
              <a:rPr lang="en-US" sz="4000" dirty="0" smtClean="0"/>
              <a:t>Correcting Errors on EAD</a:t>
            </a:r>
          </a:p>
          <a:p>
            <a:pPr lvl="1"/>
            <a:r>
              <a:rPr lang="en-US" sz="3600" dirty="0" smtClean="0"/>
              <a:t>Starting April 17, 2017</a:t>
            </a:r>
          </a:p>
          <a:p>
            <a:pPr lvl="1"/>
            <a:r>
              <a:rPr lang="en-US" sz="3600" dirty="0" smtClean="0"/>
              <a:t>Potomac Service Center</a:t>
            </a:r>
          </a:p>
          <a:p>
            <a:pPr lvl="2"/>
            <a:r>
              <a:rPr lang="en-US" sz="3200" dirty="0" smtClean="0"/>
              <a:t>Due to USCIS errors</a:t>
            </a:r>
          </a:p>
          <a:p>
            <a:pPr lvl="2"/>
            <a:r>
              <a:rPr lang="en-US" sz="3200" dirty="0" smtClean="0"/>
              <a:t>Return original card with explanation to:</a:t>
            </a:r>
          </a:p>
          <a:p>
            <a:pPr lvl="3"/>
            <a:endParaRPr lang="en-US" sz="2800" dirty="0" smtClean="0"/>
          </a:p>
          <a:p>
            <a:pPr lvl="8"/>
            <a:r>
              <a:rPr lang="en-US" sz="2800" dirty="0" smtClean="0"/>
              <a:t>Potomac Service Center</a:t>
            </a:r>
          </a:p>
          <a:p>
            <a:pPr marL="1371600" lvl="3" indent="0">
              <a:buNone/>
            </a:pPr>
            <a:r>
              <a:rPr lang="en-US" sz="2800" dirty="0"/>
              <a:t>	</a:t>
            </a:r>
            <a:r>
              <a:rPr lang="en-US" sz="2800" dirty="0" smtClean="0"/>
              <a:t>USCIS</a:t>
            </a:r>
          </a:p>
          <a:p>
            <a:pPr marL="1371600" lvl="3" indent="0">
              <a:buNone/>
            </a:pPr>
            <a:r>
              <a:rPr lang="en-US" sz="2800" dirty="0"/>
              <a:t>	</a:t>
            </a:r>
            <a:r>
              <a:rPr lang="en-US" sz="2800" dirty="0" smtClean="0"/>
              <a:t>2200 Potomac Center Dr. Stop 2425</a:t>
            </a:r>
          </a:p>
          <a:p>
            <a:pPr marL="1371600" lvl="3" indent="0">
              <a:buNone/>
            </a:pPr>
            <a:r>
              <a:rPr lang="en-US" sz="2800" dirty="0"/>
              <a:t>	</a:t>
            </a:r>
            <a:r>
              <a:rPr lang="en-US" sz="2800" dirty="0" smtClean="0"/>
              <a:t>Arlington VA</a:t>
            </a:r>
            <a:endParaRPr lang="en-US" sz="2800" dirty="0"/>
          </a:p>
        </p:txBody>
      </p:sp>
    </p:spTree>
    <p:extLst>
      <p:ext uri="{BB962C8B-B14F-4D97-AF65-F5344CB8AC3E}">
        <p14:creationId xmlns:p14="http://schemas.microsoft.com/office/powerpoint/2010/main" val="3770595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209" y="116579"/>
            <a:ext cx="10772775" cy="1658198"/>
          </a:xfrm>
        </p:spPr>
        <p:txBody>
          <a:bodyPr/>
          <a:lstStyle/>
          <a:p>
            <a:r>
              <a:rPr lang="en-US" dirty="0" smtClean="0"/>
              <a:t>F-1 Students </a:t>
            </a:r>
            <a:r>
              <a:rPr lang="en-US" sz="2400" dirty="0" smtClean="0"/>
              <a:t>(Continued)	</a:t>
            </a:r>
            <a:r>
              <a:rPr lang="en-US" dirty="0" smtClean="0"/>
              <a:t>	</a:t>
            </a:r>
            <a:endParaRPr lang="en-US" dirty="0"/>
          </a:p>
        </p:txBody>
      </p:sp>
      <p:sp>
        <p:nvSpPr>
          <p:cNvPr id="3" name="Content Placeholder 2"/>
          <p:cNvSpPr>
            <a:spLocks noGrp="1"/>
          </p:cNvSpPr>
          <p:nvPr>
            <p:ph idx="1"/>
          </p:nvPr>
        </p:nvSpPr>
        <p:spPr>
          <a:xfrm>
            <a:off x="684472" y="1774777"/>
            <a:ext cx="10753725" cy="3766185"/>
          </a:xfrm>
        </p:spPr>
        <p:txBody>
          <a:bodyPr>
            <a:noAutofit/>
          </a:bodyPr>
          <a:lstStyle/>
          <a:p>
            <a:pPr marL="0" indent="0">
              <a:buNone/>
            </a:pPr>
            <a:r>
              <a:rPr lang="en-US" sz="4400" dirty="0" smtClean="0"/>
              <a:t>Bridge Applications During Change of Status to F-1</a:t>
            </a:r>
          </a:p>
          <a:p>
            <a:pPr lvl="1"/>
            <a:r>
              <a:rPr lang="en-US" sz="4000" dirty="0" smtClean="0"/>
              <a:t>Student must file a separate “bridge” I-539 application </a:t>
            </a:r>
            <a:br>
              <a:rPr lang="en-US" sz="4000" dirty="0" smtClean="0"/>
            </a:br>
            <a:endParaRPr lang="en-US" sz="4000" dirty="0" smtClean="0"/>
          </a:p>
          <a:p>
            <a:pPr lvl="2"/>
            <a:r>
              <a:rPr lang="en-US" sz="3600" dirty="0" smtClean="0"/>
              <a:t>Status cannot expire any later than 30 days before F-1 start date</a:t>
            </a:r>
            <a:br>
              <a:rPr lang="en-US" sz="3600" dirty="0" smtClean="0"/>
            </a:br>
            <a:endParaRPr lang="en-US" sz="3600" dirty="0" smtClean="0"/>
          </a:p>
          <a:p>
            <a:pPr lvl="2"/>
            <a:r>
              <a:rPr lang="en-US" sz="3600" dirty="0" smtClean="0"/>
              <a:t>Includes deferring start dates while COS is pending</a:t>
            </a:r>
            <a:endParaRPr lang="en-US" sz="3600" dirty="0"/>
          </a:p>
        </p:txBody>
      </p:sp>
    </p:spTree>
    <p:extLst>
      <p:ext uri="{BB962C8B-B14F-4D97-AF65-F5344CB8AC3E}">
        <p14:creationId xmlns:p14="http://schemas.microsoft.com/office/powerpoint/2010/main" val="377946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655" y="210364"/>
            <a:ext cx="10772775" cy="1658198"/>
          </a:xfrm>
        </p:spPr>
        <p:txBody>
          <a:bodyPr/>
          <a:lstStyle/>
          <a:p>
            <a:r>
              <a:rPr lang="en-US" dirty="0" smtClean="0"/>
              <a:t>F-1 Students </a:t>
            </a:r>
            <a:r>
              <a:rPr lang="en-US" sz="2400" dirty="0" smtClean="0"/>
              <a:t>(Continued)</a:t>
            </a:r>
            <a:endParaRPr lang="en-US" sz="2400" dirty="0"/>
          </a:p>
        </p:txBody>
      </p:sp>
      <p:sp>
        <p:nvSpPr>
          <p:cNvPr id="3" name="Content Placeholder 2"/>
          <p:cNvSpPr>
            <a:spLocks noGrp="1"/>
          </p:cNvSpPr>
          <p:nvPr>
            <p:ph idx="1"/>
          </p:nvPr>
        </p:nvSpPr>
        <p:spPr>
          <a:xfrm>
            <a:off x="676656" y="2011680"/>
            <a:ext cx="10753725" cy="4686105"/>
          </a:xfrm>
        </p:spPr>
        <p:txBody>
          <a:bodyPr>
            <a:normAutofit fontScale="92500" lnSpcReduction="20000"/>
          </a:bodyPr>
          <a:lstStyle/>
          <a:p>
            <a:pPr marL="0" indent="0">
              <a:buNone/>
            </a:pPr>
            <a:r>
              <a:rPr lang="en-US" sz="3600" dirty="0" smtClean="0"/>
              <a:t>Fees affecting F-1 Students</a:t>
            </a:r>
          </a:p>
          <a:p>
            <a:pPr marL="0" indent="0">
              <a:buNone/>
            </a:pPr>
            <a:endParaRPr lang="en-US" sz="3600" dirty="0" smtClean="0"/>
          </a:p>
          <a:p>
            <a:pPr marL="0" indent="0">
              <a:buNone/>
            </a:pPr>
            <a:r>
              <a:rPr lang="en-US" sz="3600" dirty="0" smtClean="0"/>
              <a:t>Updates to be aware of:</a:t>
            </a:r>
          </a:p>
          <a:p>
            <a:pPr marL="0" indent="0">
              <a:buNone/>
            </a:pPr>
            <a:endParaRPr lang="en-US" sz="3600" dirty="0" smtClean="0"/>
          </a:p>
          <a:p>
            <a:pPr marL="0" indent="0">
              <a:buNone/>
            </a:pPr>
            <a:r>
              <a:rPr lang="en-US" sz="3600" dirty="0" smtClean="0"/>
              <a:t>I-539 </a:t>
            </a:r>
            <a:r>
              <a:rPr lang="en-US" sz="3600" dirty="0"/>
              <a:t>Application to Extend/Change </a:t>
            </a:r>
            <a:r>
              <a:rPr lang="en-US" sz="3600" dirty="0" smtClean="0"/>
              <a:t>Nonimmigrant Status</a:t>
            </a:r>
            <a:endParaRPr lang="en-US" sz="3600" dirty="0"/>
          </a:p>
          <a:p>
            <a:pPr marL="0" indent="0">
              <a:buNone/>
            </a:pPr>
            <a:r>
              <a:rPr lang="en-US" sz="3600" dirty="0" smtClean="0"/>
              <a:t>	Previously: $290  </a:t>
            </a:r>
            <a:r>
              <a:rPr lang="en-US" sz="3600" b="1" dirty="0">
                <a:solidFill>
                  <a:srgbClr val="FF0000"/>
                </a:solidFill>
              </a:rPr>
              <a:t>Now: $ 370 28</a:t>
            </a:r>
            <a:r>
              <a:rPr lang="en-US" sz="3600" b="1" dirty="0" smtClean="0">
                <a:solidFill>
                  <a:srgbClr val="FF0000"/>
                </a:solidFill>
              </a:rPr>
              <a:t>%</a:t>
            </a:r>
          </a:p>
          <a:p>
            <a:pPr marL="0" indent="0">
              <a:buNone/>
            </a:pPr>
            <a:endParaRPr lang="en-US" sz="3600" b="1" dirty="0">
              <a:solidFill>
                <a:srgbClr val="FF0000"/>
              </a:solidFill>
            </a:endParaRPr>
          </a:p>
          <a:p>
            <a:pPr marL="0" indent="0">
              <a:buNone/>
            </a:pPr>
            <a:r>
              <a:rPr lang="en-US" sz="3600" dirty="0"/>
              <a:t>I-765 Application for Employment Authorization </a:t>
            </a:r>
            <a:endParaRPr lang="en-US" sz="3600" dirty="0" smtClean="0"/>
          </a:p>
          <a:p>
            <a:pPr marL="0" indent="0">
              <a:buNone/>
            </a:pPr>
            <a:r>
              <a:rPr lang="en-US" sz="3600" dirty="0" smtClean="0"/>
              <a:t>	Previously: $380  </a:t>
            </a:r>
            <a:r>
              <a:rPr lang="en-US" sz="3600" b="1" dirty="0" smtClean="0">
                <a:solidFill>
                  <a:srgbClr val="FF0000"/>
                </a:solidFill>
              </a:rPr>
              <a:t>Now: $ </a:t>
            </a:r>
            <a:r>
              <a:rPr lang="en-US" sz="3600" b="1" dirty="0">
                <a:solidFill>
                  <a:srgbClr val="FF0000"/>
                </a:solidFill>
              </a:rPr>
              <a:t>410 8%</a:t>
            </a:r>
            <a:endParaRPr lang="en-US" sz="3600" b="1" dirty="0" smtClean="0">
              <a:solidFill>
                <a:srgbClr val="FF0000"/>
              </a:solidFill>
            </a:endParaRPr>
          </a:p>
          <a:p>
            <a:endParaRPr lang="en-US" dirty="0"/>
          </a:p>
        </p:txBody>
      </p:sp>
    </p:spTree>
    <p:extLst>
      <p:ext uri="{BB962C8B-B14F-4D97-AF65-F5344CB8AC3E}">
        <p14:creationId xmlns:p14="http://schemas.microsoft.com/office/powerpoint/2010/main" val="534949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199</TotalTime>
  <Words>504</Words>
  <Application>Microsoft Office PowerPoint</Application>
  <PresentationFormat>Widescreen</PresentationFormat>
  <Paragraphs>139</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Metropolitan</vt:lpstr>
      <vt:lpstr>International Student and Scholar Regulatory Update   2017</vt:lpstr>
      <vt:lpstr>Presenters</vt:lpstr>
      <vt:lpstr>Agenda </vt:lpstr>
      <vt:lpstr>PowerPoint Presentation</vt:lpstr>
      <vt:lpstr>General Context </vt:lpstr>
      <vt:lpstr>General context (continued)</vt:lpstr>
      <vt:lpstr>F-1 Students</vt:lpstr>
      <vt:lpstr>F-1 Students (Continued)  </vt:lpstr>
      <vt:lpstr>F-1 Students (Continued)</vt:lpstr>
      <vt:lpstr>J-1 Exchange Visitors</vt:lpstr>
      <vt:lpstr>J-1 Exchange Visitors (Continued)</vt:lpstr>
      <vt:lpstr>J-1 Exchange Visitors</vt:lpstr>
      <vt:lpstr>J-1 Exchange Visitors</vt:lpstr>
      <vt:lpstr>USCIS</vt:lpstr>
      <vt:lpstr>SEVP</vt:lpstr>
      <vt:lpstr>Travel - DoS</vt:lpstr>
      <vt:lpstr>Travel – DoS (continued)</vt:lpstr>
      <vt:lpstr>Travel - CBP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Student and Scholar  Regulatory Update 2017</dc:title>
  <dc:creator>Robin Catmur</dc:creator>
  <cp:lastModifiedBy>Robin Catmur</cp:lastModifiedBy>
  <cp:revision>22</cp:revision>
  <dcterms:created xsi:type="dcterms:W3CDTF">2017-07-17T14:05:25Z</dcterms:created>
  <dcterms:modified xsi:type="dcterms:W3CDTF">2017-07-24T15:00:07Z</dcterms:modified>
</cp:coreProperties>
</file>