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1" r:id="rId5"/>
    <p:sldId id="272" r:id="rId6"/>
    <p:sldId id="259" r:id="rId7"/>
    <p:sldId id="260" r:id="rId8"/>
    <p:sldId id="273" r:id="rId9"/>
    <p:sldId id="262" r:id="rId10"/>
    <p:sldId id="265" r:id="rId11"/>
    <p:sldId id="274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0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9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8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0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3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0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8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10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43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8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1C244-6CC2-4A8A-A819-D07E796CA5C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922A1-C8E7-4A58-AA4C-4EFB19C9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Cash Advances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1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Expense Report and Applying a Cash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Employee Self-Service</a:t>
            </a:r>
          </a:p>
          <a:p>
            <a:r>
              <a:rPr lang="en-US" dirty="0" smtClean="0"/>
              <a:t>Travel and Expenses</a:t>
            </a:r>
          </a:p>
          <a:p>
            <a:r>
              <a:rPr lang="en-US" dirty="0" smtClean="0"/>
              <a:t>Cash Advances</a:t>
            </a:r>
          </a:p>
          <a:p>
            <a:r>
              <a:rPr lang="en-US" dirty="0" smtClean="0"/>
              <a:t>Create/Modify</a:t>
            </a:r>
          </a:p>
          <a:p>
            <a:r>
              <a:rPr lang="en-US" dirty="0" smtClean="0"/>
              <a:t>Create Expense Report and add all Expense lines</a:t>
            </a:r>
          </a:p>
          <a:p>
            <a:r>
              <a:rPr lang="en-US" dirty="0" smtClean="0"/>
              <a:t>Actions drop down menu</a:t>
            </a:r>
          </a:p>
          <a:p>
            <a:pPr lvl="1"/>
            <a:r>
              <a:rPr lang="en-US" dirty="0" smtClean="0"/>
              <a:t>Select “Apply/View Cash Advance”</a:t>
            </a:r>
          </a:p>
          <a:p>
            <a:pPr lvl="1"/>
            <a:r>
              <a:rPr lang="en-US" dirty="0" smtClean="0"/>
              <a:t>Click “GO”</a:t>
            </a:r>
          </a:p>
        </p:txBody>
      </p:sp>
    </p:spTree>
    <p:extLst>
      <p:ext uri="{BB962C8B-B14F-4D97-AF65-F5344CB8AC3E}">
        <p14:creationId xmlns:p14="http://schemas.microsoft.com/office/powerpoint/2010/main" val="34258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Expense Report and Applying a Cash Advance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4" y="1776470"/>
            <a:ext cx="10069041" cy="4571576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3280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Cash Advances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02" y="2864365"/>
            <a:ext cx="11356396" cy="2834978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584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Cash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Cash Advance Statuses:</a:t>
            </a:r>
          </a:p>
          <a:p>
            <a:pPr lvl="1"/>
            <a:r>
              <a:rPr lang="en-US" dirty="0" smtClean="0"/>
              <a:t>Pending: Saved but not yet submitted</a:t>
            </a:r>
          </a:p>
          <a:p>
            <a:pPr lvl="1"/>
            <a:r>
              <a:rPr lang="en-US" dirty="0" smtClean="0"/>
              <a:t>Submitted: For approval</a:t>
            </a:r>
          </a:p>
          <a:p>
            <a:pPr lvl="1"/>
            <a:r>
              <a:rPr lang="en-US" dirty="0" smtClean="0"/>
              <a:t>Pending Approval: Approver has placed it on hold</a:t>
            </a:r>
          </a:p>
          <a:p>
            <a:pPr lvl="1"/>
            <a:r>
              <a:rPr lang="en-US" dirty="0" smtClean="0"/>
              <a:t>Approved: Approved for Payment</a:t>
            </a:r>
          </a:p>
          <a:p>
            <a:pPr lvl="1"/>
            <a:r>
              <a:rPr lang="en-US" dirty="0" smtClean="0"/>
              <a:t>Paid: Cash Advance paid to employee</a:t>
            </a:r>
          </a:p>
          <a:p>
            <a:r>
              <a:rPr lang="en-US" dirty="0" smtClean="0"/>
              <a:t>Can verify information or see where it is in the approval Workflow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71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Cash Advance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modify a Cash Advance that has not been submitted for approval</a:t>
            </a:r>
          </a:p>
          <a:p>
            <a:r>
              <a:rPr lang="en-US" dirty="0" smtClean="0"/>
              <a:t>Must be in a “Pending” status</a:t>
            </a:r>
          </a:p>
          <a:p>
            <a:r>
              <a:rPr lang="en-US" dirty="0" smtClean="0"/>
              <a:t>Use Create/Modify link</a:t>
            </a:r>
          </a:p>
          <a:p>
            <a:r>
              <a:rPr lang="en-US" dirty="0" smtClean="0"/>
              <a:t>Modify Cash Advance using same procedures as creating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Cash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print at any stage in the process</a:t>
            </a:r>
          </a:p>
          <a:p>
            <a:r>
              <a:rPr lang="en-US" dirty="0" smtClean="0"/>
              <a:t>Opens in a PDF file in a new tab/window</a:t>
            </a:r>
          </a:p>
          <a:p>
            <a:r>
              <a:rPr lang="en-US" dirty="0" smtClean="0"/>
              <a:t>Travel and Expenses &gt; Cash Advance&gt; Print</a:t>
            </a:r>
          </a:p>
          <a:p>
            <a:r>
              <a:rPr lang="en-US" dirty="0" smtClean="0"/>
              <a:t>Select Print Cash Advance link on read-only view of Cash Advance</a:t>
            </a:r>
          </a:p>
          <a:p>
            <a:r>
              <a:rPr lang="en-US" dirty="0" smtClean="0"/>
              <a:t>Use browser print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 Cash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delete a Cash Advance that has not yet been submitted for approval</a:t>
            </a:r>
          </a:p>
          <a:p>
            <a:r>
              <a:rPr lang="en-US" dirty="0" smtClean="0"/>
              <a:t>Only Cash Advances in “Pending” status may be deleted</a:t>
            </a:r>
          </a:p>
          <a:p>
            <a:r>
              <a:rPr lang="en-US" dirty="0" smtClean="0"/>
              <a:t>Travel and Expenses &gt; Cash Advance &gt; Delete </a:t>
            </a:r>
          </a:p>
          <a:p>
            <a:r>
              <a:rPr lang="en-US" dirty="0" smtClean="0"/>
              <a:t>Select Cash Advance and click “Delete Selected Authorization(s)” button</a:t>
            </a:r>
          </a:p>
          <a:p>
            <a:r>
              <a:rPr lang="en-US" dirty="0" smtClean="0"/>
              <a:t>If trip for a paid Cash Advance was canceled, Traveler must return cash advance to the institution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2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Advance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help minimize impact of business travel on employee personal finances</a:t>
            </a:r>
          </a:p>
          <a:p>
            <a:r>
              <a:rPr lang="en-US" dirty="0" smtClean="0"/>
              <a:t>Unused portion of cash advance must be reimbursed to the institution</a:t>
            </a:r>
          </a:p>
          <a:p>
            <a:r>
              <a:rPr lang="en-US" dirty="0" smtClean="0"/>
              <a:t>Very little has changed in new version of PSFIN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9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Advance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Traveler enters Cash Advance online</a:t>
            </a:r>
          </a:p>
          <a:p>
            <a:pPr lvl="1"/>
            <a:r>
              <a:rPr lang="en-US" dirty="0" smtClean="0"/>
              <a:t>Can scan and attach electronic copies of supporting documentation if needed</a:t>
            </a:r>
          </a:p>
          <a:p>
            <a:r>
              <a:rPr lang="en-US" dirty="0" smtClean="0"/>
              <a:t>Traveler submits Cash Advance online</a:t>
            </a:r>
          </a:p>
          <a:p>
            <a:pPr lvl="1"/>
            <a:r>
              <a:rPr lang="en-US" dirty="0" smtClean="0"/>
              <a:t>Workflow sends submitted Cash Advance to first approver</a:t>
            </a:r>
          </a:p>
          <a:p>
            <a:r>
              <a:rPr lang="en-US" dirty="0" smtClean="0"/>
              <a:t>Approver(s) approve/deny Cash Advance online</a:t>
            </a:r>
          </a:p>
          <a:p>
            <a:r>
              <a:rPr lang="en-US" dirty="0" smtClean="0"/>
              <a:t>AP Auditor approves Cash Advance for Payment</a:t>
            </a:r>
          </a:p>
          <a:p>
            <a:r>
              <a:rPr lang="en-US" dirty="0" smtClean="0"/>
              <a:t>Traveler is paid cash advance</a:t>
            </a:r>
          </a:p>
        </p:txBody>
      </p:sp>
    </p:spTree>
    <p:extLst>
      <p:ext uri="{BB962C8B-B14F-4D97-AF65-F5344CB8AC3E}">
        <p14:creationId xmlns:p14="http://schemas.microsoft.com/office/powerpoint/2010/main" val="41669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Advance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travel is complete, Traveler creates Expense Report and applies Cash Advance to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If Cash Advance &gt; Incurred Travel Expenses: Traveler reimburses institution</a:t>
            </a:r>
          </a:p>
          <a:p>
            <a:r>
              <a:rPr lang="en-US" dirty="0" smtClean="0"/>
              <a:t>If Cash Advance &lt; Incurred Travel Expenses: Institution reimburses Traveler amount less the cash advance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0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Notes Regarding Cash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Cash Advance Chartfields may not be edited</a:t>
            </a:r>
          </a:p>
          <a:p>
            <a:r>
              <a:rPr lang="en-US" dirty="0" smtClean="0"/>
              <a:t>Institutions specify what Fund Code, Program and Class should be used for Cash Advances</a:t>
            </a:r>
          </a:p>
          <a:p>
            <a:r>
              <a:rPr lang="en-US" dirty="0" smtClean="0"/>
              <a:t>Traveler may need to edit User Profile to update Chartfields before creating a Cash Advance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Cash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222523" cy="812067"/>
          </a:xfrm>
        </p:spPr>
        <p:txBody>
          <a:bodyPr/>
          <a:lstStyle/>
          <a:p>
            <a:r>
              <a:rPr lang="en-US" dirty="0" smtClean="0"/>
              <a:t>Employee Self-Service &gt; Cash Advance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89" y="3151300"/>
            <a:ext cx="10161633" cy="253672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411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Advance Fields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44" y="1529358"/>
            <a:ext cx="11306001" cy="520555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026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a Cash Advance to an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Approved, Paid Cash Advance must be applied to an Expense Report</a:t>
            </a:r>
          </a:p>
          <a:p>
            <a:r>
              <a:rPr lang="en-US" dirty="0" smtClean="0"/>
              <a:t>If Cash Advance was more than incurred expenses, Traveler reimburses institution</a:t>
            </a:r>
          </a:p>
          <a:p>
            <a:r>
              <a:rPr lang="en-US" dirty="0" smtClean="0"/>
              <a:t>If Cash Advance was less than incurred expenses, Traveler is reimbursed the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3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Cash Advance to Expense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662138" cy="1884729"/>
          </a:xfrm>
        </p:spPr>
        <p:txBody>
          <a:bodyPr/>
          <a:lstStyle/>
          <a:p>
            <a:r>
              <a:rPr lang="en-US" dirty="0" smtClean="0"/>
              <a:t>Traveler creates Expense Report normally</a:t>
            </a:r>
          </a:p>
          <a:p>
            <a:r>
              <a:rPr lang="en-US" dirty="0" smtClean="0"/>
              <a:t>Inputs all expense lines</a:t>
            </a:r>
          </a:p>
          <a:p>
            <a:r>
              <a:rPr lang="en-US" dirty="0" smtClean="0"/>
              <a:t>Actions drop-down menu: Select “Apply/View Cash Advance(s)”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52" y="3931357"/>
            <a:ext cx="11386833" cy="187156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802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468&quot;&gt;&lt;/object&gt;&lt;object type=&quot;2&quot; unique_id=&quot;10469&quot;&gt;&lt;object type=&quot;3&quot; unique_id=&quot;10470&quot;&gt;&lt;property id=&quot;20148&quot; value=&quot;5&quot;/&gt;&lt;property id=&quot;20300&quot; value=&quot;Slide 1 - &amp;quot;Cash Advances&amp;quot;&quot;/&gt;&lt;property id=&quot;20307&quot; value=&quot;256&quot;/&gt;&lt;/object&gt;&lt;object type=&quot;3&quot; unique_id=&quot;10471&quot;&gt;&lt;property id=&quot;20148&quot; value=&quot;5&quot;/&gt;&lt;property id=&quot;20300&quot; value=&quot;Slide 3 - &amp;quot;Cash Advance Process&amp;quot;&quot;/&gt;&lt;property id=&quot;20307&quot; value=&quot;257&quot;/&gt;&lt;/object&gt;&lt;object type=&quot;3&quot; unique_id=&quot;10472&quot;&gt;&lt;property id=&quot;20148&quot; value=&quot;5&quot;/&gt;&lt;property id=&quot;20300&quot; value=&quot;Slide 2 - &amp;quot;Cash Advance Purpose&amp;quot;&quot;/&gt;&lt;property id=&quot;20307&quot; value=&quot;258&quot;/&gt;&lt;/object&gt;&lt;object type=&quot;3&quot; unique_id=&quot;10473&quot;&gt;&lt;property id=&quot;20148&quot; value=&quot;5&quot;/&gt;&lt;property id=&quot;20300&quot; value=&quot;Slide 6 - &amp;quot;Create Cash Advance&amp;quot;&quot;/&gt;&lt;property id=&quot;20307&quot; value=&quot;259&quot;/&gt;&lt;/object&gt;&lt;object type=&quot;3&quot; unique_id=&quot;10552&quot;&gt;&lt;property id=&quot;20148&quot; value=&quot;5&quot;/&gt;&lt;property id=&quot;20300&quot; value=&quot;Slide 7 - &amp;quot;Cash Advance Fields&amp;quot;&quot;/&gt;&lt;property id=&quot;20307&quot; value=&quot;260&quot;/&gt;&lt;/object&gt;&lt;object type=&quot;3&quot; unique_id=&quot;10554&quot;&gt;&lt;property id=&quot;20148&quot; value=&quot;5&quot;/&gt;&lt;property id=&quot;20300&quot; value=&quot;Slide 9 - &amp;quot;Applying Cash Advance to Expense Report&amp;quot;&quot;/&gt;&lt;property id=&quot;20307&quot; value=&quot;262&quot;/&gt;&lt;/object&gt;&lt;object type=&quot;3&quot; unique_id=&quot;10557&quot;&gt;&lt;property id=&quot;20148&quot; value=&quot;5&quot;/&gt;&lt;property id=&quot;20300&quot; value=&quot;Slide 10 - &amp;quot;Creating Expense Report and Applying a Cash Advance&amp;quot;&quot;/&gt;&lt;property id=&quot;20307&quot; value=&quot;265&quot;/&gt;&lt;/object&gt;&lt;object type=&quot;3&quot; unique_id=&quot;10558&quot;&gt;&lt;property id=&quot;20148&quot; value=&quot;5&quot;/&gt;&lt;property id=&quot;20300&quot; value=&quot;Slide 12 - &amp;quot;Working with Cash Advances&amp;quot;&quot;/&gt;&lt;property id=&quot;20307&quot; value=&quot;266&quot;/&gt;&lt;/object&gt;&lt;object type=&quot;3&quot; unique_id=&quot;10559&quot;&gt;&lt;property id=&quot;20148&quot; value=&quot;5&quot;/&gt;&lt;property id=&quot;20300&quot; value=&quot;Slide 13 - &amp;quot;Viewing Cash Advances&amp;quot;&quot;/&gt;&lt;property id=&quot;20307&quot; value=&quot;267&quot;/&gt;&lt;/object&gt;&lt;object type=&quot;3&quot; unique_id=&quot;10560&quot;&gt;&lt;property id=&quot;20148&quot; value=&quot;5&quot;/&gt;&lt;property id=&quot;20300&quot; value=&quot;Slide 14 - &amp;quot;Modify Cash Advance&amp;quot;&quot;/&gt;&lt;property id=&quot;20307&quot; value=&quot;268&quot;/&gt;&lt;/object&gt;&lt;object type=&quot;3&quot; unique_id=&quot;10561&quot;&gt;&lt;property id=&quot;20148&quot; value=&quot;5&quot;/&gt;&lt;property id=&quot;20300&quot; value=&quot;Slide 15 - &amp;quot;Print Cash Advance&amp;quot;&quot;/&gt;&lt;property id=&quot;20307&quot; value=&quot;269&quot;/&gt;&lt;/object&gt;&lt;object type=&quot;3&quot; unique_id=&quot;10562&quot;&gt;&lt;property id=&quot;20148&quot; value=&quot;5&quot;/&gt;&lt;property id=&quot;20300&quot; value=&quot;Slide 16 - &amp;quot;Delete Cash Advance&amp;quot;&quot;/&gt;&lt;property id=&quot;20307&quot; value=&quot;270&quot;/&gt;&lt;/object&gt;&lt;object type=&quot;3&quot; unique_id=&quot;10750&quot;&gt;&lt;property id=&quot;20148&quot; value=&quot;5&quot;/&gt;&lt;property id=&quot;20300&quot; value=&quot;Slide 4 - &amp;quot;Cash Advance Process&amp;quot;&quot;/&gt;&lt;property id=&quot;20307&quot; value=&quot;271&quot;/&gt;&lt;/object&gt;&lt;object type=&quot;3&quot; unique_id=&quot;10751&quot;&gt;&lt;property id=&quot;20148&quot; value=&quot;5&quot;/&gt;&lt;property id=&quot;20300&quot; value=&quot;Slide 5 - &amp;quot;Important Notes Regarding Cash Advances&amp;quot;&quot;/&gt;&lt;property id=&quot;20307&quot; value=&quot;272&quot;/&gt;&lt;/object&gt;&lt;object type=&quot;3&quot; unique_id=&quot;10752&quot;&gt;&lt;property id=&quot;20148&quot; value=&quot;5&quot;/&gt;&lt;property id=&quot;20300&quot; value=&quot;Slide 8 - &amp;quot;Apply a Cash Advance to an Expense Report&amp;quot;&quot;/&gt;&lt;property id=&quot;20307&quot; value=&quot;273&quot;/&gt;&lt;/object&gt;&lt;object type=&quot;3&quot; unique_id=&quot;10804&quot;&gt;&lt;property id=&quot;20148&quot; value=&quot;5&quot;/&gt;&lt;property id=&quot;20300&quot; value=&quot;Slide 11 - &amp;quot;Creating Expense Report and Applying a Cash Advance&amp;quot;&quot;/&gt;&lt;property id=&quot;20307&quot; value=&quot;27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498</Words>
  <Application>Microsoft Office PowerPoint</Application>
  <PresentationFormat>Widescreen</PresentationFormat>
  <Paragraphs>68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Cash Advances</vt:lpstr>
      <vt:lpstr>Cash Advance Purpose</vt:lpstr>
      <vt:lpstr>Cash Advance Process</vt:lpstr>
      <vt:lpstr>Cash Advance Process</vt:lpstr>
      <vt:lpstr>Important Notes Regarding Cash Advances</vt:lpstr>
      <vt:lpstr>Create Cash Advance</vt:lpstr>
      <vt:lpstr>Cash Advance Fields</vt:lpstr>
      <vt:lpstr>Apply a Cash Advance to an Expense Report</vt:lpstr>
      <vt:lpstr>Applying Cash Advance to Expense Report</vt:lpstr>
      <vt:lpstr>Creating Expense Report and Applying a Cash Advance</vt:lpstr>
      <vt:lpstr>Creating Expense Report and Applying a Cash Advance</vt:lpstr>
      <vt:lpstr>Working with Cash Advances</vt:lpstr>
      <vt:lpstr>Viewing Cash Advances</vt:lpstr>
      <vt:lpstr>Modify Cash Advance</vt:lpstr>
      <vt:lpstr>Print Cash Advance</vt:lpstr>
      <vt:lpstr>Delete Cash Advance</vt:lpstr>
    </vt:vector>
  </TitlesOfParts>
  <Company>University System of Georgia Board of Regents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Authorizations</dc:title>
  <dc:creator>Teresa Piazza</dc:creator>
  <cp:lastModifiedBy>Teresa Piazza</cp:lastModifiedBy>
  <cp:revision>17</cp:revision>
  <dcterms:created xsi:type="dcterms:W3CDTF">2015-03-03T21:40:03Z</dcterms:created>
  <dcterms:modified xsi:type="dcterms:W3CDTF">2015-03-06T12:33:42Z</dcterms:modified>
</cp:coreProperties>
</file>