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5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8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7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0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8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7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3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3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26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602A6-C6AC-4BDC-B7F3-8A0463935332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C09A0-53B7-4770-9C7E-7DD0D693C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6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Expense Approvers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 Alternate User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be done when an approver is going to be unable to approve EX transactions for a specified period of time (i.e., Vacation)</a:t>
            </a:r>
          </a:p>
          <a:p>
            <a:r>
              <a:rPr lang="en-US" dirty="0" smtClean="0"/>
              <a:t>Approver specifies date range and Alternate User to approve transactions during that date range</a:t>
            </a:r>
          </a:p>
          <a:p>
            <a:r>
              <a:rPr lang="en-US" dirty="0" smtClean="0"/>
              <a:t>Only new transactions during date range are rerouted to alternate user</a:t>
            </a:r>
          </a:p>
          <a:p>
            <a:pPr lvl="1"/>
            <a:r>
              <a:rPr lang="en-US" dirty="0" smtClean="0"/>
              <a:t>Transactions currently sitting in Original Approver’s Worklist remain there until worked on or reassigned</a:t>
            </a:r>
          </a:p>
          <a:p>
            <a:r>
              <a:rPr lang="en-US" dirty="0" smtClean="0"/>
              <a:t>“My System Profile” in main 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13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Reassign Approval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Expense Approver is able to reassign an Expense Transaction to another approver if unable to work it</a:t>
            </a:r>
          </a:p>
          <a:p>
            <a:r>
              <a:rPr lang="en-US" dirty="0" smtClean="0"/>
              <a:t>EX Administrators can perform this action as well</a:t>
            </a:r>
          </a:p>
          <a:p>
            <a:r>
              <a:rPr lang="en-US" dirty="0" smtClean="0"/>
              <a:t>Done through Manager Self-Service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33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Approver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Knowledgeable of travel rules and regulations</a:t>
            </a:r>
          </a:p>
          <a:p>
            <a:r>
              <a:rPr lang="en-US" dirty="0" smtClean="0"/>
              <a:t>Work Expense transactions in a timely manner</a:t>
            </a:r>
          </a:p>
          <a:p>
            <a:r>
              <a:rPr lang="en-US" dirty="0" smtClean="0"/>
              <a:t>Understand where you fall into the Expense Workflow</a:t>
            </a:r>
          </a:p>
          <a:p>
            <a:r>
              <a:rPr lang="en-US" dirty="0" smtClean="0"/>
              <a:t>Have a designated approver</a:t>
            </a:r>
          </a:p>
          <a:p>
            <a:r>
              <a:rPr lang="en-US" dirty="0" smtClean="0"/>
              <a:t>Set up an alternate approver when away from the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5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transactions for an EX Approver reside in their Worklist</a:t>
            </a:r>
          </a:p>
          <a:p>
            <a:r>
              <a:rPr lang="en-US" dirty="0" smtClean="0"/>
              <a:t>Notified via email when a transaction requires action</a:t>
            </a:r>
          </a:p>
          <a:p>
            <a:r>
              <a:rPr lang="en-US" dirty="0" smtClean="0"/>
              <a:t>Email contains link to the Worklist approval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09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the Worklist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PSFIN Core or Self-Service</a:t>
            </a:r>
          </a:p>
          <a:p>
            <a:r>
              <a:rPr lang="en-US" dirty="0" smtClean="0"/>
              <a:t>Worklist link: Upper right corner of page</a:t>
            </a:r>
          </a:p>
          <a:p>
            <a:r>
              <a:rPr lang="en-US" dirty="0" smtClean="0"/>
              <a:t>Worklist contains all transactions requiring Approver’s action</a:t>
            </a:r>
          </a:p>
          <a:p>
            <a:r>
              <a:rPr lang="en-US" dirty="0" smtClean="0"/>
              <a:t>Naming Convention:</a:t>
            </a:r>
          </a:p>
          <a:p>
            <a:pPr lvl="1"/>
            <a:r>
              <a:rPr lang="en-US" dirty="0" err="1" smtClean="0"/>
              <a:t>TAApproval</a:t>
            </a:r>
            <a:r>
              <a:rPr lang="en-US" dirty="0" smtClean="0"/>
              <a:t> = Travel Authorization</a:t>
            </a:r>
          </a:p>
          <a:p>
            <a:pPr lvl="1"/>
            <a:r>
              <a:rPr lang="en-US" dirty="0" err="1" smtClean="0"/>
              <a:t>ERApproval</a:t>
            </a:r>
            <a:r>
              <a:rPr lang="en-US" dirty="0" smtClean="0"/>
              <a:t> = Expense Report</a:t>
            </a:r>
          </a:p>
          <a:p>
            <a:pPr lvl="1"/>
            <a:r>
              <a:rPr lang="en-US" dirty="0" err="1" smtClean="0"/>
              <a:t>CAApproval</a:t>
            </a:r>
            <a:r>
              <a:rPr lang="en-US" dirty="0" smtClean="0"/>
              <a:t> = Cash Advance</a:t>
            </a:r>
          </a:p>
        </p:txBody>
      </p:sp>
    </p:spTree>
    <p:extLst>
      <p:ext uri="{BB962C8B-B14F-4D97-AF65-F5344CB8AC3E}">
        <p14:creationId xmlns:p14="http://schemas.microsoft.com/office/powerpoint/2010/main" val="17033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Approve: Sends to next Approver</a:t>
            </a:r>
          </a:p>
          <a:p>
            <a:r>
              <a:rPr lang="en-US" dirty="0" smtClean="0"/>
              <a:t>Deny: </a:t>
            </a:r>
          </a:p>
          <a:p>
            <a:pPr lvl="1"/>
            <a:r>
              <a:rPr lang="en-US" dirty="0" smtClean="0"/>
              <a:t>Can deny entire transaction or just select line(s)</a:t>
            </a:r>
          </a:p>
          <a:p>
            <a:pPr lvl="1"/>
            <a:r>
              <a:rPr lang="en-US" dirty="0" smtClean="0"/>
              <a:t>Denied transaction may not be resubmitted</a:t>
            </a:r>
          </a:p>
          <a:p>
            <a:r>
              <a:rPr lang="en-US" dirty="0" smtClean="0"/>
              <a:t>Send Back</a:t>
            </a:r>
          </a:p>
          <a:p>
            <a:pPr lvl="1"/>
            <a:r>
              <a:rPr lang="en-US" dirty="0" smtClean="0"/>
              <a:t>Returns transaction to submitter for revisions/corrections</a:t>
            </a:r>
          </a:p>
          <a:p>
            <a:r>
              <a:rPr lang="en-US" dirty="0" smtClean="0"/>
              <a:t>Hold</a:t>
            </a:r>
          </a:p>
          <a:p>
            <a:pPr lvl="1"/>
            <a:r>
              <a:rPr lang="en-US" dirty="0" smtClean="0"/>
              <a:t>Provides additional time to work a transaction</a:t>
            </a:r>
          </a:p>
          <a:p>
            <a:pPr lvl="1"/>
            <a:r>
              <a:rPr lang="en-US" dirty="0" smtClean="0"/>
              <a:t>Status changes from “Submitted for Approval” to “Approval in Process”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an Expense Transaction may be approved, it must have “Valid” Budget Checking status</a:t>
            </a:r>
          </a:p>
          <a:p>
            <a:r>
              <a:rPr lang="en-US" dirty="0" smtClean="0"/>
              <a:t>If EX transaction has not gone through Budget Checking, Budget Checking status will be “N”</a:t>
            </a:r>
          </a:p>
          <a:p>
            <a:pPr lvl="1"/>
            <a:r>
              <a:rPr lang="en-US" dirty="0" smtClean="0"/>
              <a:t>Approve button will not be enabled</a:t>
            </a:r>
          </a:p>
          <a:p>
            <a:r>
              <a:rPr lang="en-US" dirty="0" smtClean="0"/>
              <a:t>Budget Checking runs each night in a batch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an Expense Transaction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to make sure it is compliant with travel rules and regulations</a:t>
            </a:r>
          </a:p>
          <a:p>
            <a:r>
              <a:rPr lang="en-US" dirty="0" smtClean="0"/>
              <a:t>Review any supporting documentation electronically attached</a:t>
            </a:r>
          </a:p>
          <a:p>
            <a:r>
              <a:rPr lang="en-US" dirty="0" smtClean="0"/>
              <a:t>Approving?</a:t>
            </a:r>
          </a:p>
          <a:p>
            <a:pPr lvl="1"/>
            <a:r>
              <a:rPr lang="en-US" dirty="0" smtClean="0"/>
              <a:t>Ensure transaction has “Valid” budget check status</a:t>
            </a:r>
          </a:p>
          <a:p>
            <a:r>
              <a:rPr lang="en-US" dirty="0" smtClean="0"/>
              <a:t>Sending Back?</a:t>
            </a:r>
          </a:p>
          <a:p>
            <a:pPr lvl="1"/>
            <a:r>
              <a:rPr lang="en-US" dirty="0" smtClean="0"/>
              <a:t>Include comments as to what needs to be corrected</a:t>
            </a:r>
          </a:p>
          <a:p>
            <a:r>
              <a:rPr lang="en-US" dirty="0" smtClean="0"/>
              <a:t>Denying?</a:t>
            </a:r>
          </a:p>
          <a:p>
            <a:pPr lvl="1"/>
            <a:r>
              <a:rPr lang="en-US" dirty="0" smtClean="0"/>
              <a:t>Include comments as to why it is being denied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5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 Expense Report Receipts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responsible for verifying Expense Report Receipts, can do this online while working EX transaction</a:t>
            </a:r>
          </a:p>
          <a:p>
            <a:r>
              <a:rPr lang="en-US" dirty="0" smtClean="0"/>
              <a:t>Checkboxes available for Receipt Received and Verify Receipts</a:t>
            </a:r>
          </a:p>
          <a:p>
            <a:r>
              <a:rPr lang="en-US" dirty="0" smtClean="0"/>
              <a:t>Receipts may be attached to the Expense Report (Attachments link) or provided hardcopy</a:t>
            </a:r>
          </a:p>
          <a:p>
            <a:r>
              <a:rPr lang="en-US" dirty="0" smtClean="0"/>
              <a:t>Approver selects appropriate checkbox</a:t>
            </a:r>
          </a:p>
          <a:p>
            <a:pPr lvl="1"/>
            <a:r>
              <a:rPr lang="en-US" dirty="0" smtClean="0"/>
              <a:t>Checkbox remains selected through the Workflow</a:t>
            </a:r>
          </a:p>
          <a:p>
            <a:pPr lvl="1"/>
            <a:r>
              <a:rPr lang="en-US" dirty="0" smtClean="0"/>
              <a:t>Subsequent approvers do not need to perform the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4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a Designated Approver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Expense Approvers may not approver their own Expense transactions</a:t>
            </a:r>
          </a:p>
          <a:p>
            <a:r>
              <a:rPr lang="en-US" dirty="0" smtClean="0"/>
              <a:t>All approvers should have a designated approver for when they submit EX transactions</a:t>
            </a:r>
          </a:p>
          <a:p>
            <a:r>
              <a:rPr lang="en-US" dirty="0" smtClean="0"/>
              <a:t>Go through User Profile in Expenses</a:t>
            </a:r>
          </a:p>
          <a:p>
            <a:pPr lvl="1"/>
            <a:r>
              <a:rPr lang="en-US" dirty="0" smtClean="0"/>
              <a:t>Organizational Data tab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16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Expense Approver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Expense Approver Responsibilities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Notifications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Accessing the Worklist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Approver Options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Budget Checking&amp;quot;&quot;/&gt;&lt;property id=&quot;20307&quot; value=&quot;261&quot;/&gt;&lt;/object&gt;&lt;object type=&quot;3&quot; unique_id=&quot;10010&quot;&gt;&lt;property id=&quot;20148&quot; value=&quot;5&quot;/&gt;&lt;property id=&quot;20300&quot; value=&quot;Slide 7 - &amp;quot;Working an Expense Transaction&amp;quot;&quot;/&gt;&lt;property id=&quot;20307&quot; value=&quot;262&quot;/&gt;&lt;/object&gt;&lt;object type=&quot;3&quot; unique_id=&quot;10011&quot;&gt;&lt;property id=&quot;20148&quot; value=&quot;5&quot;/&gt;&lt;property id=&quot;20300&quot; value=&quot;Slide 8 - &amp;quot;Verifying Expense Report Receipts &amp;quot;&quot;/&gt;&lt;property id=&quot;20307&quot; value=&quot;263&quot;/&gt;&lt;/object&gt;&lt;object type=&quot;3&quot; unique_id=&quot;10012&quot;&gt;&lt;property id=&quot;20148&quot; value=&quot;5&quot;/&gt;&lt;property id=&quot;20300&quot; value=&quot;Slide 9 - &amp;quot;Assigning a Designated Approver&amp;quot;&quot;/&gt;&lt;property id=&quot;20307&quot; value=&quot;264&quot;/&gt;&lt;/object&gt;&lt;object type=&quot;3&quot; unique_id=&quot;10013&quot;&gt;&lt;property id=&quot;20148&quot; value=&quot;5&quot;/&gt;&lt;property id=&quot;20300&quot; value=&quot;Slide 10 - &amp;quot;Specify Alternate User Routing&amp;quot;&quot;/&gt;&lt;property id=&quot;20307&quot; value=&quot;265&quot;/&gt;&lt;/object&gt;&lt;object type=&quot;3&quot; unique_id=&quot;10014&quot;&gt;&lt;property id=&quot;20148&quot; value=&quot;5&quot;/&gt;&lt;property id=&quot;20300&quot; value=&quot;Slide 11 - &amp;quot;Reassign Approval Work&amp;quot;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475</Words>
  <Application>Microsoft Office PowerPoint</Application>
  <PresentationFormat>Widescreen</PresentationFormat>
  <Paragraphs>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Expense Approvers</vt:lpstr>
      <vt:lpstr>Expense Approver Responsibilities</vt:lpstr>
      <vt:lpstr>Notifications</vt:lpstr>
      <vt:lpstr>Accessing the Worklist</vt:lpstr>
      <vt:lpstr>Approver Options</vt:lpstr>
      <vt:lpstr>Budget Checking</vt:lpstr>
      <vt:lpstr>Working an Expense Transaction</vt:lpstr>
      <vt:lpstr>Verifying Expense Report Receipts </vt:lpstr>
      <vt:lpstr>Assigning a Designated Approver</vt:lpstr>
      <vt:lpstr>Specify Alternate User Routing</vt:lpstr>
      <vt:lpstr>Reassign Approval Work</vt:lpstr>
    </vt:vector>
  </TitlesOfParts>
  <Company>University System of Georgia Board of Regents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Expense Approvers</dc:title>
  <dc:creator>Teresa Piazza</dc:creator>
  <cp:lastModifiedBy>Teresa Piazza</cp:lastModifiedBy>
  <cp:revision>3</cp:revision>
  <dcterms:created xsi:type="dcterms:W3CDTF">2015-03-06T13:55:12Z</dcterms:created>
  <dcterms:modified xsi:type="dcterms:W3CDTF">2015-03-06T14:03:20Z</dcterms:modified>
</cp:coreProperties>
</file>