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61" r:id="rId3"/>
    <p:sldId id="259" r:id="rId4"/>
    <p:sldId id="266" r:id="rId5"/>
    <p:sldId id="272" r:id="rId6"/>
    <p:sldId id="268" r:id="rId7"/>
    <p:sldId id="267" r:id="rId8"/>
    <p:sldId id="269" r:id="rId9"/>
    <p:sldId id="270" r:id="rId10"/>
    <p:sldId id="271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276" autoAdjust="0"/>
  </p:normalViewPr>
  <p:slideViewPr>
    <p:cSldViewPr>
      <p:cViewPr varScale="1">
        <p:scale>
          <a:sx n="94" d="100"/>
          <a:sy n="94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D6AD2-278E-42A1-A549-A3C59E21DBF6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3C7AF-9734-4067-BB28-06121C8EA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3C7AF-9734-4067-BB28-06121C8EA44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Contracts – Contract Page, View Dashboard, Search on Tires, Select Goodyear, Edit Details, Click on Pricing</a:t>
            </a:r>
          </a:p>
          <a:p>
            <a:endParaRPr lang="en-US" dirty="0" smtClean="0"/>
          </a:p>
          <a:p>
            <a:r>
              <a:rPr lang="en-US" dirty="0" smtClean="0"/>
              <a:t>Shopping</a:t>
            </a:r>
            <a:r>
              <a:rPr lang="en-US" baseline="0" dirty="0" smtClean="0"/>
              <a:t> / Searching – Shop Page, Basic Search on XXXX, Advanced Search …..  Add to Cart, prepare for </a:t>
            </a:r>
            <a:r>
              <a:rPr lang="en-US" baseline="0" smtClean="0"/>
              <a:t>check out. 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Dell Punch-Out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Complete Book Punch-Out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3C7AF-9734-4067-BB28-06121C8EA44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1EA034-31AB-439F-8C25-D7C3F9D12BA5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6DB9395C-53CA-4982-82C8-66D29FBF7A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3962400" y="5867400"/>
            <a:ext cx="48006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2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Office of Fiscal Affairs</a:t>
            </a:r>
            <a:r>
              <a:rPr lang="en-US" sz="2400" b="1" cap="none" spc="150" baseline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Track</a:t>
            </a:r>
            <a:endParaRPr lang="en-US" sz="2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F5EC89-87DA-4CC2-856F-9BACA8C4528A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6DB9395C-53CA-4982-82C8-66D29FBF7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AE273B-B6E3-4374-84E8-0A5584784AC6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6DB9395C-53CA-4982-82C8-66D29FBF7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1292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492875"/>
            <a:ext cx="7620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fld id="{6DB9395C-53CA-4982-82C8-66D29FBF7A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Content Placeholder 3" descr="Georgia Summit Logo.jpg"/>
          <p:cNvPicPr>
            <a:picLocks noChangeAspect="1"/>
          </p:cNvPicPr>
          <p:nvPr userDrawn="1"/>
        </p:nvPicPr>
        <p:blipFill>
          <a:blip r:embed="rId2" cstate="print"/>
          <a:srcRect l="15333" r="15333" b="27805"/>
          <a:stretch>
            <a:fillRect/>
          </a:stretch>
        </p:blipFill>
        <p:spPr>
          <a:xfrm>
            <a:off x="228600" y="6324600"/>
            <a:ext cx="914749" cy="320675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rot="5400000" flipH="1">
            <a:off x="4251324" y="2606676"/>
            <a:ext cx="31751" cy="8077200"/>
          </a:xfrm>
          <a:prstGeom prst="line">
            <a:avLst/>
          </a:prstGeom>
          <a:ln w="57150">
            <a:gradFill>
              <a:gsLst>
                <a:gs pos="0">
                  <a:schemeClr val="accent6">
                    <a:lumMod val="60000"/>
                    <a:lumOff val="40000"/>
                    <a:alpha val="73000"/>
                  </a:schemeClr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5410200" y="6324600"/>
            <a:ext cx="289560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Office of Fiscal Affairs</a:t>
            </a:r>
            <a:r>
              <a:rPr lang="en-US" sz="1600" b="1" cap="none" spc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Track</a:t>
            </a:r>
            <a:endParaRPr lang="en-US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30E068-C84A-4D9C-8072-8EF524F5FA98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6DB9395C-53CA-4982-82C8-66D29FBF7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7197FE2-0A65-4F2D-9C43-C24EBD173664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6DB9395C-53CA-4982-82C8-66D29FBF7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064E54-D6A0-4C9E-B2E9-E13CEC05EC14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6DB9395C-53CA-4982-82C8-66D29FBF7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0DDEAC-664A-41B2-975C-9B4D92CA967A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6DB9395C-53CA-4982-82C8-66D29FBF7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9C68D5-D4D7-4EE3-B526-267CEBDE9DD7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6DB9395C-53CA-4982-82C8-66D29FBF7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C4D2C1-FF6F-4FB7-8B0F-A7B2B33F9580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6DB9395C-53CA-4982-82C8-66D29FBF7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AB8BD8-DBD5-440D-A023-2040D1A5AAAD}" type="datetime1">
              <a:rPr lang="en-US" smtClean="0"/>
              <a:pPr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/>
          <a:lstStyle/>
          <a:p>
            <a:fld id="{6DB9395C-53CA-4982-82C8-66D29FBF7A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ebra.Lasher@usg.edu" TargetMode="External"/><Relationship Id="rId2" Type="http://schemas.openxmlformats.org/officeDocument/2006/relationships/hyperlink" Target="http://www.usg.edu/gafirst-fin/training/epro_georgiafirst_marketplac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ebra.Lasher@usg.edu" TargetMode="External"/><Relationship Id="rId2" Type="http://schemas.openxmlformats.org/officeDocument/2006/relationships/hyperlink" Target="mailto:Vikki.Williamson@usg.edu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Kurt.Collins@usg.edu" TargetMode="External"/><Relationship Id="rId4" Type="http://schemas.openxmlformats.org/officeDocument/2006/relationships/hyperlink" Target="mailto:Jason.Beitzel@usg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/>
              <a:t>The GeorgiaFirst Marketplace: </a:t>
            </a:r>
            <a:r>
              <a:rPr lang="en-US" sz="3600" dirty="0" smtClean="0"/>
              <a:t>The final piece of the </a:t>
            </a:r>
            <a:r>
              <a:rPr lang="en-US" sz="3600" dirty="0" err="1" smtClean="0"/>
              <a:t>eProcurement</a:t>
            </a:r>
            <a:r>
              <a:rPr lang="en-US" sz="3600" dirty="0" smtClean="0"/>
              <a:t> puzzle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Friday, September 30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8:30 to 9:20</a:t>
            </a:r>
          </a:p>
          <a:p>
            <a:r>
              <a:rPr lang="en-US" dirty="0" smtClean="0"/>
              <a:t>Room: Estes A</a:t>
            </a:r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04800" y="5562600"/>
            <a:ext cx="2743200" cy="1143000"/>
            <a:chOff x="685800" y="4114800"/>
            <a:chExt cx="3352800" cy="1524000"/>
          </a:xfrm>
        </p:grpSpPr>
        <p:sp>
          <p:nvSpPr>
            <p:cNvPr id="5" name="Rounded Rectangle 4"/>
            <p:cNvSpPr/>
            <p:nvPr/>
          </p:nvSpPr>
          <p:spPr>
            <a:xfrm>
              <a:off x="685800" y="4114800"/>
              <a:ext cx="3352800" cy="15240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Georgia Summit Logo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52500" y="4371975"/>
              <a:ext cx="2857500" cy="962025"/>
            </a:xfrm>
            <a:prstGeom prst="rect">
              <a:avLst/>
            </a:prstGeom>
          </p:spPr>
        </p:pic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395C-53CA-4982-82C8-66D29FBF7A7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r>
              <a:rPr lang="en-US" dirty="0" smtClean="0"/>
              <a:t>Where Do We Go From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Rollout Guide in Presentation Format</a:t>
            </a:r>
          </a:p>
          <a:p>
            <a:pPr lvl="1"/>
            <a:r>
              <a:rPr lang="en-US" dirty="0" smtClean="0"/>
              <a:t>25 slides, 1 step per slide</a:t>
            </a:r>
          </a:p>
          <a:p>
            <a:r>
              <a:rPr lang="en-US" dirty="0" smtClean="0"/>
              <a:t>Live Training Sessions in Athens </a:t>
            </a:r>
          </a:p>
          <a:p>
            <a:pPr lvl="1"/>
            <a:r>
              <a:rPr lang="en-US" dirty="0" smtClean="0"/>
              <a:t>Requester Tuesday, Oct 18</a:t>
            </a:r>
            <a:r>
              <a:rPr lang="en-US" baseline="30000" dirty="0" smtClean="0"/>
              <a:t>th</a:t>
            </a:r>
            <a:r>
              <a:rPr lang="en-US" dirty="0" smtClean="0"/>
              <a:t>, Buyer Wed, Oct 19</a:t>
            </a:r>
            <a:r>
              <a:rPr lang="en-US" baseline="30000" dirty="0" smtClean="0"/>
              <a:t>th</a:t>
            </a:r>
            <a:r>
              <a:rPr lang="en-US" dirty="0" smtClean="0"/>
              <a:t>.  </a:t>
            </a:r>
          </a:p>
          <a:p>
            <a:pPr lvl="1"/>
            <a:r>
              <a:rPr lang="en-US" dirty="0" smtClean="0"/>
              <a:t>Approximately 1 session per month</a:t>
            </a:r>
          </a:p>
          <a:p>
            <a:r>
              <a:rPr lang="en-US" dirty="0" smtClean="0"/>
              <a:t>On-line Documentation and Training Sessions:</a:t>
            </a:r>
          </a:p>
          <a:p>
            <a:pPr>
              <a:buNone/>
            </a:pPr>
            <a:r>
              <a:rPr lang="en-US" sz="2400" dirty="0" smtClean="0">
                <a:hlinkClick r:id="rId2"/>
              </a:rPr>
              <a:t>http://www.usg.edu/gafirst-fin/training/epro_georgiafirst_marketplace/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Contact </a:t>
            </a:r>
            <a:r>
              <a:rPr lang="en-US" sz="2400" dirty="0" smtClean="0">
                <a:hlinkClick r:id="rId3"/>
              </a:rPr>
              <a:t>Debra.Lasher@usg.edu</a:t>
            </a:r>
            <a:r>
              <a:rPr lang="en-US" sz="2400" dirty="0" smtClean="0"/>
              <a:t> to get started!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395C-53CA-4982-82C8-66D29FBF7A73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Please send comments or questions to: </a:t>
            </a:r>
          </a:p>
          <a:p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Vikki.Williamson@usg.edu</a:t>
            </a:r>
            <a:r>
              <a:rPr lang="en-US" dirty="0" smtClean="0"/>
              <a:t> 	</a:t>
            </a:r>
            <a:r>
              <a:rPr lang="en-US" dirty="0" smtClean="0">
                <a:hlinkClick r:id="rId3"/>
              </a:rPr>
              <a:t>Debra.Lasher@usg.edu</a:t>
            </a:r>
            <a:r>
              <a:rPr lang="en-US" dirty="0" smtClean="0"/>
              <a:t> </a:t>
            </a:r>
          </a:p>
          <a:p>
            <a:r>
              <a:rPr lang="en-US" dirty="0" smtClean="0"/>
              <a:t>	</a:t>
            </a:r>
            <a:r>
              <a:rPr lang="en-US" dirty="0" smtClean="0">
                <a:hlinkClick r:id="rId4"/>
              </a:rPr>
              <a:t>April.Harder@usg.edu</a:t>
            </a:r>
            <a:r>
              <a:rPr lang="en-US" dirty="0" smtClean="0"/>
              <a:t>		</a:t>
            </a:r>
            <a:r>
              <a:rPr lang="en-US" dirty="0" smtClean="0">
                <a:hlinkClick r:id="rId5"/>
              </a:rPr>
              <a:t>Kurt.Collins@usg.edu</a:t>
            </a:r>
            <a:r>
              <a:rPr lang="en-US" dirty="0" smtClean="0"/>
              <a:t> 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395C-53CA-4982-82C8-66D29FBF7A73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GeorgiaFirst Marketplace?</a:t>
            </a:r>
          </a:p>
          <a:p>
            <a:r>
              <a:rPr lang="en-US" dirty="0" smtClean="0"/>
              <a:t>Current Status of the Marketplace</a:t>
            </a:r>
          </a:p>
          <a:p>
            <a:r>
              <a:rPr lang="en-US" dirty="0" smtClean="0"/>
              <a:t>View From the Front Lines </a:t>
            </a:r>
          </a:p>
          <a:p>
            <a:pPr lvl="1"/>
            <a:r>
              <a:rPr lang="en-US" dirty="0" smtClean="0"/>
              <a:t>(Donna Bertrand -Kennesaw State University)</a:t>
            </a:r>
          </a:p>
          <a:p>
            <a:r>
              <a:rPr lang="en-US" dirty="0" smtClean="0"/>
              <a:t>Where Do We Go From Here?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395C-53CA-4982-82C8-66D29FBF7A7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Autofit/>
          </a:bodyPr>
          <a:lstStyle/>
          <a:p>
            <a:r>
              <a:rPr lang="en-US" sz="4000" dirty="0" smtClean="0"/>
              <a:t>What is the GeorgiaFirst Marketplace?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PeopleSoft </a:t>
            </a:r>
            <a:r>
              <a:rPr lang="en-US" dirty="0" err="1" smtClean="0"/>
              <a:t>ePro</a:t>
            </a:r>
            <a:endParaRPr lang="en-US" dirty="0" smtClean="0"/>
          </a:p>
          <a:p>
            <a:r>
              <a:rPr lang="en-US" dirty="0" smtClean="0"/>
              <a:t>SciQuest – Supplier of the hosted application</a:t>
            </a:r>
          </a:p>
          <a:p>
            <a:r>
              <a:rPr lang="en-US" dirty="0" smtClean="0"/>
              <a:t>Integration / XML between </a:t>
            </a:r>
            <a:r>
              <a:rPr lang="en-US" dirty="0" err="1" smtClean="0"/>
              <a:t>ePro</a:t>
            </a:r>
            <a:r>
              <a:rPr lang="en-US" dirty="0" smtClean="0"/>
              <a:t> and SciQuest</a:t>
            </a:r>
          </a:p>
          <a:p>
            <a:r>
              <a:rPr lang="en-US" dirty="0" smtClean="0"/>
              <a:t>State Contracts, Items and Pricing</a:t>
            </a:r>
          </a:p>
          <a:p>
            <a:r>
              <a:rPr lang="en-US" dirty="0" smtClean="0"/>
              <a:t>Other Approved Contracts (E&amp;I, Agency etc.)</a:t>
            </a:r>
          </a:p>
          <a:p>
            <a:r>
              <a:rPr lang="en-US" dirty="0" smtClean="0"/>
              <a:t>Institution Specific Configurations for Some Suppliers (i.e. Dell)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395C-53CA-4982-82C8-66D29FBF7A73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Status of the Marketplace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LIVE at:</a:t>
            </a:r>
          </a:p>
          <a:p>
            <a:pPr lvl="1"/>
            <a:r>
              <a:rPr lang="en-US" dirty="0" smtClean="0"/>
              <a:t>Georgia Perimeter College</a:t>
            </a:r>
          </a:p>
          <a:p>
            <a:pPr lvl="1"/>
            <a:r>
              <a:rPr lang="en-US" dirty="0" smtClean="0"/>
              <a:t>Kennesaw State University</a:t>
            </a:r>
          </a:p>
          <a:p>
            <a:pPr lvl="1"/>
            <a:r>
              <a:rPr lang="en-US" dirty="0" smtClean="0"/>
              <a:t>Valdosta State University</a:t>
            </a:r>
          </a:p>
          <a:p>
            <a:pPr lvl="1"/>
            <a:r>
              <a:rPr lang="en-US" dirty="0" smtClean="0"/>
              <a:t>University of West Georgia</a:t>
            </a:r>
          </a:p>
          <a:p>
            <a:pPr lvl="1"/>
            <a:r>
              <a:rPr lang="en-US" dirty="0" smtClean="0"/>
              <a:t>Georgia Gwinnett College</a:t>
            </a:r>
          </a:p>
          <a:p>
            <a:pPr lvl="1"/>
            <a:r>
              <a:rPr lang="en-US" dirty="0" smtClean="0"/>
              <a:t>Augusta State </a:t>
            </a:r>
            <a:r>
              <a:rPr lang="en-US" dirty="0" err="1" smtClean="0"/>
              <a:t>Univeristy</a:t>
            </a:r>
            <a:endParaRPr lang="en-US" dirty="0" smtClean="0"/>
          </a:p>
          <a:p>
            <a:pPr lvl="1"/>
            <a:r>
              <a:rPr lang="en-US" dirty="0" smtClean="0"/>
              <a:t>Georgia Southern University</a:t>
            </a:r>
          </a:p>
          <a:p>
            <a:pPr lvl="1"/>
            <a:r>
              <a:rPr lang="en-US" dirty="0" smtClean="0"/>
              <a:t>Georgia Highlands College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395C-53CA-4982-82C8-66D29FBF7A7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Status of the Marketplace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 GeorgiaFirst Institutions Live</a:t>
            </a:r>
          </a:p>
          <a:p>
            <a:r>
              <a:rPr lang="en-US" dirty="0" smtClean="0"/>
              <a:t>250 POs in September</a:t>
            </a:r>
          </a:p>
          <a:p>
            <a:r>
              <a:rPr lang="en-US" dirty="0" smtClean="0"/>
              <a:t>60 Suppliers</a:t>
            </a:r>
          </a:p>
          <a:p>
            <a:r>
              <a:rPr lang="en-US" dirty="0" smtClean="0"/>
              <a:t>166 Contracts</a:t>
            </a:r>
          </a:p>
          <a:p>
            <a:r>
              <a:rPr lang="en-US" dirty="0" smtClean="0"/>
              <a:t>Hundreds of Thousands of Items on Contract</a:t>
            </a:r>
          </a:p>
          <a:p>
            <a:r>
              <a:rPr lang="en-US" dirty="0" smtClean="0"/>
              <a:t>SciQuest also used by the State, UGA, GA Tech and GHSU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395C-53CA-4982-82C8-66D29FBF7A7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Current Status of the Marketplace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395C-53CA-4982-82C8-66D29FBF7A73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905000"/>
            <a:ext cx="5257800" cy="433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 From the Front Lines</a:t>
            </a:r>
            <a:br>
              <a:rPr lang="en-US" dirty="0" smtClean="0"/>
            </a:br>
            <a:r>
              <a:rPr lang="en-US" sz="3100" dirty="0" smtClean="0"/>
              <a:t>Donna Bertrand, KSU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395C-53CA-4982-82C8-66D29FBF7A7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981200"/>
            <a:ext cx="8229600" cy="43129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Expected Efficiencies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 smtClean="0"/>
              <a:t>Less duplication of effort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Better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budget management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baseline="0" dirty="0" smtClean="0"/>
              <a:t>Less</a:t>
            </a:r>
            <a:r>
              <a:rPr lang="en-US" sz="2600" dirty="0" smtClean="0"/>
              <a:t> paper, with greater transparency in the approval process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Available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spend data for strategic sourcing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 From the Front Lines</a:t>
            </a:r>
            <a:br>
              <a:rPr lang="en-US" dirty="0" smtClean="0"/>
            </a:br>
            <a:r>
              <a:rPr lang="en-US" sz="3100" dirty="0" smtClean="0"/>
              <a:t>Donna Bertrand, KSU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395C-53CA-4982-82C8-66D29FBF7A7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981200"/>
            <a:ext cx="8229600" cy="43129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Challenges and Opportunities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 pitchFamily="18" charset="2"/>
              <a:buChar char=""/>
            </a:pPr>
            <a:r>
              <a:rPr lang="en-US" sz="2600" dirty="0" smtClean="0"/>
              <a:t>Change management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 pitchFamily="18" charset="2"/>
              <a:buChar char="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Communications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 pitchFamily="18" charset="2"/>
              <a:buChar char=""/>
            </a:pPr>
            <a:r>
              <a:rPr lang="en-US" sz="2600" dirty="0" smtClean="0"/>
              <a:t>Training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 pitchFamily="18" charset="2"/>
              <a:buChar char="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Workflow</a:t>
            </a:r>
          </a:p>
          <a:p>
            <a:pPr marL="1188720" lvl="2" indent="-274320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n-US" sz="2400" dirty="0" smtClean="0"/>
              <a:t>Potential for process improvements in Procurement and Account Payable departments</a:t>
            </a:r>
          </a:p>
          <a:p>
            <a:pPr marL="1188720" lvl="2" indent="-274320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Multiple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layers of approvals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 From the Front Lines</a:t>
            </a:r>
            <a:br>
              <a:rPr lang="en-US" dirty="0" smtClean="0"/>
            </a:br>
            <a:r>
              <a:rPr lang="en-US" sz="3100" dirty="0" smtClean="0"/>
              <a:t>Donna Bertrand, KSU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9395C-53CA-4982-82C8-66D29FBF7A7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981200"/>
            <a:ext cx="8229600" cy="43129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Where is KSU Today?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 pitchFamily="18" charset="2"/>
              <a:buChar char=""/>
            </a:pPr>
            <a:r>
              <a:rPr lang="en-US" sz="2600" dirty="0" smtClean="0"/>
              <a:t>Over 50% of users trained 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 pitchFamily="18" charset="2"/>
              <a:buChar char="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Approximately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600" dirty="0" smtClean="0"/>
              <a:t>43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 of procurement transactions flowing through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ePro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the GeorgiaFirst Marketplace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 pitchFamily="18" charset="2"/>
              <a:buChar char=""/>
            </a:pPr>
            <a:r>
              <a:rPr lang="en-US" sz="2600" baseline="0" dirty="0" smtClean="0"/>
              <a:t>Acceptance</a:t>
            </a:r>
            <a:r>
              <a:rPr lang="en-US" sz="2600" dirty="0" smtClean="0"/>
              <a:t> by campus</a:t>
            </a: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 pitchFamily="18" charset="2"/>
              <a:buChar char="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Full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rollout planned by December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31520" lvl="1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1123</TotalTime>
  <Words>403</Words>
  <Application>Microsoft Office PowerPoint</Application>
  <PresentationFormat>On-screen Show (4:3)</PresentationFormat>
  <Paragraphs>94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The GeorgiaFirst Marketplace: The final piece of the eProcurement puzzle</vt:lpstr>
      <vt:lpstr>Agenda</vt:lpstr>
      <vt:lpstr>What is the GeorgiaFirst Marketplace?</vt:lpstr>
      <vt:lpstr>Current Status of the Marketplace</vt:lpstr>
      <vt:lpstr>Current Status of the Marketplace</vt:lpstr>
      <vt:lpstr>Current Status of the Marketplace</vt:lpstr>
      <vt:lpstr>View From the Front Lines Donna Bertrand, KSU</vt:lpstr>
      <vt:lpstr>View From the Front Lines Donna Bertrand, KSU</vt:lpstr>
      <vt:lpstr>View From the Front Lines Donna Bertrand, KSU</vt:lpstr>
      <vt:lpstr>Where Do We Go From Here?</vt:lpstr>
      <vt:lpstr>Thank you!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Grants: Birds of a Feather</dc:title>
  <dc:creator>Craig</dc:creator>
  <cp:lastModifiedBy>Allie Cox</cp:lastModifiedBy>
  <cp:revision>120</cp:revision>
  <dcterms:created xsi:type="dcterms:W3CDTF">2010-09-19T17:47:51Z</dcterms:created>
  <dcterms:modified xsi:type="dcterms:W3CDTF">2011-10-06T18:20:58Z</dcterms:modified>
</cp:coreProperties>
</file>