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24"/>
  </p:notesMasterIdLst>
  <p:sldIdLst>
    <p:sldId id="257" r:id="rId5"/>
    <p:sldId id="258" r:id="rId6"/>
    <p:sldId id="269" r:id="rId7"/>
    <p:sldId id="270" r:id="rId8"/>
    <p:sldId id="304" r:id="rId9"/>
    <p:sldId id="272" r:id="rId10"/>
    <p:sldId id="283" r:id="rId11"/>
    <p:sldId id="281" r:id="rId12"/>
    <p:sldId id="312" r:id="rId13"/>
    <p:sldId id="313" r:id="rId14"/>
    <p:sldId id="311" r:id="rId15"/>
    <p:sldId id="315" r:id="rId16"/>
    <p:sldId id="317" r:id="rId17"/>
    <p:sldId id="316" r:id="rId18"/>
    <p:sldId id="314" r:id="rId19"/>
    <p:sldId id="275" r:id="rId20"/>
    <p:sldId id="276" r:id="rId21"/>
    <p:sldId id="278" r:id="rId22"/>
    <p:sldId id="260" r:id="rId2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09" autoAdjust="0"/>
  </p:normalViewPr>
  <p:slideViewPr>
    <p:cSldViewPr>
      <p:cViewPr varScale="1">
        <p:scale>
          <a:sx n="79" d="100"/>
          <a:sy n="79" d="100"/>
        </p:scale>
        <p:origin x="-146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Sheet1!$C$23:$C$26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Sheet1!$E$23:$E$26</c:f>
              <c:numCache>
                <c:formatCode>General</c:formatCode>
                <c:ptCount val="4"/>
                <c:pt idx="0">
                  <c:v>3507</c:v>
                </c:pt>
                <c:pt idx="1">
                  <c:v>4200</c:v>
                </c:pt>
                <c:pt idx="2">
                  <c:v>3455</c:v>
                </c:pt>
                <c:pt idx="3">
                  <c:v>3326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456640"/>
        <c:axId val="135458176"/>
      </c:barChart>
      <c:catAx>
        <c:axId val="13545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35458176"/>
        <c:crosses val="autoZero"/>
        <c:auto val="1"/>
        <c:lblAlgn val="ctr"/>
        <c:lblOffset val="100"/>
        <c:noMultiLvlLbl val="0"/>
      </c:catAx>
      <c:valAx>
        <c:axId val="13545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456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82852143482065E-2"/>
          <c:y val="2.8252405949256341E-2"/>
          <c:w val="0.73812357830271214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Sheet1!$D$29:$K$29</c:f>
              <c:strCache>
                <c:ptCount val="8"/>
                <c:pt idx="0">
                  <c:v>Security</c:v>
                </c:pt>
                <c:pt idx="1">
                  <c:v>AP</c:v>
                </c:pt>
                <c:pt idx="2">
                  <c:v>GL</c:v>
                </c:pt>
                <c:pt idx="3">
                  <c:v>PO</c:v>
                </c:pt>
                <c:pt idx="4">
                  <c:v>Technical</c:v>
                </c:pt>
                <c:pt idx="5">
                  <c:v>EXP</c:v>
                </c:pt>
                <c:pt idx="6">
                  <c:v>AM</c:v>
                </c:pt>
                <c:pt idx="7">
                  <c:v>GFM</c:v>
                </c:pt>
              </c:strCache>
            </c:strRef>
          </c:cat>
          <c:val>
            <c:numRef>
              <c:f>Sheet1!$D$28:$K$28</c:f>
              <c:numCache>
                <c:formatCode>General</c:formatCode>
                <c:ptCount val="8"/>
                <c:pt idx="0">
                  <c:v>456</c:v>
                </c:pt>
                <c:pt idx="1">
                  <c:v>361</c:v>
                </c:pt>
                <c:pt idx="2">
                  <c:v>347</c:v>
                </c:pt>
                <c:pt idx="3">
                  <c:v>269</c:v>
                </c:pt>
                <c:pt idx="4">
                  <c:v>208</c:v>
                </c:pt>
                <c:pt idx="5">
                  <c:v>185</c:v>
                </c:pt>
                <c:pt idx="6">
                  <c:v>161</c:v>
                </c:pt>
                <c:pt idx="7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655424"/>
        <c:axId val="135656960"/>
      </c:barChart>
      <c:catAx>
        <c:axId val="135655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5656960"/>
        <c:crosses val="autoZero"/>
        <c:auto val="1"/>
        <c:lblAlgn val="ctr"/>
        <c:lblOffset val="100"/>
        <c:noMultiLvlLbl val="0"/>
      </c:catAx>
      <c:valAx>
        <c:axId val="13565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65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57CA10A-0615-436B-9503-5A5348A04A43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F5F3A3E-6138-47AC-8743-A94A72D3E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9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3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David/Donna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7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3A3E-6138-47AC-8743-A94A72D3E9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2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6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9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8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7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4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8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41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3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97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3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66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8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89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16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19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0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70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42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76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4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02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77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44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6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29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44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90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28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03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26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3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3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86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0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2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67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8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42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40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6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5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3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0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3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7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9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8" y="0"/>
            <a:ext cx="91617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Financ</a:t>
            </a:r>
            <a:r>
              <a:rPr lang="en-US" sz="6000" dirty="0" smtClean="0">
                <a:solidFill>
                  <a:schemeClr val="bg1"/>
                </a:solidFill>
              </a:rPr>
              <a:t>ials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Roadmap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Nisbet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17, 2014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3:20pm – 4:10pm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3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Consolidation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765936"/>
            <a:ext cx="87630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 smtClean="0"/>
              <a:t>May 2014                   July 2014                    October 2014               January 2015                April 2015                  July 2015        </a:t>
            </a:r>
            <a:endParaRPr lang="en-US" sz="125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72200" y="346113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1171" y="3024563"/>
            <a:ext cx="9637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Begin Budget</a:t>
            </a:r>
          </a:p>
          <a:p>
            <a:r>
              <a:rPr lang="en-US" sz="1050" dirty="0" smtClean="0"/>
              <a:t>Prep</a:t>
            </a:r>
            <a:endParaRPr lang="en-US" sz="105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686800" y="399453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908800"/>
            <a:ext cx="12618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Project Kickoff</a:t>
            </a:r>
          </a:p>
          <a:p>
            <a:r>
              <a:rPr lang="en-US" sz="1050" dirty="0" smtClean="0"/>
              <a:t>Meeting with USG</a:t>
            </a:r>
          </a:p>
          <a:p>
            <a:r>
              <a:rPr lang="en-US" sz="1050" dirty="0"/>
              <a:t>t</a:t>
            </a:r>
            <a:r>
              <a:rPr lang="en-US" sz="1050" dirty="0" smtClean="0"/>
              <a:t>eam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7467600" y="2933925"/>
            <a:ext cx="150554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Convert open POs</a:t>
            </a:r>
          </a:p>
          <a:p>
            <a:r>
              <a:rPr lang="en-US" sz="1050" dirty="0" smtClean="0"/>
              <a:t>Transition to SHARE</a:t>
            </a:r>
          </a:p>
          <a:p>
            <a:r>
              <a:rPr lang="en-US" sz="1050" dirty="0" smtClean="0"/>
              <a:t>Accounts and Vendors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4316688"/>
            <a:ext cx="1075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Final merger</a:t>
            </a:r>
          </a:p>
          <a:p>
            <a:r>
              <a:rPr lang="en-US" sz="1050" dirty="0"/>
              <a:t>a</a:t>
            </a:r>
            <a:r>
              <a:rPr lang="en-US" sz="1050" dirty="0" smtClean="0"/>
              <a:t>nd conversion</a:t>
            </a:r>
          </a:p>
          <a:p>
            <a:r>
              <a:rPr lang="en-US" sz="1050" dirty="0"/>
              <a:t>o</a:t>
            </a:r>
            <a:r>
              <a:rPr lang="en-US" sz="1050" dirty="0" smtClean="0"/>
              <a:t>f beginning</a:t>
            </a:r>
          </a:p>
          <a:p>
            <a:r>
              <a:rPr lang="en-US" sz="1050" dirty="0" smtClean="0"/>
              <a:t>balances</a:t>
            </a:r>
            <a:endParaRPr lang="en-US" sz="105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705600" y="399453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79820" y="346113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4455" y="3424673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81427" y="346113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19852" y="2916000"/>
            <a:ext cx="89639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Complete </a:t>
            </a:r>
          </a:p>
          <a:p>
            <a:r>
              <a:rPr lang="en-US" sz="1050" dirty="0" smtClean="0"/>
              <a:t>Department</a:t>
            </a:r>
          </a:p>
          <a:p>
            <a:r>
              <a:rPr lang="en-US" sz="1050" dirty="0"/>
              <a:t>n</a:t>
            </a:r>
            <a:r>
              <a:rPr lang="en-US" sz="1050" dirty="0" smtClean="0"/>
              <a:t>umbering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2437" y="4299336"/>
            <a:ext cx="13660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Final testing of</a:t>
            </a:r>
          </a:p>
          <a:p>
            <a:pPr algn="ctr"/>
            <a:r>
              <a:rPr lang="en-US" sz="1050" dirty="0" smtClean="0"/>
              <a:t>Conversion routines</a:t>
            </a:r>
          </a:p>
          <a:p>
            <a:pPr algn="ctr"/>
            <a:r>
              <a:rPr lang="en-US" sz="1050" dirty="0"/>
              <a:t>a</a:t>
            </a:r>
            <a:r>
              <a:rPr lang="en-US" sz="1050" dirty="0" smtClean="0"/>
              <a:t>nd integration</a:t>
            </a:r>
          </a:p>
          <a:p>
            <a:pPr algn="ctr"/>
            <a:r>
              <a:rPr lang="en-US" sz="1050" dirty="0" smtClean="0"/>
              <a:t>points</a:t>
            </a:r>
            <a:endParaRPr lang="en-US" sz="105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76800" y="3493272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24200" y="3986567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35197" y="4298581"/>
            <a:ext cx="9765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Compare</a:t>
            </a:r>
          </a:p>
          <a:p>
            <a:pPr algn="ctr"/>
            <a:r>
              <a:rPr lang="en-US" sz="1050" dirty="0"/>
              <a:t>c</a:t>
            </a:r>
            <a:r>
              <a:rPr lang="en-US" sz="1050" dirty="0" smtClean="0"/>
              <a:t>onfiguration</a:t>
            </a:r>
          </a:p>
          <a:p>
            <a:pPr algn="ctr"/>
            <a:r>
              <a:rPr lang="en-US" sz="1050" dirty="0"/>
              <a:t>a</a:t>
            </a:r>
            <a:r>
              <a:rPr lang="en-US" sz="1050" dirty="0" smtClean="0"/>
              <a:t>nd reconcile</a:t>
            </a:r>
          </a:p>
          <a:p>
            <a:pPr algn="ctr"/>
            <a:r>
              <a:rPr lang="en-US" sz="1050" dirty="0" smtClean="0"/>
              <a:t>differences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47648" y="2916191"/>
            <a:ext cx="105830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Complete</a:t>
            </a:r>
          </a:p>
          <a:p>
            <a:pPr algn="ctr"/>
            <a:r>
              <a:rPr lang="en-US" sz="1050" dirty="0" smtClean="0"/>
              <a:t>Security and</a:t>
            </a:r>
          </a:p>
          <a:p>
            <a:pPr algn="ctr"/>
            <a:r>
              <a:rPr lang="en-US" sz="1050" dirty="0" smtClean="0"/>
              <a:t>Workflow plan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583730" y="3993781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27842" y="4299336"/>
            <a:ext cx="976549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Test any</a:t>
            </a:r>
          </a:p>
          <a:p>
            <a:pPr algn="ctr"/>
            <a:r>
              <a:rPr lang="en-US" sz="1050" dirty="0"/>
              <a:t>c</a:t>
            </a:r>
            <a:r>
              <a:rPr lang="en-US" sz="1050" dirty="0" smtClean="0"/>
              <a:t>onfiguration</a:t>
            </a:r>
          </a:p>
          <a:p>
            <a:pPr algn="ctr"/>
            <a:r>
              <a:rPr lang="en-US" sz="1050" dirty="0" smtClean="0"/>
              <a:t>changes and</a:t>
            </a:r>
          </a:p>
          <a:p>
            <a:pPr algn="ctr"/>
            <a:r>
              <a:rPr lang="en-US" sz="1050" dirty="0" smtClean="0"/>
              <a:t>Budget Prep</a:t>
            </a:r>
          </a:p>
          <a:p>
            <a:pPr algn="ctr"/>
            <a:r>
              <a:rPr lang="en-US" sz="1050" dirty="0" smtClean="0"/>
              <a:t>Extracts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840066" y="3986567"/>
            <a:ext cx="0" cy="1036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08936" y="5060062"/>
            <a:ext cx="146226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Complete</a:t>
            </a:r>
          </a:p>
          <a:p>
            <a:pPr algn="ctr"/>
            <a:r>
              <a:rPr lang="en-US" sz="1050" dirty="0" smtClean="0"/>
              <a:t>Conversion plan</a:t>
            </a:r>
          </a:p>
          <a:p>
            <a:pPr algn="ctr"/>
            <a:r>
              <a:rPr lang="en-US" sz="1050" dirty="0"/>
              <a:t>f</a:t>
            </a:r>
            <a:r>
              <a:rPr lang="en-US" sz="1050" dirty="0" smtClean="0"/>
              <a:t>or all key data</a:t>
            </a:r>
          </a:p>
          <a:p>
            <a:pPr algn="ctr"/>
            <a:r>
              <a:rPr lang="en-US" sz="1050" dirty="0" smtClean="0"/>
              <a:t> elements</a:t>
            </a:r>
          </a:p>
          <a:p>
            <a:pPr algn="ctr"/>
            <a:r>
              <a:rPr lang="en-US" sz="1050" dirty="0" smtClean="0"/>
              <a:t>(projects, assets, open</a:t>
            </a:r>
          </a:p>
          <a:p>
            <a:pPr algn="ctr"/>
            <a:r>
              <a:rPr lang="en-US" sz="1050" dirty="0" smtClean="0"/>
              <a:t>Items, beg balances)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66800" y="4023205"/>
            <a:ext cx="0" cy="293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6376" y="4321398"/>
            <a:ext cx="9541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Create</a:t>
            </a:r>
          </a:p>
          <a:p>
            <a:pPr algn="ctr"/>
            <a:r>
              <a:rPr lang="en-US" sz="1050" dirty="0"/>
              <a:t>p</a:t>
            </a:r>
            <a:r>
              <a:rPr lang="en-US" sz="1050" dirty="0" smtClean="0"/>
              <a:t>roject</a:t>
            </a:r>
          </a:p>
          <a:p>
            <a:pPr algn="ctr"/>
            <a:r>
              <a:rPr lang="en-US" sz="1050" dirty="0"/>
              <a:t>w</a:t>
            </a:r>
            <a:r>
              <a:rPr lang="en-US" sz="1050" dirty="0" smtClean="0"/>
              <a:t>ork plan</a:t>
            </a:r>
          </a:p>
          <a:p>
            <a:pPr algn="ctr"/>
            <a:r>
              <a:rPr lang="en-US" sz="1050" dirty="0" smtClean="0"/>
              <a:t>and schedule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981200" y="3440061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33000" y="2897466"/>
            <a:ext cx="100219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Review</a:t>
            </a:r>
          </a:p>
          <a:p>
            <a:r>
              <a:rPr lang="en-US" sz="1050" dirty="0" smtClean="0"/>
              <a:t>Configuration</a:t>
            </a:r>
          </a:p>
          <a:p>
            <a:r>
              <a:rPr lang="en-US" sz="1050" dirty="0" smtClean="0"/>
              <a:t>Options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286000" y="4023205"/>
            <a:ext cx="0" cy="1082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97760" y="5188942"/>
            <a:ext cx="10967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Complete</a:t>
            </a:r>
          </a:p>
          <a:p>
            <a:pPr algn="ctr"/>
            <a:r>
              <a:rPr lang="en-US" sz="1050" dirty="0" smtClean="0"/>
              <a:t>Integration and</a:t>
            </a:r>
          </a:p>
          <a:p>
            <a:pPr algn="ctr"/>
            <a:r>
              <a:rPr lang="en-US" sz="1050" dirty="0" smtClean="0"/>
              <a:t>Interface</a:t>
            </a:r>
          </a:p>
          <a:p>
            <a:pPr algn="ctr"/>
            <a:r>
              <a:rPr lang="en-US" sz="1050" dirty="0" smtClean="0"/>
              <a:t>Design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514314" y="3995514"/>
            <a:ext cx="0" cy="348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27181" y="4316688"/>
            <a:ext cx="11897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Develop</a:t>
            </a:r>
          </a:p>
          <a:p>
            <a:pPr algn="ctr"/>
            <a:r>
              <a:rPr lang="en-US" sz="1050" dirty="0" smtClean="0"/>
              <a:t>payroll </a:t>
            </a:r>
            <a:r>
              <a:rPr lang="en-US" sz="1050" dirty="0"/>
              <a:t>i</a:t>
            </a:r>
            <a:r>
              <a:rPr lang="en-US" sz="1050" dirty="0" smtClean="0"/>
              <a:t>nterfaces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352800" y="2892888"/>
            <a:ext cx="0" cy="873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43725" y="2523556"/>
            <a:ext cx="13580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 are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8.9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Development Freeze</a:t>
            </a:r>
          </a:p>
          <a:p>
            <a:r>
              <a:rPr lang="en-US" dirty="0" smtClean="0"/>
              <a:t>Resource Contention</a:t>
            </a:r>
          </a:p>
          <a:p>
            <a:r>
              <a:rPr lang="en-US" dirty="0" smtClean="0"/>
              <a:t>Clean up 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8.9 Production Tickets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452454"/>
              </p:ext>
            </p:extLst>
          </p:nvPr>
        </p:nvGraphicFramePr>
        <p:xfrm>
          <a:off x="1371600" y="2057400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97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8.9 Production Tickets by Focus Area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289566"/>
              </p:ext>
            </p:extLst>
          </p:nvPr>
        </p:nvGraphicFramePr>
        <p:xfrm>
          <a:off x="990600" y="2133600"/>
          <a:ext cx="7162800" cy="401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50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 and Pain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Into The Future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9443002"/>
              </p:ext>
            </p:extLst>
          </p:nvPr>
        </p:nvGraphicFramePr>
        <p:xfrm>
          <a:off x="838200" y="1904997"/>
          <a:ext cx="7162800" cy="3505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7049"/>
                <a:gridCol w="1435751"/>
              </a:tblGrid>
              <a:tr h="1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Three to Five Year Roadmap Priorities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Priority Order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Training (Application &amp; GASB)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BCR automation and AFR Prep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Imaging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Grants Solution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Budget Amendment with Position tracking/budgeting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Budgeting &amp; Planning Solution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Contracts (Revenue &amp; Expenses)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Vendor Registration (automation of)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Historical PO Reporting (Surplus)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 &amp; Billing (non-student)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370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9.2 Functionality (Pivot Grids, Workcenters, Connected Queries)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Workflow for electronic forms (payment requests, etc.)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Business Unit Specific Configuration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Electronic Student Notification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Vendor Payment Remittance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  <a:tr h="195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SciQuest Site </a:t>
                      </a:r>
                      <a:r>
                        <a:rPr lang="fr-FR" sz="1200" u="none" strike="noStrike" dirty="0" smtClean="0">
                          <a:effectLst/>
                        </a:rPr>
                        <a:t>Licenses </a:t>
                      </a:r>
                      <a:r>
                        <a:rPr lang="fr-FR" sz="1200" u="none" strike="noStrike" dirty="0">
                          <a:effectLst/>
                        </a:rPr>
                        <a:t>(more contracts available)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93" marR="6293" marT="629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5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Priority took place at the CAO meeting</a:t>
            </a:r>
          </a:p>
          <a:p>
            <a:pPr marL="0" indent="0">
              <a:buNone/>
            </a:pPr>
            <a:r>
              <a:rPr lang="en-US" dirty="0" smtClean="0"/>
              <a:t>	- Mobile Strategy</a:t>
            </a:r>
          </a:p>
          <a:p>
            <a:pPr marL="0" indent="0">
              <a:buNone/>
            </a:pPr>
            <a:r>
              <a:rPr lang="en-US" dirty="0" smtClean="0"/>
              <a:t>	- Budget Prep</a:t>
            </a:r>
          </a:p>
          <a:p>
            <a:pPr marL="0" indent="0">
              <a:buNone/>
            </a:pPr>
            <a:r>
              <a:rPr lang="en-US" dirty="0" smtClean="0"/>
              <a:t>	- Training</a:t>
            </a:r>
          </a:p>
          <a:p>
            <a:pPr marL="0" indent="0">
              <a:buNone/>
            </a:pPr>
            <a:r>
              <a:rPr lang="en-US" dirty="0" smtClean="0"/>
              <a:t>	- Report Automation (AFR/BCR)</a:t>
            </a:r>
          </a:p>
          <a:p>
            <a:pPr marL="0" indent="0">
              <a:buNone/>
            </a:pPr>
            <a:r>
              <a:rPr lang="en-US" dirty="0" smtClean="0"/>
              <a:t>	- Imaging</a:t>
            </a:r>
          </a:p>
          <a:p>
            <a:pPr marL="0" indent="0">
              <a:buNone/>
            </a:pPr>
            <a:r>
              <a:rPr lang="en-US" smtClean="0"/>
              <a:t>	-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9.2 Related Sessions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9617174"/>
              </p:ext>
            </p:extLst>
          </p:nvPr>
        </p:nvGraphicFramePr>
        <p:xfrm>
          <a:off x="838200" y="1981195"/>
          <a:ext cx="7620000" cy="284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4482895"/>
                <a:gridCol w="1613105"/>
              </a:tblGrid>
              <a:tr h="287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Day and Time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Session Title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Room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Wednesday, </a:t>
                      </a:r>
                      <a:r>
                        <a:rPr lang="en-US" sz="1100" dirty="0" smtClean="0">
                          <a:effectLst/>
                        </a:rPr>
                        <a:t>3:20pm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GeorgiaFIRST Financials Update and Roadmap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Oglethorpe E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Thursday, </a:t>
                      </a:r>
                      <a:r>
                        <a:rPr lang="en-US" sz="1100" dirty="0" smtClean="0">
                          <a:effectLst/>
                        </a:rPr>
                        <a:t>9:40am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PeopleSoft 9.2 ePro and Purchasing: Not So New But Improved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Oglethorpe F/G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Thursday, </a:t>
                      </a:r>
                      <a:r>
                        <a:rPr lang="en-US" sz="1100" dirty="0" smtClean="0">
                          <a:effectLst/>
                        </a:rPr>
                        <a:t>1:00pm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Accounts Payable 9.2: How It Will Be Different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Oglethorpe F/G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Thursday, </a:t>
                      </a:r>
                      <a:r>
                        <a:rPr lang="en-US" sz="1100" dirty="0" smtClean="0">
                          <a:effectLst/>
                        </a:rPr>
                        <a:t>2:00pm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to Expect in PeopleSoft Expenses 9.2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Oglethorpe E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Thursday, </a:t>
                      </a:r>
                      <a:r>
                        <a:rPr lang="en-US" sz="1100" dirty="0" smtClean="0">
                          <a:effectLst/>
                        </a:rPr>
                        <a:t>3:10pm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Slightly Re-Engineered PeopleSoft 9.2 Security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Oglethorpe E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Thursday, </a:t>
                      </a:r>
                      <a:r>
                        <a:rPr lang="en-US" sz="1100" dirty="0" smtClean="0">
                          <a:effectLst/>
                        </a:rPr>
                        <a:t>3:10pm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How to Better Manage Your Assets in PeopleSoft 9.2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Oglethorpe F/G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Thursday, </a:t>
                      </a:r>
                      <a:r>
                        <a:rPr lang="en-US" sz="1100" dirty="0" smtClean="0">
                          <a:effectLst/>
                        </a:rPr>
                        <a:t>4:10pm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Getting Ready for PeopleSoft 9.2 General Ledger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Oglethorpe E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Thursday, </a:t>
                      </a:r>
                      <a:r>
                        <a:rPr lang="en-US" sz="1100" dirty="0" smtClean="0">
                          <a:effectLst/>
                        </a:rPr>
                        <a:t>5:10pm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PeopleSoft 9.2, Workflow is Overflowing!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Oglethorpe E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Friday, 9:30am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PeopleSoft Query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Oglethorpe E</a:t>
                      </a:r>
                      <a:endParaRPr lang="en-US" sz="1100" dirty="0" smtClean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5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TSlogo_sound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1600" y="787400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3" y="1600200"/>
            <a:ext cx="3294707" cy="2485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0005" y="2612648"/>
            <a:ext cx="50191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University System of Georgia</a:t>
            </a:r>
          </a:p>
          <a:p>
            <a:r>
              <a:rPr lang="en-US" sz="2800" b="1" dirty="0">
                <a:solidFill>
                  <a:prstClr val="white"/>
                </a:solidFill>
              </a:rPr>
              <a:t>Information Technology Services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3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5"/>
    </mc:Choice>
    <mc:Fallback xmlns="">
      <p:transition spd="slow" advTm="5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75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316" objId="6"/>
        <p14:stopEvt time="5805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9.2 Application Upgrade Schedule</a:t>
            </a:r>
          </a:p>
          <a:p>
            <a:r>
              <a:rPr lang="en-US" dirty="0" smtClean="0"/>
              <a:t>Goals and Objectives of 9.2 Upgrade</a:t>
            </a:r>
          </a:p>
          <a:p>
            <a:r>
              <a:rPr lang="en-US" dirty="0" smtClean="0"/>
              <a:t>Institutional Involvement</a:t>
            </a:r>
          </a:p>
          <a:p>
            <a:r>
              <a:rPr lang="en-US" dirty="0" smtClean="0"/>
              <a:t>Institutional Consolidation</a:t>
            </a:r>
          </a:p>
          <a:p>
            <a:r>
              <a:rPr lang="en-US" dirty="0"/>
              <a:t>Update on Current 8.9 </a:t>
            </a:r>
            <a:r>
              <a:rPr lang="en-US" dirty="0" smtClean="0"/>
              <a:t>Production</a:t>
            </a:r>
          </a:p>
          <a:p>
            <a:r>
              <a:rPr lang="en-US" dirty="0" smtClean="0"/>
              <a:t>Current Challenges and Pain points</a:t>
            </a:r>
          </a:p>
          <a:p>
            <a:r>
              <a:rPr lang="en-US" dirty="0" smtClean="0"/>
              <a:t>Looking into the future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Upgrade Schedule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3765936"/>
            <a:ext cx="8763000" cy="2286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04617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May 2014               July </a:t>
            </a: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2014                    </a:t>
            </a: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September </a:t>
            </a: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2014               </a:t>
            </a: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November 2014                January 2015                  March 2015        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7621" y="4023205"/>
            <a:ext cx="0" cy="434247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cxnSp>
        <p:nvCxnSpPr>
          <p:cNvPr id="6" name="Straight Connector 5"/>
          <p:cNvCxnSpPr/>
          <p:nvPr/>
        </p:nvCxnSpPr>
        <p:spPr>
          <a:xfrm>
            <a:off x="8458200" y="3994536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315200" y="2933925"/>
            <a:ext cx="1160895" cy="415498"/>
          </a:xfrm>
          <a:prstGeom prst="rect">
            <a:avLst/>
          </a:prstGeom>
          <a:gradFill flip="none" rotWithShape="1">
            <a:gsLst>
              <a:gs pos="0">
                <a:srgbClr val="0F6FC6">
                  <a:tint val="66000"/>
                  <a:satMod val="160000"/>
                </a:srgbClr>
              </a:gs>
              <a:gs pos="50000">
                <a:srgbClr val="0F6FC6">
                  <a:tint val="44500"/>
                  <a:satMod val="160000"/>
                </a:srgbClr>
              </a:gs>
              <a:gs pos="100000">
                <a:srgbClr val="0F6FC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User Acceptance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Testing 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0502" y="4316688"/>
            <a:ext cx="628698" cy="41549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Constantia"/>
              </a:rPr>
              <a:t>Final</a:t>
            </a:r>
          </a:p>
          <a:p>
            <a:r>
              <a:rPr lang="en-US" sz="1050" dirty="0">
                <a:solidFill>
                  <a:prstClr val="black"/>
                </a:solidFill>
                <a:latin typeface="Constantia"/>
              </a:rPr>
              <a:t>Go Live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239000" y="3994536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2209800" y="3349423"/>
            <a:ext cx="0" cy="395438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167833" y="3511006"/>
            <a:ext cx="0" cy="218467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7881427" y="3308108"/>
            <a:ext cx="0" cy="443397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617686" y="3013502"/>
            <a:ext cx="1277914" cy="577081"/>
          </a:xfrm>
          <a:prstGeom prst="rect">
            <a:avLst/>
          </a:prstGeom>
          <a:solidFill>
            <a:srgbClr val="A5C249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Scope Definition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Detail Project Plan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Complete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6197" y="4299336"/>
            <a:ext cx="1071126" cy="253916"/>
          </a:xfrm>
          <a:prstGeom prst="rect">
            <a:avLst/>
          </a:prstGeom>
          <a:gradFill flip="none" rotWithShape="1">
            <a:gsLst>
              <a:gs pos="0">
                <a:srgbClr val="0F6FC6">
                  <a:tint val="66000"/>
                  <a:satMod val="160000"/>
                </a:srgbClr>
              </a:gs>
              <a:gs pos="50000">
                <a:srgbClr val="0F6FC6">
                  <a:tint val="44500"/>
                  <a:satMod val="160000"/>
                </a:srgbClr>
              </a:gs>
              <a:gs pos="100000">
                <a:srgbClr val="0F6FC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prstClr val="black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System Testing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09800" y="3962400"/>
            <a:ext cx="0" cy="1066800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828800" y="4994702"/>
            <a:ext cx="992579" cy="57708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prstClr val="black"/>
                </a:solidFill>
              </a:defRPr>
            </a:lvl1pPr>
          </a:lstStyle>
          <a:p>
            <a:r>
              <a:rPr lang="en-US" dirty="0">
                <a:latin typeface="Constantia"/>
              </a:rPr>
              <a:t>Functional </a:t>
            </a:r>
          </a:p>
          <a:p>
            <a:r>
              <a:rPr lang="en-US" dirty="0">
                <a:latin typeface="Constantia"/>
              </a:rPr>
              <a:t>Specifications</a:t>
            </a:r>
          </a:p>
          <a:p>
            <a:r>
              <a:rPr lang="en-US" dirty="0">
                <a:latin typeface="Constantia"/>
              </a:rPr>
              <a:t>Creation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4513542"/>
            <a:ext cx="918842" cy="41549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prstClr val="black"/>
                </a:solidFill>
              </a:defRPr>
            </a:lvl1pPr>
          </a:lstStyle>
          <a:p>
            <a:r>
              <a:rPr lang="en-US" dirty="0">
                <a:latin typeface="Constantia"/>
              </a:rPr>
              <a:t>Complete</a:t>
            </a:r>
          </a:p>
          <a:p>
            <a:r>
              <a:rPr lang="en-US" dirty="0">
                <a:latin typeface="Constantia"/>
              </a:rPr>
              <a:t>Unit Testing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248400" y="3993781"/>
            <a:ext cx="0" cy="1000921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832501" y="5029200"/>
            <a:ext cx="949299" cy="415498"/>
          </a:xfrm>
          <a:prstGeom prst="rect">
            <a:avLst/>
          </a:prstGeom>
          <a:gradFill flip="none" rotWithShape="1">
            <a:gsLst>
              <a:gs pos="0">
                <a:srgbClr val="0F6FC6">
                  <a:tint val="66000"/>
                  <a:satMod val="160000"/>
                </a:srgbClr>
              </a:gs>
              <a:gs pos="50000">
                <a:srgbClr val="0F6FC6">
                  <a:tint val="44500"/>
                  <a:satMod val="160000"/>
                </a:srgbClr>
              </a:gs>
              <a:gs pos="100000">
                <a:srgbClr val="0F6FC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Institutional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Retrofits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cxnSp>
        <p:nvCxnSpPr>
          <p:cNvPr id="20" name="Straight Connector 19"/>
          <p:cNvCxnSpPr>
            <a:endCxn id="21" idx="0"/>
          </p:cNvCxnSpPr>
          <p:nvPr/>
        </p:nvCxnSpPr>
        <p:spPr>
          <a:xfrm>
            <a:off x="3840066" y="3986567"/>
            <a:ext cx="4" cy="1073495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38971" y="5060062"/>
            <a:ext cx="1002197" cy="57708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prstClr val="black"/>
                </a:solidFill>
              </a:defRPr>
            </a:lvl1pPr>
          </a:lstStyle>
          <a:p>
            <a:r>
              <a:rPr lang="en-US" dirty="0">
                <a:latin typeface="Constantia"/>
              </a:rPr>
              <a:t>Complete</a:t>
            </a:r>
          </a:p>
          <a:p>
            <a:r>
              <a:rPr lang="en-US" dirty="0">
                <a:latin typeface="Constantia"/>
              </a:rPr>
              <a:t>Application </a:t>
            </a:r>
          </a:p>
          <a:p>
            <a:r>
              <a:rPr lang="en-US" dirty="0">
                <a:latin typeface="Constantia"/>
              </a:rPr>
              <a:t>Configuration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4380127"/>
            <a:ext cx="708848" cy="415498"/>
          </a:xfrm>
          <a:prstGeom prst="rect">
            <a:avLst/>
          </a:prstGeom>
          <a:solidFill>
            <a:srgbClr val="A5C249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Project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Planning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082498"/>
            <a:ext cx="0" cy="662363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914400" y="2667000"/>
            <a:ext cx="670376" cy="415498"/>
          </a:xfrm>
          <a:prstGeom prst="rect">
            <a:avLst/>
          </a:prstGeom>
          <a:solidFill>
            <a:srgbClr val="A5C249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Fit Gap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Sessions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19200" y="4023205"/>
            <a:ext cx="0" cy="483880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914400" y="4403389"/>
            <a:ext cx="1043876" cy="415498"/>
          </a:xfrm>
          <a:prstGeom prst="rect">
            <a:avLst/>
          </a:prstGeom>
          <a:solidFill>
            <a:srgbClr val="A5C249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CAO/BIC/BPC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Approval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419600" y="3402641"/>
            <a:ext cx="0" cy="348864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962400" y="2895600"/>
            <a:ext cx="973343" cy="57708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Constantia"/>
              </a:rPr>
              <a:t>Development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  <a:latin typeface="Constantia"/>
              </a:rPr>
              <a:t>Retrofits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  <a:latin typeface="Constantia"/>
              </a:rPr>
              <a:t>10/31/2014</a:t>
            </a:r>
          </a:p>
        </p:txBody>
      </p:sp>
      <p:cxnSp>
        <p:nvCxnSpPr>
          <p:cNvPr id="29" name="Straight Connector 28"/>
          <p:cNvCxnSpPr>
            <a:endCxn id="30" idx="0"/>
          </p:cNvCxnSpPr>
          <p:nvPr/>
        </p:nvCxnSpPr>
        <p:spPr>
          <a:xfrm>
            <a:off x="914400" y="3997884"/>
            <a:ext cx="0" cy="1031316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57200" y="5029200"/>
            <a:ext cx="914400" cy="415498"/>
          </a:xfrm>
          <a:prstGeom prst="rect">
            <a:avLst/>
          </a:prstGeom>
          <a:solidFill>
            <a:srgbClr val="A5C24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Fit Gap Preparation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51600" y="3962400"/>
            <a:ext cx="800" cy="1603205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7644902" y="5029200"/>
            <a:ext cx="752129" cy="415498"/>
          </a:xfrm>
          <a:prstGeom prst="rect">
            <a:avLst/>
          </a:prstGeom>
          <a:gradFill flip="none" rotWithShape="1">
            <a:gsLst>
              <a:gs pos="0">
                <a:srgbClr val="0F6FC6">
                  <a:tint val="66000"/>
                  <a:satMod val="160000"/>
                </a:srgbClr>
              </a:gs>
              <a:gs pos="50000">
                <a:srgbClr val="0F6FC6">
                  <a:tint val="44500"/>
                  <a:satMod val="160000"/>
                </a:srgbClr>
              </a:gs>
              <a:gs pos="100000">
                <a:srgbClr val="0F6FC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prstClr val="black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Complete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Training</a:t>
            </a: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 flipH="1">
            <a:off x="8020967" y="3962400"/>
            <a:ext cx="13857" cy="1066800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263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229600" cy="3505200"/>
          </a:xfrm>
        </p:spPr>
        <p:txBody>
          <a:bodyPr/>
          <a:lstStyle/>
          <a:p>
            <a:r>
              <a:rPr lang="en-US" dirty="0" smtClean="0"/>
              <a:t>Reduce modifications</a:t>
            </a:r>
          </a:p>
          <a:p>
            <a:r>
              <a:rPr lang="en-US" dirty="0" smtClean="0"/>
              <a:t>Reduce complexity</a:t>
            </a:r>
          </a:p>
          <a:p>
            <a:r>
              <a:rPr lang="en-US" dirty="0" smtClean="0"/>
              <a:t>Increase standardization</a:t>
            </a:r>
          </a:p>
          <a:p>
            <a:r>
              <a:rPr lang="en-US" dirty="0" smtClean="0"/>
              <a:t>Improve Expense module functionality</a:t>
            </a:r>
          </a:p>
          <a:p>
            <a:r>
              <a:rPr lang="en-US" dirty="0" smtClean="0"/>
              <a:t>Increase automation of current manual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</a:t>
            </a:r>
            <a:r>
              <a:rPr lang="en-US" dirty="0" smtClean="0"/>
              <a:t>Objectives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8517025"/>
              </p:ext>
            </p:extLst>
          </p:nvPr>
        </p:nvGraphicFramePr>
        <p:xfrm>
          <a:off x="914400" y="2362198"/>
          <a:ext cx="7391400" cy="3124203"/>
        </p:xfrm>
        <a:graphic>
          <a:graphicData uri="http://schemas.openxmlformats.org/drawingml/2006/table">
            <a:tbl>
              <a:tblPr firstRow="1" firstCol="1" bandRow="1"/>
              <a:tblGrid>
                <a:gridCol w="1847850"/>
                <a:gridCol w="1847850"/>
                <a:gridCol w="1847850"/>
                <a:gridCol w="1847850"/>
              </a:tblGrid>
              <a:tr h="694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PeopleSoft Module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8.9 Modification 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9.2 Modification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Decrease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47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Accounts Payable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1665" algn="l"/>
                          <a:tab pos="691515" algn="ctr"/>
                        </a:tabLs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Asset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ePro/GFM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Expenses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General ledger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Purchasing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1145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79%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66800" y="1892714"/>
            <a:ext cx="6553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1463" algn="l"/>
              </a:tabLst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Modification Comparison 8.9 vs 9.2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07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Institutional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Coordinator Responsibilities</a:t>
            </a:r>
          </a:p>
          <a:p>
            <a:pPr lvl="1"/>
            <a:r>
              <a:rPr lang="en-US" dirty="0" smtClean="0"/>
              <a:t>Key Contact for your institution</a:t>
            </a:r>
          </a:p>
          <a:p>
            <a:pPr lvl="1"/>
            <a:r>
              <a:rPr lang="en-US" dirty="0" smtClean="0"/>
              <a:t>Participate in scheduled project status meetings</a:t>
            </a:r>
          </a:p>
          <a:p>
            <a:pPr lvl="1"/>
            <a:r>
              <a:rPr lang="en-US" dirty="0" smtClean="0"/>
              <a:t>Disseminate information from </a:t>
            </a:r>
            <a:r>
              <a:rPr lang="en-US" dirty="0"/>
              <a:t>p</a:t>
            </a:r>
            <a:r>
              <a:rPr lang="en-US" dirty="0" smtClean="0"/>
              <a:t>roject team</a:t>
            </a:r>
          </a:p>
          <a:p>
            <a:pPr lvl="1"/>
            <a:r>
              <a:rPr lang="en-US" dirty="0" smtClean="0"/>
              <a:t>Provide feedback</a:t>
            </a:r>
          </a:p>
          <a:p>
            <a:pPr lvl="1"/>
            <a:r>
              <a:rPr lang="en-US" dirty="0" smtClean="0"/>
              <a:t>Identify appropriate staff for UAT &amp; Go-live</a:t>
            </a:r>
          </a:p>
          <a:p>
            <a:pPr lvl="1"/>
            <a:r>
              <a:rPr lang="en-US" dirty="0" smtClean="0"/>
              <a:t>Assist with coordination and scheduling training</a:t>
            </a:r>
          </a:p>
        </p:txBody>
      </p:sp>
    </p:spTree>
    <p:extLst>
      <p:ext uri="{BB962C8B-B14F-4D97-AF65-F5344CB8AC3E}">
        <p14:creationId xmlns:p14="http://schemas.microsoft.com/office/powerpoint/2010/main" val="40602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Technical Representative Responsibilities</a:t>
            </a:r>
          </a:p>
          <a:p>
            <a:pPr lvl="1"/>
            <a:r>
              <a:rPr lang="en-US" dirty="0" smtClean="0"/>
              <a:t>Central contact for all technical communications</a:t>
            </a:r>
          </a:p>
          <a:p>
            <a:pPr lvl="1"/>
            <a:r>
              <a:rPr lang="en-US" dirty="0" smtClean="0"/>
              <a:t>Banner Integration:</a:t>
            </a:r>
          </a:p>
          <a:p>
            <a:pPr lvl="2"/>
            <a:r>
              <a:rPr lang="en-US" dirty="0" smtClean="0"/>
              <a:t>UAT</a:t>
            </a:r>
            <a:r>
              <a:rPr lang="en-US" dirty="0"/>
              <a:t> </a:t>
            </a:r>
            <a:r>
              <a:rPr lang="en-US" dirty="0" smtClean="0"/>
              <a:t>(firewall changes, dblinks, etc.)</a:t>
            </a:r>
          </a:p>
          <a:p>
            <a:pPr lvl="2"/>
            <a:r>
              <a:rPr lang="en-US" dirty="0" smtClean="0"/>
              <a:t>Go-live cutover</a:t>
            </a:r>
          </a:p>
          <a:p>
            <a:pPr lvl="1"/>
            <a:r>
              <a:rPr lang="en-US" dirty="0" smtClean="0"/>
              <a:t>User workstation setup and issues</a:t>
            </a:r>
          </a:p>
          <a:p>
            <a:pPr lvl="1"/>
            <a:r>
              <a:rPr lang="en-US" dirty="0" smtClean="0"/>
              <a:t>PSQST access and institutional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4267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Retrofits</a:t>
            </a:r>
          </a:p>
          <a:p>
            <a:r>
              <a:rPr lang="en-US" dirty="0" smtClean="0"/>
              <a:t>Preproduction Clean-up</a:t>
            </a:r>
          </a:p>
          <a:p>
            <a:r>
              <a:rPr lang="en-US" dirty="0" smtClean="0"/>
              <a:t>Security Setup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UAT</a:t>
            </a:r>
          </a:p>
          <a:p>
            <a:r>
              <a:rPr lang="en-US" dirty="0" smtClean="0"/>
              <a:t>Production Cutover and Validation</a:t>
            </a:r>
          </a:p>
        </p:txBody>
      </p:sp>
    </p:spTree>
    <p:extLst>
      <p:ext uri="{BB962C8B-B14F-4D97-AF65-F5344CB8AC3E}">
        <p14:creationId xmlns:p14="http://schemas.microsoft.com/office/powerpoint/2010/main" val="31588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Upgrade Communications &amp;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r>
              <a:rPr lang="en-US" dirty="0" smtClean="0"/>
              <a:t>Scheduled WebEx sessions</a:t>
            </a:r>
          </a:p>
          <a:p>
            <a:r>
              <a:rPr lang="en-US" dirty="0" smtClean="0"/>
              <a:t>GeorgiaFIRST Financials website</a:t>
            </a:r>
          </a:p>
          <a:p>
            <a:r>
              <a:rPr lang="en-US" dirty="0" smtClean="0"/>
              <a:t>UPK Business Process documentation and Job Aids</a:t>
            </a:r>
          </a:p>
          <a:p>
            <a:r>
              <a:rPr lang="en-US" dirty="0" smtClean="0"/>
              <a:t>Targeted emails to Institutional Coordinator and Technical Representative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"/>
</p:tagLst>
</file>

<file path=ppt/theme/theme1.xml><?xml version="1.0" encoding="utf-8"?>
<a:theme xmlns:a="http://schemas.openxmlformats.org/drawingml/2006/main" name="ITS PPT Closing Video Templat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TS PPT Closing Video Templat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TS PPT Closing Video Templat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TS PPT Closing Video Templat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678</Words>
  <Application>Microsoft Office PowerPoint</Application>
  <PresentationFormat>On-screen Show (4:3)</PresentationFormat>
  <Paragraphs>255</Paragraphs>
  <Slides>19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ITS PPT Closing Video Template - BLUE</vt:lpstr>
      <vt:lpstr>1_ITS PPT Closing Video Template - BLUE</vt:lpstr>
      <vt:lpstr>2_ITS PPT Closing Video Template - BLUE</vt:lpstr>
      <vt:lpstr>3_ITS PPT Closing Video Template - BLUE</vt:lpstr>
      <vt:lpstr>GeorgiaFIRST Financials Roadmap</vt:lpstr>
      <vt:lpstr>Agenda</vt:lpstr>
      <vt:lpstr>Upgrade Schedule</vt:lpstr>
      <vt:lpstr>Goals and Objectives</vt:lpstr>
      <vt:lpstr>Goals and Objectives</vt:lpstr>
      <vt:lpstr>Institutional Involvement</vt:lpstr>
      <vt:lpstr>Institutional Involvement</vt:lpstr>
      <vt:lpstr>Institutional Involvement</vt:lpstr>
      <vt:lpstr>Future Upgrade Communications &amp; Documentation</vt:lpstr>
      <vt:lpstr>Institutional Consolidation</vt:lpstr>
      <vt:lpstr>Current 8.9 Production</vt:lpstr>
      <vt:lpstr>Current 8.9 Production Tickets</vt:lpstr>
      <vt:lpstr>Current 8.9 Production Tickets by Focus Area</vt:lpstr>
      <vt:lpstr>Current Challenges and Pain Points</vt:lpstr>
      <vt:lpstr>Looking Into The Future</vt:lpstr>
      <vt:lpstr>Looking Into The Future</vt:lpstr>
      <vt:lpstr>Summary of 9.2 Related Sessions</vt:lpstr>
      <vt:lpstr>Questions?</vt:lpstr>
      <vt:lpstr>PowerPoint Presentation</vt:lpstr>
    </vt:vector>
  </TitlesOfParts>
  <Company>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Update</dc:title>
  <dc:creator>Donna Wooddell</dc:creator>
  <cp:lastModifiedBy>David Nisbet</cp:lastModifiedBy>
  <cp:revision>86</cp:revision>
  <cp:lastPrinted>2014-09-15T13:45:59Z</cp:lastPrinted>
  <dcterms:created xsi:type="dcterms:W3CDTF">2013-09-04T14:20:38Z</dcterms:created>
  <dcterms:modified xsi:type="dcterms:W3CDTF">2014-09-26T13:57:22Z</dcterms:modified>
</cp:coreProperties>
</file>