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62" r:id="rId4"/>
    <p:sldId id="263" r:id="rId5"/>
    <p:sldId id="264" r:id="rId6"/>
    <p:sldId id="265" r:id="rId7"/>
    <p:sldId id="266" r:id="rId8"/>
    <p:sldId id="270" r:id="rId9"/>
    <p:sldId id="269" r:id="rId10"/>
    <p:sldId id="258" r:id="rId11"/>
    <p:sldId id="259" r:id="rId12"/>
    <p:sldId id="261" r:id="rId13"/>
    <p:sldId id="274" r:id="rId14"/>
    <p:sldId id="271" r:id="rId15"/>
    <p:sldId id="275" r:id="rId16"/>
    <p:sldId id="272" r:id="rId17"/>
    <p:sldId id="276" r:id="rId18"/>
    <p:sldId id="273" r:id="rId19"/>
    <p:sldId id="277" r:id="rId20"/>
    <p:sldId id="278" r:id="rId21"/>
    <p:sldId id="279" r:id="rId22"/>
    <p:sldId id="267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8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3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7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4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4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FDC7-6674-2C4F-8F6E-C0E758AD35A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0AAA-4217-044D-B883-9E15BE18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5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519"/>
            <a:ext cx="7772400" cy="26089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Other Duties As Assigned:</a:t>
            </a:r>
            <a:br>
              <a:rPr lang="en-US" sz="5400" dirty="0" smtClean="0"/>
            </a:br>
            <a:r>
              <a:rPr lang="en-US" sz="5400" dirty="0" err="1" smtClean="0"/>
              <a:t>ePro</a:t>
            </a:r>
            <a:r>
              <a:rPr lang="en-US" sz="5400" dirty="0" smtClean="0"/>
              <a:t> Tips and Tricks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Presented by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Addie Edwards ~ Georgia Southern University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Christy Bohannon ~ Kennesaw State University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‘Manage Requisitions’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417638"/>
            <a:ext cx="8863446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The forgotten assistant…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24" b="1"/>
          <a:stretch/>
        </p:blipFill>
        <p:spPr>
          <a:xfrm>
            <a:off x="311727" y="2171699"/>
            <a:ext cx="8634846" cy="322118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3400944" y="2594978"/>
            <a:ext cx="548640" cy="110145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0165"/>
            <a:ext cx="8229600" cy="7887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Searching for Information can sometimes be tricky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19" y="1058897"/>
            <a:ext cx="8967354" cy="28480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Left-Right Arrow 11"/>
          <p:cNvSpPr/>
          <p:nvPr/>
        </p:nvSpPr>
        <p:spPr>
          <a:xfrm>
            <a:off x="2524991" y="2774376"/>
            <a:ext cx="1101436" cy="135079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180128"/>
            <a:ext cx="86140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 Light" panose="020F0302020204030204" pitchFamily="34" charset="0"/>
              </a:rPr>
              <a:t>Often the system default settings can create speedbumps for Users: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libri Light" panose="020F0302020204030204" pitchFamily="34" charset="0"/>
              </a:rPr>
              <a:t>‘Request </a:t>
            </a:r>
            <a:r>
              <a:rPr lang="en-US" sz="2400" dirty="0">
                <a:latin typeface="Calibri Light" panose="020F0302020204030204" pitchFamily="34" charset="0"/>
              </a:rPr>
              <a:t>State</a:t>
            </a:r>
            <a:r>
              <a:rPr lang="en-US" sz="2400" dirty="0" smtClean="0">
                <a:latin typeface="Calibri Light" panose="020F0302020204030204" pitchFamily="34" charset="0"/>
              </a:rPr>
              <a:t>’ set </a:t>
            </a:r>
            <a:r>
              <a:rPr lang="en-US" sz="2400" dirty="0">
                <a:latin typeface="Calibri Light" panose="020F0302020204030204" pitchFamily="34" charset="0"/>
              </a:rPr>
              <a:t>to “All but Complete</a:t>
            </a:r>
            <a:r>
              <a:rPr lang="en-US" sz="2400" dirty="0" smtClean="0">
                <a:latin typeface="Calibri Light" panose="020F0302020204030204" pitchFamily="34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libri Light" panose="020F0302020204030204" pitchFamily="34" charset="0"/>
              </a:rPr>
              <a:t>Range in ‘Date From’ to ‘Date To’ is only a 7-day window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libri Light" panose="020F0302020204030204" pitchFamily="34" charset="0"/>
              </a:rPr>
              <a:t>‘Origin’ set to “Special Request”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777345" y="2774376"/>
            <a:ext cx="644237" cy="14547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646217" y="2490032"/>
            <a:ext cx="644237" cy="14547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6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‘Manage Requisitions’</a:t>
            </a:r>
            <a:br>
              <a:rPr lang="en-US" dirty="0" smtClean="0"/>
            </a:br>
            <a:r>
              <a:rPr lang="en-US" sz="2400" dirty="0" smtClean="0">
                <a:latin typeface="Calibri Light" panose="020F0302020204030204" pitchFamily="34" charset="0"/>
              </a:rPr>
              <a:t>Lifecycle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91" y="1666564"/>
            <a:ext cx="8406245" cy="39237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62403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840316" y="4452995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94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Approvals: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986579"/>
            <a:ext cx="4434320" cy="50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6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‘Manage Requisitions’</a:t>
            </a:r>
            <a:br>
              <a:rPr lang="en-US" dirty="0" smtClean="0"/>
            </a:br>
            <a:r>
              <a:rPr lang="en-US" sz="2400" dirty="0" smtClean="0">
                <a:latin typeface="Calibri Light" panose="020F0302020204030204" pitchFamily="34" charset="0"/>
              </a:rPr>
              <a:t>Lifecycle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91" y="1666564"/>
            <a:ext cx="8406245" cy="39237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62403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840316" y="4452995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686434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94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Purchase Orders: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62545"/>
            <a:ext cx="8089322" cy="35121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4586981" y="2579170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2609244" y="2579170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6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‘Manage Requisitions’</a:t>
            </a:r>
            <a:br>
              <a:rPr lang="en-US" dirty="0" smtClean="0"/>
            </a:br>
            <a:r>
              <a:rPr lang="en-US" sz="2400" dirty="0" smtClean="0">
                <a:latin typeface="Calibri Light" panose="020F0302020204030204" pitchFamily="34" charset="0"/>
              </a:rPr>
              <a:t>Lifecycle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91" y="1666564"/>
            <a:ext cx="8406245" cy="39237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62403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840316" y="4452995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686434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387079" y="4452993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94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Receiving: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4" y="1662545"/>
            <a:ext cx="7943848" cy="32627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2384108" y="4283280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3558281" y="4283281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6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‘Manage Requisitions’</a:t>
            </a:r>
            <a:br>
              <a:rPr lang="en-US" dirty="0" smtClean="0"/>
            </a:br>
            <a:r>
              <a:rPr lang="en-US" sz="2400" dirty="0" smtClean="0">
                <a:latin typeface="Calibri Light" panose="020F0302020204030204" pitchFamily="34" charset="0"/>
              </a:rPr>
              <a:t>Lifecycle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91" y="1666564"/>
            <a:ext cx="8406245" cy="39237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62403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840316" y="4452995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686434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387079" y="4452993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7005179" y="4452992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94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Invoice: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1" y="1238537"/>
            <a:ext cx="8873836" cy="42383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87818" y="4074285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Got 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6645" y="1324119"/>
            <a:ext cx="8769927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empus Sans ITC" panose="04020404030D07020202" pitchFamily="82" charset="0"/>
              </a:rPr>
              <a:t>What’s the status of my GFM order?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en-US" sz="2400" b="1" dirty="0">
                <a:solidFill>
                  <a:srgbClr val="0070C0"/>
                </a:solidFill>
                <a:latin typeface="Lucida Handwriting" panose="03010101010101010101" pitchFamily="66" charset="0"/>
                <a:cs typeface="Vijaya" panose="020B0604020202020204" pitchFamily="34" charset="0"/>
              </a:rPr>
              <a:t>The Supplier said they never received </a:t>
            </a:r>
            <a:r>
              <a:rPr lang="en-US" sz="2400" b="1" dirty="0" smtClean="0">
                <a:solidFill>
                  <a:srgbClr val="0070C0"/>
                </a:solidFill>
                <a:latin typeface="Lucida Handwriting" panose="03010101010101010101" pitchFamily="66" charset="0"/>
                <a:cs typeface="Vijaya" panose="020B0604020202020204" pitchFamily="34" charset="0"/>
              </a:rPr>
              <a:t>my PO!</a:t>
            </a:r>
          </a:p>
          <a:p>
            <a:pPr marL="0" indent="0" algn="r">
              <a:buNone/>
            </a:pPr>
            <a:endParaRPr lang="en-US" sz="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How do I know if this item is on a contract?</a:t>
            </a:r>
          </a:p>
          <a:p>
            <a:pPr marL="0" indent="0">
              <a:buNone/>
            </a:pPr>
            <a:endParaRPr lang="en-US" sz="800" dirty="0" smtClean="0">
              <a:latin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roadway" panose="04040905080B02020502" pitchFamily="82" charset="0"/>
              </a:rPr>
              <a:t>What’s my PO number?</a:t>
            </a:r>
          </a:p>
          <a:p>
            <a:pPr marL="0" indent="0" algn="r">
              <a:buNone/>
            </a:pPr>
            <a:endParaRPr lang="en-US" sz="800" dirty="0" smtClean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 know I marked this as ‘received’.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idn’t I?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The Supplier called wanting to know about payment…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6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‘Manage Requisitions’</a:t>
            </a:r>
            <a:br>
              <a:rPr lang="en-US" dirty="0" smtClean="0"/>
            </a:br>
            <a:r>
              <a:rPr lang="en-US" sz="2400" dirty="0" smtClean="0">
                <a:latin typeface="Calibri Light" panose="020F0302020204030204" pitchFamily="34" charset="0"/>
              </a:rPr>
              <a:t>Lifecycle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91" y="1666564"/>
            <a:ext cx="8406245" cy="39237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62403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840316" y="4452995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686434" y="4452996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387079" y="4452993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7005179" y="4452992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7730521" y="4452992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94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Payment: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2" y="986579"/>
            <a:ext cx="8842663" cy="48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0165"/>
            <a:ext cx="8229600" cy="2333260"/>
          </a:xfrm>
        </p:spPr>
        <p:txBody>
          <a:bodyPr>
            <a:normAutofit/>
          </a:bodyPr>
          <a:lstStyle/>
          <a:p>
            <a:r>
              <a:rPr lang="en-US" dirty="0" smtClean="0"/>
              <a:t>You’ll train your Campus like a Pro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Your Users will be self-sufficient!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05545"/>
            <a:ext cx="8229600" cy="332061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02" y="3208206"/>
            <a:ext cx="2895395" cy="2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91045"/>
            <a:ext cx="7772400" cy="279515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91045"/>
            <a:ext cx="7772400" cy="279515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ePro</a:t>
            </a:r>
            <a:r>
              <a:rPr lang="en-US" b="1" dirty="0" smtClean="0"/>
              <a:t> has Answers!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Calibri Light" panose="020F0302020204030204" pitchFamily="34" charset="0"/>
              </a:rPr>
              <a:t>Not only is </a:t>
            </a:r>
            <a:r>
              <a:rPr lang="en-US" sz="3600" dirty="0" err="1" smtClean="0">
                <a:latin typeface="Calibri Light" panose="020F0302020204030204" pitchFamily="34" charset="0"/>
              </a:rPr>
              <a:t>ePro</a:t>
            </a:r>
            <a:r>
              <a:rPr lang="en-US" sz="3600" dirty="0" smtClean="0">
                <a:latin typeface="Calibri Light" panose="020F0302020204030204" pitchFamily="34" charset="0"/>
              </a:rPr>
              <a:t> the paperless system,</a:t>
            </a:r>
          </a:p>
          <a:p>
            <a:pPr marL="0" indent="0" algn="ctr">
              <a:buNone/>
            </a:pPr>
            <a:r>
              <a:rPr lang="en-US" sz="3600" dirty="0">
                <a:latin typeface="Calibri Light" panose="020F0302020204030204" pitchFamily="34" charset="0"/>
              </a:rPr>
              <a:t>i</a:t>
            </a:r>
            <a:r>
              <a:rPr lang="en-US" sz="3600" dirty="0" smtClean="0">
                <a:latin typeface="Calibri Light" panose="020F0302020204030204" pitchFamily="34" charset="0"/>
              </a:rPr>
              <a:t>t’s self-service on demand!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libri Light" panose="020F0302020204030204" pitchFamily="34" charset="0"/>
              </a:rPr>
              <a:t>You just have to know where to look…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24" y="3776229"/>
            <a:ext cx="1666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Georgia</a:t>
            </a:r>
            <a:r>
              <a:rPr lang="en-US" b="1" i="1" dirty="0" err="1" smtClean="0"/>
              <a:t>FIRST</a:t>
            </a:r>
            <a:r>
              <a:rPr lang="en-US" b="1" dirty="0" smtClean="0"/>
              <a:t> </a:t>
            </a:r>
            <a:r>
              <a:rPr lang="en-US" b="1" dirty="0"/>
              <a:t>Marketplace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417639"/>
            <a:ext cx="8177645" cy="4235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GFM isn’t just a place to get contract pricing on items or to shop, it </a:t>
            </a:r>
            <a:r>
              <a:rPr lang="en-US" b="1" i="1" dirty="0" smtClean="0">
                <a:solidFill>
                  <a:srgbClr val="0070C0"/>
                </a:solidFill>
              </a:rPr>
              <a:t>can also </a:t>
            </a:r>
            <a:r>
              <a:rPr lang="en-US" b="1" i="1" dirty="0">
                <a:solidFill>
                  <a:srgbClr val="0070C0"/>
                </a:solidFill>
              </a:rPr>
              <a:t>be used as a valuable </a:t>
            </a:r>
            <a:r>
              <a:rPr lang="en-US" b="1" i="1" dirty="0" smtClean="0">
                <a:solidFill>
                  <a:srgbClr val="0070C0"/>
                </a:solidFill>
              </a:rPr>
              <a:t>resource.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sz="3500" dirty="0">
                <a:latin typeface="Calibri Light" panose="020F0302020204030204" pitchFamily="34" charset="0"/>
              </a:rPr>
              <a:t>View/Research Statewide Contracts</a:t>
            </a:r>
          </a:p>
          <a:p>
            <a:r>
              <a:rPr lang="en-US" sz="3500" dirty="0">
                <a:latin typeface="Calibri Light" panose="020F0302020204030204" pitchFamily="34" charset="0"/>
              </a:rPr>
              <a:t>Confirm if a purchase order was dispatched and also ensure that the Supplier received it</a:t>
            </a:r>
          </a:p>
          <a:p>
            <a:r>
              <a:rPr lang="en-US" sz="3500" dirty="0">
                <a:latin typeface="Calibri Light" panose="020F0302020204030204" pitchFamily="34" charset="0"/>
              </a:rPr>
              <a:t>Look into the status of the invoice / payment for an order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251"/>
          </a:xfrm>
        </p:spPr>
        <p:txBody>
          <a:bodyPr>
            <a:norm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079653"/>
            <a:ext cx="8177645" cy="4573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 Light" panose="020F0302020204030204" pitchFamily="34" charset="0"/>
              </a:rPr>
              <a:t>Let’s start </a:t>
            </a:r>
            <a:r>
              <a:rPr lang="en-US" b="1" dirty="0">
                <a:latin typeface="Calibri Light" panose="020F0302020204030204" pitchFamily="34" charset="0"/>
              </a:rPr>
              <a:t>by locating Statewide </a:t>
            </a:r>
            <a:r>
              <a:rPr lang="en-US" b="1" dirty="0" smtClean="0">
                <a:latin typeface="Calibri Light" panose="020F0302020204030204" pitchFamily="34" charset="0"/>
              </a:rPr>
              <a:t>Contracts:</a:t>
            </a:r>
            <a:endParaRPr lang="en-US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50000"/>
          <a:stretch/>
        </p:blipFill>
        <p:spPr>
          <a:xfrm>
            <a:off x="947451" y="1690786"/>
            <a:ext cx="7006727" cy="198178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t="15449" b="37112"/>
          <a:stretch/>
        </p:blipFill>
        <p:spPr>
          <a:xfrm>
            <a:off x="947451" y="3910988"/>
            <a:ext cx="7006727" cy="185863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8874029">
            <a:off x="1213966" y="3142811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874029">
            <a:off x="2976666" y="5061370"/>
            <a:ext cx="417987" cy="145474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3177" y="1277957"/>
            <a:ext cx="7988793" cy="44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964"/>
          </a:xfrm>
        </p:spPr>
        <p:txBody>
          <a:bodyPr>
            <a:norm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540" y="936434"/>
            <a:ext cx="8449937" cy="471622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The </a:t>
            </a:r>
            <a:r>
              <a:rPr lang="en-US" sz="2800" b="1" dirty="0">
                <a:latin typeface="Calibri Light" panose="020F0302020204030204" pitchFamily="34" charset="0"/>
              </a:rPr>
              <a:t>Document Search </a:t>
            </a:r>
            <a:r>
              <a:rPr lang="en-US" sz="2800" dirty="0">
                <a:latin typeface="Calibri Light" panose="020F0302020204030204" pitchFamily="34" charset="0"/>
              </a:rPr>
              <a:t>allows you to ensure orders were successfully submitted to the suppliers and much </a:t>
            </a:r>
            <a:r>
              <a:rPr lang="en-US" sz="2800" dirty="0" smtClean="0">
                <a:latin typeface="Calibri Light" panose="020F0302020204030204" pitchFamily="34" charset="0"/>
              </a:rPr>
              <a:t>more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43409"/>
          <a:stretch/>
        </p:blipFill>
        <p:spPr>
          <a:xfrm>
            <a:off x="793214" y="1832701"/>
            <a:ext cx="7469437" cy="18920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b="48433"/>
          <a:stretch/>
        </p:blipFill>
        <p:spPr bwMode="auto">
          <a:xfrm>
            <a:off x="793214" y="3899973"/>
            <a:ext cx="7469436" cy="192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177" y="1544225"/>
            <a:ext cx="8177645" cy="4108429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3177" y="1255923"/>
            <a:ext cx="8177645" cy="45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 PPT Template 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964"/>
          </a:xfrm>
        </p:spPr>
        <p:txBody>
          <a:bodyPr>
            <a:norm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540" y="936434"/>
            <a:ext cx="8449937" cy="471622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By </a:t>
            </a:r>
            <a:r>
              <a:rPr lang="en-US" sz="2800" dirty="0"/>
              <a:t>selecting one of the tabs displayed, you can </a:t>
            </a:r>
            <a:r>
              <a:rPr lang="en-US" sz="2800" dirty="0" smtClean="0"/>
              <a:t>view critical </a:t>
            </a:r>
            <a:r>
              <a:rPr lang="en-US" sz="2800" dirty="0"/>
              <a:t>information about any </a:t>
            </a:r>
            <a:r>
              <a:rPr lang="en-US" sz="2800" dirty="0" err="1" smtClean="0"/>
              <a:t>Georgia</a:t>
            </a:r>
            <a:r>
              <a:rPr lang="en-US" sz="2800" i="1" dirty="0" err="1" smtClean="0"/>
              <a:t>FIRST</a:t>
            </a:r>
            <a:r>
              <a:rPr lang="en-US" sz="2800" dirty="0" smtClean="0"/>
              <a:t> </a:t>
            </a:r>
            <a:r>
              <a:rPr lang="en-US" sz="2800" dirty="0"/>
              <a:t>Marketplace order.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2877" y="2203374"/>
            <a:ext cx="7921128" cy="36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314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Broadway</vt:lpstr>
      <vt:lpstr>Calibri</vt:lpstr>
      <vt:lpstr>Calibri Light</vt:lpstr>
      <vt:lpstr>Garamond</vt:lpstr>
      <vt:lpstr>Lucida Handwriting</vt:lpstr>
      <vt:lpstr>Tempus Sans ITC</vt:lpstr>
      <vt:lpstr>Vijaya</vt:lpstr>
      <vt:lpstr>Office Theme</vt:lpstr>
      <vt:lpstr>Other Duties As Assigned: ePro Tips and Tricks</vt:lpstr>
      <vt:lpstr>Got Questions?</vt:lpstr>
      <vt:lpstr>ePro has Answers!</vt:lpstr>
      <vt:lpstr>GeorgiaFIRST Marketplace</vt:lpstr>
      <vt:lpstr>GFM</vt:lpstr>
      <vt:lpstr>GFM</vt:lpstr>
      <vt:lpstr>GFM</vt:lpstr>
      <vt:lpstr>GFM</vt:lpstr>
      <vt:lpstr>GFM</vt:lpstr>
      <vt:lpstr>‘Manage Requisitions’</vt:lpstr>
      <vt:lpstr>Searching for Information can sometimes be tricky</vt:lpstr>
      <vt:lpstr>‘Manage Requisitions’ Lifecycle Information</vt:lpstr>
      <vt:lpstr>Approvals:</vt:lpstr>
      <vt:lpstr>‘Manage Requisitions’ Lifecycle Information</vt:lpstr>
      <vt:lpstr>Purchase Orders:</vt:lpstr>
      <vt:lpstr>‘Manage Requisitions’ Lifecycle Information</vt:lpstr>
      <vt:lpstr>Receiving:</vt:lpstr>
      <vt:lpstr>‘Manage Requisitions’ Lifecycle Information</vt:lpstr>
      <vt:lpstr>Invoice:</vt:lpstr>
      <vt:lpstr>‘Manage Requisitions’ Lifecycle Information</vt:lpstr>
      <vt:lpstr>Payment:</vt:lpstr>
      <vt:lpstr>You’ll train your Campus like a Pro and Your Users will be self-sufficient!</vt:lpstr>
      <vt:lpstr>Questions?</vt:lpstr>
      <vt:lpstr>Thank you!</vt:lpstr>
    </vt:vector>
  </TitlesOfParts>
  <Company>Georgia Board of Regents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Meeler</dc:creator>
  <cp:lastModifiedBy>Carolyn W Bohannon</cp:lastModifiedBy>
  <cp:revision>53</cp:revision>
  <dcterms:created xsi:type="dcterms:W3CDTF">2015-04-29T19:39:04Z</dcterms:created>
  <dcterms:modified xsi:type="dcterms:W3CDTF">2015-09-22T20:31:14Z</dcterms:modified>
</cp:coreProperties>
</file>