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28600"/>
            <a:ext cx="2990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57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S PPT Template Design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54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S PPT Template Design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46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47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94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 sz="2000"/>
            </a:lvl3pPr>
            <a:lvl4pPr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0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8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1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GS PPT Template Design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S PPT Template Design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4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S PPT Template Design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00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FF6A3-572D-4AC5-93BC-89B28A3825B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F2F0-C8E8-4B6F-AA55-8E435EC6EE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S PPT Template Design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0"/>
            <a:ext cx="9144001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019800"/>
            <a:ext cx="1371813" cy="39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28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Budgeting for Projects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Julie Thompson, 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0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Options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9248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Add an additional ledger for projects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only, similar to the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PRMST_EXP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ledger to control on project basis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Other options/suggestions? </a:t>
            </a:r>
          </a:p>
          <a:p>
            <a:pPr lvl="1"/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985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Next Steps?</a:t>
            </a:r>
            <a:endParaRPr lang="en-US" sz="3200" dirty="0"/>
          </a:p>
        </p:txBody>
      </p:sp>
      <p:pic>
        <p:nvPicPr>
          <p:cNvPr id="6148" name="Picture 4" descr="C:\Users\jthompso\AppData\Local\Microsoft\Windows\Temporary Internet Files\Content.IE5\C7CHZJW0\118px-Circle_question_mark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438400"/>
            <a:ext cx="1385887" cy="140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96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Commitment Control Configuration – 2015 and prior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571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DETAIL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25908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908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PROJ_GRT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17526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APPROP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029200" y="17526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PRMST_EXP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905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700000 level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714000 level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581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714100 level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490013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Funds 10000, 10500, 10600, 10900, 12xxx, 13000, 14000, 15000, 16000, 50000</a:t>
            </a:r>
            <a:endParaRPr lang="en-US" sz="1400" dirty="0"/>
          </a:p>
        </p:txBody>
      </p:sp>
      <p:sp>
        <p:nvSpPr>
          <p:cNvPr id="13" name="Up Arrow 12"/>
          <p:cNvSpPr/>
          <p:nvPr/>
        </p:nvSpPr>
        <p:spPr>
          <a:xfrm>
            <a:off x="2743200" y="4419600"/>
            <a:ext cx="3048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438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714000 level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543800" y="3581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714100 level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05400" y="4876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Any transaction with a project id</a:t>
            </a:r>
            <a:endParaRPr lang="en-US" sz="1400" dirty="0"/>
          </a:p>
        </p:txBody>
      </p:sp>
      <p:sp>
        <p:nvSpPr>
          <p:cNvPr id="18" name="Up Arrow 17"/>
          <p:cNvSpPr/>
          <p:nvPr/>
        </p:nvSpPr>
        <p:spPr>
          <a:xfrm>
            <a:off x="6019800" y="4396264"/>
            <a:ext cx="3048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543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Carries only project id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05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Example </a:t>
            </a:r>
            <a:r>
              <a:rPr lang="en-US" sz="3200" dirty="0" smtClean="0"/>
              <a:t>Transactions – 2015 and prior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458200" cy="3744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98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Example </a:t>
            </a:r>
            <a:r>
              <a:rPr lang="en-US" sz="3200" dirty="0" smtClean="0"/>
              <a:t>Transactions – 2015 and prior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371600"/>
            <a:ext cx="8825561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3000" y="40386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Institutions had to have funds available at the department level in </a:t>
            </a:r>
            <a:r>
              <a:rPr lang="en-US" dirty="0" err="1" smtClean="0"/>
              <a:t>APPROP</a:t>
            </a:r>
            <a:r>
              <a:rPr lang="en-US" dirty="0" smtClean="0"/>
              <a:t>.  Budgets could also be added at </a:t>
            </a:r>
            <a:r>
              <a:rPr lang="en-US" dirty="0" err="1" smtClean="0"/>
              <a:t>PROJ_GRT</a:t>
            </a:r>
            <a:r>
              <a:rPr lang="en-US" dirty="0" smtClean="0"/>
              <a:t> to control the spending for that particular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Commitment Control Configuration – 2016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571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DETAIL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25908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908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PROJ_GRT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17526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APPROP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029200" y="17526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PRMST_EXP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905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700000 level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714000 level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581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714100 level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490013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Funds 10000, 10500, 10600, 10900, 12xxx, 13000, 14000, 15000, 16000, 50000</a:t>
            </a:r>
            <a:endParaRPr lang="en-US" sz="1400" dirty="0"/>
          </a:p>
        </p:txBody>
      </p:sp>
      <p:sp>
        <p:nvSpPr>
          <p:cNvPr id="13" name="Up Arrow 12"/>
          <p:cNvSpPr/>
          <p:nvPr/>
        </p:nvSpPr>
        <p:spPr>
          <a:xfrm>
            <a:off x="2743200" y="4419600"/>
            <a:ext cx="3048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438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714000 level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543800" y="3581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714100 level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05400" y="4876800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Grants Only – determined by Project/Grant flag in set up pages</a:t>
            </a:r>
            <a:endParaRPr lang="en-US" sz="1400" dirty="0"/>
          </a:p>
        </p:txBody>
      </p:sp>
      <p:sp>
        <p:nvSpPr>
          <p:cNvPr id="18" name="Up Arrow 17"/>
          <p:cNvSpPr/>
          <p:nvPr/>
        </p:nvSpPr>
        <p:spPr>
          <a:xfrm>
            <a:off x="6019800" y="4396264"/>
            <a:ext cx="3048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543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Carries only project id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760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Example Transaction – 2016 and after</a:t>
            </a:r>
            <a:endParaRPr 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8867436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5334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changes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2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Example Transaction – 2016 and after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29627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39624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Because </a:t>
            </a:r>
            <a:r>
              <a:rPr lang="en-US" dirty="0" err="1" smtClean="0"/>
              <a:t>APPROP</a:t>
            </a:r>
            <a:r>
              <a:rPr lang="en-US" dirty="0" smtClean="0"/>
              <a:t> is always set to control, budgets have to be added </a:t>
            </a:r>
            <a:r>
              <a:rPr lang="en-US" u="sng" dirty="0" smtClean="0"/>
              <a:t>with a </a:t>
            </a:r>
            <a:r>
              <a:rPr lang="en-US" u="sng" dirty="0" err="1" smtClean="0"/>
              <a:t>project_id</a:t>
            </a:r>
            <a:r>
              <a:rPr lang="en-US" u="sng" dirty="0" smtClean="0"/>
              <a:t> </a:t>
            </a:r>
            <a:r>
              <a:rPr lang="en-US" dirty="0" smtClean="0"/>
              <a:t>to the </a:t>
            </a:r>
            <a:r>
              <a:rPr lang="en-US" dirty="0" err="1" smtClean="0"/>
              <a:t>APPROP</a:t>
            </a:r>
            <a:r>
              <a:rPr lang="en-US" dirty="0" smtClean="0"/>
              <a:t> ledger at a minimum.  Institutions can add a budget at ORG if desired, but most institutions are tracking without budget at ORG.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is that working?</a:t>
            </a:r>
            <a:endParaRPr lang="en-US" sz="3200" dirty="0"/>
          </a:p>
        </p:txBody>
      </p:sp>
      <p:pic>
        <p:nvPicPr>
          <p:cNvPr id="5124" name="Picture 4" descr="C:\Users\jthompso\AppData\Local\Microsoft\Windows\Temporary Internet Files\Content.IE5\S3YOSS9E\discussio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429000" cy="34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0" y="5410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57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Options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772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Leave it the way it 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Option to use Budget Attributes to set to track without budget for specific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chartstrings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Put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it back the way it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was</a:t>
            </a:r>
          </a:p>
          <a:p>
            <a:endParaRPr lang="en-US" sz="3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Remove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project_id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from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APPROP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level, leave at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ORG currently set to ‘Track without Budget’ for all institutions, so no control with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project_id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unless Budget Attributes are used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305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Budgeting for Projects</vt:lpstr>
      <vt:lpstr>Commitment Control Configuration – 2015 and prior</vt:lpstr>
      <vt:lpstr>Example Transactions – 2015 and prior</vt:lpstr>
      <vt:lpstr>Example Transactions – 2015 and prior</vt:lpstr>
      <vt:lpstr>Commitment Control Configuration – 2016</vt:lpstr>
      <vt:lpstr>Example Transaction – 2016 and after</vt:lpstr>
      <vt:lpstr>Example Transaction – 2016 and after</vt:lpstr>
      <vt:lpstr>How is that working?</vt:lpstr>
      <vt:lpstr>Options</vt:lpstr>
      <vt:lpstr>Options</vt:lpstr>
      <vt:lpstr>Next Steps?</vt:lpstr>
    </vt:vector>
  </TitlesOfParts>
  <Company>Board of Regents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Duren</dc:creator>
  <cp:lastModifiedBy>Julie Thompson</cp:lastModifiedBy>
  <cp:revision>30</cp:revision>
  <dcterms:created xsi:type="dcterms:W3CDTF">2015-07-07T13:36:47Z</dcterms:created>
  <dcterms:modified xsi:type="dcterms:W3CDTF">2015-09-17T21:50:29Z</dcterms:modified>
</cp:coreProperties>
</file>