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314" r:id="rId3"/>
    <p:sldId id="313" r:id="rId4"/>
    <p:sldId id="312" r:id="rId5"/>
    <p:sldId id="280" r:id="rId6"/>
    <p:sldId id="294" r:id="rId7"/>
    <p:sldId id="281" r:id="rId8"/>
    <p:sldId id="282" r:id="rId9"/>
    <p:sldId id="283" r:id="rId10"/>
    <p:sldId id="310" r:id="rId11"/>
    <p:sldId id="296" r:id="rId12"/>
    <p:sldId id="297" r:id="rId13"/>
    <p:sldId id="298" r:id="rId14"/>
    <p:sldId id="284" r:id="rId15"/>
    <p:sldId id="299" r:id="rId16"/>
    <p:sldId id="300" r:id="rId17"/>
    <p:sldId id="285" r:id="rId18"/>
    <p:sldId id="301" r:id="rId19"/>
    <p:sldId id="305" r:id="rId20"/>
    <p:sldId id="286" r:id="rId21"/>
    <p:sldId id="306" r:id="rId22"/>
    <p:sldId id="307" r:id="rId23"/>
    <p:sldId id="287" r:id="rId24"/>
    <p:sldId id="309" r:id="rId25"/>
    <p:sldId id="288" r:id="rId26"/>
    <p:sldId id="308" r:id="rId27"/>
    <p:sldId id="295" r:id="rId28"/>
    <p:sldId id="290" r:id="rId29"/>
    <p:sldId id="291" r:id="rId30"/>
    <p:sldId id="303" r:id="rId31"/>
    <p:sldId id="304" r:id="rId32"/>
    <p:sldId id="311" r:id="rId33"/>
    <p:sldId id="292" r:id="rId34"/>
    <p:sldId id="30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3DC4BA-D50A-41D9-B2A5-C4000B93F5DB}" type="datetimeFigureOut">
              <a:rPr lang="en-US" smtClean="0"/>
              <a:t>9/17/2015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186A1C-0DF9-4DC1-83D0-00A0EAB23A37}" type="slidenum">
              <a:rPr lang="en-US" smtClean="0"/>
              <a:t>‹#›</a:t>
            </a:fld>
            <a:endParaRPr lang="en-US" dirty="0"/>
          </a:p>
        </p:txBody>
      </p:sp>
    </p:spTree>
    <p:extLst>
      <p:ext uri="{BB962C8B-B14F-4D97-AF65-F5344CB8AC3E}">
        <p14:creationId xmlns:p14="http://schemas.microsoft.com/office/powerpoint/2010/main" val="999939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Jason</a:t>
            </a:r>
            <a:endParaRPr lang="en-US" dirty="0"/>
          </a:p>
        </p:txBody>
      </p:sp>
      <p:sp>
        <p:nvSpPr>
          <p:cNvPr id="4" name="Slide Number Placeholder 3"/>
          <p:cNvSpPr>
            <a:spLocks noGrp="1"/>
          </p:cNvSpPr>
          <p:nvPr>
            <p:ph type="sldNum" sz="quarter" idx="10"/>
          </p:nvPr>
        </p:nvSpPr>
        <p:spPr/>
        <p:txBody>
          <a:bodyPr/>
          <a:lstStyle/>
          <a:p>
            <a:fld id="{4E301C87-C835-4ACA-AFE2-60C5D91F88FD}" type="slidenum">
              <a:rPr lang="en-US" smtClean="0"/>
              <a:t>2</a:t>
            </a:fld>
            <a:endParaRPr lang="en-US" dirty="0"/>
          </a:p>
        </p:txBody>
      </p:sp>
    </p:spTree>
    <p:extLst>
      <p:ext uri="{BB962C8B-B14F-4D97-AF65-F5344CB8AC3E}">
        <p14:creationId xmlns:p14="http://schemas.microsoft.com/office/powerpoint/2010/main" val="315413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Curious</a:t>
            </a:r>
            <a:r>
              <a:rPr lang="en-US" baseline="0" dirty="0" smtClean="0"/>
              <a:t> to see how this is working for the Institutions?  </a:t>
            </a:r>
            <a:endParaRPr lang="en-US" dirty="0"/>
          </a:p>
        </p:txBody>
      </p:sp>
      <p:sp>
        <p:nvSpPr>
          <p:cNvPr id="4" name="Slide Number Placeholder 3"/>
          <p:cNvSpPr>
            <a:spLocks noGrp="1"/>
          </p:cNvSpPr>
          <p:nvPr>
            <p:ph type="sldNum" sz="quarter" idx="10"/>
          </p:nvPr>
        </p:nvSpPr>
        <p:spPr/>
        <p:txBody>
          <a:bodyPr/>
          <a:lstStyle/>
          <a:p>
            <a:fld id="{0D186A1C-0DF9-4DC1-83D0-00A0EAB23A37}" type="slidenum">
              <a:rPr lang="en-US" smtClean="0"/>
              <a:t>29</a:t>
            </a:fld>
            <a:endParaRPr lang="en-US" dirty="0"/>
          </a:p>
        </p:txBody>
      </p:sp>
    </p:spTree>
    <p:extLst>
      <p:ext uri="{BB962C8B-B14F-4D97-AF65-F5344CB8AC3E}">
        <p14:creationId xmlns:p14="http://schemas.microsoft.com/office/powerpoint/2010/main" val="2084044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GCSU did library collections workflow</a:t>
            </a:r>
            <a:endParaRPr lang="en-US" dirty="0"/>
          </a:p>
        </p:txBody>
      </p:sp>
      <p:sp>
        <p:nvSpPr>
          <p:cNvPr id="4" name="Slide Number Placeholder 3"/>
          <p:cNvSpPr>
            <a:spLocks noGrp="1"/>
          </p:cNvSpPr>
          <p:nvPr>
            <p:ph type="sldNum" sz="quarter" idx="10"/>
          </p:nvPr>
        </p:nvSpPr>
        <p:spPr/>
        <p:txBody>
          <a:bodyPr/>
          <a:lstStyle/>
          <a:p>
            <a:fld id="{0D186A1C-0DF9-4DC1-83D0-00A0EAB23A37}" type="slidenum">
              <a:rPr lang="en-US" smtClean="0"/>
              <a:t>31</a:t>
            </a:fld>
            <a:endParaRPr lang="en-US" dirty="0"/>
          </a:p>
        </p:txBody>
      </p:sp>
    </p:spTree>
    <p:extLst>
      <p:ext uri="{BB962C8B-B14F-4D97-AF65-F5344CB8AC3E}">
        <p14:creationId xmlns:p14="http://schemas.microsoft.com/office/powerpoint/2010/main" val="718841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Looking into Voucher Mass Maintenance and Quick Invoice process groups for future release.</a:t>
            </a:r>
          </a:p>
          <a:p>
            <a:endParaRPr lang="en-US" dirty="0"/>
          </a:p>
        </p:txBody>
      </p:sp>
      <p:sp>
        <p:nvSpPr>
          <p:cNvPr id="4" name="Slide Number Placeholder 3"/>
          <p:cNvSpPr>
            <a:spLocks noGrp="1"/>
          </p:cNvSpPr>
          <p:nvPr>
            <p:ph type="sldNum" sz="quarter" idx="10"/>
          </p:nvPr>
        </p:nvSpPr>
        <p:spPr/>
        <p:txBody>
          <a:bodyPr/>
          <a:lstStyle/>
          <a:p>
            <a:fld id="{0D186A1C-0DF9-4DC1-83D0-00A0EAB23A37}" type="slidenum">
              <a:rPr lang="en-US" smtClean="0"/>
              <a:t>33</a:t>
            </a:fld>
            <a:endParaRPr lang="en-US" dirty="0"/>
          </a:p>
        </p:txBody>
      </p:sp>
    </p:spTree>
    <p:extLst>
      <p:ext uri="{BB962C8B-B14F-4D97-AF65-F5344CB8AC3E}">
        <p14:creationId xmlns:p14="http://schemas.microsoft.com/office/powerpoint/2010/main" val="2827649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Blank for Expense Payments, Updated to add the approval status field, Added security to Enter Bank Statements page, Updated to allow users to view and delete files with a file name extension .TXT (all caps)</a:t>
            </a:r>
            <a:endParaRPr lang="en-US" dirty="0"/>
          </a:p>
        </p:txBody>
      </p:sp>
      <p:sp>
        <p:nvSpPr>
          <p:cNvPr id="4" name="Slide Number Placeholder 3"/>
          <p:cNvSpPr>
            <a:spLocks noGrp="1"/>
          </p:cNvSpPr>
          <p:nvPr>
            <p:ph type="sldNum" sz="quarter" idx="10"/>
          </p:nvPr>
        </p:nvSpPr>
        <p:spPr/>
        <p:txBody>
          <a:bodyPr/>
          <a:lstStyle/>
          <a:p>
            <a:fld id="{0D186A1C-0DF9-4DC1-83D0-00A0EAB23A37}" type="slidenum">
              <a:rPr lang="en-US" smtClean="0"/>
              <a:t>3</a:t>
            </a:fld>
            <a:endParaRPr lang="en-US" dirty="0"/>
          </a:p>
        </p:txBody>
      </p:sp>
    </p:spTree>
    <p:extLst>
      <p:ext uri="{BB962C8B-B14F-4D97-AF65-F5344CB8AC3E}">
        <p14:creationId xmlns:p14="http://schemas.microsoft.com/office/powerpoint/2010/main" val="855108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Blank for Expense Payments, Updated to add the approval status field, Added security to Enter Bank Statements page, Updated to allow users to view and delete files with a file name extension .TXT (all caps)</a:t>
            </a:r>
            <a:endParaRPr lang="en-US" dirty="0"/>
          </a:p>
        </p:txBody>
      </p:sp>
      <p:sp>
        <p:nvSpPr>
          <p:cNvPr id="4" name="Slide Number Placeholder 3"/>
          <p:cNvSpPr>
            <a:spLocks noGrp="1"/>
          </p:cNvSpPr>
          <p:nvPr>
            <p:ph type="sldNum" sz="quarter" idx="10"/>
          </p:nvPr>
        </p:nvSpPr>
        <p:spPr/>
        <p:txBody>
          <a:bodyPr/>
          <a:lstStyle/>
          <a:p>
            <a:fld id="{0D186A1C-0DF9-4DC1-83D0-00A0EAB23A37}" type="slidenum">
              <a:rPr lang="en-US" smtClean="0"/>
              <a:t>4</a:t>
            </a:fld>
            <a:endParaRPr lang="en-US" dirty="0"/>
          </a:p>
        </p:txBody>
      </p:sp>
    </p:spTree>
    <p:extLst>
      <p:ext uri="{BB962C8B-B14F-4D97-AF65-F5344CB8AC3E}">
        <p14:creationId xmlns:p14="http://schemas.microsoft.com/office/powerpoint/2010/main" val="3688558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Messages were causing check spacing issues, Watermark updated to print FILE COPY,</a:t>
            </a:r>
            <a:r>
              <a:rPr lang="en-US" sz="1200" baseline="0" dirty="0" smtClean="0"/>
              <a:t> </a:t>
            </a:r>
            <a:endParaRPr lang="en-US" dirty="0"/>
          </a:p>
        </p:txBody>
      </p:sp>
      <p:sp>
        <p:nvSpPr>
          <p:cNvPr id="4" name="Slide Number Placeholder 3"/>
          <p:cNvSpPr>
            <a:spLocks noGrp="1"/>
          </p:cNvSpPr>
          <p:nvPr>
            <p:ph type="sldNum" sz="quarter" idx="10"/>
          </p:nvPr>
        </p:nvSpPr>
        <p:spPr/>
        <p:txBody>
          <a:bodyPr/>
          <a:lstStyle/>
          <a:p>
            <a:fld id="{0D186A1C-0DF9-4DC1-83D0-00A0EAB23A37}" type="slidenum">
              <a:rPr lang="en-US" smtClean="0"/>
              <a:t>5</a:t>
            </a:fld>
            <a:endParaRPr lang="en-US" dirty="0"/>
          </a:p>
        </p:txBody>
      </p:sp>
    </p:spTree>
    <p:extLst>
      <p:ext uri="{BB962C8B-B14F-4D97-AF65-F5344CB8AC3E}">
        <p14:creationId xmlns:p14="http://schemas.microsoft.com/office/powerpoint/2010/main" val="2174284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RST001 – shared pay cycles, Updated the Search Edit checkbox to now require entry of the Institution’s SetID.</a:t>
            </a:r>
            <a:endParaRPr lang="en-US" dirty="0"/>
          </a:p>
        </p:txBody>
      </p:sp>
      <p:sp>
        <p:nvSpPr>
          <p:cNvPr id="4" name="Slide Number Placeholder 3"/>
          <p:cNvSpPr>
            <a:spLocks noGrp="1"/>
          </p:cNvSpPr>
          <p:nvPr>
            <p:ph type="sldNum" sz="quarter" idx="10"/>
          </p:nvPr>
        </p:nvSpPr>
        <p:spPr/>
        <p:txBody>
          <a:bodyPr/>
          <a:lstStyle/>
          <a:p>
            <a:fld id="{0D186A1C-0DF9-4DC1-83D0-00A0EAB23A37}" type="slidenum">
              <a:rPr lang="en-US" smtClean="0"/>
              <a:t>6</a:t>
            </a:fld>
            <a:endParaRPr lang="en-US" dirty="0"/>
          </a:p>
        </p:txBody>
      </p:sp>
    </p:spTree>
    <p:extLst>
      <p:ext uri="{BB962C8B-B14F-4D97-AF65-F5344CB8AC3E}">
        <p14:creationId xmlns:p14="http://schemas.microsoft.com/office/powerpoint/2010/main" val="2513503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Institution’s having to manually manipulate their file to meet bank file requirements,</a:t>
            </a:r>
            <a:r>
              <a:rPr lang="en-US" baseline="0" dirty="0" smtClean="0"/>
              <a:t> Query n</a:t>
            </a:r>
            <a:r>
              <a:rPr lang="en-US" dirty="0" smtClean="0"/>
              <a:t>ot returning results for any AP Business Unit utilizing the SHARE vendor file,</a:t>
            </a:r>
            <a:r>
              <a:rPr lang="en-US" baseline="0" dirty="0" smtClean="0"/>
              <a:t> </a:t>
            </a:r>
            <a:r>
              <a:rPr lang="en-US" dirty="0" smtClean="0"/>
              <a:t>BOR_BR_AP_EX_OSCK and BOR_BR_AP_OSCK_ASOFDATE,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unique constraint error due to new commitment control CLOSED_VALUE</a:t>
            </a:r>
            <a:r>
              <a:rPr lang="en-US" baseline="0" dirty="0" smtClean="0"/>
              <a:t> field, </a:t>
            </a:r>
            <a:r>
              <a:rPr lang="en-US" dirty="0" smtClean="0"/>
              <a:t>Will return all non-PO voucher lines where the budget reference is not equal to the fiscal year of the voucher and also return any PO voucher line where the budget reference is different from the corresponding line on the Purchase Order.</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0D186A1C-0DF9-4DC1-83D0-00A0EAB23A37}" type="slidenum">
              <a:rPr lang="en-US" smtClean="0"/>
              <a:t>7</a:t>
            </a:fld>
            <a:endParaRPr lang="en-US" dirty="0"/>
          </a:p>
        </p:txBody>
      </p:sp>
    </p:spTree>
    <p:extLst>
      <p:ext uri="{BB962C8B-B14F-4D97-AF65-F5344CB8AC3E}">
        <p14:creationId xmlns:p14="http://schemas.microsoft.com/office/powerpoint/2010/main" val="757502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0D186A1C-0DF9-4DC1-83D0-00A0EAB23A37}" type="slidenum">
              <a:rPr lang="en-US" smtClean="0"/>
              <a:t>11</a:t>
            </a:fld>
            <a:endParaRPr lang="en-US" dirty="0"/>
          </a:p>
        </p:txBody>
      </p:sp>
    </p:spTree>
    <p:extLst>
      <p:ext uri="{BB962C8B-B14F-4D97-AF65-F5344CB8AC3E}">
        <p14:creationId xmlns:p14="http://schemas.microsoft.com/office/powerpoint/2010/main" val="4195784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 this will not actually</a:t>
            </a:r>
            <a:r>
              <a:rPr lang="en-US" baseline="0" dirty="0" smtClean="0"/>
              <a:t> update the journal.  Will only update the TIGA report.</a:t>
            </a:r>
            <a:endParaRPr lang="en-US" dirty="0"/>
          </a:p>
        </p:txBody>
      </p:sp>
      <p:sp>
        <p:nvSpPr>
          <p:cNvPr id="4" name="Slide Number Placeholder 3"/>
          <p:cNvSpPr>
            <a:spLocks noGrp="1"/>
          </p:cNvSpPr>
          <p:nvPr>
            <p:ph type="sldNum" sz="quarter" idx="10"/>
          </p:nvPr>
        </p:nvSpPr>
        <p:spPr/>
        <p:txBody>
          <a:bodyPr/>
          <a:lstStyle/>
          <a:p>
            <a:fld id="{0D186A1C-0DF9-4DC1-83D0-00A0EAB23A37}" type="slidenum">
              <a:rPr lang="en-US" smtClean="0"/>
              <a:t>17</a:t>
            </a:fld>
            <a:endParaRPr lang="en-US" dirty="0"/>
          </a:p>
        </p:txBody>
      </p:sp>
    </p:spTree>
    <p:extLst>
      <p:ext uri="{BB962C8B-B14F-4D97-AF65-F5344CB8AC3E}">
        <p14:creationId xmlns:p14="http://schemas.microsoft.com/office/powerpoint/2010/main" val="3500677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Users</a:t>
            </a:r>
            <a:r>
              <a:rPr lang="en-US" baseline="0" dirty="0" smtClean="0"/>
              <a:t> can change lines on the site manually after submitting their file now.</a:t>
            </a:r>
            <a:endParaRPr lang="en-US" dirty="0"/>
          </a:p>
        </p:txBody>
      </p:sp>
      <p:sp>
        <p:nvSpPr>
          <p:cNvPr id="4" name="Slide Number Placeholder 3"/>
          <p:cNvSpPr>
            <a:spLocks noGrp="1"/>
          </p:cNvSpPr>
          <p:nvPr>
            <p:ph type="sldNum" sz="quarter" idx="10"/>
          </p:nvPr>
        </p:nvSpPr>
        <p:spPr/>
        <p:txBody>
          <a:bodyPr/>
          <a:lstStyle/>
          <a:p>
            <a:fld id="{0D186A1C-0DF9-4DC1-83D0-00A0EAB23A37}" type="slidenum">
              <a:rPr lang="en-US" smtClean="0"/>
              <a:t>19</a:t>
            </a:fld>
            <a:endParaRPr lang="en-US" dirty="0"/>
          </a:p>
        </p:txBody>
      </p:sp>
    </p:spTree>
    <p:extLst>
      <p:ext uri="{BB962C8B-B14F-4D97-AF65-F5344CB8AC3E}">
        <p14:creationId xmlns:p14="http://schemas.microsoft.com/office/powerpoint/2010/main" val="22064941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accent1">
                    <a:lumMod val="50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69FF6A3-572D-4AC5-93BC-89B28A3825B7}" type="datetimeFigureOut">
              <a:rPr lang="en-US" smtClean="0"/>
              <a:t>9/17/2015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A1F2F0-C8E8-4B6F-AA55-8E435EC6EEAC}"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43600" y="228600"/>
            <a:ext cx="2990850" cy="619125"/>
          </a:xfrm>
          <a:prstGeom prst="rect">
            <a:avLst/>
          </a:prstGeom>
        </p:spPr>
      </p:pic>
    </p:spTree>
    <p:extLst>
      <p:ext uri="{BB962C8B-B14F-4D97-AF65-F5344CB8AC3E}">
        <p14:creationId xmlns:p14="http://schemas.microsoft.com/office/powerpoint/2010/main" val="6594570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9FF6A3-572D-4AC5-93BC-89B28A3825B7}" type="datetimeFigureOut">
              <a:rPr lang="en-US" smtClean="0"/>
              <a:t>9/17/2015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A1F2F0-C8E8-4B6F-AA55-8E435EC6EEAC}" type="slidenum">
              <a:rPr lang="en-US" smtClean="0"/>
              <a:t>‹#›</a:t>
            </a:fld>
            <a:endParaRPr lang="en-US" dirty="0"/>
          </a:p>
        </p:txBody>
      </p:sp>
      <p:pic>
        <p:nvPicPr>
          <p:cNvPr id="7" name="Picture 6" descr="GS PPT Template Design.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2680"/>
            <a:ext cx="9144001" cy="6858000"/>
          </a:xfrm>
          <a:prstGeom prst="rect">
            <a:avLst/>
          </a:prstGeom>
        </p:spPr>
      </p:pic>
    </p:spTree>
    <p:extLst>
      <p:ext uri="{BB962C8B-B14F-4D97-AF65-F5344CB8AC3E}">
        <p14:creationId xmlns:p14="http://schemas.microsoft.com/office/powerpoint/2010/main" val="2409544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9FF6A3-572D-4AC5-93BC-89B28A3825B7}" type="datetimeFigureOut">
              <a:rPr lang="en-US" smtClean="0"/>
              <a:t>9/17/2015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A1F2F0-C8E8-4B6F-AA55-8E435EC6EEAC}" type="slidenum">
              <a:rPr lang="en-US" smtClean="0"/>
              <a:t>‹#›</a:t>
            </a:fld>
            <a:endParaRPr lang="en-US" dirty="0"/>
          </a:p>
        </p:txBody>
      </p:sp>
      <p:pic>
        <p:nvPicPr>
          <p:cNvPr id="7" name="Picture 6" descr="GS PPT Template Design.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2680"/>
            <a:ext cx="9144001" cy="6858000"/>
          </a:xfrm>
          <a:prstGeom prst="rect">
            <a:avLst/>
          </a:prstGeom>
        </p:spPr>
      </p:pic>
    </p:spTree>
    <p:extLst>
      <p:ext uri="{BB962C8B-B14F-4D97-AF65-F5344CB8AC3E}">
        <p14:creationId xmlns:p14="http://schemas.microsoft.com/office/powerpoint/2010/main" val="1958466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accent1">
                    <a:lumMod val="50000"/>
                  </a:schemeClr>
                </a:solidFill>
              </a:defRPr>
            </a:lvl1pPr>
            <a:lvl2pPr>
              <a:defRPr>
                <a:solidFill>
                  <a:schemeClr val="tx2">
                    <a:lumMod val="60000"/>
                    <a:lumOff val="40000"/>
                  </a:schemeClr>
                </a:solidFill>
              </a:defRPr>
            </a:lvl2pPr>
            <a:lvl3pPr>
              <a:defRPr>
                <a:solidFill>
                  <a:schemeClr val="accent1">
                    <a:lumMod val="50000"/>
                  </a:schemeClr>
                </a:solidFill>
              </a:defRPr>
            </a:lvl3pPr>
            <a:lvl4pPr>
              <a:defRPr>
                <a:solidFill>
                  <a:schemeClr val="tx2">
                    <a:lumMod val="60000"/>
                    <a:lumOff val="40000"/>
                  </a:schemeClr>
                </a:solidFill>
              </a:defRPr>
            </a:lvl4pPr>
            <a:lvl5pPr>
              <a:defRPr>
                <a:solidFill>
                  <a:schemeClr val="accent1">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69FF6A3-572D-4AC5-93BC-89B28A3825B7}" type="datetimeFigureOut">
              <a:rPr lang="en-US" smtClean="0"/>
              <a:t>9/17/2015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A1F2F0-C8E8-4B6F-AA55-8E435EC6EEAC}" type="slidenum">
              <a:rPr lang="en-US" smtClean="0"/>
              <a:t>‹#›</a:t>
            </a:fld>
            <a:endParaRPr lang="en-US" dirty="0"/>
          </a:p>
        </p:txBody>
      </p:sp>
    </p:spTree>
    <p:extLst>
      <p:ext uri="{BB962C8B-B14F-4D97-AF65-F5344CB8AC3E}">
        <p14:creationId xmlns:p14="http://schemas.microsoft.com/office/powerpoint/2010/main" val="23516473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969FF6A3-572D-4AC5-93BC-89B28A3825B7}" type="datetimeFigureOut">
              <a:rPr lang="en-US" smtClean="0"/>
              <a:t>9/17/2015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A1F2F0-C8E8-4B6F-AA55-8E435EC6EEAC}" type="slidenum">
              <a:rPr lang="en-US" smtClean="0"/>
              <a:t>‹#›</a:t>
            </a:fld>
            <a:endParaRPr lang="en-US" dirty="0"/>
          </a:p>
        </p:txBody>
      </p:sp>
    </p:spTree>
    <p:extLst>
      <p:ext uri="{BB962C8B-B14F-4D97-AF65-F5344CB8AC3E}">
        <p14:creationId xmlns:p14="http://schemas.microsoft.com/office/powerpoint/2010/main" val="35110940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accent1">
                    <a:lumMod val="50000"/>
                  </a:schemeClr>
                </a:solidFill>
              </a:defRPr>
            </a:lvl1pPr>
            <a:lvl2pPr>
              <a:defRPr sz="2400">
                <a:solidFill>
                  <a:schemeClr val="tx2">
                    <a:lumMod val="60000"/>
                    <a:lumOff val="40000"/>
                  </a:schemeClr>
                </a:solidFill>
              </a:defRPr>
            </a:lvl2pPr>
            <a:lvl3pPr>
              <a:defRPr sz="2000">
                <a:solidFill>
                  <a:schemeClr val="accent1">
                    <a:lumMod val="50000"/>
                  </a:schemeClr>
                </a:solidFill>
              </a:defRPr>
            </a:lvl3pPr>
            <a:lvl4pPr>
              <a:defRPr sz="1800">
                <a:solidFill>
                  <a:schemeClr val="tx2">
                    <a:lumMod val="60000"/>
                    <a:lumOff val="40000"/>
                  </a:schemeClr>
                </a:solidFill>
              </a:defRPr>
            </a:lvl4pPr>
            <a:lvl5pPr>
              <a:defRPr sz="1800">
                <a:solidFill>
                  <a:schemeClr val="tx2">
                    <a:lumMod val="60000"/>
                    <a:lumOff val="40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accent1">
                    <a:lumMod val="50000"/>
                  </a:schemeClr>
                </a:solidFill>
              </a:defRPr>
            </a:lvl1pPr>
            <a:lvl2pPr>
              <a:defRPr sz="2400">
                <a:solidFill>
                  <a:schemeClr val="tx2">
                    <a:lumMod val="60000"/>
                    <a:lumOff val="40000"/>
                  </a:schemeClr>
                </a:solidFill>
              </a:defRPr>
            </a:lvl2pPr>
            <a:lvl3pPr>
              <a:defRPr sz="2000"/>
            </a:lvl3pPr>
            <a:lvl4pPr>
              <a:defRPr sz="1800">
                <a:solidFill>
                  <a:schemeClr val="tx2">
                    <a:lumMod val="60000"/>
                    <a:lumOff val="40000"/>
                  </a:schemeClr>
                </a:solidFill>
              </a:defRPr>
            </a:lvl4pPr>
            <a:lvl5pPr>
              <a:defRPr sz="1800">
                <a:solidFill>
                  <a:schemeClr val="tx2">
                    <a:lumMod val="60000"/>
                    <a:lumOff val="40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969FF6A3-572D-4AC5-93BC-89B28A3825B7}" type="datetimeFigureOut">
              <a:rPr lang="en-US" smtClean="0"/>
              <a:t>9/17/2015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A1F2F0-C8E8-4B6F-AA55-8E435EC6EEAC}" type="slidenum">
              <a:rPr lang="en-US" smtClean="0"/>
              <a:t>‹#›</a:t>
            </a:fld>
            <a:endParaRPr lang="en-US" dirty="0"/>
          </a:p>
        </p:txBody>
      </p:sp>
    </p:spTree>
    <p:extLst>
      <p:ext uri="{BB962C8B-B14F-4D97-AF65-F5344CB8AC3E}">
        <p14:creationId xmlns:p14="http://schemas.microsoft.com/office/powerpoint/2010/main" val="1351206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9FF6A3-572D-4AC5-93BC-89B28A3825B7}" type="datetimeFigureOut">
              <a:rPr lang="en-US" smtClean="0"/>
              <a:t>9/17/2015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A1F2F0-C8E8-4B6F-AA55-8E435EC6EEAC}" type="slidenum">
              <a:rPr lang="en-US" smtClean="0"/>
              <a:t>‹#›</a:t>
            </a:fld>
            <a:endParaRPr lang="en-US" dirty="0"/>
          </a:p>
        </p:txBody>
      </p:sp>
    </p:spTree>
    <p:extLst>
      <p:ext uri="{BB962C8B-B14F-4D97-AF65-F5344CB8AC3E}">
        <p14:creationId xmlns:p14="http://schemas.microsoft.com/office/powerpoint/2010/main" val="358898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969FF6A3-572D-4AC5-93BC-89B28A3825B7}" type="datetimeFigureOut">
              <a:rPr lang="en-US" smtClean="0"/>
              <a:t>9/17/2015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A1F2F0-C8E8-4B6F-AA55-8E435EC6EEAC}" type="slidenum">
              <a:rPr lang="en-US" smtClean="0"/>
              <a:t>‹#›</a:t>
            </a:fld>
            <a:endParaRPr lang="en-US" dirty="0"/>
          </a:p>
        </p:txBody>
      </p:sp>
    </p:spTree>
    <p:extLst>
      <p:ext uri="{BB962C8B-B14F-4D97-AF65-F5344CB8AC3E}">
        <p14:creationId xmlns:p14="http://schemas.microsoft.com/office/powerpoint/2010/main" val="3805814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9FF6A3-572D-4AC5-93BC-89B28A3825B7}" type="datetimeFigureOut">
              <a:rPr lang="en-US" smtClean="0"/>
              <a:t>9/17/2015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A1F2F0-C8E8-4B6F-AA55-8E435EC6EEAC}" type="slidenum">
              <a:rPr lang="en-US" smtClean="0"/>
              <a:t>‹#›</a:t>
            </a:fld>
            <a:endParaRPr lang="en-US" dirty="0"/>
          </a:p>
        </p:txBody>
      </p:sp>
      <p:pic>
        <p:nvPicPr>
          <p:cNvPr id="5" name="Picture 4" descr="GS PPT Template Design.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2680"/>
            <a:ext cx="9144001" cy="6858000"/>
          </a:xfrm>
          <a:prstGeom prst="rect">
            <a:avLst/>
          </a:prstGeom>
        </p:spPr>
      </p:pic>
    </p:spTree>
    <p:extLst>
      <p:ext uri="{BB962C8B-B14F-4D97-AF65-F5344CB8AC3E}">
        <p14:creationId xmlns:p14="http://schemas.microsoft.com/office/powerpoint/2010/main" val="302010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9FF6A3-572D-4AC5-93BC-89B28A3825B7}" type="datetimeFigureOut">
              <a:rPr lang="en-US" smtClean="0"/>
              <a:t>9/17/2015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A1F2F0-C8E8-4B6F-AA55-8E435EC6EEAC}" type="slidenum">
              <a:rPr lang="en-US" smtClean="0"/>
              <a:t>‹#›</a:t>
            </a:fld>
            <a:endParaRPr lang="en-US" dirty="0"/>
          </a:p>
        </p:txBody>
      </p:sp>
      <p:pic>
        <p:nvPicPr>
          <p:cNvPr id="8" name="Picture 7" descr="GS PPT Template Design.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2680"/>
            <a:ext cx="9144001" cy="6858000"/>
          </a:xfrm>
          <a:prstGeom prst="rect">
            <a:avLst/>
          </a:prstGeom>
        </p:spPr>
      </p:pic>
    </p:spTree>
    <p:extLst>
      <p:ext uri="{BB962C8B-B14F-4D97-AF65-F5344CB8AC3E}">
        <p14:creationId xmlns:p14="http://schemas.microsoft.com/office/powerpoint/2010/main" val="270548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9FF6A3-572D-4AC5-93BC-89B28A3825B7}" type="datetimeFigureOut">
              <a:rPr lang="en-US" smtClean="0"/>
              <a:t>9/17/2015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A1F2F0-C8E8-4B6F-AA55-8E435EC6EEAC}" type="slidenum">
              <a:rPr lang="en-US" smtClean="0"/>
              <a:t>‹#›</a:t>
            </a:fld>
            <a:endParaRPr lang="en-US" dirty="0"/>
          </a:p>
        </p:txBody>
      </p:sp>
      <p:pic>
        <p:nvPicPr>
          <p:cNvPr id="8" name="Picture 7" descr="GS PPT Template Design.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2680"/>
            <a:ext cx="9144001" cy="6858000"/>
          </a:xfrm>
          <a:prstGeom prst="rect">
            <a:avLst/>
          </a:prstGeom>
        </p:spPr>
      </p:pic>
    </p:spTree>
    <p:extLst>
      <p:ext uri="{BB962C8B-B14F-4D97-AF65-F5344CB8AC3E}">
        <p14:creationId xmlns:p14="http://schemas.microsoft.com/office/powerpoint/2010/main" val="109000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9FF6A3-572D-4AC5-93BC-89B28A3825B7}" type="datetimeFigureOut">
              <a:rPr lang="en-US" smtClean="0"/>
              <a:t>9/17/2015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A1F2F0-C8E8-4B6F-AA55-8E435EC6EEAC}" type="slidenum">
              <a:rPr lang="en-US" smtClean="0"/>
              <a:t>‹#›</a:t>
            </a:fld>
            <a:endParaRPr lang="en-US" dirty="0"/>
          </a:p>
        </p:txBody>
      </p:sp>
      <p:pic>
        <p:nvPicPr>
          <p:cNvPr id="7" name="Picture 6" descr="GS PPT Template Design.pdf"/>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22680"/>
            <a:ext cx="9144001" cy="6858000"/>
          </a:xfrm>
          <a:prstGeom prst="rect">
            <a:avLst/>
          </a:prstGeom>
        </p:spPr>
      </p:pic>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315200" y="6019800"/>
            <a:ext cx="1371813" cy="394396"/>
          </a:xfrm>
          <a:prstGeom prst="rect">
            <a:avLst/>
          </a:prstGeom>
        </p:spPr>
      </p:pic>
    </p:spTree>
    <p:extLst>
      <p:ext uri="{BB962C8B-B14F-4D97-AF65-F5344CB8AC3E}">
        <p14:creationId xmlns:p14="http://schemas.microsoft.com/office/powerpoint/2010/main" val="1278284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Accounts Payable </a:t>
            </a:r>
            <a:br>
              <a:rPr lang="en-US" dirty="0" smtClean="0"/>
            </a:br>
            <a:r>
              <a:rPr lang="en-US" dirty="0" smtClean="0"/>
              <a:t> </a:t>
            </a:r>
            <a:r>
              <a:rPr lang="en-US" dirty="0"/>
              <a:t>Lessons Learned, Tips and Tricks</a:t>
            </a:r>
          </a:p>
        </p:txBody>
      </p:sp>
      <p:sp>
        <p:nvSpPr>
          <p:cNvPr id="3" name="Rectangle 2"/>
          <p:cNvSpPr/>
          <p:nvPr/>
        </p:nvSpPr>
        <p:spPr>
          <a:xfrm>
            <a:off x="3505200" y="4572000"/>
            <a:ext cx="4572000" cy="646331"/>
          </a:xfrm>
          <a:prstGeom prst="rect">
            <a:avLst/>
          </a:prstGeom>
        </p:spPr>
        <p:txBody>
          <a:bodyPr>
            <a:spAutoFit/>
          </a:bodyPr>
          <a:lstStyle/>
          <a:p>
            <a:pPr algn="r"/>
            <a:r>
              <a:rPr lang="en-US" dirty="0"/>
              <a:t>Friday, September </a:t>
            </a:r>
            <a:r>
              <a:rPr lang="en-US" dirty="0" smtClean="0"/>
              <a:t>18</a:t>
            </a:r>
            <a:r>
              <a:rPr lang="en-US" baseline="30000" dirty="0" smtClean="0"/>
              <a:t>th</a:t>
            </a:r>
            <a:endParaRPr lang="en-US" dirty="0" smtClean="0"/>
          </a:p>
          <a:p>
            <a:pPr algn="r"/>
            <a:r>
              <a:rPr lang="en-US" dirty="0" smtClean="0"/>
              <a:t>Jason </a:t>
            </a:r>
            <a:r>
              <a:rPr lang="en-US" dirty="0"/>
              <a:t>Beitzel</a:t>
            </a:r>
          </a:p>
        </p:txBody>
      </p:sp>
    </p:spTree>
    <p:extLst>
      <p:ext uri="{BB962C8B-B14F-4D97-AF65-F5344CB8AC3E}">
        <p14:creationId xmlns:p14="http://schemas.microsoft.com/office/powerpoint/2010/main" val="2966045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Cycle</a:t>
            </a:r>
            <a:endParaRPr lang="en-US" dirty="0"/>
          </a:p>
        </p:txBody>
      </p:sp>
      <p:pic>
        <p:nvPicPr>
          <p:cNvPr id="5" name="Content Placeholder 4"/>
          <p:cNvPicPr>
            <a:picLocks noGrp="1" noChangeAspect="1"/>
          </p:cNvPicPr>
          <p:nvPr>
            <p:ph idx="1"/>
          </p:nvPr>
        </p:nvPicPr>
        <p:blipFill>
          <a:blip r:embed="rId2"/>
          <a:stretch>
            <a:fillRect/>
          </a:stretch>
        </p:blipFill>
        <p:spPr>
          <a:xfrm>
            <a:off x="457200" y="3178153"/>
            <a:ext cx="8229600" cy="1370057"/>
          </a:xfrm>
          <a:prstGeom prst="rect">
            <a:avLst/>
          </a:prstGeom>
        </p:spPr>
      </p:pic>
    </p:spTree>
    <p:extLst>
      <p:ext uri="{BB962C8B-B14F-4D97-AF65-F5344CB8AC3E}">
        <p14:creationId xmlns:p14="http://schemas.microsoft.com/office/powerpoint/2010/main" val="4086236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Cycle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Payment Selection is not picking up a payment.  The payment is in the BOR_AP_DUE query.  Why isn’t it being picked up?</a:t>
            </a:r>
          </a:p>
          <a:p>
            <a:pPr lvl="1"/>
            <a:r>
              <a:rPr lang="en-US" dirty="0" smtClean="0"/>
              <a:t>The majority of the time this has to do with withholding on the voucher.  A quick way to see if there are any withholding issues on your pay cycle is to click on the withholding link on the Pay Cycle Manager.  </a:t>
            </a:r>
          </a:p>
          <a:p>
            <a:pPr lvl="1"/>
            <a:r>
              <a:rPr lang="en-US" dirty="0" smtClean="0"/>
              <a:t>Other common reasons include payment selection criteria, Entry Status, Closed Status, Approval status, Pay Group, and Due Date.  </a:t>
            </a:r>
            <a:br>
              <a:rPr lang="en-US" dirty="0" smtClean="0"/>
            </a:br>
            <a:endParaRPr lang="en-US" dirty="0" smtClean="0"/>
          </a:p>
        </p:txBody>
      </p:sp>
    </p:spTree>
    <p:extLst>
      <p:ext uri="{BB962C8B-B14F-4D97-AF65-F5344CB8AC3E}">
        <p14:creationId xmlns:p14="http://schemas.microsoft.com/office/powerpoint/2010/main" val="18330236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Withholding</a:t>
            </a:r>
            <a:endParaRPr lang="en-US" dirty="0"/>
          </a:p>
        </p:txBody>
      </p:sp>
      <p:pic>
        <p:nvPicPr>
          <p:cNvPr id="4" name="Content Placeholder 3"/>
          <p:cNvPicPr>
            <a:picLocks noGrp="1" noChangeAspect="1"/>
          </p:cNvPicPr>
          <p:nvPr>
            <p:ph idx="1"/>
          </p:nvPr>
        </p:nvPicPr>
        <p:blipFill>
          <a:blip r:embed="rId2"/>
          <a:stretch>
            <a:fillRect/>
          </a:stretch>
        </p:blipFill>
        <p:spPr>
          <a:xfrm>
            <a:off x="457200" y="1417639"/>
            <a:ext cx="8229600" cy="3885322"/>
          </a:xfrm>
          <a:prstGeom prst="rect">
            <a:avLst/>
          </a:prstGeom>
        </p:spPr>
      </p:pic>
      <p:sp>
        <p:nvSpPr>
          <p:cNvPr id="5" name="Oval 4"/>
          <p:cNvSpPr/>
          <p:nvPr/>
        </p:nvSpPr>
        <p:spPr>
          <a:xfrm>
            <a:off x="4953000" y="4267200"/>
            <a:ext cx="10668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554117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Withholding Message</a:t>
            </a:r>
            <a:endParaRPr lang="en-US" dirty="0"/>
          </a:p>
        </p:txBody>
      </p:sp>
      <p:pic>
        <p:nvPicPr>
          <p:cNvPr id="6" name="Content Placeholder 5"/>
          <p:cNvPicPr>
            <a:picLocks noGrp="1" noChangeAspect="1"/>
          </p:cNvPicPr>
          <p:nvPr>
            <p:ph idx="1"/>
          </p:nvPr>
        </p:nvPicPr>
        <p:blipFill>
          <a:blip r:embed="rId2"/>
          <a:stretch>
            <a:fillRect/>
          </a:stretch>
        </p:blipFill>
        <p:spPr>
          <a:xfrm>
            <a:off x="153633" y="1258374"/>
            <a:ext cx="8456968" cy="4266126"/>
          </a:xfrm>
          <a:prstGeom prst="rect">
            <a:avLst/>
          </a:prstGeom>
        </p:spPr>
      </p:pic>
    </p:spTree>
    <p:extLst>
      <p:ext uri="{BB962C8B-B14F-4D97-AF65-F5344CB8AC3E}">
        <p14:creationId xmlns:p14="http://schemas.microsoft.com/office/powerpoint/2010/main" val="3974800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a:t>
            </a:r>
            <a:endParaRPr lang="en-US" dirty="0"/>
          </a:p>
        </p:txBody>
      </p:sp>
      <p:sp>
        <p:nvSpPr>
          <p:cNvPr id="3" name="Content Placeholder 2"/>
          <p:cNvSpPr>
            <a:spLocks noGrp="1"/>
          </p:cNvSpPr>
          <p:nvPr>
            <p:ph idx="1"/>
          </p:nvPr>
        </p:nvSpPr>
        <p:spPr/>
        <p:txBody>
          <a:bodyPr/>
          <a:lstStyle/>
          <a:p>
            <a:pPr marL="0" indent="0">
              <a:buNone/>
            </a:pPr>
            <a:r>
              <a:rPr lang="en-US" dirty="0"/>
              <a:t>Is there a way to look at the email sent history </a:t>
            </a:r>
            <a:r>
              <a:rPr lang="en-US" dirty="0" smtClean="0"/>
              <a:t>for our ACH/EFT payments?</a:t>
            </a:r>
          </a:p>
          <a:p>
            <a:r>
              <a:rPr lang="en-US" dirty="0" smtClean="0"/>
              <a:t>Yes, the Process </a:t>
            </a:r>
            <a:r>
              <a:rPr lang="en-US" dirty="0"/>
              <a:t>Name is </a:t>
            </a:r>
            <a:r>
              <a:rPr lang="en-US" dirty="0" smtClean="0"/>
              <a:t>AP_EMAIL_ADV.  You can look this process up in the process monitor and it will display the email address that each voucher was sent to.  </a:t>
            </a:r>
          </a:p>
          <a:p>
            <a:pPr marL="0" indent="0">
              <a:buNone/>
            </a:pPr>
            <a:endParaRPr lang="en-US" dirty="0"/>
          </a:p>
        </p:txBody>
      </p:sp>
      <p:pic>
        <p:nvPicPr>
          <p:cNvPr id="4" name="Content Placeholder 3"/>
          <p:cNvPicPr>
            <a:picLocks noChangeAspect="1"/>
          </p:cNvPicPr>
          <p:nvPr/>
        </p:nvPicPr>
        <p:blipFill>
          <a:blip r:embed="rId2"/>
          <a:stretch>
            <a:fillRect/>
          </a:stretch>
        </p:blipFill>
        <p:spPr>
          <a:xfrm>
            <a:off x="457199" y="4661694"/>
            <a:ext cx="8255395" cy="1205706"/>
          </a:xfrm>
          <a:prstGeom prst="rect">
            <a:avLst/>
          </a:prstGeom>
        </p:spPr>
      </p:pic>
    </p:spTree>
    <p:extLst>
      <p:ext uri="{BB962C8B-B14F-4D97-AF65-F5344CB8AC3E}">
        <p14:creationId xmlns:p14="http://schemas.microsoft.com/office/powerpoint/2010/main" val="3221836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a:t>
            </a:r>
            <a:endParaRPr lang="en-US" dirty="0"/>
          </a:p>
        </p:txBody>
      </p:sp>
      <p:sp>
        <p:nvSpPr>
          <p:cNvPr id="5" name="Content Placeholder 4"/>
          <p:cNvSpPr>
            <a:spLocks noGrp="1"/>
          </p:cNvSpPr>
          <p:nvPr>
            <p:ph idx="1"/>
          </p:nvPr>
        </p:nvSpPr>
        <p:spPr/>
        <p:txBody>
          <a:bodyPr/>
          <a:lstStyle/>
          <a:p>
            <a:r>
              <a:rPr lang="en-US" dirty="0" smtClean="0"/>
              <a:t>Tip – You can also set up your own e-mail address along with the suppliers e-mail on the supplier’s e-mail.</a:t>
            </a:r>
          </a:p>
          <a:p>
            <a:endParaRPr lang="en-US" dirty="0"/>
          </a:p>
        </p:txBody>
      </p:sp>
      <p:pic>
        <p:nvPicPr>
          <p:cNvPr id="6" name="Picture 5"/>
          <p:cNvPicPr>
            <a:picLocks noChangeAspect="1"/>
          </p:cNvPicPr>
          <p:nvPr/>
        </p:nvPicPr>
        <p:blipFill>
          <a:blip r:embed="rId2"/>
          <a:stretch>
            <a:fillRect/>
          </a:stretch>
        </p:blipFill>
        <p:spPr>
          <a:xfrm>
            <a:off x="533400" y="3701538"/>
            <a:ext cx="7772400" cy="1175262"/>
          </a:xfrm>
          <a:prstGeom prst="rect">
            <a:avLst/>
          </a:prstGeom>
        </p:spPr>
      </p:pic>
    </p:spTree>
    <p:extLst>
      <p:ext uri="{BB962C8B-B14F-4D97-AF65-F5344CB8AC3E}">
        <p14:creationId xmlns:p14="http://schemas.microsoft.com/office/powerpoint/2010/main" val="29061186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a:t>
            </a:r>
            <a:endParaRPr lang="en-US" dirty="0"/>
          </a:p>
        </p:txBody>
      </p:sp>
      <p:sp>
        <p:nvSpPr>
          <p:cNvPr id="5" name="Content Placeholder 4"/>
          <p:cNvSpPr>
            <a:spLocks noGrp="1"/>
          </p:cNvSpPr>
          <p:nvPr>
            <p:ph idx="1"/>
          </p:nvPr>
        </p:nvSpPr>
        <p:spPr/>
        <p:txBody>
          <a:bodyPr/>
          <a:lstStyle/>
          <a:p>
            <a:r>
              <a:rPr lang="en-US" dirty="0" smtClean="0"/>
              <a:t>I would like all payments to supplier xxx to separate payment by default.  What is the best way to do this?</a:t>
            </a:r>
          </a:p>
          <a:p>
            <a:pPr lvl="1"/>
            <a:r>
              <a:rPr lang="en-US" dirty="0" smtClean="0"/>
              <a:t>This can be done at the Payables Option for the supplier.  </a:t>
            </a:r>
            <a:endParaRPr lang="en-US" dirty="0"/>
          </a:p>
        </p:txBody>
      </p:sp>
      <p:pic>
        <p:nvPicPr>
          <p:cNvPr id="3" name="Picture 2"/>
          <p:cNvPicPr>
            <a:picLocks noChangeAspect="1"/>
          </p:cNvPicPr>
          <p:nvPr/>
        </p:nvPicPr>
        <p:blipFill>
          <a:blip r:embed="rId2"/>
          <a:stretch>
            <a:fillRect/>
          </a:stretch>
        </p:blipFill>
        <p:spPr>
          <a:xfrm>
            <a:off x="2971800" y="3733800"/>
            <a:ext cx="4562475" cy="2152650"/>
          </a:xfrm>
          <a:prstGeom prst="rect">
            <a:avLst/>
          </a:prstGeom>
        </p:spPr>
      </p:pic>
    </p:spTree>
    <p:extLst>
      <p:ext uri="{BB962C8B-B14F-4D97-AF65-F5344CB8AC3E}">
        <p14:creationId xmlns:p14="http://schemas.microsoft.com/office/powerpoint/2010/main" val="834432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TIGA</a:t>
            </a:r>
            <a:endParaRPr lang="en-US" dirty="0"/>
          </a:p>
        </p:txBody>
      </p:sp>
      <p:sp>
        <p:nvSpPr>
          <p:cNvPr id="3" name="Content Placeholder 2"/>
          <p:cNvSpPr>
            <a:spLocks noGrp="1"/>
          </p:cNvSpPr>
          <p:nvPr>
            <p:ph idx="1"/>
          </p:nvPr>
        </p:nvSpPr>
        <p:spPr/>
        <p:txBody>
          <a:bodyPr/>
          <a:lstStyle/>
          <a:p>
            <a:pPr marL="0" indent="0">
              <a:buNone/>
            </a:pPr>
            <a:r>
              <a:rPr lang="en-US" dirty="0" smtClean="0"/>
              <a:t>I have a journal that was generated from AP that has the wrong open item key.  How do I correct this?  The fiscal year has been closed.</a:t>
            </a:r>
          </a:p>
          <a:p>
            <a:pPr lvl="1"/>
            <a:r>
              <a:rPr lang="en-US" dirty="0" smtClean="0"/>
              <a:t>For TIGA purposes, you can correct open item keys using open item maintenance.  The navigation is General Ledger &gt; Open Items &gt; Maintenance</a:t>
            </a:r>
            <a:endParaRPr lang="en-US" dirty="0"/>
          </a:p>
        </p:txBody>
      </p:sp>
    </p:spTree>
    <p:extLst>
      <p:ext uri="{BB962C8B-B14F-4D97-AF65-F5344CB8AC3E}">
        <p14:creationId xmlns:p14="http://schemas.microsoft.com/office/powerpoint/2010/main" val="2983148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TIGA</a:t>
            </a:r>
            <a:endParaRPr lang="en-US" dirty="0"/>
          </a:p>
        </p:txBody>
      </p:sp>
      <p:pic>
        <p:nvPicPr>
          <p:cNvPr id="4" name="Content Placeholder 3"/>
          <p:cNvPicPr>
            <a:picLocks noGrp="1" noChangeAspect="1"/>
          </p:cNvPicPr>
          <p:nvPr>
            <p:ph idx="1"/>
          </p:nvPr>
        </p:nvPicPr>
        <p:blipFill>
          <a:blip r:embed="rId2"/>
          <a:stretch>
            <a:fillRect/>
          </a:stretch>
        </p:blipFill>
        <p:spPr>
          <a:xfrm>
            <a:off x="838200" y="2286000"/>
            <a:ext cx="7776057" cy="2805906"/>
          </a:xfrm>
          <a:prstGeom prst="rect">
            <a:avLst/>
          </a:prstGeom>
        </p:spPr>
      </p:pic>
    </p:spTree>
    <p:extLst>
      <p:ext uri="{BB962C8B-B14F-4D97-AF65-F5344CB8AC3E}">
        <p14:creationId xmlns:p14="http://schemas.microsoft.com/office/powerpoint/2010/main" val="6372443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TIGA</a:t>
            </a:r>
            <a:endParaRPr lang="en-US" dirty="0"/>
          </a:p>
        </p:txBody>
      </p:sp>
      <p:sp>
        <p:nvSpPr>
          <p:cNvPr id="3" name="Content Placeholder 2"/>
          <p:cNvSpPr>
            <a:spLocks noGrp="1"/>
          </p:cNvSpPr>
          <p:nvPr>
            <p:ph idx="1"/>
          </p:nvPr>
        </p:nvSpPr>
        <p:spPr/>
        <p:txBody>
          <a:bodyPr/>
          <a:lstStyle/>
          <a:p>
            <a:r>
              <a:rPr lang="en-US" sz="3000" dirty="0" smtClean="0"/>
              <a:t>ITS is also researching whether we want to allow edits after the final report flag is selected.</a:t>
            </a:r>
            <a:endParaRPr lang="en-US" dirty="0"/>
          </a:p>
        </p:txBody>
      </p:sp>
      <p:pic>
        <p:nvPicPr>
          <p:cNvPr id="5" name="Picture 4"/>
          <p:cNvPicPr>
            <a:picLocks noChangeAspect="1"/>
          </p:cNvPicPr>
          <p:nvPr/>
        </p:nvPicPr>
        <p:blipFill>
          <a:blip r:embed="rId3"/>
          <a:stretch>
            <a:fillRect/>
          </a:stretch>
        </p:blipFill>
        <p:spPr>
          <a:xfrm>
            <a:off x="1090612" y="2895600"/>
            <a:ext cx="6962775" cy="2838450"/>
          </a:xfrm>
          <a:prstGeom prst="rect">
            <a:avLst/>
          </a:prstGeom>
        </p:spPr>
      </p:pic>
    </p:spTree>
    <p:extLst>
      <p:ext uri="{BB962C8B-B14F-4D97-AF65-F5344CB8AC3E}">
        <p14:creationId xmlns:p14="http://schemas.microsoft.com/office/powerpoint/2010/main" val="3717878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Sans" panose="020B0602030504020204" pitchFamily="34" charset="0"/>
              </a:rPr>
              <a:t>Agenda</a:t>
            </a:r>
            <a:endParaRPr lang="en-US" dirty="0">
              <a:latin typeface="Lucida Sans" panose="020B0602030504020204" pitchFamily="34" charset="0"/>
            </a:endParaRPr>
          </a:p>
        </p:txBody>
      </p:sp>
      <p:sp>
        <p:nvSpPr>
          <p:cNvPr id="3" name="Content Placeholder 2"/>
          <p:cNvSpPr>
            <a:spLocks noGrp="1"/>
          </p:cNvSpPr>
          <p:nvPr>
            <p:ph idx="1"/>
          </p:nvPr>
        </p:nvSpPr>
        <p:spPr/>
        <p:txBody>
          <a:bodyPr/>
          <a:lstStyle/>
          <a:p>
            <a:r>
              <a:rPr lang="en-US" dirty="0" smtClean="0">
                <a:latin typeface="Lucida Sans" panose="020B0602030504020204" pitchFamily="34" charset="0"/>
              </a:rPr>
              <a:t>Release Items – Lessons Learned</a:t>
            </a:r>
            <a:endParaRPr lang="en-US" dirty="0" smtClean="0">
              <a:latin typeface="Lucida Sans" panose="020B0602030504020204" pitchFamily="34" charset="0"/>
            </a:endParaRPr>
          </a:p>
          <a:p>
            <a:r>
              <a:rPr lang="en-US" dirty="0" smtClean="0">
                <a:latin typeface="Lucida Sans" panose="020B0602030504020204" pitchFamily="34" charset="0"/>
              </a:rPr>
              <a:t>Common Tickets and Resolution</a:t>
            </a:r>
            <a:endParaRPr lang="en-US" dirty="0" smtClean="0">
              <a:latin typeface="Lucida Sans" panose="020B0602030504020204" pitchFamily="34" charset="0"/>
            </a:endParaRPr>
          </a:p>
          <a:p>
            <a:r>
              <a:rPr lang="en-US" dirty="0">
                <a:latin typeface="Lucida Sans" panose="020B0602030504020204" pitchFamily="34" charset="0"/>
              </a:rPr>
              <a:t>News to </a:t>
            </a:r>
            <a:r>
              <a:rPr lang="en-US" dirty="0" smtClean="0">
                <a:latin typeface="Lucida Sans" panose="020B0602030504020204" pitchFamily="34" charset="0"/>
              </a:rPr>
              <a:t>Use….Tips </a:t>
            </a:r>
            <a:r>
              <a:rPr lang="en-US" dirty="0">
                <a:latin typeface="Lucida Sans" panose="020B0602030504020204" pitchFamily="34" charset="0"/>
              </a:rPr>
              <a:t>and Tricks</a:t>
            </a:r>
          </a:p>
          <a:p>
            <a:r>
              <a:rPr lang="en-US" dirty="0">
                <a:latin typeface="Lucida Sans" panose="020B0602030504020204" pitchFamily="34" charset="0"/>
              </a:rPr>
              <a:t>What’s Next for AP?</a:t>
            </a:r>
          </a:p>
          <a:p>
            <a:r>
              <a:rPr lang="en-US" dirty="0">
                <a:latin typeface="Lucida Sans" panose="020B0602030504020204" pitchFamily="34" charset="0"/>
              </a:rPr>
              <a:t>Questions/Feedback</a:t>
            </a:r>
          </a:p>
          <a:p>
            <a:endParaRPr lang="en-US" dirty="0">
              <a:latin typeface="Lucida Sans" panose="020B0602030504020204" pitchFamily="34" charset="0"/>
            </a:endParaRPr>
          </a:p>
        </p:txBody>
      </p:sp>
    </p:spTree>
    <p:extLst>
      <p:ext uri="{BB962C8B-B14F-4D97-AF65-F5344CB8AC3E}">
        <p14:creationId xmlns:p14="http://schemas.microsoft.com/office/powerpoint/2010/main" val="37248696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ACH/EFT</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A couple of Institutions have recently put in tickets due to their bank not accepting our CTX file.  This is due to the entry hash totals being incorrect.</a:t>
            </a:r>
          </a:p>
          <a:p>
            <a:pPr lvl="1"/>
            <a:r>
              <a:rPr lang="en-US" dirty="0" smtClean="0"/>
              <a:t>This issue is not happening for all banks.  </a:t>
            </a:r>
          </a:p>
          <a:p>
            <a:pPr lvl="1"/>
            <a:r>
              <a:rPr lang="en-US" dirty="0" smtClean="0"/>
              <a:t>CTX format should be used if you are paying multiple vouchers (addenda records) for the same supplier in one payment.  CCD+ is not designed to accommodate that functionality.</a:t>
            </a:r>
          </a:p>
          <a:p>
            <a:pPr lvl="1"/>
            <a:r>
              <a:rPr lang="en-US" dirty="0" smtClean="0"/>
              <a:t>Oracle’s delivered CTX file is not NACHA compliant.  We are working with Oracle to fix this problem.  </a:t>
            </a:r>
          </a:p>
        </p:txBody>
      </p:sp>
    </p:spTree>
    <p:extLst>
      <p:ext uri="{BB962C8B-B14F-4D97-AF65-F5344CB8AC3E}">
        <p14:creationId xmlns:p14="http://schemas.microsoft.com/office/powerpoint/2010/main" val="27519830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ACH/EFT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 noticed in my ACH file that I have a prenote line where the bank account information is missing.  Why?</a:t>
            </a:r>
          </a:p>
          <a:p>
            <a:pPr marL="0" indent="0">
              <a:buNone/>
            </a:pPr>
            <a:endParaRPr lang="en-US" dirty="0" smtClean="0"/>
          </a:p>
          <a:p>
            <a:pPr lvl="1"/>
            <a:r>
              <a:rPr lang="en-US" dirty="0" smtClean="0"/>
              <a:t>This is due to the remit address not pointed to the correct location.</a:t>
            </a:r>
          </a:p>
          <a:p>
            <a:pPr marL="0" indent="0">
              <a:buNone/>
            </a:pPr>
            <a:endParaRPr lang="en-US" dirty="0"/>
          </a:p>
        </p:txBody>
      </p:sp>
      <p:pic>
        <p:nvPicPr>
          <p:cNvPr id="4" name="Picture 3"/>
          <p:cNvPicPr>
            <a:picLocks noChangeAspect="1"/>
          </p:cNvPicPr>
          <p:nvPr/>
        </p:nvPicPr>
        <p:blipFill>
          <a:blip r:embed="rId2"/>
          <a:stretch>
            <a:fillRect/>
          </a:stretch>
        </p:blipFill>
        <p:spPr>
          <a:xfrm>
            <a:off x="1585912" y="3100387"/>
            <a:ext cx="5972175" cy="657225"/>
          </a:xfrm>
          <a:prstGeom prst="rect">
            <a:avLst/>
          </a:prstGeom>
        </p:spPr>
      </p:pic>
    </p:spTree>
    <p:extLst>
      <p:ext uri="{BB962C8B-B14F-4D97-AF65-F5344CB8AC3E}">
        <p14:creationId xmlns:p14="http://schemas.microsoft.com/office/powerpoint/2010/main" val="2061327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ACH/EFT</a:t>
            </a:r>
            <a:endParaRPr lang="en-US" dirty="0"/>
          </a:p>
        </p:txBody>
      </p:sp>
      <p:pic>
        <p:nvPicPr>
          <p:cNvPr id="6" name="Picture 5"/>
          <p:cNvPicPr>
            <a:picLocks noChangeAspect="1"/>
          </p:cNvPicPr>
          <p:nvPr/>
        </p:nvPicPr>
        <p:blipFill>
          <a:blip r:embed="rId2"/>
          <a:stretch>
            <a:fillRect/>
          </a:stretch>
        </p:blipFill>
        <p:spPr>
          <a:xfrm>
            <a:off x="938212" y="1219200"/>
            <a:ext cx="6757988" cy="4324779"/>
          </a:xfrm>
          <a:prstGeom prst="rect">
            <a:avLst/>
          </a:prstGeom>
        </p:spPr>
      </p:pic>
    </p:spTree>
    <p:extLst>
      <p:ext uri="{BB962C8B-B14F-4D97-AF65-F5344CB8AC3E}">
        <p14:creationId xmlns:p14="http://schemas.microsoft.com/office/powerpoint/2010/main" val="23996218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Voucher</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 closed a PO voucher but the encumbrance didn’t restore back to the PO.  Can you help me understand why?  </a:t>
            </a:r>
          </a:p>
          <a:p>
            <a:pPr lvl="1"/>
            <a:r>
              <a:rPr lang="en-US" dirty="0" smtClean="0"/>
              <a:t>The query below may help.  If </a:t>
            </a:r>
            <a:r>
              <a:rPr lang="en-US" dirty="0"/>
              <a:t>KK_PROCESS_PRIOR = Y then the encumbrance was selected to be restored to the PO. </a:t>
            </a:r>
          </a:p>
          <a:p>
            <a:pPr lvl="1"/>
            <a:r>
              <a:rPr lang="en-US" sz="2400" dirty="0" smtClean="0"/>
              <a:t>SELECT </a:t>
            </a:r>
            <a:r>
              <a:rPr lang="en-US" sz="2400" dirty="0"/>
              <a:t>BUSINESS_UNIT, VOUCHER_ID, VOUCHER_LINE_NUM, DISTRIB_LINE_NUM, </a:t>
            </a:r>
            <a:r>
              <a:rPr lang="en-US" sz="2400" b="1" dirty="0"/>
              <a:t>KK_PROCESS_PRIOR</a:t>
            </a:r>
            <a:r>
              <a:rPr lang="en-US" sz="2400" dirty="0"/>
              <a:t> </a:t>
            </a:r>
            <a:r>
              <a:rPr lang="en-US" sz="2400" dirty="0" smtClean="0"/>
              <a:t/>
            </a:r>
            <a:br>
              <a:rPr lang="en-US" sz="2400" dirty="0" smtClean="0"/>
            </a:br>
            <a:r>
              <a:rPr lang="en-US" sz="2400" dirty="0" smtClean="0"/>
              <a:t>FROM </a:t>
            </a:r>
            <a:r>
              <a:rPr lang="en-US" sz="2400" b="1" dirty="0" smtClean="0"/>
              <a:t>PS_VCHR_ACCTG_LINE</a:t>
            </a:r>
            <a:r>
              <a:rPr lang="en-US" sz="2400" dirty="0" smtClean="0"/>
              <a:t> </a:t>
            </a:r>
            <a:br>
              <a:rPr lang="en-US" sz="2400" dirty="0" smtClean="0"/>
            </a:br>
            <a:r>
              <a:rPr lang="en-US" sz="2400" dirty="0" smtClean="0"/>
              <a:t>WHERE </a:t>
            </a:r>
            <a:r>
              <a:rPr lang="en-US" sz="2400" dirty="0"/>
              <a:t>BUSINESS_UNIT = </a:t>
            </a:r>
            <a:r>
              <a:rPr lang="en-US" sz="2400" dirty="0" smtClean="0"/>
              <a:t>'XXXXX’ </a:t>
            </a:r>
            <a:br>
              <a:rPr lang="en-US" sz="2400" dirty="0" smtClean="0"/>
            </a:br>
            <a:r>
              <a:rPr lang="en-US" sz="2400" dirty="0" smtClean="0"/>
              <a:t>AND  VOUCHER_ID </a:t>
            </a:r>
            <a:r>
              <a:rPr lang="en-US" sz="2400" dirty="0"/>
              <a:t>= </a:t>
            </a:r>
            <a:r>
              <a:rPr lang="en-US" sz="2400" dirty="0" smtClean="0"/>
              <a:t>'053XXXXX’ </a:t>
            </a:r>
            <a:br>
              <a:rPr lang="en-US" sz="2400" dirty="0" smtClean="0"/>
            </a:br>
            <a:r>
              <a:rPr lang="en-US" sz="2400" dirty="0" smtClean="0"/>
              <a:t>AND </a:t>
            </a:r>
            <a:r>
              <a:rPr lang="en-US" sz="2400" dirty="0"/>
              <a:t>APPL_JRNL_ID = </a:t>
            </a:r>
            <a:r>
              <a:rPr lang="en-US" sz="2400" dirty="0" smtClean="0"/>
              <a:t>'</a:t>
            </a:r>
            <a:r>
              <a:rPr lang="en-US" sz="2400" b="1" dirty="0" smtClean="0"/>
              <a:t>CLOSURE</a:t>
            </a:r>
            <a:r>
              <a:rPr lang="en-US" sz="2400" dirty="0" smtClean="0"/>
              <a:t>’</a:t>
            </a:r>
          </a:p>
          <a:p>
            <a:pPr lvl="1"/>
            <a:endParaRPr lang="en-US" dirty="0"/>
          </a:p>
        </p:txBody>
      </p:sp>
    </p:spTree>
    <p:extLst>
      <p:ext uri="{BB962C8B-B14F-4D97-AF65-F5344CB8AC3E}">
        <p14:creationId xmlns:p14="http://schemas.microsoft.com/office/powerpoint/2010/main" val="42508453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Voucher</a:t>
            </a:r>
            <a:endParaRPr lang="en-US" dirty="0"/>
          </a:p>
        </p:txBody>
      </p:sp>
      <p:sp>
        <p:nvSpPr>
          <p:cNvPr id="3" name="Content Placeholder 2"/>
          <p:cNvSpPr>
            <a:spLocks noGrp="1"/>
          </p:cNvSpPr>
          <p:nvPr>
            <p:ph idx="1"/>
          </p:nvPr>
        </p:nvSpPr>
        <p:spPr/>
        <p:txBody>
          <a:bodyPr>
            <a:normAutofit/>
          </a:bodyPr>
          <a:lstStyle/>
          <a:p>
            <a:pPr lvl="1"/>
            <a:r>
              <a:rPr lang="en-US" dirty="0" smtClean="0"/>
              <a:t>How do I record a wire payment on a voucher?</a:t>
            </a:r>
            <a:endParaRPr lang="en-US" dirty="0"/>
          </a:p>
        </p:txBody>
      </p:sp>
      <p:pic>
        <p:nvPicPr>
          <p:cNvPr id="4" name="Content Placeholder 3"/>
          <p:cNvPicPr>
            <a:picLocks noChangeAspect="1"/>
          </p:cNvPicPr>
          <p:nvPr/>
        </p:nvPicPr>
        <p:blipFill>
          <a:blip r:embed="rId2"/>
          <a:stretch>
            <a:fillRect/>
          </a:stretch>
        </p:blipFill>
        <p:spPr>
          <a:xfrm>
            <a:off x="697424" y="2514600"/>
            <a:ext cx="7432164" cy="2586831"/>
          </a:xfrm>
          <a:prstGeom prst="rect">
            <a:avLst/>
          </a:prstGeom>
        </p:spPr>
      </p:pic>
    </p:spTree>
    <p:extLst>
      <p:ext uri="{BB962C8B-B14F-4D97-AF65-F5344CB8AC3E}">
        <p14:creationId xmlns:p14="http://schemas.microsoft.com/office/powerpoint/2010/main" val="3898250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Pay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Positive pay didn’t pick up my checks created today.  Can you help me figure out why?</a:t>
            </a:r>
          </a:p>
          <a:p>
            <a:pPr lvl="1"/>
            <a:r>
              <a:rPr lang="en-US" dirty="0" smtClean="0"/>
              <a:t>When running positive pay users have the option to run by date or by pay cycle.  </a:t>
            </a:r>
          </a:p>
          <a:p>
            <a:pPr lvl="1"/>
            <a:r>
              <a:rPr lang="en-US" dirty="0" smtClean="0"/>
              <a:t>The </a:t>
            </a:r>
            <a:r>
              <a:rPr lang="en-US" b="1" dirty="0" smtClean="0"/>
              <a:t>payment table </a:t>
            </a:r>
            <a:r>
              <a:rPr lang="en-US" dirty="0" smtClean="0"/>
              <a:t>will help you determine which pay cycle and sequence number the payments were processed in.  It</a:t>
            </a:r>
            <a:r>
              <a:rPr lang="en-US" b="1" dirty="0" smtClean="0"/>
              <a:t> </a:t>
            </a:r>
            <a:r>
              <a:rPr lang="en-US" dirty="0" smtClean="0"/>
              <a:t>will also show if the payments were picked up in positive pay by another user.</a:t>
            </a:r>
          </a:p>
          <a:p>
            <a:pPr lvl="1"/>
            <a:r>
              <a:rPr lang="en-US" dirty="0" smtClean="0"/>
              <a:t>If payments are re-created with a new reference then you will need to run positive pay for one of the RST  (restart) pay cycles instead of your DLY pay cycle.</a:t>
            </a:r>
            <a:endParaRPr lang="en-US" dirty="0"/>
          </a:p>
        </p:txBody>
      </p:sp>
    </p:spTree>
    <p:extLst>
      <p:ext uri="{BB962C8B-B14F-4D97-AF65-F5344CB8AC3E}">
        <p14:creationId xmlns:p14="http://schemas.microsoft.com/office/powerpoint/2010/main" val="19108746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Pay</a:t>
            </a:r>
            <a:endParaRPr lang="en-US" dirty="0"/>
          </a:p>
        </p:txBody>
      </p:sp>
      <p:pic>
        <p:nvPicPr>
          <p:cNvPr id="4" name="Content Placeholder 3"/>
          <p:cNvPicPr>
            <a:picLocks noGrp="1" noChangeAspect="1"/>
          </p:cNvPicPr>
          <p:nvPr>
            <p:ph idx="1"/>
          </p:nvPr>
        </p:nvPicPr>
        <p:blipFill>
          <a:blip r:embed="rId2"/>
          <a:stretch>
            <a:fillRect/>
          </a:stretch>
        </p:blipFill>
        <p:spPr>
          <a:xfrm>
            <a:off x="1547812" y="1524001"/>
            <a:ext cx="6620750" cy="4306094"/>
          </a:xfrm>
          <a:prstGeom prst="rect">
            <a:avLst/>
          </a:prstGeom>
        </p:spPr>
      </p:pic>
    </p:spTree>
    <p:extLst>
      <p:ext uri="{BB962C8B-B14F-4D97-AF65-F5344CB8AC3E}">
        <p14:creationId xmlns:p14="http://schemas.microsoft.com/office/powerpoint/2010/main" val="11274983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Payment Table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Select </a:t>
            </a:r>
            <a:r>
              <a:rPr lang="en-US" dirty="0"/>
              <a:t>* from </a:t>
            </a:r>
            <a:r>
              <a:rPr lang="en-US" b="1" dirty="0" smtClean="0"/>
              <a:t>ps_payment_tbl</a:t>
            </a:r>
            <a:r>
              <a:rPr lang="en-US" dirty="0" smtClean="0"/>
              <a:t> where pymnt_id_ref (check #) = ‘xxxxxx’</a:t>
            </a:r>
          </a:p>
          <a:p>
            <a:pPr lvl="1"/>
            <a:r>
              <a:rPr lang="en-US" dirty="0" smtClean="0"/>
              <a:t>Banking Information</a:t>
            </a:r>
          </a:p>
          <a:p>
            <a:pPr lvl="1"/>
            <a:r>
              <a:rPr lang="en-US" dirty="0" smtClean="0"/>
              <a:t>Supplier and location information</a:t>
            </a:r>
          </a:p>
          <a:p>
            <a:pPr lvl="1"/>
            <a:r>
              <a:rPr lang="en-US" dirty="0" smtClean="0"/>
              <a:t>OPRID associated with the payment process and the pay cycle that the payment was processed in</a:t>
            </a:r>
          </a:p>
          <a:p>
            <a:pPr lvl="1"/>
            <a:r>
              <a:rPr lang="en-US" dirty="0" smtClean="0"/>
              <a:t>Payment Method – CHK, EFT, ACH (CTX and CCD+)</a:t>
            </a:r>
          </a:p>
          <a:p>
            <a:pPr lvl="1"/>
            <a:r>
              <a:rPr lang="en-US" dirty="0" smtClean="0"/>
              <a:t>Has the payment been reconciled?  </a:t>
            </a:r>
          </a:p>
          <a:p>
            <a:pPr lvl="2"/>
            <a:r>
              <a:rPr lang="en-US" dirty="0" smtClean="0"/>
              <a:t>Auto-recon vs. Manual and OPRID associated with recon</a:t>
            </a:r>
          </a:p>
          <a:p>
            <a:pPr lvl="1"/>
            <a:r>
              <a:rPr lang="en-US" dirty="0" smtClean="0"/>
              <a:t>Positive Pay status and date</a:t>
            </a:r>
          </a:p>
          <a:p>
            <a:pPr lvl="1"/>
            <a:r>
              <a:rPr lang="en-US" dirty="0" smtClean="0"/>
              <a:t>Voucher payments vs. other payments (Expenses)</a:t>
            </a:r>
          </a:p>
          <a:p>
            <a:pPr lvl="1"/>
            <a:r>
              <a:rPr lang="en-US" dirty="0" smtClean="0"/>
              <a:t>Date/Time Stamps</a:t>
            </a:r>
          </a:p>
          <a:p>
            <a:pPr lvl="2"/>
            <a:endParaRPr lang="en-US" dirty="0" smtClean="0"/>
          </a:p>
          <a:p>
            <a:pPr lvl="1"/>
            <a:endParaRPr lang="en-US" dirty="0" smtClean="0"/>
          </a:p>
          <a:p>
            <a:pPr marL="0" indent="0">
              <a:buNone/>
            </a:pPr>
            <a:r>
              <a:rPr lang="en-US" dirty="0"/>
              <a:t>	</a:t>
            </a:r>
          </a:p>
        </p:txBody>
      </p:sp>
    </p:spTree>
    <p:extLst>
      <p:ext uri="{BB962C8B-B14F-4D97-AF65-F5344CB8AC3E}">
        <p14:creationId xmlns:p14="http://schemas.microsoft.com/office/powerpoint/2010/main" val="9179517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News to Use…</a:t>
            </a:r>
          </a:p>
        </p:txBody>
      </p:sp>
      <p:sp>
        <p:nvSpPr>
          <p:cNvPr id="3" name="Content Placeholder 2"/>
          <p:cNvSpPr>
            <a:spLocks noGrp="1"/>
          </p:cNvSpPr>
          <p:nvPr>
            <p:ph idx="1"/>
          </p:nvPr>
        </p:nvSpPr>
        <p:spPr/>
        <p:txBody>
          <a:bodyPr/>
          <a:lstStyle/>
          <a:p>
            <a:r>
              <a:rPr lang="en-US" dirty="0" smtClean="0"/>
              <a:t>Date fields – “T” for today’s date</a:t>
            </a:r>
          </a:p>
          <a:p>
            <a:pPr lvl="1"/>
            <a:r>
              <a:rPr lang="en-US" dirty="0" smtClean="0"/>
              <a:t>Payment Selection</a:t>
            </a:r>
          </a:p>
          <a:p>
            <a:pPr lvl="1"/>
            <a:r>
              <a:rPr lang="en-US" dirty="0" smtClean="0"/>
              <a:t>Queries </a:t>
            </a:r>
          </a:p>
          <a:p>
            <a:pPr lvl="1"/>
            <a:r>
              <a:rPr lang="en-US" dirty="0" smtClean="0"/>
              <a:t>Positive Pay</a:t>
            </a:r>
          </a:p>
          <a:p>
            <a:pPr lvl="1"/>
            <a:r>
              <a:rPr lang="en-US" dirty="0" smtClean="0"/>
              <a:t>Other pages</a:t>
            </a:r>
          </a:p>
          <a:p>
            <a:pPr marL="0" indent="0">
              <a:buNone/>
            </a:pPr>
            <a:r>
              <a:rPr lang="en-US" dirty="0"/>
              <a:t>	</a:t>
            </a:r>
          </a:p>
        </p:txBody>
      </p:sp>
      <p:pic>
        <p:nvPicPr>
          <p:cNvPr id="4" name="Picture 3"/>
          <p:cNvPicPr>
            <a:picLocks noChangeAspect="1"/>
          </p:cNvPicPr>
          <p:nvPr/>
        </p:nvPicPr>
        <p:blipFill>
          <a:blip r:embed="rId2"/>
          <a:stretch>
            <a:fillRect/>
          </a:stretch>
        </p:blipFill>
        <p:spPr>
          <a:xfrm>
            <a:off x="762000" y="4191000"/>
            <a:ext cx="6829425" cy="1200150"/>
          </a:xfrm>
          <a:prstGeom prst="rect">
            <a:avLst/>
          </a:prstGeom>
        </p:spPr>
      </p:pic>
    </p:spTree>
    <p:extLst>
      <p:ext uri="{BB962C8B-B14F-4D97-AF65-F5344CB8AC3E}">
        <p14:creationId xmlns:p14="http://schemas.microsoft.com/office/powerpoint/2010/main" val="40978765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News to Use…</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AP Batch processes run 3 times per day </a:t>
            </a:r>
          </a:p>
          <a:p>
            <a:r>
              <a:rPr lang="en-US" dirty="0" smtClean="0"/>
              <a:t>10:00 am – new for 9.2</a:t>
            </a:r>
          </a:p>
          <a:p>
            <a:r>
              <a:rPr lang="en-US" dirty="0" smtClean="0"/>
              <a:t>3:00 pm – new for 9.2</a:t>
            </a:r>
          </a:p>
          <a:p>
            <a:r>
              <a:rPr lang="en-US" dirty="0" smtClean="0"/>
              <a:t>6:00 pm.  </a:t>
            </a:r>
          </a:p>
          <a:p>
            <a:r>
              <a:rPr lang="en-US" dirty="0" smtClean="0"/>
              <a:t>Vouchers are “in process”</a:t>
            </a:r>
          </a:p>
          <a:p>
            <a:pPr lvl="1"/>
            <a:r>
              <a:rPr lang="en-US" dirty="0" smtClean="0"/>
              <a:t>Matching</a:t>
            </a:r>
          </a:p>
          <a:p>
            <a:pPr lvl="1"/>
            <a:r>
              <a:rPr lang="en-US" dirty="0" smtClean="0"/>
              <a:t>Budget Checking</a:t>
            </a:r>
          </a:p>
          <a:p>
            <a:pPr lvl="1"/>
            <a:r>
              <a:rPr lang="en-US" dirty="0" smtClean="0"/>
              <a:t>Doc Tolerance</a:t>
            </a:r>
          </a:p>
          <a:p>
            <a:pPr lvl="1"/>
            <a:r>
              <a:rPr lang="en-US" dirty="0" smtClean="0"/>
              <a:t>Submit Voucher for Approval</a:t>
            </a:r>
          </a:p>
          <a:p>
            <a:pPr lvl="1"/>
            <a:r>
              <a:rPr lang="en-US" dirty="0" smtClean="0"/>
              <a:t>Voucher Post</a:t>
            </a:r>
            <a:endParaRPr lang="en-US" dirty="0"/>
          </a:p>
        </p:txBody>
      </p:sp>
    </p:spTree>
    <p:extLst>
      <p:ext uri="{BB962C8B-B14F-4D97-AF65-F5344CB8AC3E}">
        <p14:creationId xmlns:p14="http://schemas.microsoft.com/office/powerpoint/2010/main" val="685109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4.10 Release Items</a:t>
            </a:r>
            <a:endParaRPr lang="en-US" dirty="0"/>
          </a:p>
        </p:txBody>
      </p:sp>
      <p:sp>
        <p:nvSpPr>
          <p:cNvPr id="3" name="Content Placeholder 2"/>
          <p:cNvSpPr>
            <a:spLocks noGrp="1"/>
          </p:cNvSpPr>
          <p:nvPr>
            <p:ph idx="1"/>
          </p:nvPr>
        </p:nvSpPr>
        <p:spPr/>
        <p:txBody>
          <a:bodyPr>
            <a:normAutofit/>
          </a:bodyPr>
          <a:lstStyle/>
          <a:p>
            <a:r>
              <a:rPr lang="en-US" sz="4000" dirty="0" smtClean="0"/>
              <a:t>EFT </a:t>
            </a:r>
            <a:r>
              <a:rPr lang="en-US" sz="4000" dirty="0"/>
              <a:t>Payment Advice Report (APX2027</a:t>
            </a:r>
            <a:r>
              <a:rPr lang="en-US" sz="4000" dirty="0" smtClean="0"/>
              <a:t>)</a:t>
            </a:r>
          </a:p>
          <a:p>
            <a:r>
              <a:rPr lang="en-US" sz="4000" dirty="0" smtClean="0"/>
              <a:t>The </a:t>
            </a:r>
            <a:r>
              <a:rPr lang="en-US" sz="4000" dirty="0"/>
              <a:t>BOR_AP_DUE </a:t>
            </a:r>
            <a:r>
              <a:rPr lang="en-US" sz="4000" dirty="0" smtClean="0"/>
              <a:t>query</a:t>
            </a:r>
            <a:endParaRPr lang="en-US" sz="4000" dirty="0"/>
          </a:p>
          <a:p>
            <a:r>
              <a:rPr lang="en-US" sz="4000" dirty="0" smtClean="0"/>
              <a:t>Enter </a:t>
            </a:r>
            <a:r>
              <a:rPr lang="en-US" sz="4000" dirty="0"/>
              <a:t>Bank </a:t>
            </a:r>
            <a:r>
              <a:rPr lang="en-US" sz="4000" dirty="0" smtClean="0"/>
              <a:t>Statements</a:t>
            </a:r>
          </a:p>
          <a:p>
            <a:r>
              <a:rPr lang="en-US" sz="4000" dirty="0" smtClean="0"/>
              <a:t>Import </a:t>
            </a:r>
            <a:r>
              <a:rPr lang="en-US" sz="4000" dirty="0"/>
              <a:t>Bank Statements </a:t>
            </a:r>
            <a:r>
              <a:rPr lang="en-US" sz="4000" dirty="0" smtClean="0"/>
              <a:t>page</a:t>
            </a:r>
            <a:endParaRPr lang="en-US" sz="4000" dirty="0"/>
          </a:p>
        </p:txBody>
      </p:sp>
    </p:spTree>
    <p:extLst>
      <p:ext uri="{BB962C8B-B14F-4D97-AF65-F5344CB8AC3E}">
        <p14:creationId xmlns:p14="http://schemas.microsoft.com/office/powerpoint/2010/main" val="34200349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News to Use…</a:t>
            </a:r>
          </a:p>
        </p:txBody>
      </p:sp>
      <p:sp>
        <p:nvSpPr>
          <p:cNvPr id="3" name="Content Placeholder 2"/>
          <p:cNvSpPr>
            <a:spLocks noGrp="1"/>
          </p:cNvSpPr>
          <p:nvPr>
            <p:ph idx="1"/>
          </p:nvPr>
        </p:nvSpPr>
        <p:spPr/>
        <p:txBody>
          <a:bodyPr/>
          <a:lstStyle/>
          <a:p>
            <a:pPr marL="0" indent="0">
              <a:buNone/>
            </a:pPr>
            <a:r>
              <a:rPr lang="en-US" dirty="0" smtClean="0"/>
              <a:t>All vouchers that are built via voucher build are built as pre-approved vouchers.  They will not require additional approval unless changes are made to the vouchers after building them.</a:t>
            </a:r>
          </a:p>
        </p:txBody>
      </p:sp>
    </p:spTree>
    <p:extLst>
      <p:ext uri="{BB962C8B-B14F-4D97-AF65-F5344CB8AC3E}">
        <p14:creationId xmlns:p14="http://schemas.microsoft.com/office/powerpoint/2010/main" val="22940655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News to Use…</a:t>
            </a:r>
          </a:p>
        </p:txBody>
      </p:sp>
      <p:sp>
        <p:nvSpPr>
          <p:cNvPr id="3" name="Content Placeholder 2"/>
          <p:cNvSpPr>
            <a:spLocks noGrp="1"/>
          </p:cNvSpPr>
          <p:nvPr>
            <p:ph idx="1"/>
          </p:nvPr>
        </p:nvSpPr>
        <p:spPr/>
        <p:txBody>
          <a:bodyPr/>
          <a:lstStyle/>
          <a:p>
            <a:pPr marL="0" indent="0">
              <a:buNone/>
            </a:pPr>
            <a:r>
              <a:rPr lang="en-US" dirty="0" smtClean="0"/>
              <a:t>Institution’s have the option to customize the voucher approval process as needed.  </a:t>
            </a:r>
          </a:p>
          <a:p>
            <a:pPr lvl="1"/>
            <a:r>
              <a:rPr lang="en-US" dirty="0" smtClean="0"/>
              <a:t>Example - if you wanted to set up additional approval for all vouchers that are over a certain monetary amount then that is configurable through security roles. </a:t>
            </a:r>
          </a:p>
          <a:p>
            <a:pPr lvl="1"/>
            <a:r>
              <a:rPr lang="en-US" dirty="0" smtClean="0"/>
              <a:t>Library </a:t>
            </a:r>
            <a:r>
              <a:rPr lang="en-US" dirty="0"/>
              <a:t>Collections workflow </a:t>
            </a:r>
            <a:endParaRPr lang="en-US" dirty="0" smtClean="0"/>
          </a:p>
          <a:p>
            <a:pPr lvl="2"/>
            <a:r>
              <a:rPr lang="en-US" dirty="0" smtClean="0"/>
              <a:t>Don’t tell Shelia I told you about this….</a:t>
            </a:r>
          </a:p>
        </p:txBody>
      </p:sp>
    </p:spTree>
    <p:extLst>
      <p:ext uri="{BB962C8B-B14F-4D97-AF65-F5344CB8AC3E}">
        <p14:creationId xmlns:p14="http://schemas.microsoft.com/office/powerpoint/2010/main" val="5039931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News to Use…</a:t>
            </a:r>
          </a:p>
        </p:txBody>
      </p:sp>
      <p:sp>
        <p:nvSpPr>
          <p:cNvPr id="3" name="Content Placeholder 2"/>
          <p:cNvSpPr>
            <a:spLocks noGrp="1"/>
          </p:cNvSpPr>
          <p:nvPr>
            <p:ph idx="1"/>
          </p:nvPr>
        </p:nvSpPr>
        <p:spPr/>
        <p:txBody>
          <a:bodyPr/>
          <a:lstStyle/>
          <a:p>
            <a:pPr marL="0" indent="0">
              <a:buNone/>
            </a:pPr>
            <a:r>
              <a:rPr lang="en-US" dirty="0" smtClean="0"/>
              <a:t>If a voucher is already approved (non-PO), running voucher post on the voucher will run all three processes below.  </a:t>
            </a:r>
          </a:p>
          <a:p>
            <a:pPr marL="0" indent="0">
              <a:buNone/>
            </a:pPr>
            <a:endParaRPr lang="en-US" dirty="0" smtClean="0"/>
          </a:p>
          <a:p>
            <a:pPr marL="0" indent="0">
              <a:buNone/>
            </a:pPr>
            <a:endParaRPr lang="en-US" dirty="0" smtClean="0"/>
          </a:p>
        </p:txBody>
      </p:sp>
      <p:pic>
        <p:nvPicPr>
          <p:cNvPr id="5" name="Picture 4"/>
          <p:cNvPicPr>
            <a:picLocks noChangeAspect="1"/>
          </p:cNvPicPr>
          <p:nvPr/>
        </p:nvPicPr>
        <p:blipFill>
          <a:blip r:embed="rId2"/>
          <a:stretch>
            <a:fillRect/>
          </a:stretch>
        </p:blipFill>
        <p:spPr>
          <a:xfrm>
            <a:off x="1708729" y="3505200"/>
            <a:ext cx="4634921" cy="1524000"/>
          </a:xfrm>
          <a:prstGeom prst="rect">
            <a:avLst/>
          </a:prstGeom>
        </p:spPr>
      </p:pic>
    </p:spTree>
    <p:extLst>
      <p:ext uri="{BB962C8B-B14F-4D97-AF65-F5344CB8AC3E}">
        <p14:creationId xmlns:p14="http://schemas.microsoft.com/office/powerpoint/2010/main" val="2844330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a:t>
            </a:r>
            <a:endParaRPr lang="en-US" dirty="0"/>
          </a:p>
        </p:txBody>
      </p:sp>
      <p:sp>
        <p:nvSpPr>
          <p:cNvPr id="3" name="Content Placeholder 2"/>
          <p:cNvSpPr>
            <a:spLocks noGrp="1"/>
          </p:cNvSpPr>
          <p:nvPr>
            <p:ph idx="1"/>
          </p:nvPr>
        </p:nvSpPr>
        <p:spPr/>
        <p:txBody>
          <a:bodyPr/>
          <a:lstStyle/>
          <a:p>
            <a:r>
              <a:rPr lang="en-US" dirty="0" smtClean="0"/>
              <a:t>Release 5.0 testing is underway.  </a:t>
            </a:r>
          </a:p>
          <a:p>
            <a:pPr lvl="1"/>
            <a:r>
              <a:rPr lang="en-US" dirty="0" smtClean="0"/>
              <a:t>People Tools 8.54, image 13</a:t>
            </a:r>
          </a:p>
          <a:p>
            <a:r>
              <a:rPr lang="en-US" dirty="0" smtClean="0"/>
              <a:t>We will have more information very soon regarding how the 1099 Process has changed for PeopleSoft 9.2.  </a:t>
            </a:r>
          </a:p>
        </p:txBody>
      </p:sp>
    </p:spTree>
    <p:extLst>
      <p:ext uri="{BB962C8B-B14F-4D97-AF65-F5344CB8AC3E}">
        <p14:creationId xmlns:p14="http://schemas.microsoft.com/office/powerpoint/2010/main" val="15067531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Questions/Feedback</a:t>
            </a:r>
          </a:p>
        </p:txBody>
      </p:sp>
      <p:sp>
        <p:nvSpPr>
          <p:cNvPr id="3" name="Content Placeholder 2"/>
          <p:cNvSpPr>
            <a:spLocks noGrp="1"/>
          </p:cNvSpPr>
          <p:nvPr>
            <p:ph idx="1"/>
          </p:nvPr>
        </p:nvSpPr>
        <p:spPr/>
        <p:txBody>
          <a:bodyPr/>
          <a:lstStyle/>
          <a:p>
            <a:r>
              <a:rPr lang="en-US" dirty="0" smtClean="0"/>
              <a:t>How would you say things </a:t>
            </a:r>
            <a:r>
              <a:rPr lang="en-US" dirty="0"/>
              <a:t>are working overall in </a:t>
            </a:r>
            <a:r>
              <a:rPr lang="en-US" dirty="0" smtClean="0"/>
              <a:t>9.2?  </a:t>
            </a:r>
          </a:p>
          <a:p>
            <a:r>
              <a:rPr lang="en-US" dirty="0" smtClean="0"/>
              <a:t>Other questions - Jason.Beitzel@usg.edu</a:t>
            </a:r>
            <a:endParaRPr lang="en-US" dirty="0"/>
          </a:p>
        </p:txBody>
      </p:sp>
    </p:spTree>
    <p:extLst>
      <p:ext uri="{BB962C8B-B14F-4D97-AF65-F5344CB8AC3E}">
        <p14:creationId xmlns:p14="http://schemas.microsoft.com/office/powerpoint/2010/main" val="293083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4.10 Release Items</a:t>
            </a:r>
            <a:endParaRPr lang="en-US" dirty="0"/>
          </a:p>
        </p:txBody>
      </p:sp>
      <p:sp>
        <p:nvSpPr>
          <p:cNvPr id="3" name="Content Placeholder 2"/>
          <p:cNvSpPr>
            <a:spLocks noGrp="1"/>
          </p:cNvSpPr>
          <p:nvPr>
            <p:ph idx="1"/>
          </p:nvPr>
        </p:nvSpPr>
        <p:spPr/>
        <p:txBody>
          <a:bodyPr>
            <a:normAutofit/>
          </a:bodyPr>
          <a:lstStyle/>
          <a:p>
            <a:r>
              <a:rPr lang="en-US" sz="4000" dirty="0" smtClean="0"/>
              <a:t>EFT </a:t>
            </a:r>
            <a:r>
              <a:rPr lang="en-US" sz="4000" dirty="0"/>
              <a:t>Payment Advice Report (APX2027</a:t>
            </a:r>
            <a:r>
              <a:rPr lang="en-US" sz="4000" dirty="0" smtClean="0"/>
              <a:t>)</a:t>
            </a:r>
          </a:p>
          <a:p>
            <a:r>
              <a:rPr lang="en-US" sz="4000" dirty="0" smtClean="0"/>
              <a:t>The </a:t>
            </a:r>
            <a:r>
              <a:rPr lang="en-US" sz="4000" dirty="0"/>
              <a:t>BOR_AP_DUE </a:t>
            </a:r>
            <a:r>
              <a:rPr lang="en-US" sz="4000" dirty="0" smtClean="0"/>
              <a:t>query</a:t>
            </a:r>
            <a:endParaRPr lang="en-US" sz="4000" dirty="0"/>
          </a:p>
          <a:p>
            <a:r>
              <a:rPr lang="en-US" sz="4000" dirty="0" smtClean="0"/>
              <a:t>Enter </a:t>
            </a:r>
            <a:r>
              <a:rPr lang="en-US" sz="4000" dirty="0"/>
              <a:t>Bank </a:t>
            </a:r>
            <a:r>
              <a:rPr lang="en-US" sz="4000" dirty="0" smtClean="0"/>
              <a:t>Statements</a:t>
            </a:r>
          </a:p>
          <a:p>
            <a:r>
              <a:rPr lang="en-US" sz="4000" dirty="0" smtClean="0"/>
              <a:t>Import </a:t>
            </a:r>
            <a:r>
              <a:rPr lang="en-US" sz="4000" dirty="0"/>
              <a:t>Bank Statements </a:t>
            </a:r>
            <a:r>
              <a:rPr lang="en-US" sz="4000" dirty="0" smtClean="0"/>
              <a:t>page</a:t>
            </a:r>
            <a:endParaRPr lang="en-US" sz="4000" dirty="0"/>
          </a:p>
        </p:txBody>
      </p:sp>
    </p:spTree>
    <p:extLst>
      <p:ext uri="{BB962C8B-B14F-4D97-AF65-F5344CB8AC3E}">
        <p14:creationId xmlns:p14="http://schemas.microsoft.com/office/powerpoint/2010/main" val="1574289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4.20 Release Items</a:t>
            </a:r>
            <a:endParaRPr lang="en-US" dirty="0"/>
          </a:p>
        </p:txBody>
      </p:sp>
      <p:sp>
        <p:nvSpPr>
          <p:cNvPr id="3" name="Content Placeholder 2"/>
          <p:cNvSpPr>
            <a:spLocks noGrp="1"/>
          </p:cNvSpPr>
          <p:nvPr>
            <p:ph idx="1"/>
          </p:nvPr>
        </p:nvSpPr>
        <p:spPr/>
        <p:txBody>
          <a:bodyPr>
            <a:noAutofit/>
          </a:bodyPr>
          <a:lstStyle/>
          <a:p>
            <a:r>
              <a:rPr lang="en-US" sz="4000" dirty="0" smtClean="0"/>
              <a:t>Payment Options Message</a:t>
            </a:r>
          </a:p>
          <a:p>
            <a:r>
              <a:rPr lang="en-US" sz="4000" dirty="0" smtClean="0"/>
              <a:t>Watermark on the AP check file copies printed as VOID</a:t>
            </a:r>
          </a:p>
          <a:p>
            <a:r>
              <a:rPr lang="en-US" sz="4000" dirty="0" smtClean="0"/>
              <a:t>Open Item secured by SetID</a:t>
            </a:r>
            <a:endParaRPr lang="en-US" sz="4000" dirty="0"/>
          </a:p>
        </p:txBody>
      </p:sp>
    </p:spTree>
    <p:extLst>
      <p:ext uri="{BB962C8B-B14F-4D97-AF65-F5344CB8AC3E}">
        <p14:creationId xmlns:p14="http://schemas.microsoft.com/office/powerpoint/2010/main" val="3548258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4.30 Release Items</a:t>
            </a:r>
            <a:endParaRPr lang="en-US" dirty="0"/>
          </a:p>
        </p:txBody>
      </p:sp>
      <p:sp>
        <p:nvSpPr>
          <p:cNvPr id="3" name="Content Placeholder 2"/>
          <p:cNvSpPr>
            <a:spLocks noGrp="1"/>
          </p:cNvSpPr>
          <p:nvPr>
            <p:ph idx="1"/>
          </p:nvPr>
        </p:nvSpPr>
        <p:spPr/>
        <p:txBody>
          <a:bodyPr>
            <a:normAutofit/>
          </a:bodyPr>
          <a:lstStyle/>
          <a:p>
            <a:r>
              <a:rPr lang="en-US" sz="2400" dirty="0" smtClean="0"/>
              <a:t>E-mail </a:t>
            </a:r>
            <a:r>
              <a:rPr lang="en-US" sz="2400" dirty="0"/>
              <a:t>advices </a:t>
            </a:r>
            <a:r>
              <a:rPr lang="en-US" sz="2400" dirty="0" smtClean="0"/>
              <a:t>not </a:t>
            </a:r>
            <a:r>
              <a:rPr lang="en-US" sz="2400" dirty="0"/>
              <a:t>including the </a:t>
            </a:r>
            <a:r>
              <a:rPr lang="en-US" sz="2400" dirty="0" smtClean="0"/>
              <a:t>Institution </a:t>
            </a:r>
            <a:r>
              <a:rPr lang="en-US" sz="2400" dirty="0"/>
              <a:t>name. </a:t>
            </a:r>
            <a:endParaRPr lang="en-US" sz="2400" dirty="0" smtClean="0"/>
          </a:p>
          <a:p>
            <a:r>
              <a:rPr lang="en-US" sz="2400" dirty="0" smtClean="0"/>
              <a:t>Positive </a:t>
            </a:r>
            <a:r>
              <a:rPr lang="en-US" sz="2400" dirty="0"/>
              <a:t>Pay by pay cycle and sequence number, only the most recent sequence number of the pay cycle was displaying. </a:t>
            </a:r>
            <a:endParaRPr lang="en-US" sz="2400" dirty="0" smtClean="0"/>
          </a:p>
          <a:p>
            <a:r>
              <a:rPr lang="en-US" sz="2400" dirty="0" smtClean="0"/>
              <a:t>The </a:t>
            </a:r>
            <a:r>
              <a:rPr lang="en-US" sz="2400" dirty="0"/>
              <a:t>Payment History by Payment report </a:t>
            </a:r>
            <a:r>
              <a:rPr lang="en-US" sz="2400" dirty="0" smtClean="0"/>
              <a:t>not </a:t>
            </a:r>
            <a:r>
              <a:rPr lang="en-US" sz="2400" dirty="0"/>
              <a:t>showing the correct totals when overflow checks were included in the pay cycle. </a:t>
            </a:r>
            <a:endParaRPr lang="en-US" sz="2400" dirty="0" smtClean="0"/>
          </a:p>
          <a:p>
            <a:r>
              <a:rPr lang="en-US" sz="2400" dirty="0" smtClean="0"/>
              <a:t>BOR EFT Formatting page - The </a:t>
            </a:r>
            <a:r>
              <a:rPr lang="en-US" sz="2400" dirty="0"/>
              <a:t>search on this page allowed you to leave these fields blank and would return results for all </a:t>
            </a:r>
            <a:r>
              <a:rPr lang="en-US" sz="2400" dirty="0" smtClean="0"/>
              <a:t>Institutions</a:t>
            </a:r>
            <a:r>
              <a:rPr lang="en-US" sz="2400" dirty="0"/>
              <a:t>. </a:t>
            </a:r>
          </a:p>
        </p:txBody>
      </p:sp>
    </p:spTree>
    <p:extLst>
      <p:ext uri="{BB962C8B-B14F-4D97-AF65-F5344CB8AC3E}">
        <p14:creationId xmlns:p14="http://schemas.microsoft.com/office/powerpoint/2010/main" val="1478089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4.40 Release Items</a:t>
            </a:r>
            <a:endParaRPr lang="en-US" dirty="0"/>
          </a:p>
        </p:txBody>
      </p:sp>
      <p:sp>
        <p:nvSpPr>
          <p:cNvPr id="3" name="Content Placeholder 2"/>
          <p:cNvSpPr>
            <a:spLocks noGrp="1"/>
          </p:cNvSpPr>
          <p:nvPr>
            <p:ph idx="1"/>
          </p:nvPr>
        </p:nvSpPr>
        <p:spPr/>
        <p:txBody>
          <a:bodyPr>
            <a:normAutofit lnSpcReduction="10000"/>
          </a:bodyPr>
          <a:lstStyle/>
          <a:p>
            <a:r>
              <a:rPr lang="en-US" dirty="0"/>
              <a:t>Positive Pay format 8 (Wells Fargo) was producing files in a .txt </a:t>
            </a:r>
            <a:r>
              <a:rPr lang="en-US" dirty="0" smtClean="0"/>
              <a:t>format</a:t>
            </a:r>
          </a:p>
          <a:p>
            <a:r>
              <a:rPr lang="en-US" dirty="0" smtClean="0"/>
              <a:t>Updated the </a:t>
            </a:r>
            <a:r>
              <a:rPr lang="en-US" dirty="0"/>
              <a:t>BOR_AP_STAGED_INVOICES </a:t>
            </a:r>
            <a:r>
              <a:rPr lang="en-US" dirty="0" smtClean="0"/>
              <a:t>query</a:t>
            </a:r>
          </a:p>
          <a:p>
            <a:r>
              <a:rPr lang="en-US" dirty="0" smtClean="0"/>
              <a:t>For </a:t>
            </a:r>
            <a:r>
              <a:rPr lang="en-US" dirty="0"/>
              <a:t>consolidated </a:t>
            </a:r>
            <a:r>
              <a:rPr lang="en-US" dirty="0" smtClean="0"/>
              <a:t>Institutions</a:t>
            </a:r>
            <a:r>
              <a:rPr lang="en-US" dirty="0"/>
              <a:t>, bank recon query results were being doubled. </a:t>
            </a:r>
            <a:endParaRPr lang="en-US" dirty="0" smtClean="0"/>
          </a:p>
          <a:p>
            <a:r>
              <a:rPr lang="en-US" dirty="0" smtClean="0"/>
              <a:t>The </a:t>
            </a:r>
            <a:r>
              <a:rPr lang="en-US" dirty="0"/>
              <a:t>TIGA Vendor Obligation report (BORIF037A</a:t>
            </a:r>
            <a:r>
              <a:rPr lang="en-US" dirty="0" smtClean="0"/>
              <a:t>) unique constraint</a:t>
            </a:r>
          </a:p>
          <a:p>
            <a:r>
              <a:rPr lang="en-US" dirty="0" smtClean="0"/>
              <a:t>New query BOR_AP_BUD_REF_Review </a:t>
            </a:r>
          </a:p>
        </p:txBody>
      </p:sp>
    </p:spTree>
    <p:extLst>
      <p:ext uri="{BB962C8B-B14F-4D97-AF65-F5344CB8AC3E}">
        <p14:creationId xmlns:p14="http://schemas.microsoft.com/office/powerpoint/2010/main" val="3895377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Highest Volume of Tickets by Category</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Pay cycle</a:t>
            </a:r>
          </a:p>
          <a:p>
            <a:pPr marL="514350" indent="-514350">
              <a:buFont typeface="+mj-lt"/>
              <a:buAutoNum type="arabicPeriod"/>
            </a:pPr>
            <a:r>
              <a:rPr lang="en-US" dirty="0" smtClean="0"/>
              <a:t>Configuration questions</a:t>
            </a:r>
          </a:p>
          <a:p>
            <a:pPr marL="514350" indent="-514350">
              <a:buFont typeface="+mj-lt"/>
              <a:buAutoNum type="arabicPeriod"/>
            </a:pPr>
            <a:r>
              <a:rPr lang="en-US" dirty="0" smtClean="0"/>
              <a:t>TIGA</a:t>
            </a:r>
          </a:p>
          <a:p>
            <a:pPr marL="514350" indent="-514350">
              <a:buFont typeface="+mj-lt"/>
              <a:buAutoNum type="arabicPeriod"/>
            </a:pPr>
            <a:r>
              <a:rPr lang="en-US" dirty="0" smtClean="0"/>
              <a:t>ACH/EFT</a:t>
            </a:r>
          </a:p>
          <a:p>
            <a:pPr marL="514350" indent="-514350">
              <a:buFont typeface="+mj-lt"/>
              <a:buAutoNum type="arabicPeriod"/>
            </a:pPr>
            <a:r>
              <a:rPr lang="en-US" dirty="0" smtClean="0"/>
              <a:t>Voucher</a:t>
            </a:r>
          </a:p>
          <a:p>
            <a:pPr marL="514350" indent="-514350">
              <a:buFont typeface="+mj-lt"/>
              <a:buAutoNum type="arabicPeriod"/>
            </a:pPr>
            <a:r>
              <a:rPr lang="en-US" dirty="0" smtClean="0"/>
              <a:t>Positive Pay</a:t>
            </a:r>
          </a:p>
        </p:txBody>
      </p:sp>
    </p:spTree>
    <p:extLst>
      <p:ext uri="{BB962C8B-B14F-4D97-AF65-F5344CB8AC3E}">
        <p14:creationId xmlns:p14="http://schemas.microsoft.com/office/powerpoint/2010/main" val="3139309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Cycle</a:t>
            </a:r>
            <a:endParaRPr lang="en-US" dirty="0"/>
          </a:p>
        </p:txBody>
      </p:sp>
      <p:sp>
        <p:nvSpPr>
          <p:cNvPr id="3" name="Content Placeholder 2"/>
          <p:cNvSpPr>
            <a:spLocks noGrp="1"/>
          </p:cNvSpPr>
          <p:nvPr>
            <p:ph idx="1"/>
          </p:nvPr>
        </p:nvSpPr>
        <p:spPr/>
        <p:txBody>
          <a:bodyPr/>
          <a:lstStyle/>
          <a:p>
            <a:r>
              <a:rPr lang="en-US" dirty="0" smtClean="0"/>
              <a:t>Pay cycle produced only file copy and no check.  	</a:t>
            </a:r>
          </a:p>
          <a:p>
            <a:pPr lvl="1"/>
            <a:r>
              <a:rPr lang="en-US" dirty="0" smtClean="0"/>
              <a:t>Typically this happens if a user kicks off the print checks process and then kicks off print file copy process before the print checks process runs to SUCCESS.  Be sure to check the process monitor before kicking off the print file copy process.</a:t>
            </a:r>
            <a:endParaRPr lang="en-US" dirty="0"/>
          </a:p>
          <a:p>
            <a:pPr lvl="1"/>
            <a:r>
              <a:rPr lang="en-US" dirty="0" smtClean="0"/>
              <a:t>These processes share the same application engine – AP_APY2015.	</a:t>
            </a:r>
          </a:p>
          <a:p>
            <a:pPr marL="914400" lvl="1" indent="-514350">
              <a:buAutoNum type="arabicPeriod"/>
            </a:pPr>
            <a:endParaRPr lang="en-US" dirty="0"/>
          </a:p>
        </p:txBody>
      </p:sp>
    </p:spTree>
    <p:extLst>
      <p:ext uri="{BB962C8B-B14F-4D97-AF65-F5344CB8AC3E}">
        <p14:creationId xmlns:p14="http://schemas.microsoft.com/office/powerpoint/2010/main" val="3974839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TotalTime>
  <Words>1417</Words>
  <Application>Microsoft Office PowerPoint</Application>
  <PresentationFormat>On-screen Show (4:3)</PresentationFormat>
  <Paragraphs>160</Paragraphs>
  <Slides>34</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Lucida Sans</vt:lpstr>
      <vt:lpstr>Office Theme</vt:lpstr>
      <vt:lpstr>Accounts Payable   Lessons Learned, Tips and Tricks</vt:lpstr>
      <vt:lpstr>Agenda</vt:lpstr>
      <vt:lpstr>4.10 Release Items</vt:lpstr>
      <vt:lpstr>4.10 Release Items</vt:lpstr>
      <vt:lpstr>4.20 Release Items</vt:lpstr>
      <vt:lpstr>4.30 Release Items</vt:lpstr>
      <vt:lpstr>4.40 Release Items</vt:lpstr>
      <vt:lpstr>Highest Volume of Tickets by Category</vt:lpstr>
      <vt:lpstr>Pay Cycle</vt:lpstr>
      <vt:lpstr>Pay Cycle</vt:lpstr>
      <vt:lpstr>Pay Cycle</vt:lpstr>
      <vt:lpstr>Withholding</vt:lpstr>
      <vt:lpstr>Withholding Message</vt:lpstr>
      <vt:lpstr>Configuration</vt:lpstr>
      <vt:lpstr>Configuration</vt:lpstr>
      <vt:lpstr>Configuration</vt:lpstr>
      <vt:lpstr>TIGA</vt:lpstr>
      <vt:lpstr>TIGA</vt:lpstr>
      <vt:lpstr>TIGA</vt:lpstr>
      <vt:lpstr>ACH/EFT</vt:lpstr>
      <vt:lpstr>ACH/EFT</vt:lpstr>
      <vt:lpstr>ACH/EFT</vt:lpstr>
      <vt:lpstr>Voucher</vt:lpstr>
      <vt:lpstr>Voucher</vt:lpstr>
      <vt:lpstr>Positive Pay</vt:lpstr>
      <vt:lpstr>Positive Pay</vt:lpstr>
      <vt:lpstr>Payment Table</vt:lpstr>
      <vt:lpstr>News to Use…</vt:lpstr>
      <vt:lpstr>News to Use…</vt:lpstr>
      <vt:lpstr>News to Use…</vt:lpstr>
      <vt:lpstr>News to Use…</vt:lpstr>
      <vt:lpstr>News to Use…</vt:lpstr>
      <vt:lpstr>Upcoming</vt:lpstr>
      <vt:lpstr>Questions/Feedback</vt:lpstr>
    </vt:vector>
  </TitlesOfParts>
  <Company>Board of Regents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Duren</dc:creator>
  <cp:lastModifiedBy>Jason Beitzel</cp:lastModifiedBy>
  <cp:revision>51</cp:revision>
  <dcterms:created xsi:type="dcterms:W3CDTF">2015-07-07T13:36:47Z</dcterms:created>
  <dcterms:modified xsi:type="dcterms:W3CDTF">2015-09-17T20:22:57Z</dcterms:modified>
</cp:coreProperties>
</file>