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318" r:id="rId3"/>
    <p:sldId id="274" r:id="rId4"/>
    <p:sldId id="299" r:id="rId5"/>
    <p:sldId id="310" r:id="rId6"/>
    <p:sldId id="316" r:id="rId7"/>
    <p:sldId id="317" r:id="rId8"/>
    <p:sldId id="309" r:id="rId9"/>
    <p:sldId id="308" r:id="rId10"/>
    <p:sldId id="1674"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D173CF7-B0C6-4953-802D-D7BEA6A9AB00}">
          <p14:sldIdLst>
            <p14:sldId id="256"/>
            <p14:sldId id="318"/>
            <p14:sldId id="274"/>
            <p14:sldId id="299"/>
            <p14:sldId id="310"/>
            <p14:sldId id="316"/>
            <p14:sldId id="317"/>
            <p14:sldId id="309"/>
            <p14:sldId id="308"/>
          </p14:sldIdLst>
        </p14:section>
        <p14:section name="Untitled Section" id="{0E25FE79-9989-4B1B-9901-C7643E08EA4B}">
          <p14:sldIdLst>
            <p14:sldId id="1674"/>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74657" autoAdjust="0"/>
  </p:normalViewPr>
  <p:slideViewPr>
    <p:cSldViewPr snapToGrid="0">
      <p:cViewPr>
        <p:scale>
          <a:sx n="61" d="100"/>
          <a:sy n="61" d="100"/>
        </p:scale>
        <p:origin x="1382" y="5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61" d="100"/>
          <a:sy n="61" d="100"/>
        </p:scale>
        <p:origin x="261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28BB0F4-1678-4477-838F-A5DB75FBCB31}" type="datetimeFigureOut">
              <a:rPr lang="en-US" smtClean="0"/>
              <a:t>8/18/2023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70AC2E3-AC79-47CA-BE93-E00A9C20251C}" type="slidenum">
              <a:rPr lang="en-US" smtClean="0"/>
              <a:t>‹#›</a:t>
            </a:fld>
            <a:endParaRPr lang="en-US"/>
          </a:p>
        </p:txBody>
      </p:sp>
    </p:spTree>
    <p:extLst>
      <p:ext uri="{BB962C8B-B14F-4D97-AF65-F5344CB8AC3E}">
        <p14:creationId xmlns:p14="http://schemas.microsoft.com/office/powerpoint/2010/main" val="266266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0AC2E3-AC79-47CA-BE93-E00A9C20251C}" type="slidenum">
              <a:rPr lang="en-US" smtClean="0"/>
              <a:t>1</a:t>
            </a:fld>
            <a:endParaRPr lang="en-US"/>
          </a:p>
        </p:txBody>
      </p:sp>
    </p:spTree>
    <p:extLst>
      <p:ext uri="{BB962C8B-B14F-4D97-AF65-F5344CB8AC3E}">
        <p14:creationId xmlns:p14="http://schemas.microsoft.com/office/powerpoint/2010/main" val="3740039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0AC2E3-AC79-47CA-BE93-E00A9C20251C}" type="slidenum">
              <a:rPr lang="en-US" smtClean="0"/>
              <a:t>2</a:t>
            </a:fld>
            <a:endParaRPr lang="en-US"/>
          </a:p>
        </p:txBody>
      </p:sp>
    </p:spTree>
    <p:extLst>
      <p:ext uri="{BB962C8B-B14F-4D97-AF65-F5344CB8AC3E}">
        <p14:creationId xmlns:p14="http://schemas.microsoft.com/office/powerpoint/2010/main" val="1614691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baseline="0" dirty="0"/>
          </a:p>
          <a:p>
            <a:pPr defTabSz="931774">
              <a:defRPr/>
            </a:pPr>
            <a:endParaRPr lang="en-US" baseline="0" dirty="0"/>
          </a:p>
          <a:p>
            <a:pPr defTabSz="931774">
              <a:defRPr/>
            </a:pPr>
            <a:endParaRPr lang="en-US" dirty="0"/>
          </a:p>
          <a:p>
            <a:endParaRPr lang="en-US" dirty="0"/>
          </a:p>
        </p:txBody>
      </p:sp>
      <p:sp>
        <p:nvSpPr>
          <p:cNvPr id="4" name="Slide Number Placeholder 3"/>
          <p:cNvSpPr>
            <a:spLocks noGrp="1"/>
          </p:cNvSpPr>
          <p:nvPr>
            <p:ph type="sldNum" sz="quarter" idx="10"/>
          </p:nvPr>
        </p:nvSpPr>
        <p:spPr/>
        <p:txBody>
          <a:bodyPr/>
          <a:lstStyle/>
          <a:p>
            <a:fld id="{870AC2E3-AC79-47CA-BE93-E00A9C20251C}" type="slidenum">
              <a:rPr lang="en-US" smtClean="0"/>
              <a:t>3</a:t>
            </a:fld>
            <a:endParaRPr lang="en-US"/>
          </a:p>
        </p:txBody>
      </p:sp>
    </p:spTree>
    <p:extLst>
      <p:ext uri="{BB962C8B-B14F-4D97-AF65-F5344CB8AC3E}">
        <p14:creationId xmlns:p14="http://schemas.microsoft.com/office/powerpoint/2010/main" val="3208227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0AC2E3-AC79-47CA-BE93-E00A9C20251C}" type="slidenum">
              <a:rPr lang="en-US" smtClean="0"/>
              <a:t>4</a:t>
            </a:fld>
            <a:endParaRPr lang="en-US"/>
          </a:p>
        </p:txBody>
      </p:sp>
    </p:spTree>
    <p:extLst>
      <p:ext uri="{BB962C8B-B14F-4D97-AF65-F5344CB8AC3E}">
        <p14:creationId xmlns:p14="http://schemas.microsoft.com/office/powerpoint/2010/main" val="4231005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0AC2E3-AC79-47CA-BE93-E00A9C20251C}" type="slidenum">
              <a:rPr lang="en-US" smtClean="0"/>
              <a:t>5</a:t>
            </a:fld>
            <a:endParaRPr lang="en-US"/>
          </a:p>
        </p:txBody>
      </p:sp>
    </p:spTree>
    <p:extLst>
      <p:ext uri="{BB962C8B-B14F-4D97-AF65-F5344CB8AC3E}">
        <p14:creationId xmlns:p14="http://schemas.microsoft.com/office/powerpoint/2010/main" val="188896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0AC2E3-AC79-47CA-BE93-E00A9C20251C}" type="slidenum">
              <a:rPr lang="en-US" smtClean="0"/>
              <a:t>8</a:t>
            </a:fld>
            <a:endParaRPr lang="en-US"/>
          </a:p>
        </p:txBody>
      </p:sp>
    </p:spTree>
    <p:extLst>
      <p:ext uri="{BB962C8B-B14F-4D97-AF65-F5344CB8AC3E}">
        <p14:creationId xmlns:p14="http://schemas.microsoft.com/office/powerpoint/2010/main" val="4245598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0AC2E3-AC79-47CA-BE93-E00A9C20251C}" type="slidenum">
              <a:rPr lang="en-US" smtClean="0"/>
              <a:t>9</a:t>
            </a:fld>
            <a:endParaRPr lang="en-US"/>
          </a:p>
        </p:txBody>
      </p:sp>
    </p:spTree>
    <p:extLst>
      <p:ext uri="{BB962C8B-B14F-4D97-AF65-F5344CB8AC3E}">
        <p14:creationId xmlns:p14="http://schemas.microsoft.com/office/powerpoint/2010/main" val="3670702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a:t>
            </a:r>
            <a:r>
              <a:rPr lang="en-US" baseline="0" dirty="0"/>
              <a:t> Wanda</a:t>
            </a:r>
            <a:endParaRPr lang="en-US" dirty="0"/>
          </a:p>
          <a:p>
            <a:endParaRPr lang="en-US" baseline="0" dirty="0"/>
          </a:p>
        </p:txBody>
      </p:sp>
      <p:sp>
        <p:nvSpPr>
          <p:cNvPr id="4" name="Slide Number Placeholder 3"/>
          <p:cNvSpPr>
            <a:spLocks noGrp="1"/>
          </p:cNvSpPr>
          <p:nvPr>
            <p:ph type="sldNum" sz="quarter" idx="10"/>
          </p:nvPr>
        </p:nvSpPr>
        <p:spPr/>
        <p:txBody>
          <a:bodyPr/>
          <a:lstStyle/>
          <a:p>
            <a:pPr marL="0" marR="0" lvl="0" indent="0" algn="r" defTabSz="914220" rtl="0" eaLnBrk="1" fontAlgn="auto" latinLnBrk="0" hangingPunct="1">
              <a:lnSpc>
                <a:spcPct val="100000"/>
              </a:lnSpc>
              <a:spcBef>
                <a:spcPts val="0"/>
              </a:spcBef>
              <a:spcAft>
                <a:spcPts val="0"/>
              </a:spcAft>
              <a:buClrTx/>
              <a:buSzTx/>
              <a:buFontTx/>
              <a:buNone/>
              <a:tabLst/>
              <a:defRPr/>
            </a:pPr>
            <a:fld id="{19B8E343-A82C-4466-BF65-AA6E9AC830D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22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42883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165875D-3D1F-41CE-95D3-CC484200D817}" type="datetime1">
              <a:rPr lang="en-US" smtClean="0"/>
              <a:t>8/18/2023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8755F93-CAF7-410F-AA05-0D8D31D485AD}" type="slidenum">
              <a:rPr lang="en-US" smtClean="0"/>
              <a:t>‹#›</a:t>
            </a:fld>
            <a:endParaRPr lang="en-US"/>
          </a:p>
        </p:txBody>
      </p:sp>
    </p:spTree>
    <p:extLst>
      <p:ext uri="{BB962C8B-B14F-4D97-AF65-F5344CB8AC3E}">
        <p14:creationId xmlns:p14="http://schemas.microsoft.com/office/powerpoint/2010/main" val="4115105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CB8AC7-9882-42AF-86C6-3C13E1B84B69}" type="datetime1">
              <a:rPr lang="en-US" smtClean="0"/>
              <a:t>8/18/2023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8755F93-CAF7-410F-AA05-0D8D31D485AD}" type="slidenum">
              <a:rPr lang="en-US" smtClean="0"/>
              <a:t>‹#›</a:t>
            </a:fld>
            <a:endParaRPr lang="en-US"/>
          </a:p>
        </p:txBody>
      </p:sp>
    </p:spTree>
    <p:extLst>
      <p:ext uri="{BB962C8B-B14F-4D97-AF65-F5344CB8AC3E}">
        <p14:creationId xmlns:p14="http://schemas.microsoft.com/office/powerpoint/2010/main" val="2744976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7840A7-F18B-4DF3-B5CB-E3110D34D98A}" type="datetime1">
              <a:rPr lang="en-US" smtClean="0"/>
              <a:t>8/18/2023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8755F93-CAF7-410F-AA05-0D8D31D485AD}" type="slidenum">
              <a:rPr lang="en-US" smtClean="0"/>
              <a:t>‹#›</a:t>
            </a:fld>
            <a:endParaRPr lang="en-US"/>
          </a:p>
        </p:txBody>
      </p:sp>
    </p:spTree>
    <p:extLst>
      <p:ext uri="{BB962C8B-B14F-4D97-AF65-F5344CB8AC3E}">
        <p14:creationId xmlns:p14="http://schemas.microsoft.com/office/powerpoint/2010/main" val="2322612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DDDB7F-020C-4DA3-8CA6-8BB5705A4EC6}" type="datetime1">
              <a:rPr lang="en-US" smtClean="0"/>
              <a:t>8/18/2023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8755F93-CAF7-410F-AA05-0D8D31D485AD}" type="slidenum">
              <a:rPr lang="en-US" smtClean="0"/>
              <a:t>‹#›</a:t>
            </a:fld>
            <a:endParaRPr lang="en-US"/>
          </a:p>
        </p:txBody>
      </p:sp>
    </p:spTree>
    <p:extLst>
      <p:ext uri="{BB962C8B-B14F-4D97-AF65-F5344CB8AC3E}">
        <p14:creationId xmlns:p14="http://schemas.microsoft.com/office/powerpoint/2010/main" val="125507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7ABB0C-2B92-4831-A796-0DFA9B19BDCB}" type="datetime1">
              <a:rPr lang="en-US" smtClean="0"/>
              <a:t>8/18/2023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8755F93-CAF7-410F-AA05-0D8D31D485AD}" type="slidenum">
              <a:rPr lang="en-US" smtClean="0"/>
              <a:t>‹#›</a:t>
            </a:fld>
            <a:endParaRPr lang="en-US"/>
          </a:p>
        </p:txBody>
      </p:sp>
    </p:spTree>
    <p:extLst>
      <p:ext uri="{BB962C8B-B14F-4D97-AF65-F5344CB8AC3E}">
        <p14:creationId xmlns:p14="http://schemas.microsoft.com/office/powerpoint/2010/main" val="2429847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2EDE89D-442B-4AE8-957E-882708F07D25}" type="datetime1">
              <a:rPr lang="en-US" smtClean="0"/>
              <a:t>8/18/2023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8755F93-CAF7-410F-AA05-0D8D31D485AD}" type="slidenum">
              <a:rPr lang="en-US" smtClean="0"/>
              <a:t>‹#›</a:t>
            </a:fld>
            <a:endParaRPr lang="en-US"/>
          </a:p>
        </p:txBody>
      </p:sp>
    </p:spTree>
    <p:extLst>
      <p:ext uri="{BB962C8B-B14F-4D97-AF65-F5344CB8AC3E}">
        <p14:creationId xmlns:p14="http://schemas.microsoft.com/office/powerpoint/2010/main" val="3051499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8ED891-DC5E-4AC0-A6D0-C8279D58BD76}" type="datetime1">
              <a:rPr lang="en-US" smtClean="0"/>
              <a:t>8/18/2023</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78755F93-CAF7-410F-AA05-0D8D31D485AD}" type="slidenum">
              <a:rPr lang="en-US" smtClean="0"/>
              <a:t>‹#›</a:t>
            </a:fld>
            <a:endParaRPr lang="en-US"/>
          </a:p>
        </p:txBody>
      </p:sp>
    </p:spTree>
    <p:extLst>
      <p:ext uri="{BB962C8B-B14F-4D97-AF65-F5344CB8AC3E}">
        <p14:creationId xmlns:p14="http://schemas.microsoft.com/office/powerpoint/2010/main" val="419238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A2D25B-C86F-45C3-834D-20DB6A66B4A8}" type="datetime1">
              <a:rPr lang="en-US" smtClean="0"/>
              <a:t>8/18/2023</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78755F93-CAF7-410F-AA05-0D8D31D485AD}" type="slidenum">
              <a:rPr lang="en-US" smtClean="0"/>
              <a:t>‹#›</a:t>
            </a:fld>
            <a:endParaRPr lang="en-US"/>
          </a:p>
        </p:txBody>
      </p:sp>
    </p:spTree>
    <p:extLst>
      <p:ext uri="{BB962C8B-B14F-4D97-AF65-F5344CB8AC3E}">
        <p14:creationId xmlns:p14="http://schemas.microsoft.com/office/powerpoint/2010/main" val="426446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F4B33B-F259-47C5-8035-CADD862DEF63}" type="datetime1">
              <a:rPr lang="en-US" smtClean="0"/>
              <a:t>8/18/2023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78755F93-CAF7-410F-AA05-0D8D31D485AD}" type="slidenum">
              <a:rPr lang="en-US" smtClean="0"/>
              <a:t>‹#›</a:t>
            </a:fld>
            <a:endParaRPr lang="en-US"/>
          </a:p>
        </p:txBody>
      </p:sp>
    </p:spTree>
    <p:extLst>
      <p:ext uri="{BB962C8B-B14F-4D97-AF65-F5344CB8AC3E}">
        <p14:creationId xmlns:p14="http://schemas.microsoft.com/office/powerpoint/2010/main" val="3932133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68528E-C6CB-4345-BA23-3EF77ECC64D0}" type="datetime1">
              <a:rPr lang="en-US" smtClean="0"/>
              <a:t>8/18/2023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8755F93-CAF7-410F-AA05-0D8D31D485AD}" type="slidenum">
              <a:rPr lang="en-US" smtClean="0"/>
              <a:t>‹#›</a:t>
            </a:fld>
            <a:endParaRPr lang="en-US"/>
          </a:p>
        </p:txBody>
      </p:sp>
    </p:spTree>
    <p:extLst>
      <p:ext uri="{BB962C8B-B14F-4D97-AF65-F5344CB8AC3E}">
        <p14:creationId xmlns:p14="http://schemas.microsoft.com/office/powerpoint/2010/main" val="3711189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104695-EF04-4785-A6D9-1E191F6118BC}" type="datetime1">
              <a:rPr lang="en-US" smtClean="0"/>
              <a:t>8/18/2023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8755F93-CAF7-410F-AA05-0D8D31D485AD}" type="slidenum">
              <a:rPr lang="en-US" smtClean="0"/>
              <a:t>‹#›</a:t>
            </a:fld>
            <a:endParaRPr lang="en-US"/>
          </a:p>
        </p:txBody>
      </p:sp>
    </p:spTree>
    <p:extLst>
      <p:ext uri="{BB962C8B-B14F-4D97-AF65-F5344CB8AC3E}">
        <p14:creationId xmlns:p14="http://schemas.microsoft.com/office/powerpoint/2010/main" val="997725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6438"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74388-3CB9-4701-99E6-321B8353B58A}" type="datetime1">
              <a:rPr lang="en-US" smtClean="0"/>
              <a:t>8/18/2023</a:t>
            </a:fld>
            <a:endParaRPr lang="en-US"/>
          </a:p>
        </p:txBody>
      </p:sp>
      <p:sp>
        <p:nvSpPr>
          <p:cNvPr id="6" name="Slide Number Placeholder 5"/>
          <p:cNvSpPr>
            <a:spLocks noGrp="1"/>
          </p:cNvSpPr>
          <p:nvPr>
            <p:ph type="sldNum" sz="quarter" idx="4"/>
          </p:nvPr>
        </p:nvSpPr>
        <p:spPr>
          <a:xfrm>
            <a:off x="10963960" y="6356350"/>
            <a:ext cx="38984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55F93-CAF7-410F-AA05-0D8D31D485AD}" type="slidenum">
              <a:rPr lang="en-US" smtClean="0"/>
              <a:t>‹#›</a:t>
            </a:fld>
            <a:endParaRPr lang="en-US" dirty="0"/>
          </a:p>
        </p:txBody>
      </p:sp>
      <p:sp>
        <p:nvSpPr>
          <p:cNvPr id="7" name="Footer Placeholder 4"/>
          <p:cNvSpPr txBox="1">
            <a:spLocks/>
          </p:cNvSpPr>
          <p:nvPr userDrawn="1"/>
        </p:nvSpPr>
        <p:spPr>
          <a:xfrm>
            <a:off x="3268867" y="6381750"/>
            <a:ext cx="5264426"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a:t>© 2016 Board of Regents of the University System of Georgia  All Rights Reserved </a:t>
            </a:r>
          </a:p>
        </p:txBody>
      </p:sp>
      <p:pic>
        <p:nvPicPr>
          <p:cNvPr id="10" name="Picture 9"/>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9429" y="47625"/>
            <a:ext cx="2108835" cy="365760"/>
          </a:xfrm>
          <a:prstGeom prst="rect">
            <a:avLst/>
          </a:prstGeom>
        </p:spPr>
      </p:pic>
      <p:pic>
        <p:nvPicPr>
          <p:cNvPr id="11" name="Picture 10"/>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270627" y="-10041"/>
            <a:ext cx="1908313" cy="548640"/>
          </a:xfrm>
          <a:prstGeom prst="rect">
            <a:avLst/>
          </a:prstGeom>
        </p:spPr>
      </p:pic>
    </p:spTree>
    <p:extLst>
      <p:ext uri="{BB962C8B-B14F-4D97-AF65-F5344CB8AC3E}">
        <p14:creationId xmlns:p14="http://schemas.microsoft.com/office/powerpoint/2010/main" val="3156420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 Type="http://schemas.openxmlformats.org/officeDocument/2006/relationships/tags" Target="../tags/tag3.xml"/><Relationship Id="rId21" Type="http://schemas.openxmlformats.org/officeDocument/2006/relationships/tags" Target="../tags/tag21.xml"/><Relationship Id="rId34" Type="http://schemas.openxmlformats.org/officeDocument/2006/relationships/notesSlide" Target="../notesSlides/notesSlide8.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slideLayout" Target="../slideLayouts/slideLayout8.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image" Target="../media/image4.png"/><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image" Target="../media/image3.png"/><Relationship Id="rId8" Type="http://schemas.openxmlformats.org/officeDocument/2006/relationships/tags" Target="../tags/tag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8" y="603416"/>
            <a:ext cx="9144000" cy="2387600"/>
          </a:xfrm>
        </p:spPr>
        <p:txBody>
          <a:bodyPr/>
          <a:lstStyle/>
          <a:p>
            <a:r>
              <a:rPr lang="en-US" dirty="0"/>
              <a:t>PeopleSoft Financials</a:t>
            </a:r>
            <a:br>
              <a:rPr lang="en-US" dirty="0"/>
            </a:br>
            <a:endParaRPr lang="en-US" dirty="0"/>
          </a:p>
        </p:txBody>
      </p:sp>
      <p:sp>
        <p:nvSpPr>
          <p:cNvPr id="3" name="Subtitle 2"/>
          <p:cNvSpPr>
            <a:spLocks noGrp="1"/>
          </p:cNvSpPr>
          <p:nvPr>
            <p:ph type="subTitle" idx="1"/>
          </p:nvPr>
        </p:nvSpPr>
        <p:spPr>
          <a:xfrm>
            <a:off x="3100752" y="2546435"/>
            <a:ext cx="5990492" cy="663452"/>
          </a:xfrm>
        </p:spPr>
        <p:txBody>
          <a:bodyPr>
            <a:normAutofit lnSpcReduction="10000"/>
          </a:bodyPr>
          <a:lstStyle/>
          <a:p>
            <a:r>
              <a:rPr lang="en-US" sz="4400" dirty="0">
                <a:solidFill>
                  <a:schemeClr val="accent1">
                    <a:lumMod val="75000"/>
                  </a:schemeClr>
                </a:solidFill>
              </a:rPr>
              <a:t>Travel and Expenses   </a:t>
            </a:r>
          </a:p>
        </p:txBody>
      </p:sp>
      <p:sp>
        <p:nvSpPr>
          <p:cNvPr id="5" name="Slide Number Placeholder 4"/>
          <p:cNvSpPr>
            <a:spLocks noGrp="1"/>
          </p:cNvSpPr>
          <p:nvPr>
            <p:ph type="sldNum" sz="quarter" idx="12"/>
          </p:nvPr>
        </p:nvSpPr>
        <p:spPr/>
        <p:txBody>
          <a:bodyPr/>
          <a:lstStyle/>
          <a:p>
            <a:fld id="{78755F93-CAF7-410F-AA05-0D8D31D485AD}" type="slidenum">
              <a:rPr lang="en-US" smtClean="0"/>
              <a:t>1</a:t>
            </a:fld>
            <a:endParaRPr lang="en-US"/>
          </a:p>
        </p:txBody>
      </p:sp>
      <p:sp>
        <p:nvSpPr>
          <p:cNvPr id="4" name="Subtitle 2">
            <a:extLst>
              <a:ext uri="{FF2B5EF4-FFF2-40B4-BE49-F238E27FC236}">
                <a16:creationId xmlns:a16="http://schemas.microsoft.com/office/drawing/2014/main" id="{C94199AC-84AE-98F3-C4A7-18E5871408E6}"/>
              </a:ext>
            </a:extLst>
          </p:cNvPr>
          <p:cNvSpPr txBox="1">
            <a:spLocks/>
          </p:cNvSpPr>
          <p:nvPr/>
        </p:nvSpPr>
        <p:spPr>
          <a:xfrm>
            <a:off x="1218318" y="3574433"/>
            <a:ext cx="9755360" cy="2719204"/>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400" dirty="0">
                <a:solidFill>
                  <a:schemeClr val="accent1">
                    <a:lumMod val="75000"/>
                  </a:schemeClr>
                </a:solidFill>
              </a:rPr>
              <a:t>FY2024 Change in Expense Reimbursement Module – Meals Provided</a:t>
            </a:r>
          </a:p>
          <a:p>
            <a:endParaRPr lang="en-US" sz="4400" dirty="0">
              <a:solidFill>
                <a:schemeClr val="accent1">
                  <a:lumMod val="75000"/>
                </a:schemeClr>
              </a:solidFill>
            </a:endParaRPr>
          </a:p>
          <a:p>
            <a:r>
              <a:rPr lang="en-US" sz="3900" dirty="0">
                <a:solidFill>
                  <a:schemeClr val="accent1">
                    <a:lumMod val="75000"/>
                  </a:schemeClr>
                </a:solidFill>
              </a:rPr>
              <a:t>Implementation Date: Friday, September 1</a:t>
            </a:r>
            <a:r>
              <a:rPr lang="en-US" sz="3900" baseline="30000" dirty="0">
                <a:solidFill>
                  <a:schemeClr val="accent1">
                    <a:lumMod val="75000"/>
                  </a:schemeClr>
                </a:solidFill>
              </a:rPr>
              <a:t>st</a:t>
            </a:r>
            <a:r>
              <a:rPr lang="en-US" sz="3900" dirty="0">
                <a:solidFill>
                  <a:schemeClr val="accent1">
                    <a:lumMod val="75000"/>
                  </a:schemeClr>
                </a:solidFill>
              </a:rPr>
              <a:t>, 2023</a:t>
            </a:r>
          </a:p>
        </p:txBody>
      </p:sp>
      <p:sp>
        <p:nvSpPr>
          <p:cNvPr id="8" name="Rectangle 7">
            <a:extLst>
              <a:ext uri="{FF2B5EF4-FFF2-40B4-BE49-F238E27FC236}">
                <a16:creationId xmlns:a16="http://schemas.microsoft.com/office/drawing/2014/main" id="{C3C9E5AB-96D7-07E5-A51B-8C6F0142F097}"/>
              </a:ext>
            </a:extLst>
          </p:cNvPr>
          <p:cNvSpPr/>
          <p:nvPr/>
        </p:nvSpPr>
        <p:spPr>
          <a:xfrm>
            <a:off x="2893512" y="6356350"/>
            <a:ext cx="5987441" cy="36512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4754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5" name="OTLSHAPE_M_f262e84dafb44fd88f912489289d8831_Date"/>
          <p:cNvSpPr txBox="1"/>
          <p:nvPr>
            <p:custDataLst>
              <p:tags r:id="rId2"/>
            </p:custDataLst>
          </p:nvPr>
        </p:nvSpPr>
        <p:spPr>
          <a:xfrm flipH="1">
            <a:off x="4897695" y="2236737"/>
            <a:ext cx="64575" cy="143565"/>
          </a:xfrm>
          <a:prstGeom prst="rect">
            <a:avLst/>
          </a:prstGeom>
          <a:noFill/>
        </p:spPr>
        <p:txBody>
          <a:bodyPr vert="horz" wrap="square" lIns="0" tIns="0" rIns="0" bIns="0" rtlCol="0" anchor="ctr" anchorCtr="0">
            <a:spAutoFit/>
          </a:bodyPr>
          <a:lstStyle/>
          <a:p>
            <a:pPr defTabSz="1218930">
              <a:defRPr/>
            </a:pPr>
            <a:endParaRPr lang="en-US" sz="933" spc="-21">
              <a:solidFill>
                <a:prstClr val="black"/>
              </a:solidFill>
              <a:latin typeface="Calibri" panose="020F0502020204030204" pitchFamily="34" charset="0"/>
            </a:endParaRPr>
          </a:p>
        </p:txBody>
      </p:sp>
      <p:sp>
        <p:nvSpPr>
          <p:cNvPr id="7820" name="OTLSHAPE_T_6dd1af6f892d49418341de2fa455b696_ShapePercentage" hidden="1"/>
          <p:cNvSpPr/>
          <p:nvPr>
            <p:custDataLst>
              <p:tags r:id="rId3"/>
            </p:custDataLst>
          </p:nvPr>
        </p:nvSpPr>
        <p:spPr>
          <a:xfrm>
            <a:off x="4643753" y="5479232"/>
            <a:ext cx="0" cy="0"/>
          </a:xfrm>
          <a:prstGeom prst="round2DiagRect">
            <a:avLst>
              <a:gd name="adj1" fmla="val 10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30">
              <a:defRPr/>
            </a:pPr>
            <a:endParaRPr lang="en-US" sz="2400">
              <a:solidFill>
                <a:prstClr val="white"/>
              </a:solidFill>
              <a:latin typeface="Calibri"/>
            </a:endParaRPr>
          </a:p>
        </p:txBody>
      </p:sp>
      <p:sp>
        <p:nvSpPr>
          <p:cNvPr id="7821" name="OTLSHAPE_T_6dd1af6f892d49418341de2fa455b696_Duration" hidden="1"/>
          <p:cNvSpPr txBox="1"/>
          <p:nvPr>
            <p:custDataLst>
              <p:tags r:id="rId4"/>
            </p:custDataLst>
          </p:nvPr>
        </p:nvSpPr>
        <p:spPr>
          <a:xfrm>
            <a:off x="0" y="5480022"/>
            <a:ext cx="524933" cy="205121"/>
          </a:xfrm>
          <a:prstGeom prst="rect">
            <a:avLst/>
          </a:prstGeom>
          <a:noFill/>
        </p:spPr>
        <p:txBody>
          <a:bodyPr vert="horz" wrap="square" lIns="0" tIns="0" rIns="0" bIns="0" rtlCol="0" anchor="ctr" anchorCtr="0">
            <a:spAutoFit/>
          </a:bodyPr>
          <a:lstStyle/>
          <a:p>
            <a:pPr algn="ctr" defTabSz="1218930">
              <a:defRPr/>
            </a:pPr>
            <a:r>
              <a:rPr lang="en-US" sz="1333">
                <a:solidFill>
                  <a:srgbClr val="B2B2B2"/>
                </a:solidFill>
                <a:latin typeface="Calibri" panose="020F0502020204030204" pitchFamily="34" charset="0"/>
              </a:rPr>
              <a:t>37 days</a:t>
            </a:r>
          </a:p>
        </p:txBody>
      </p:sp>
      <p:sp>
        <p:nvSpPr>
          <p:cNvPr id="7822" name="OTLSHAPE_T_6dd1af6f892d49418341de2fa455b696_TextPercentage" hidden="1"/>
          <p:cNvSpPr txBox="1"/>
          <p:nvPr>
            <p:custDataLst>
              <p:tags r:id="rId5"/>
            </p:custDataLst>
          </p:nvPr>
        </p:nvSpPr>
        <p:spPr>
          <a:xfrm>
            <a:off x="0" y="5685964"/>
            <a:ext cx="0" cy="205121"/>
          </a:xfrm>
          <a:prstGeom prst="rect">
            <a:avLst/>
          </a:prstGeom>
          <a:noFill/>
        </p:spPr>
        <p:txBody>
          <a:bodyPr vert="horz" wrap="square" lIns="0" tIns="0" rIns="0" bIns="0" rtlCol="0" anchor="ctr" anchorCtr="0">
            <a:spAutoFit/>
          </a:bodyPr>
          <a:lstStyle/>
          <a:p>
            <a:pPr algn="ctr" defTabSz="1218930">
              <a:defRPr/>
            </a:pPr>
            <a:endParaRPr lang="en-US" sz="1333">
              <a:solidFill>
                <a:srgbClr val="B2B2B2"/>
              </a:solidFill>
              <a:latin typeface="Calibri" panose="020F0502020204030204" pitchFamily="34" charset="0"/>
            </a:endParaRPr>
          </a:p>
        </p:txBody>
      </p:sp>
      <p:sp>
        <p:nvSpPr>
          <p:cNvPr id="7823" name="OTLSHAPE_T_6dd1af6f892d49418341de2fa455b696_JoinedDate" hidden="1"/>
          <p:cNvSpPr txBox="1"/>
          <p:nvPr>
            <p:custDataLst>
              <p:tags r:id="rId6"/>
            </p:custDataLst>
          </p:nvPr>
        </p:nvSpPr>
        <p:spPr>
          <a:xfrm>
            <a:off x="0" y="5685931"/>
            <a:ext cx="0" cy="0"/>
          </a:xfrm>
          <a:prstGeom prst="rect">
            <a:avLst/>
          </a:prstGeom>
          <a:noFill/>
        </p:spPr>
        <p:txBody>
          <a:bodyPr vert="horz" wrap="square" lIns="0" tIns="0" rIns="0" bIns="0" rtlCol="0" anchor="ctr" anchorCtr="0">
            <a:noAutofit/>
          </a:bodyPr>
          <a:lstStyle/>
          <a:p>
            <a:pPr defTabSz="1218930">
              <a:defRPr/>
            </a:pPr>
            <a:endParaRPr lang="en-US" sz="1333">
              <a:solidFill>
                <a:prstClr val="black"/>
              </a:solidFill>
              <a:latin typeface="Calibri" panose="020F0502020204030204" pitchFamily="34" charset="0"/>
            </a:endParaRPr>
          </a:p>
        </p:txBody>
      </p:sp>
      <p:sp>
        <p:nvSpPr>
          <p:cNvPr id="7824" name="OTLSHAPE_T_6dd1af6f892d49418341de2fa455b696_StartDate" hidden="1"/>
          <p:cNvSpPr txBox="1"/>
          <p:nvPr>
            <p:custDataLst>
              <p:tags r:id="rId7"/>
            </p:custDataLst>
          </p:nvPr>
        </p:nvSpPr>
        <p:spPr>
          <a:xfrm>
            <a:off x="0" y="5685964"/>
            <a:ext cx="0" cy="205121"/>
          </a:xfrm>
          <a:prstGeom prst="rect">
            <a:avLst/>
          </a:prstGeom>
          <a:noFill/>
        </p:spPr>
        <p:txBody>
          <a:bodyPr vert="horz" wrap="square" lIns="0" tIns="0" rIns="0" bIns="0" rtlCol="0" anchor="ctr" anchorCtr="0">
            <a:spAutoFit/>
          </a:bodyPr>
          <a:lstStyle/>
          <a:p>
            <a:pPr algn="ctr" defTabSz="1218930">
              <a:defRPr/>
            </a:pPr>
            <a:endParaRPr lang="en-US" sz="1333">
              <a:solidFill>
                <a:prstClr val="black"/>
              </a:solidFill>
              <a:latin typeface="Calibri" panose="020F0502020204030204" pitchFamily="34" charset="0"/>
            </a:endParaRPr>
          </a:p>
        </p:txBody>
      </p:sp>
      <p:sp>
        <p:nvSpPr>
          <p:cNvPr id="7825" name="OTLSHAPE_T_6dd1af6f892d49418341de2fa455b696_EndDate" hidden="1"/>
          <p:cNvSpPr txBox="1"/>
          <p:nvPr>
            <p:custDataLst>
              <p:tags r:id="rId8"/>
            </p:custDataLst>
          </p:nvPr>
        </p:nvSpPr>
        <p:spPr>
          <a:xfrm>
            <a:off x="0" y="5685964"/>
            <a:ext cx="0" cy="205121"/>
          </a:xfrm>
          <a:prstGeom prst="rect">
            <a:avLst/>
          </a:prstGeom>
          <a:noFill/>
        </p:spPr>
        <p:txBody>
          <a:bodyPr vert="horz" wrap="square" lIns="0" tIns="0" rIns="0" bIns="0" rtlCol="0" anchor="ctr" anchorCtr="0">
            <a:spAutoFit/>
          </a:bodyPr>
          <a:lstStyle/>
          <a:p>
            <a:pPr algn="ctr" defTabSz="1218930">
              <a:defRPr/>
            </a:pPr>
            <a:endParaRPr lang="en-US" sz="1333">
              <a:solidFill>
                <a:prstClr val="black"/>
              </a:solidFill>
              <a:latin typeface="Calibri" panose="020F0502020204030204" pitchFamily="34" charset="0"/>
            </a:endParaRPr>
          </a:p>
        </p:txBody>
      </p:sp>
      <p:sp>
        <p:nvSpPr>
          <p:cNvPr id="7828" name="OTLSHAPE_T_4cb5b5fac7824cb1b22f38e0f74c4225_ShapePercentage" hidden="1"/>
          <p:cNvSpPr/>
          <p:nvPr>
            <p:custDataLst>
              <p:tags r:id="rId9"/>
            </p:custDataLst>
          </p:nvPr>
        </p:nvSpPr>
        <p:spPr>
          <a:xfrm>
            <a:off x="7548248" y="5700551"/>
            <a:ext cx="0" cy="0"/>
          </a:xfrm>
          <a:prstGeom prst="round2DiagRect">
            <a:avLst>
              <a:gd name="adj1" fmla="val 10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30">
              <a:defRPr/>
            </a:pPr>
            <a:endParaRPr lang="en-US" sz="2400">
              <a:solidFill>
                <a:prstClr val="white"/>
              </a:solidFill>
              <a:latin typeface="Calibri"/>
            </a:endParaRPr>
          </a:p>
        </p:txBody>
      </p:sp>
      <p:sp>
        <p:nvSpPr>
          <p:cNvPr id="7829" name="OTLSHAPE_T_4cb5b5fac7824cb1b22f38e0f74c4225_Duration" hidden="1"/>
          <p:cNvSpPr txBox="1"/>
          <p:nvPr>
            <p:custDataLst>
              <p:tags r:id="rId10"/>
            </p:custDataLst>
          </p:nvPr>
        </p:nvSpPr>
        <p:spPr>
          <a:xfrm>
            <a:off x="0" y="5701340"/>
            <a:ext cx="524933" cy="205121"/>
          </a:xfrm>
          <a:prstGeom prst="rect">
            <a:avLst/>
          </a:prstGeom>
          <a:noFill/>
        </p:spPr>
        <p:txBody>
          <a:bodyPr vert="horz" wrap="square" lIns="0" tIns="0" rIns="0" bIns="0" rtlCol="0" anchor="ctr" anchorCtr="0">
            <a:spAutoFit/>
          </a:bodyPr>
          <a:lstStyle/>
          <a:p>
            <a:pPr algn="ctr" defTabSz="1218930">
              <a:defRPr/>
            </a:pPr>
            <a:r>
              <a:rPr lang="en-US" sz="1333">
                <a:solidFill>
                  <a:srgbClr val="B2B2B2"/>
                </a:solidFill>
                <a:latin typeface="Calibri" panose="020F0502020204030204" pitchFamily="34" charset="0"/>
              </a:rPr>
              <a:t>22 days</a:t>
            </a:r>
          </a:p>
        </p:txBody>
      </p:sp>
      <p:sp>
        <p:nvSpPr>
          <p:cNvPr id="7830" name="OTLSHAPE_T_4cb5b5fac7824cb1b22f38e0f74c4225_TextPercentage" hidden="1"/>
          <p:cNvSpPr txBox="1"/>
          <p:nvPr>
            <p:custDataLst>
              <p:tags r:id="rId11"/>
            </p:custDataLst>
          </p:nvPr>
        </p:nvSpPr>
        <p:spPr>
          <a:xfrm>
            <a:off x="0" y="5907282"/>
            <a:ext cx="0" cy="205121"/>
          </a:xfrm>
          <a:prstGeom prst="rect">
            <a:avLst/>
          </a:prstGeom>
          <a:noFill/>
        </p:spPr>
        <p:txBody>
          <a:bodyPr vert="horz" wrap="square" lIns="0" tIns="0" rIns="0" bIns="0" rtlCol="0" anchor="ctr" anchorCtr="0">
            <a:spAutoFit/>
          </a:bodyPr>
          <a:lstStyle/>
          <a:p>
            <a:pPr algn="ctr" defTabSz="1218930">
              <a:defRPr/>
            </a:pPr>
            <a:endParaRPr lang="en-US" sz="1333">
              <a:solidFill>
                <a:srgbClr val="B2B2B2"/>
              </a:solidFill>
              <a:latin typeface="Calibri" panose="020F0502020204030204" pitchFamily="34" charset="0"/>
            </a:endParaRPr>
          </a:p>
        </p:txBody>
      </p:sp>
      <p:sp>
        <p:nvSpPr>
          <p:cNvPr id="7831" name="OTLSHAPE_T_4cb5b5fac7824cb1b22f38e0f74c4225_JoinedDate" hidden="1"/>
          <p:cNvSpPr txBox="1"/>
          <p:nvPr>
            <p:custDataLst>
              <p:tags r:id="rId12"/>
            </p:custDataLst>
          </p:nvPr>
        </p:nvSpPr>
        <p:spPr>
          <a:xfrm>
            <a:off x="0" y="5907282"/>
            <a:ext cx="0" cy="205121"/>
          </a:xfrm>
          <a:prstGeom prst="rect">
            <a:avLst/>
          </a:prstGeom>
          <a:noFill/>
        </p:spPr>
        <p:txBody>
          <a:bodyPr vert="horz" wrap="square" lIns="0" tIns="0" rIns="0" bIns="0" rtlCol="0" anchor="ctr" anchorCtr="0">
            <a:spAutoFit/>
          </a:bodyPr>
          <a:lstStyle/>
          <a:p>
            <a:pPr defTabSz="1218930">
              <a:defRPr/>
            </a:pPr>
            <a:endParaRPr lang="en-US" sz="1333">
              <a:solidFill>
                <a:prstClr val="black"/>
              </a:solidFill>
              <a:latin typeface="Calibri" panose="020F0502020204030204" pitchFamily="34" charset="0"/>
            </a:endParaRPr>
          </a:p>
        </p:txBody>
      </p:sp>
      <p:sp>
        <p:nvSpPr>
          <p:cNvPr id="7832" name="OTLSHAPE_T_4cb5b5fac7824cb1b22f38e0f74c4225_StartDate" hidden="1"/>
          <p:cNvSpPr txBox="1"/>
          <p:nvPr>
            <p:custDataLst>
              <p:tags r:id="rId13"/>
            </p:custDataLst>
          </p:nvPr>
        </p:nvSpPr>
        <p:spPr>
          <a:xfrm>
            <a:off x="0" y="5907282"/>
            <a:ext cx="0" cy="205121"/>
          </a:xfrm>
          <a:prstGeom prst="rect">
            <a:avLst/>
          </a:prstGeom>
          <a:noFill/>
        </p:spPr>
        <p:txBody>
          <a:bodyPr vert="horz" wrap="square" lIns="0" tIns="0" rIns="0" bIns="0" rtlCol="0" anchor="ctr" anchorCtr="0">
            <a:spAutoFit/>
          </a:bodyPr>
          <a:lstStyle/>
          <a:p>
            <a:pPr algn="ctr" defTabSz="1218930">
              <a:defRPr/>
            </a:pPr>
            <a:endParaRPr lang="en-US" sz="1333">
              <a:solidFill>
                <a:prstClr val="black"/>
              </a:solidFill>
              <a:latin typeface="Calibri" panose="020F0502020204030204" pitchFamily="34" charset="0"/>
            </a:endParaRPr>
          </a:p>
        </p:txBody>
      </p:sp>
      <p:sp>
        <p:nvSpPr>
          <p:cNvPr id="7833" name="OTLSHAPE_T_4cb5b5fac7824cb1b22f38e0f74c4225_EndDate" hidden="1"/>
          <p:cNvSpPr txBox="1"/>
          <p:nvPr>
            <p:custDataLst>
              <p:tags r:id="rId14"/>
            </p:custDataLst>
          </p:nvPr>
        </p:nvSpPr>
        <p:spPr>
          <a:xfrm>
            <a:off x="0" y="5907282"/>
            <a:ext cx="0" cy="205121"/>
          </a:xfrm>
          <a:prstGeom prst="rect">
            <a:avLst/>
          </a:prstGeom>
          <a:noFill/>
        </p:spPr>
        <p:txBody>
          <a:bodyPr vert="horz" wrap="square" lIns="0" tIns="0" rIns="0" bIns="0" rtlCol="0" anchor="ctr" anchorCtr="0">
            <a:spAutoFit/>
          </a:bodyPr>
          <a:lstStyle/>
          <a:p>
            <a:pPr algn="ctr" defTabSz="1218930">
              <a:defRPr/>
            </a:pPr>
            <a:endParaRPr lang="en-US" sz="1333">
              <a:solidFill>
                <a:prstClr val="black"/>
              </a:solidFill>
              <a:latin typeface="Calibri" panose="020F0502020204030204" pitchFamily="34" charset="0"/>
            </a:endParaRPr>
          </a:p>
        </p:txBody>
      </p:sp>
      <p:sp>
        <p:nvSpPr>
          <p:cNvPr id="7836" name="OTLSHAPE_T_3a5f2ff0b5a1424390d1c459450b0c18_ShapePercentage" hidden="1"/>
          <p:cNvSpPr/>
          <p:nvPr>
            <p:custDataLst>
              <p:tags r:id="rId15"/>
            </p:custDataLst>
          </p:nvPr>
        </p:nvSpPr>
        <p:spPr>
          <a:xfrm>
            <a:off x="9242536" y="5920684"/>
            <a:ext cx="0" cy="0"/>
          </a:xfrm>
          <a:prstGeom prst="round2DiagRect">
            <a:avLst>
              <a:gd name="adj1" fmla="val 10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30">
              <a:defRPr/>
            </a:pPr>
            <a:endParaRPr lang="en-US" sz="2400">
              <a:solidFill>
                <a:prstClr val="white"/>
              </a:solidFill>
              <a:latin typeface="Calibri"/>
            </a:endParaRPr>
          </a:p>
        </p:txBody>
      </p:sp>
      <p:sp>
        <p:nvSpPr>
          <p:cNvPr id="7837" name="OTLSHAPE_T_3a5f2ff0b5a1424390d1c459450b0c18_Duration" hidden="1"/>
          <p:cNvSpPr txBox="1"/>
          <p:nvPr>
            <p:custDataLst>
              <p:tags r:id="rId16"/>
            </p:custDataLst>
          </p:nvPr>
        </p:nvSpPr>
        <p:spPr>
          <a:xfrm>
            <a:off x="0" y="5921474"/>
            <a:ext cx="440267" cy="205121"/>
          </a:xfrm>
          <a:prstGeom prst="rect">
            <a:avLst/>
          </a:prstGeom>
          <a:noFill/>
        </p:spPr>
        <p:txBody>
          <a:bodyPr vert="horz" wrap="square" lIns="0" tIns="0" rIns="0" bIns="0" rtlCol="0" anchor="ctr" anchorCtr="0">
            <a:spAutoFit/>
          </a:bodyPr>
          <a:lstStyle/>
          <a:p>
            <a:pPr algn="ctr" defTabSz="1218930">
              <a:defRPr/>
            </a:pPr>
            <a:r>
              <a:rPr lang="en-US" sz="1333">
                <a:solidFill>
                  <a:srgbClr val="B2B2B2"/>
                </a:solidFill>
                <a:latin typeface="Calibri" panose="020F0502020204030204" pitchFamily="34" charset="0"/>
              </a:rPr>
              <a:t>8 days</a:t>
            </a:r>
          </a:p>
        </p:txBody>
      </p:sp>
      <p:sp>
        <p:nvSpPr>
          <p:cNvPr id="7838" name="OTLSHAPE_T_3a5f2ff0b5a1424390d1c459450b0c18_TextPercentage" hidden="1"/>
          <p:cNvSpPr txBox="1"/>
          <p:nvPr>
            <p:custDataLst>
              <p:tags r:id="rId17"/>
            </p:custDataLst>
          </p:nvPr>
        </p:nvSpPr>
        <p:spPr>
          <a:xfrm>
            <a:off x="0" y="6127416"/>
            <a:ext cx="0" cy="205121"/>
          </a:xfrm>
          <a:prstGeom prst="rect">
            <a:avLst/>
          </a:prstGeom>
          <a:noFill/>
        </p:spPr>
        <p:txBody>
          <a:bodyPr vert="horz" wrap="square" lIns="0" tIns="0" rIns="0" bIns="0" rtlCol="0" anchor="ctr" anchorCtr="0">
            <a:spAutoFit/>
          </a:bodyPr>
          <a:lstStyle/>
          <a:p>
            <a:pPr algn="ctr" defTabSz="1218930">
              <a:defRPr/>
            </a:pPr>
            <a:endParaRPr lang="en-US" sz="1333">
              <a:solidFill>
                <a:srgbClr val="B2B2B2"/>
              </a:solidFill>
              <a:latin typeface="Calibri" panose="020F0502020204030204" pitchFamily="34" charset="0"/>
            </a:endParaRPr>
          </a:p>
        </p:txBody>
      </p:sp>
      <p:sp>
        <p:nvSpPr>
          <p:cNvPr id="7839" name="OTLSHAPE_T_3a5f2ff0b5a1424390d1c459450b0c18_JoinedDate" hidden="1"/>
          <p:cNvSpPr txBox="1"/>
          <p:nvPr>
            <p:custDataLst>
              <p:tags r:id="rId18"/>
            </p:custDataLst>
          </p:nvPr>
        </p:nvSpPr>
        <p:spPr>
          <a:xfrm>
            <a:off x="0" y="6127416"/>
            <a:ext cx="0" cy="205121"/>
          </a:xfrm>
          <a:prstGeom prst="rect">
            <a:avLst/>
          </a:prstGeom>
          <a:noFill/>
        </p:spPr>
        <p:txBody>
          <a:bodyPr vert="horz" wrap="square" lIns="0" tIns="0" rIns="0" bIns="0" rtlCol="0" anchor="ctr" anchorCtr="0">
            <a:spAutoFit/>
          </a:bodyPr>
          <a:lstStyle/>
          <a:p>
            <a:pPr defTabSz="1218930">
              <a:defRPr/>
            </a:pPr>
            <a:endParaRPr lang="en-US" sz="1333">
              <a:solidFill>
                <a:prstClr val="black"/>
              </a:solidFill>
              <a:latin typeface="Calibri" panose="020F0502020204030204" pitchFamily="34" charset="0"/>
            </a:endParaRPr>
          </a:p>
        </p:txBody>
      </p:sp>
      <p:sp>
        <p:nvSpPr>
          <p:cNvPr id="7840" name="OTLSHAPE_T_3a5f2ff0b5a1424390d1c459450b0c18_StartDate" hidden="1"/>
          <p:cNvSpPr txBox="1"/>
          <p:nvPr>
            <p:custDataLst>
              <p:tags r:id="rId19"/>
            </p:custDataLst>
          </p:nvPr>
        </p:nvSpPr>
        <p:spPr>
          <a:xfrm>
            <a:off x="0" y="6127416"/>
            <a:ext cx="0" cy="205121"/>
          </a:xfrm>
          <a:prstGeom prst="rect">
            <a:avLst/>
          </a:prstGeom>
          <a:noFill/>
        </p:spPr>
        <p:txBody>
          <a:bodyPr vert="horz" wrap="square" lIns="0" tIns="0" rIns="0" bIns="0" rtlCol="0" anchor="ctr" anchorCtr="0">
            <a:spAutoFit/>
          </a:bodyPr>
          <a:lstStyle/>
          <a:p>
            <a:pPr algn="ctr" defTabSz="1218930">
              <a:defRPr/>
            </a:pPr>
            <a:endParaRPr lang="en-US" sz="1333">
              <a:solidFill>
                <a:prstClr val="black"/>
              </a:solidFill>
              <a:latin typeface="Calibri" panose="020F0502020204030204" pitchFamily="34" charset="0"/>
            </a:endParaRPr>
          </a:p>
        </p:txBody>
      </p:sp>
      <p:sp>
        <p:nvSpPr>
          <p:cNvPr id="7841" name="OTLSHAPE_T_3a5f2ff0b5a1424390d1c459450b0c18_EndDate" hidden="1"/>
          <p:cNvSpPr txBox="1"/>
          <p:nvPr>
            <p:custDataLst>
              <p:tags r:id="rId20"/>
            </p:custDataLst>
          </p:nvPr>
        </p:nvSpPr>
        <p:spPr>
          <a:xfrm>
            <a:off x="0" y="6127416"/>
            <a:ext cx="0" cy="205121"/>
          </a:xfrm>
          <a:prstGeom prst="rect">
            <a:avLst/>
          </a:prstGeom>
          <a:noFill/>
        </p:spPr>
        <p:txBody>
          <a:bodyPr vert="horz" wrap="square" lIns="0" tIns="0" rIns="0" bIns="0" rtlCol="0" anchor="ctr" anchorCtr="0">
            <a:spAutoFit/>
          </a:bodyPr>
          <a:lstStyle/>
          <a:p>
            <a:pPr algn="ctr" defTabSz="1218930">
              <a:defRPr/>
            </a:pPr>
            <a:endParaRPr lang="en-US" sz="1333">
              <a:solidFill>
                <a:prstClr val="black"/>
              </a:solidFill>
              <a:latin typeface="Calibri" panose="020F0502020204030204" pitchFamily="34" charset="0"/>
            </a:endParaRPr>
          </a:p>
        </p:txBody>
      </p:sp>
      <p:sp>
        <p:nvSpPr>
          <p:cNvPr id="7844" name="OTLSHAPE_T_5b136f545a7e4cb38d40273a31da08e3_ShapePercentage" hidden="1"/>
          <p:cNvSpPr/>
          <p:nvPr>
            <p:custDataLst>
              <p:tags r:id="rId21"/>
            </p:custDataLst>
          </p:nvPr>
        </p:nvSpPr>
        <p:spPr>
          <a:xfrm>
            <a:off x="2142661" y="6140817"/>
            <a:ext cx="0" cy="0"/>
          </a:xfrm>
          <a:prstGeom prst="round2DiagRect">
            <a:avLst>
              <a:gd name="adj1" fmla="val 10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30">
              <a:defRPr/>
            </a:pPr>
            <a:endParaRPr lang="en-US" sz="2400">
              <a:solidFill>
                <a:prstClr val="white"/>
              </a:solidFill>
              <a:latin typeface="Calibri"/>
            </a:endParaRPr>
          </a:p>
        </p:txBody>
      </p:sp>
      <p:sp>
        <p:nvSpPr>
          <p:cNvPr id="7845" name="OTLSHAPE_T_5b136f545a7e4cb38d40273a31da08e3_Duration" hidden="1"/>
          <p:cNvSpPr txBox="1"/>
          <p:nvPr>
            <p:custDataLst>
              <p:tags r:id="rId22"/>
            </p:custDataLst>
          </p:nvPr>
        </p:nvSpPr>
        <p:spPr>
          <a:xfrm>
            <a:off x="0" y="6141607"/>
            <a:ext cx="524933" cy="205121"/>
          </a:xfrm>
          <a:prstGeom prst="rect">
            <a:avLst/>
          </a:prstGeom>
          <a:noFill/>
        </p:spPr>
        <p:txBody>
          <a:bodyPr vert="horz" wrap="square" lIns="0" tIns="0" rIns="0" bIns="0" rtlCol="0" anchor="ctr" anchorCtr="0">
            <a:spAutoFit/>
          </a:bodyPr>
          <a:lstStyle/>
          <a:p>
            <a:pPr algn="ctr" defTabSz="1218930">
              <a:defRPr/>
            </a:pPr>
            <a:r>
              <a:rPr lang="en-US" sz="1333">
                <a:solidFill>
                  <a:srgbClr val="B2B2B2"/>
                </a:solidFill>
                <a:latin typeface="Calibri" panose="020F0502020204030204" pitchFamily="34" charset="0"/>
              </a:rPr>
              <a:t>32 days</a:t>
            </a:r>
          </a:p>
        </p:txBody>
      </p:sp>
      <p:sp>
        <p:nvSpPr>
          <p:cNvPr id="7846" name="OTLSHAPE_T_5b136f545a7e4cb38d40273a31da08e3_TextPercentage" hidden="1"/>
          <p:cNvSpPr txBox="1"/>
          <p:nvPr>
            <p:custDataLst>
              <p:tags r:id="rId23"/>
            </p:custDataLst>
          </p:nvPr>
        </p:nvSpPr>
        <p:spPr>
          <a:xfrm>
            <a:off x="0" y="6347549"/>
            <a:ext cx="0" cy="205121"/>
          </a:xfrm>
          <a:prstGeom prst="rect">
            <a:avLst/>
          </a:prstGeom>
          <a:noFill/>
        </p:spPr>
        <p:txBody>
          <a:bodyPr vert="horz" wrap="square" lIns="0" tIns="0" rIns="0" bIns="0" rtlCol="0" anchor="ctr" anchorCtr="0">
            <a:spAutoFit/>
          </a:bodyPr>
          <a:lstStyle/>
          <a:p>
            <a:pPr algn="ctr" defTabSz="1218930">
              <a:defRPr/>
            </a:pPr>
            <a:endParaRPr lang="en-US" sz="1333">
              <a:solidFill>
                <a:srgbClr val="B2B2B2"/>
              </a:solidFill>
              <a:latin typeface="Calibri" panose="020F0502020204030204" pitchFamily="34" charset="0"/>
            </a:endParaRPr>
          </a:p>
        </p:txBody>
      </p:sp>
      <p:sp>
        <p:nvSpPr>
          <p:cNvPr id="7847" name="OTLSHAPE_T_5b136f545a7e4cb38d40273a31da08e3_JoinedDate" hidden="1"/>
          <p:cNvSpPr txBox="1"/>
          <p:nvPr>
            <p:custDataLst>
              <p:tags r:id="rId24"/>
            </p:custDataLst>
          </p:nvPr>
        </p:nvSpPr>
        <p:spPr>
          <a:xfrm>
            <a:off x="0" y="6347516"/>
            <a:ext cx="0" cy="0"/>
          </a:xfrm>
          <a:prstGeom prst="rect">
            <a:avLst/>
          </a:prstGeom>
          <a:noFill/>
        </p:spPr>
        <p:txBody>
          <a:bodyPr vert="horz" wrap="square" lIns="0" tIns="0" rIns="0" bIns="0" rtlCol="0" anchor="ctr" anchorCtr="0">
            <a:noAutofit/>
          </a:bodyPr>
          <a:lstStyle/>
          <a:p>
            <a:pPr defTabSz="1218930">
              <a:defRPr/>
            </a:pPr>
            <a:endParaRPr lang="en-US" sz="1333">
              <a:solidFill>
                <a:prstClr val="black"/>
              </a:solidFill>
              <a:latin typeface="Calibri" panose="020F0502020204030204" pitchFamily="34" charset="0"/>
            </a:endParaRPr>
          </a:p>
        </p:txBody>
      </p:sp>
      <p:sp>
        <p:nvSpPr>
          <p:cNvPr id="7848" name="OTLSHAPE_T_5b136f545a7e4cb38d40273a31da08e3_StartDate" hidden="1"/>
          <p:cNvSpPr txBox="1"/>
          <p:nvPr>
            <p:custDataLst>
              <p:tags r:id="rId25"/>
            </p:custDataLst>
          </p:nvPr>
        </p:nvSpPr>
        <p:spPr>
          <a:xfrm>
            <a:off x="0" y="6347549"/>
            <a:ext cx="0" cy="205121"/>
          </a:xfrm>
          <a:prstGeom prst="rect">
            <a:avLst/>
          </a:prstGeom>
          <a:noFill/>
        </p:spPr>
        <p:txBody>
          <a:bodyPr vert="horz" wrap="square" lIns="0" tIns="0" rIns="0" bIns="0" rtlCol="0" anchor="ctr" anchorCtr="0">
            <a:spAutoFit/>
          </a:bodyPr>
          <a:lstStyle/>
          <a:p>
            <a:pPr algn="ctr" defTabSz="1218930">
              <a:defRPr/>
            </a:pPr>
            <a:endParaRPr lang="en-US" sz="1333">
              <a:solidFill>
                <a:prstClr val="black"/>
              </a:solidFill>
              <a:latin typeface="Calibri" panose="020F0502020204030204" pitchFamily="34" charset="0"/>
            </a:endParaRPr>
          </a:p>
        </p:txBody>
      </p:sp>
      <p:sp>
        <p:nvSpPr>
          <p:cNvPr id="7849" name="OTLSHAPE_T_5b136f545a7e4cb38d40273a31da08e3_EndDate" hidden="1"/>
          <p:cNvSpPr txBox="1"/>
          <p:nvPr>
            <p:custDataLst>
              <p:tags r:id="rId26"/>
            </p:custDataLst>
          </p:nvPr>
        </p:nvSpPr>
        <p:spPr>
          <a:xfrm>
            <a:off x="0" y="6347549"/>
            <a:ext cx="0" cy="205121"/>
          </a:xfrm>
          <a:prstGeom prst="rect">
            <a:avLst/>
          </a:prstGeom>
          <a:noFill/>
        </p:spPr>
        <p:txBody>
          <a:bodyPr vert="horz" wrap="square" lIns="0" tIns="0" rIns="0" bIns="0" rtlCol="0" anchor="ctr" anchorCtr="0">
            <a:spAutoFit/>
          </a:bodyPr>
          <a:lstStyle/>
          <a:p>
            <a:pPr algn="ctr" defTabSz="1218930">
              <a:defRPr/>
            </a:pPr>
            <a:endParaRPr lang="en-US" sz="1333">
              <a:solidFill>
                <a:prstClr val="black"/>
              </a:solidFill>
              <a:latin typeface="Calibri" panose="020F0502020204030204" pitchFamily="34" charset="0"/>
            </a:endParaRPr>
          </a:p>
        </p:txBody>
      </p:sp>
      <p:sp>
        <p:nvSpPr>
          <p:cNvPr id="7852" name="OTLSHAPE_T_7054479fde0e4ebd90bdeb245a4b4c78_ShapePercentage" hidden="1"/>
          <p:cNvSpPr/>
          <p:nvPr>
            <p:custDataLst>
              <p:tags r:id="rId27"/>
            </p:custDataLst>
          </p:nvPr>
        </p:nvSpPr>
        <p:spPr>
          <a:xfrm>
            <a:off x="2142661" y="6362136"/>
            <a:ext cx="0" cy="0"/>
          </a:xfrm>
          <a:prstGeom prst="round2DiagRect">
            <a:avLst>
              <a:gd name="adj1" fmla="val 10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30">
              <a:defRPr/>
            </a:pPr>
            <a:endParaRPr lang="en-US" sz="2400">
              <a:solidFill>
                <a:prstClr val="white"/>
              </a:solidFill>
              <a:latin typeface="Calibri"/>
            </a:endParaRPr>
          </a:p>
        </p:txBody>
      </p:sp>
      <p:sp>
        <p:nvSpPr>
          <p:cNvPr id="7853" name="OTLSHAPE_T_7054479fde0e4ebd90bdeb245a4b4c78_Duration" hidden="1"/>
          <p:cNvSpPr txBox="1"/>
          <p:nvPr>
            <p:custDataLst>
              <p:tags r:id="rId28"/>
            </p:custDataLst>
          </p:nvPr>
        </p:nvSpPr>
        <p:spPr>
          <a:xfrm>
            <a:off x="0" y="6362926"/>
            <a:ext cx="524933" cy="205121"/>
          </a:xfrm>
          <a:prstGeom prst="rect">
            <a:avLst/>
          </a:prstGeom>
          <a:noFill/>
        </p:spPr>
        <p:txBody>
          <a:bodyPr vert="horz" wrap="square" lIns="0" tIns="0" rIns="0" bIns="0" rtlCol="0" anchor="ctr" anchorCtr="0">
            <a:spAutoFit/>
          </a:bodyPr>
          <a:lstStyle/>
          <a:p>
            <a:pPr algn="ctr" defTabSz="1218930">
              <a:defRPr/>
            </a:pPr>
            <a:r>
              <a:rPr lang="en-US" sz="1333">
                <a:solidFill>
                  <a:srgbClr val="B2B2B2"/>
                </a:solidFill>
                <a:latin typeface="Calibri" panose="020F0502020204030204" pitchFamily="34" charset="0"/>
              </a:rPr>
              <a:t>32 days</a:t>
            </a:r>
          </a:p>
        </p:txBody>
      </p:sp>
      <p:sp>
        <p:nvSpPr>
          <p:cNvPr id="7854" name="OTLSHAPE_T_7054479fde0e4ebd90bdeb245a4b4c78_TextPercentage" hidden="1"/>
          <p:cNvSpPr txBox="1"/>
          <p:nvPr>
            <p:custDataLst>
              <p:tags r:id="rId29"/>
            </p:custDataLst>
          </p:nvPr>
        </p:nvSpPr>
        <p:spPr>
          <a:xfrm>
            <a:off x="0" y="6568868"/>
            <a:ext cx="0" cy="205121"/>
          </a:xfrm>
          <a:prstGeom prst="rect">
            <a:avLst/>
          </a:prstGeom>
          <a:noFill/>
        </p:spPr>
        <p:txBody>
          <a:bodyPr vert="horz" wrap="square" lIns="0" tIns="0" rIns="0" bIns="0" rtlCol="0" anchor="ctr" anchorCtr="0">
            <a:spAutoFit/>
          </a:bodyPr>
          <a:lstStyle/>
          <a:p>
            <a:pPr algn="ctr" defTabSz="1218930">
              <a:defRPr/>
            </a:pPr>
            <a:endParaRPr lang="en-US" sz="1333">
              <a:solidFill>
                <a:srgbClr val="B2B2B2"/>
              </a:solidFill>
              <a:latin typeface="Calibri" panose="020F0502020204030204" pitchFamily="34" charset="0"/>
            </a:endParaRPr>
          </a:p>
        </p:txBody>
      </p:sp>
      <p:sp>
        <p:nvSpPr>
          <p:cNvPr id="7855" name="OTLSHAPE_T_7054479fde0e4ebd90bdeb245a4b4c78_JoinedDate" hidden="1"/>
          <p:cNvSpPr txBox="1"/>
          <p:nvPr>
            <p:custDataLst>
              <p:tags r:id="rId30"/>
            </p:custDataLst>
          </p:nvPr>
        </p:nvSpPr>
        <p:spPr>
          <a:xfrm>
            <a:off x="0" y="6568835"/>
            <a:ext cx="0" cy="0"/>
          </a:xfrm>
          <a:prstGeom prst="rect">
            <a:avLst/>
          </a:prstGeom>
          <a:noFill/>
        </p:spPr>
        <p:txBody>
          <a:bodyPr vert="horz" wrap="square" lIns="0" tIns="0" rIns="0" bIns="0" rtlCol="0" anchor="ctr" anchorCtr="0">
            <a:noAutofit/>
          </a:bodyPr>
          <a:lstStyle/>
          <a:p>
            <a:pPr defTabSz="1218930">
              <a:defRPr/>
            </a:pPr>
            <a:endParaRPr lang="en-US" sz="1333">
              <a:solidFill>
                <a:prstClr val="black"/>
              </a:solidFill>
              <a:latin typeface="Calibri" panose="020F0502020204030204" pitchFamily="34" charset="0"/>
            </a:endParaRPr>
          </a:p>
        </p:txBody>
      </p:sp>
      <p:sp>
        <p:nvSpPr>
          <p:cNvPr id="7856" name="OTLSHAPE_T_7054479fde0e4ebd90bdeb245a4b4c78_StartDate" hidden="1"/>
          <p:cNvSpPr txBox="1"/>
          <p:nvPr>
            <p:custDataLst>
              <p:tags r:id="rId31"/>
            </p:custDataLst>
          </p:nvPr>
        </p:nvSpPr>
        <p:spPr>
          <a:xfrm>
            <a:off x="0" y="6568868"/>
            <a:ext cx="0" cy="205121"/>
          </a:xfrm>
          <a:prstGeom prst="rect">
            <a:avLst/>
          </a:prstGeom>
          <a:noFill/>
        </p:spPr>
        <p:txBody>
          <a:bodyPr vert="horz" wrap="square" lIns="0" tIns="0" rIns="0" bIns="0" rtlCol="0" anchor="ctr" anchorCtr="0">
            <a:spAutoFit/>
          </a:bodyPr>
          <a:lstStyle/>
          <a:p>
            <a:pPr algn="ctr" defTabSz="1218930">
              <a:defRPr/>
            </a:pPr>
            <a:endParaRPr lang="en-US" sz="1333">
              <a:solidFill>
                <a:prstClr val="black"/>
              </a:solidFill>
              <a:latin typeface="Calibri" panose="020F0502020204030204" pitchFamily="34" charset="0"/>
            </a:endParaRPr>
          </a:p>
        </p:txBody>
      </p:sp>
      <p:sp>
        <p:nvSpPr>
          <p:cNvPr id="7857" name="OTLSHAPE_T_7054479fde0e4ebd90bdeb245a4b4c78_EndDate" hidden="1"/>
          <p:cNvSpPr txBox="1"/>
          <p:nvPr>
            <p:custDataLst>
              <p:tags r:id="rId32"/>
            </p:custDataLst>
          </p:nvPr>
        </p:nvSpPr>
        <p:spPr>
          <a:xfrm>
            <a:off x="0" y="6568868"/>
            <a:ext cx="0" cy="205121"/>
          </a:xfrm>
          <a:prstGeom prst="rect">
            <a:avLst/>
          </a:prstGeom>
          <a:noFill/>
        </p:spPr>
        <p:txBody>
          <a:bodyPr vert="horz" wrap="square" lIns="0" tIns="0" rIns="0" bIns="0" rtlCol="0" anchor="ctr" anchorCtr="0">
            <a:spAutoFit/>
          </a:bodyPr>
          <a:lstStyle/>
          <a:p>
            <a:pPr algn="ctr" defTabSz="1218930">
              <a:defRPr/>
            </a:pPr>
            <a:endParaRPr lang="en-US" sz="1333">
              <a:solidFill>
                <a:prstClr val="black"/>
              </a:solidFill>
              <a:latin typeface="Calibri" panose="020F0502020204030204" pitchFamily="34" charset="0"/>
            </a:endParaRPr>
          </a:p>
        </p:txBody>
      </p:sp>
      <p:pic>
        <p:nvPicPr>
          <p:cNvPr id="913" name="Picture 912"/>
          <p:cNvPicPr>
            <a:picLocks noChangeAspect="1"/>
          </p:cNvPicPr>
          <p:nvPr/>
        </p:nvPicPr>
        <p:blipFill>
          <a:blip r:embed="rId35"/>
          <a:stretch>
            <a:fillRect/>
          </a:stretch>
        </p:blipFill>
        <p:spPr>
          <a:xfrm>
            <a:off x="2276767" y="937233"/>
            <a:ext cx="7191084" cy="2428463"/>
          </a:xfrm>
          <a:prstGeom prst="rect">
            <a:avLst/>
          </a:prstGeom>
        </p:spPr>
      </p:pic>
      <p:sp>
        <p:nvSpPr>
          <p:cNvPr id="2" name="Slide Number Placeholder 1"/>
          <p:cNvSpPr>
            <a:spLocks noGrp="1"/>
          </p:cNvSpPr>
          <p:nvPr>
            <p:ph type="sldNum" sz="quarter" idx="4"/>
          </p:nvPr>
        </p:nvSpPr>
        <p:spPr>
          <a:xfrm>
            <a:off x="186028" y="6273802"/>
            <a:ext cx="508000" cy="366183"/>
          </a:xfrm>
          <a:prstGeom prst="rect">
            <a:avLst/>
          </a:prstGeom>
        </p:spPr>
        <p:txBody>
          <a:bodyPr vert="horz" lIns="91440" tIns="45720" rIns="91440" bIns="45720" rtlCol="0" anchor="ctr"/>
          <a:lstStyle>
            <a:defPPr>
              <a:defRPr lang="en-US"/>
            </a:defPPr>
            <a:lvl1pPr marL="0" algn="r" defTabSz="914400" rtl="0" eaLnBrk="1" latinLnBrk="0" hangingPunct="1">
              <a:defRPr sz="1333" kern="1200">
                <a:solidFill>
                  <a:schemeClr val="tx1">
                    <a:tint val="75000"/>
                  </a:schemeClr>
                </a:solidFill>
                <a:latin typeface="Century Gothic"/>
                <a:ea typeface="+mn-ea"/>
                <a:cs typeface="Century Gothic"/>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637BDE-139F-F64C-9F6D-A75C4D60CFCC}" type="slidenum">
              <a:rPr lang="en-US" smtClean="0"/>
              <a:pPr/>
              <a:t>10</a:t>
            </a:fld>
            <a:endParaRPr lang="en-US"/>
          </a:p>
        </p:txBody>
      </p:sp>
      <p:pic>
        <p:nvPicPr>
          <p:cNvPr id="6" name="Picture 5"/>
          <p:cNvPicPr>
            <a:picLocks noChangeAspect="1"/>
          </p:cNvPicPr>
          <p:nvPr/>
        </p:nvPicPr>
        <p:blipFill>
          <a:blip r:embed="rId36" cstate="print">
            <a:extLst>
              <a:ext uri="{28A0092B-C50C-407E-A947-70E740481C1C}">
                <a14:useLocalDpi xmlns:a14="http://schemas.microsoft.com/office/drawing/2010/main" val="0"/>
              </a:ext>
            </a:extLst>
          </a:blip>
          <a:stretch>
            <a:fillRect/>
          </a:stretch>
        </p:blipFill>
        <p:spPr>
          <a:xfrm>
            <a:off x="5322954" y="4118906"/>
            <a:ext cx="1546092" cy="1554103"/>
          </a:xfrm>
          <a:prstGeom prst="rect">
            <a:avLst/>
          </a:prstGeom>
        </p:spPr>
      </p:pic>
      <p:sp>
        <p:nvSpPr>
          <p:cNvPr id="3" name="Rectangle 2">
            <a:extLst>
              <a:ext uri="{FF2B5EF4-FFF2-40B4-BE49-F238E27FC236}">
                <a16:creationId xmlns:a16="http://schemas.microsoft.com/office/drawing/2014/main" id="{CE556F78-F35E-E7B5-796B-7B65EBEB0449}"/>
              </a:ext>
            </a:extLst>
          </p:cNvPr>
          <p:cNvSpPr/>
          <p:nvPr/>
        </p:nvSpPr>
        <p:spPr>
          <a:xfrm>
            <a:off x="2893512" y="6356350"/>
            <a:ext cx="5987441" cy="36512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372443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AF9F2-7D0B-C330-0402-79EF0F9E77FE}"/>
              </a:ext>
            </a:extLst>
          </p:cNvPr>
          <p:cNvSpPr>
            <a:spLocks noGrp="1"/>
          </p:cNvSpPr>
          <p:nvPr>
            <p:ph type="title"/>
          </p:nvPr>
        </p:nvSpPr>
        <p:spPr>
          <a:xfrm>
            <a:off x="838200" y="3183481"/>
            <a:ext cx="10515600" cy="1325563"/>
          </a:xfrm>
        </p:spPr>
        <p:txBody>
          <a:bodyPr>
            <a:normAutofit fontScale="90000"/>
          </a:bodyPr>
          <a:lstStyle/>
          <a:p>
            <a:r>
              <a:rPr lang="en-US" dirty="0"/>
              <a:t>- Please make sure you are muted</a:t>
            </a:r>
            <a:br>
              <a:rPr lang="en-US" dirty="0"/>
            </a:br>
            <a:br>
              <a:rPr lang="en-US" dirty="0"/>
            </a:br>
            <a:r>
              <a:rPr lang="en-US" dirty="0"/>
              <a:t>- Session is being recorded</a:t>
            </a:r>
            <a:br>
              <a:rPr lang="en-US" dirty="0"/>
            </a:br>
            <a:br>
              <a:rPr lang="en-US" dirty="0"/>
            </a:br>
            <a:r>
              <a:rPr lang="en-US" dirty="0"/>
              <a:t>- Today’s recording and PowerPoint will be sent                    out to all attendees</a:t>
            </a:r>
            <a:br>
              <a:rPr lang="en-US" dirty="0"/>
            </a:br>
            <a:br>
              <a:rPr lang="en-US" dirty="0"/>
            </a:br>
            <a:r>
              <a:rPr lang="en-US" dirty="0"/>
              <a:t>- Please use the chat feature for questions</a:t>
            </a:r>
            <a:br>
              <a:rPr lang="en-US" dirty="0"/>
            </a:br>
            <a:endParaRPr lang="en-US" dirty="0"/>
          </a:p>
        </p:txBody>
      </p:sp>
      <p:sp>
        <p:nvSpPr>
          <p:cNvPr id="4" name="Slide Number Placeholder 3">
            <a:extLst>
              <a:ext uri="{FF2B5EF4-FFF2-40B4-BE49-F238E27FC236}">
                <a16:creationId xmlns:a16="http://schemas.microsoft.com/office/drawing/2014/main" id="{095A6A27-CFD2-7A5F-FE84-08C5E0945E8B}"/>
              </a:ext>
            </a:extLst>
          </p:cNvPr>
          <p:cNvSpPr>
            <a:spLocks noGrp="1"/>
          </p:cNvSpPr>
          <p:nvPr>
            <p:ph type="sldNum" sz="quarter" idx="12"/>
          </p:nvPr>
        </p:nvSpPr>
        <p:spPr/>
        <p:txBody>
          <a:bodyPr/>
          <a:lstStyle/>
          <a:p>
            <a:fld id="{78755F93-CAF7-410F-AA05-0D8D31D485AD}" type="slidenum">
              <a:rPr lang="en-US" smtClean="0"/>
              <a:t>2</a:t>
            </a:fld>
            <a:endParaRPr lang="en-US"/>
          </a:p>
        </p:txBody>
      </p:sp>
      <p:sp>
        <p:nvSpPr>
          <p:cNvPr id="5" name="Rectangle 4">
            <a:extLst>
              <a:ext uri="{FF2B5EF4-FFF2-40B4-BE49-F238E27FC236}">
                <a16:creationId xmlns:a16="http://schemas.microsoft.com/office/drawing/2014/main" id="{FF335783-19DB-29B7-0CCD-3EBE0CE8ABAF}"/>
              </a:ext>
            </a:extLst>
          </p:cNvPr>
          <p:cNvSpPr/>
          <p:nvPr/>
        </p:nvSpPr>
        <p:spPr>
          <a:xfrm>
            <a:off x="2931090" y="6356349"/>
            <a:ext cx="5987441" cy="36512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6893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78755F93-CAF7-410F-AA05-0D8D31D485AD}" type="slidenum">
              <a:rPr lang="en-US" smtClean="0"/>
              <a:t>3</a:t>
            </a:fld>
            <a:endParaRPr lang="en-US"/>
          </a:p>
        </p:txBody>
      </p:sp>
      <p:sp>
        <p:nvSpPr>
          <p:cNvPr id="13" name="Content Placeholder 12">
            <a:extLst>
              <a:ext uri="{FF2B5EF4-FFF2-40B4-BE49-F238E27FC236}">
                <a16:creationId xmlns:a16="http://schemas.microsoft.com/office/drawing/2014/main" id="{6C54DE38-53A0-4F39-7D65-79204157E896}"/>
              </a:ext>
            </a:extLst>
          </p:cNvPr>
          <p:cNvSpPr>
            <a:spLocks noGrp="1"/>
          </p:cNvSpPr>
          <p:nvPr>
            <p:ph idx="1"/>
          </p:nvPr>
        </p:nvSpPr>
        <p:spPr>
          <a:xfrm>
            <a:off x="225467" y="1303828"/>
            <a:ext cx="11361107" cy="5052522"/>
          </a:xfrm>
        </p:spPr>
        <p:txBody>
          <a:bodyPr>
            <a:normAutofit fontScale="77500" lnSpcReduction="20000"/>
          </a:bodyPr>
          <a:lstStyle/>
          <a:p>
            <a:pPr marR="0" indent="0">
              <a:spcBef>
                <a:spcPts val="0"/>
              </a:spcBef>
              <a:spcAft>
                <a:spcPts val="0"/>
              </a:spcAft>
              <a:buNone/>
            </a:pPr>
            <a:r>
              <a:rPr lang="en-US" sz="2400" dirty="0">
                <a:solidFill>
                  <a:srgbClr val="000000"/>
                </a:solidFill>
                <a:latin typeface="Calibri" panose="020F0502020204030204" pitchFamily="34" charset="0"/>
                <a:ea typeface="Calibri" panose="020F0502020204030204" pitchFamily="34" charset="0"/>
              </a:rPr>
              <a:t>In collaboration with the State Accounting Office, we have </a:t>
            </a:r>
            <a:r>
              <a:rPr lang="en-US" sz="2400" dirty="0">
                <a:solidFill>
                  <a:srgbClr val="000000"/>
                </a:solidFill>
                <a:effectLst/>
                <a:latin typeface="Calibri" panose="020F0502020204030204" pitchFamily="34" charset="0"/>
                <a:ea typeface="Calibri" panose="020F0502020204030204" pitchFamily="34" charset="0"/>
              </a:rPr>
              <a:t>updated the functionality of our Peoplesoft expense module to better assist you in preparing your expense reimbursements and ensure compliance with state travel policy. The details of which are included below.</a:t>
            </a:r>
          </a:p>
          <a:p>
            <a:pPr marR="0" indent="0">
              <a:spcBef>
                <a:spcPts val="0"/>
              </a:spcBef>
              <a:spcAft>
                <a:spcPts val="0"/>
              </a:spcAft>
              <a:buNone/>
            </a:pPr>
            <a:r>
              <a:rPr lang="en-US" sz="2400" dirty="0">
                <a:solidFill>
                  <a:srgbClr val="000000"/>
                </a:solidFill>
                <a:effectLst/>
                <a:latin typeface="Calibri" panose="020F0502020204030204" pitchFamily="34" charset="0"/>
                <a:ea typeface="Calibri" panose="020F0502020204030204" pitchFamily="34" charset="0"/>
              </a:rPr>
              <a:t> </a:t>
            </a:r>
          </a:p>
          <a:p>
            <a:pPr marR="0" indent="0">
              <a:spcBef>
                <a:spcPts val="0"/>
              </a:spcBef>
              <a:spcAft>
                <a:spcPts val="0"/>
              </a:spcAft>
              <a:buNone/>
            </a:pPr>
            <a:r>
              <a:rPr lang="en-US" sz="2400" b="1" dirty="0">
                <a:solidFill>
                  <a:srgbClr val="000000"/>
                </a:solidFill>
                <a:effectLst/>
                <a:latin typeface="Calibri" panose="020F0502020204030204" pitchFamily="34" charset="0"/>
                <a:ea typeface="Calibri" panose="020F0502020204030204" pitchFamily="34" charset="0"/>
              </a:rPr>
              <a:t>Who Will Be Affected?</a:t>
            </a:r>
            <a:endParaRPr lang="en-US" sz="2400" dirty="0">
              <a:solidFill>
                <a:srgbClr val="000000"/>
              </a:solidFill>
              <a:effectLst/>
              <a:latin typeface="Calibri" panose="020F0502020204030204" pitchFamily="34" charset="0"/>
              <a:ea typeface="Calibri" panose="020F0502020204030204" pitchFamily="34" charset="0"/>
            </a:endParaRPr>
          </a:p>
          <a:p>
            <a:pPr marR="0" indent="0">
              <a:spcBef>
                <a:spcPts val="0"/>
              </a:spcBef>
              <a:spcAft>
                <a:spcPts val="0"/>
              </a:spcAft>
              <a:buNone/>
            </a:pPr>
            <a:r>
              <a:rPr lang="en-US" sz="2400" dirty="0">
                <a:solidFill>
                  <a:srgbClr val="000000"/>
                </a:solidFill>
                <a:effectLst/>
                <a:latin typeface="Calibri" panose="020F0502020204030204" pitchFamily="34" charset="0"/>
                <a:ea typeface="Calibri" panose="020F0502020204030204" pitchFamily="34" charset="0"/>
              </a:rPr>
              <a:t>All employees who travel for USG related business.</a:t>
            </a:r>
          </a:p>
          <a:p>
            <a:pPr marL="457200" marR="0">
              <a:spcBef>
                <a:spcPts val="0"/>
              </a:spcBef>
              <a:spcAft>
                <a:spcPts val="0"/>
              </a:spcAft>
            </a:pPr>
            <a:endParaRPr lang="en-US" sz="2400" dirty="0">
              <a:solidFill>
                <a:srgbClr val="000000"/>
              </a:solidFill>
              <a:effectLst/>
              <a:latin typeface="Calibri" panose="020F0502020204030204" pitchFamily="34" charset="0"/>
              <a:ea typeface="Calibri" panose="020F0502020204030204" pitchFamily="34" charset="0"/>
            </a:endParaRPr>
          </a:p>
          <a:p>
            <a:pPr marR="0" indent="0">
              <a:spcBef>
                <a:spcPts val="0"/>
              </a:spcBef>
              <a:spcAft>
                <a:spcPts val="0"/>
              </a:spcAft>
              <a:buNone/>
            </a:pPr>
            <a:r>
              <a:rPr lang="en-US" sz="2400" b="1" dirty="0">
                <a:solidFill>
                  <a:srgbClr val="000000"/>
                </a:solidFill>
                <a:effectLst/>
                <a:latin typeface="Calibri" panose="020F0502020204030204" pitchFamily="34" charset="0"/>
                <a:ea typeface="Calibri" panose="020F0502020204030204" pitchFamily="34" charset="0"/>
              </a:rPr>
              <a:t>What is Changing?</a:t>
            </a:r>
            <a:endParaRPr lang="en-US" sz="2400" dirty="0">
              <a:solidFill>
                <a:srgbClr val="000000"/>
              </a:solidFill>
              <a:effectLst/>
              <a:latin typeface="Calibri" panose="020F0502020204030204" pitchFamily="34" charset="0"/>
              <a:ea typeface="Calibri" panose="020F0502020204030204" pitchFamily="34" charset="0"/>
            </a:endParaRPr>
          </a:p>
          <a:p>
            <a:pPr marR="0" indent="0">
              <a:spcBef>
                <a:spcPts val="0"/>
              </a:spcBef>
              <a:spcAft>
                <a:spcPts val="0"/>
              </a:spcAft>
              <a:buNone/>
            </a:pPr>
            <a:r>
              <a:rPr lang="en-US" sz="2400" dirty="0">
                <a:solidFill>
                  <a:srgbClr val="000000"/>
                </a:solidFill>
                <a:effectLst/>
                <a:latin typeface="Calibri" panose="020F0502020204030204" pitchFamily="34" charset="0"/>
                <a:ea typeface="Calibri" panose="020F0502020204030204" pitchFamily="34" charset="0"/>
              </a:rPr>
              <a:t>The Peoplesoft Expense Module will calculate the correct reimbursement amount for employees who have meals provided on their first and last day of travel. In order to accomplish this, </a:t>
            </a:r>
            <a:r>
              <a:rPr lang="en-US" sz="2400" dirty="0">
                <a:solidFill>
                  <a:srgbClr val="000000"/>
                </a:solidFill>
                <a:effectLst/>
                <a:highlight>
                  <a:srgbClr val="FFFF00"/>
                </a:highlight>
                <a:latin typeface="Calibri" panose="020F0502020204030204" pitchFamily="34" charset="0"/>
                <a:ea typeface="Calibri" panose="020F0502020204030204" pitchFamily="34" charset="0"/>
              </a:rPr>
              <a:t>the procedure to claim meal per diems will begin with claiming the full day meals option, no matter what day of travel</a:t>
            </a:r>
            <a:r>
              <a:rPr lang="en-US" sz="2400" dirty="0">
                <a:solidFill>
                  <a:srgbClr val="000000"/>
                </a:solidFill>
                <a:effectLst/>
                <a:latin typeface="Calibri" panose="020F0502020204030204" pitchFamily="34" charset="0"/>
                <a:ea typeface="Calibri" panose="020F0502020204030204" pitchFamily="34" charset="0"/>
              </a:rPr>
              <a:t>.</a:t>
            </a:r>
          </a:p>
          <a:p>
            <a:pPr marR="0" indent="0">
              <a:spcBef>
                <a:spcPts val="0"/>
              </a:spcBef>
              <a:spcAft>
                <a:spcPts val="0"/>
              </a:spcAft>
              <a:buNone/>
            </a:pPr>
            <a:endParaRPr lang="en-US" sz="2400" dirty="0">
              <a:solidFill>
                <a:srgbClr val="000000"/>
              </a:solidFill>
              <a:effectLst/>
              <a:latin typeface="Calibri" panose="020F0502020204030204" pitchFamily="34" charset="0"/>
              <a:ea typeface="Calibri" panose="020F0502020204030204" pitchFamily="34" charset="0"/>
            </a:endParaRPr>
          </a:p>
          <a:p>
            <a:pPr marR="0" indent="0">
              <a:spcBef>
                <a:spcPts val="0"/>
              </a:spcBef>
              <a:spcAft>
                <a:spcPts val="0"/>
              </a:spcAft>
              <a:buNone/>
            </a:pPr>
            <a:r>
              <a:rPr lang="en-US" sz="2400" b="1" dirty="0">
                <a:solidFill>
                  <a:srgbClr val="000000"/>
                </a:solidFill>
                <a:effectLst/>
                <a:latin typeface="Calibri" panose="020F0502020204030204" pitchFamily="34" charset="0"/>
                <a:ea typeface="Calibri" panose="020F0502020204030204" pitchFamily="34" charset="0"/>
              </a:rPr>
              <a:t>What is the Impact?</a:t>
            </a:r>
            <a:endParaRPr lang="en-US" sz="2400" dirty="0">
              <a:solidFill>
                <a:srgbClr val="000000"/>
              </a:solidFill>
              <a:effectLst/>
              <a:latin typeface="Calibri" panose="020F0502020204030204" pitchFamily="34" charset="0"/>
              <a:ea typeface="Calibri" panose="020F0502020204030204" pitchFamily="34" charset="0"/>
            </a:endParaRPr>
          </a:p>
          <a:p>
            <a:pPr marR="0" indent="0">
              <a:spcBef>
                <a:spcPts val="0"/>
              </a:spcBef>
              <a:spcAft>
                <a:spcPts val="0"/>
              </a:spcAft>
              <a:buNone/>
            </a:pPr>
            <a:r>
              <a:rPr lang="en-US" sz="2400" dirty="0">
                <a:solidFill>
                  <a:srgbClr val="000000"/>
                </a:solidFill>
                <a:effectLst/>
                <a:latin typeface="Calibri" panose="020F0502020204030204" pitchFamily="34" charset="0"/>
                <a:ea typeface="Calibri" panose="020F0502020204030204" pitchFamily="34" charset="0"/>
              </a:rPr>
              <a:t>Employees will no longer have the option to select “Emp-Breakfast,” “Emp-Lunch,” or “Emp-Dinner” as part of their expense reimbursement requests. Employees should instead select “Emp-Meals Full Day” when eligible for per diem reimbursement while traveling for work and create a second expense entry line for each meal that was provided. Employees are eligible for the cost of all three meals on travel days  unless meals are provided by hotels, meetings, conferences, etc. This is the case no matter what time of day the travel begins or ends.</a:t>
            </a:r>
          </a:p>
          <a:p>
            <a:pPr marR="0" indent="0">
              <a:spcBef>
                <a:spcPts val="0"/>
              </a:spcBef>
              <a:spcAft>
                <a:spcPts val="0"/>
              </a:spcAft>
              <a:buNone/>
            </a:pPr>
            <a:r>
              <a:rPr lang="en-US" sz="2400" b="1" dirty="0">
                <a:solidFill>
                  <a:srgbClr val="000000"/>
                </a:solidFill>
                <a:effectLst/>
                <a:latin typeface="Calibri" panose="020F0502020204030204" pitchFamily="34" charset="0"/>
                <a:ea typeface="Calibri" panose="020F0502020204030204" pitchFamily="34" charset="0"/>
              </a:rPr>
              <a:t> </a:t>
            </a:r>
            <a:endParaRPr lang="en-US" sz="2400" dirty="0">
              <a:solidFill>
                <a:srgbClr val="000000"/>
              </a:solidFill>
              <a:effectLst/>
              <a:latin typeface="Calibri" panose="020F0502020204030204" pitchFamily="34" charset="0"/>
              <a:ea typeface="Calibri" panose="020F0502020204030204" pitchFamily="34" charset="0"/>
            </a:endParaRPr>
          </a:p>
          <a:p>
            <a:pPr marR="0" indent="0">
              <a:spcBef>
                <a:spcPts val="0"/>
              </a:spcBef>
              <a:spcAft>
                <a:spcPts val="0"/>
              </a:spcAft>
              <a:buNone/>
            </a:pPr>
            <a:r>
              <a:rPr lang="en-US" sz="2400" b="1" dirty="0">
                <a:solidFill>
                  <a:srgbClr val="000000"/>
                </a:solidFill>
                <a:latin typeface="Calibri" panose="020F0502020204030204" pitchFamily="34" charset="0"/>
                <a:ea typeface="Calibri" panose="020F0502020204030204" pitchFamily="34" charset="0"/>
              </a:rPr>
              <a:t>W</a:t>
            </a:r>
            <a:r>
              <a:rPr lang="en-US" sz="2400" b="1" dirty="0">
                <a:solidFill>
                  <a:srgbClr val="000000"/>
                </a:solidFill>
                <a:effectLst/>
                <a:latin typeface="Calibri" panose="020F0502020204030204" pitchFamily="34" charset="0"/>
                <a:ea typeface="Calibri" panose="020F0502020204030204" pitchFamily="34" charset="0"/>
              </a:rPr>
              <a:t>hy is the Process Changing?</a:t>
            </a:r>
            <a:endParaRPr lang="en-US" sz="2400" dirty="0">
              <a:solidFill>
                <a:srgbClr val="000000"/>
              </a:solidFill>
              <a:effectLst/>
              <a:latin typeface="Calibri" panose="020F0502020204030204" pitchFamily="34" charset="0"/>
              <a:ea typeface="Calibri" panose="020F0502020204030204" pitchFamily="34" charset="0"/>
            </a:endParaRPr>
          </a:p>
          <a:p>
            <a:pPr marR="0" indent="0">
              <a:spcBef>
                <a:spcPts val="0"/>
              </a:spcBef>
              <a:spcAft>
                <a:spcPts val="0"/>
              </a:spcAft>
              <a:buNone/>
            </a:pPr>
            <a:r>
              <a:rPr lang="en-US" sz="2400" dirty="0">
                <a:solidFill>
                  <a:srgbClr val="000000"/>
                </a:solidFill>
                <a:effectLst/>
                <a:latin typeface="Calibri" panose="020F0502020204030204" pitchFamily="34" charset="0"/>
                <a:ea typeface="Calibri" panose="020F0502020204030204" pitchFamily="34" charset="0"/>
              </a:rPr>
              <a:t>State travel policy allows 75% of meal per diems to be reimbursed on the first and last day of travel, both for in-state and out-of-state travel. A complication comes into play when any meals are provided on the first and/or last day. When that occurs, State travel policy requires the individual meal per diem to be deducted at the full per diem amount from the full day meal per diem opportunity at 75%.</a:t>
            </a:r>
          </a:p>
          <a:p>
            <a:endParaRPr lang="en-US" dirty="0"/>
          </a:p>
        </p:txBody>
      </p:sp>
      <p:sp>
        <p:nvSpPr>
          <p:cNvPr id="15" name="Title 14">
            <a:extLst>
              <a:ext uri="{FF2B5EF4-FFF2-40B4-BE49-F238E27FC236}">
                <a16:creationId xmlns:a16="http://schemas.microsoft.com/office/drawing/2014/main" id="{03072F11-105A-1DAA-F7E1-1CC8E47741B7}"/>
              </a:ext>
            </a:extLst>
          </p:cNvPr>
          <p:cNvSpPr>
            <a:spLocks noGrp="1"/>
          </p:cNvSpPr>
          <p:nvPr>
            <p:ph type="title"/>
          </p:nvPr>
        </p:nvSpPr>
        <p:spPr>
          <a:xfrm>
            <a:off x="448360" y="100208"/>
            <a:ext cx="10515600" cy="1325563"/>
          </a:xfrm>
        </p:spPr>
        <p:txBody>
          <a:bodyPr/>
          <a:lstStyle/>
          <a:p>
            <a:pPr algn="ctr"/>
            <a:r>
              <a:rPr lang="en-US" dirty="0"/>
              <a:t>What’s new?</a:t>
            </a:r>
          </a:p>
        </p:txBody>
      </p:sp>
      <p:sp>
        <p:nvSpPr>
          <p:cNvPr id="16" name="Rectangle 15">
            <a:extLst>
              <a:ext uri="{FF2B5EF4-FFF2-40B4-BE49-F238E27FC236}">
                <a16:creationId xmlns:a16="http://schemas.microsoft.com/office/drawing/2014/main" id="{46A071FF-BC50-8E3B-CBD3-0F9F0DB84D95}"/>
              </a:ext>
            </a:extLst>
          </p:cNvPr>
          <p:cNvSpPr/>
          <p:nvPr/>
        </p:nvSpPr>
        <p:spPr>
          <a:xfrm>
            <a:off x="2893512" y="6356350"/>
            <a:ext cx="5987441" cy="36512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9529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8755F93-CAF7-410F-AA05-0D8D31D485AD}" type="slidenum">
              <a:rPr lang="en-US" smtClean="0"/>
              <a:t>4</a:t>
            </a:fld>
            <a:endParaRPr lang="en-US"/>
          </a:p>
        </p:txBody>
      </p:sp>
      <p:sp>
        <p:nvSpPr>
          <p:cNvPr id="2" name="TextBox 1">
            <a:extLst>
              <a:ext uri="{FF2B5EF4-FFF2-40B4-BE49-F238E27FC236}">
                <a16:creationId xmlns:a16="http://schemas.microsoft.com/office/drawing/2014/main" id="{CC1D2B33-5153-4F7F-0E20-20699575CC95}"/>
              </a:ext>
            </a:extLst>
          </p:cNvPr>
          <p:cNvSpPr txBox="1"/>
          <p:nvPr/>
        </p:nvSpPr>
        <p:spPr>
          <a:xfrm>
            <a:off x="1386214" y="578071"/>
            <a:ext cx="9419572" cy="5078313"/>
          </a:xfrm>
          <a:prstGeom prst="rect">
            <a:avLst/>
          </a:prstGeom>
          <a:noFill/>
        </p:spPr>
        <p:txBody>
          <a:bodyPr wrap="square" rtlCol="0">
            <a:spAutoFit/>
          </a:bodyPr>
          <a:lstStyle/>
          <a:p>
            <a:pPr algn="l"/>
            <a:endParaRPr lang="en-US" sz="1800" b="0" i="0" u="none" strike="noStrike" baseline="0" dirty="0">
              <a:solidFill>
                <a:srgbClr val="000000"/>
              </a:solidFill>
              <a:latin typeface="Arial" panose="020B0604020202020204" pitchFamily="34" charset="0"/>
            </a:endParaRPr>
          </a:p>
          <a:p>
            <a:r>
              <a:rPr lang="en-US" sz="1800" b="0" i="0" u="none" strike="noStrike" baseline="0" dirty="0">
                <a:solidFill>
                  <a:srgbClr val="000000"/>
                </a:solidFill>
                <a:latin typeface="Arial" panose="020B0604020202020204" pitchFamily="34" charset="0"/>
              </a:rPr>
              <a:t> Per the Travel Policy from the State Accounting Office (SAO), employees traveling overnight are generally eligible for per diem amounts designed to cover the cost of three (3) meals per day for all days on travel status other than the day of departure and the day of return. </a:t>
            </a:r>
          </a:p>
          <a:p>
            <a:endParaRPr lang="en-US" sz="1800" b="0" i="0" u="none" strike="noStrike" baseline="0" dirty="0">
              <a:solidFill>
                <a:srgbClr val="000000"/>
              </a:solidFill>
              <a:latin typeface="Arial" panose="020B0604020202020204" pitchFamily="34" charset="0"/>
            </a:endParaRPr>
          </a:p>
          <a:p>
            <a:r>
              <a:rPr lang="en-US" sz="1800" b="0" i="0" u="none" strike="noStrike" baseline="0" dirty="0">
                <a:solidFill>
                  <a:srgbClr val="000000"/>
                </a:solidFill>
                <a:latin typeface="Arial" panose="020B0604020202020204" pitchFamily="34" charset="0"/>
              </a:rPr>
              <a:t>Travelers are eligible for 75 percent (75%) of the total per diem rate on the first and last day of travel. For example, if the per diem rate allows a $50 total reimbursement, $37.50 would be allowable on a travel departure or return day ($50 x .75 = $37.50). As a result, the time of departure and time of return are not considerations for calculating the Meal Per Diem when associated with overnight travel. </a:t>
            </a:r>
          </a:p>
          <a:p>
            <a:endParaRPr lang="en-US" sz="1800" b="0" i="0" u="none" strike="noStrike" baseline="0" dirty="0">
              <a:solidFill>
                <a:srgbClr val="000000"/>
              </a:solidFill>
              <a:latin typeface="Arial" panose="020B0604020202020204" pitchFamily="34" charset="0"/>
            </a:endParaRPr>
          </a:p>
          <a:p>
            <a:r>
              <a:rPr lang="en-US" sz="1800" b="0" i="0" u="none" strike="noStrike" baseline="0" dirty="0">
                <a:solidFill>
                  <a:srgbClr val="000000"/>
                </a:solidFill>
                <a:latin typeface="Arial" panose="020B0604020202020204" pitchFamily="34" charset="0"/>
              </a:rPr>
              <a:t>When meals are provided to an employee in conjunction with travel events on a travel departure or return day, the full meals per diem reimbursement rate is reduced by the amount of the provided meal(s) after the 75% proration. For example, if the per diem allows a $50 total reimbursement, and lunch was provided at no cost on a travel departure or return day, the total allowable reimbursement for that day would be $23.50 ($50 x .75 = $37.50 less $14 lunch = $23.50). </a:t>
            </a:r>
            <a:endParaRPr lang="en-US" dirty="0"/>
          </a:p>
        </p:txBody>
      </p:sp>
      <p:sp>
        <p:nvSpPr>
          <p:cNvPr id="3" name="Rectangle 2">
            <a:extLst>
              <a:ext uri="{FF2B5EF4-FFF2-40B4-BE49-F238E27FC236}">
                <a16:creationId xmlns:a16="http://schemas.microsoft.com/office/drawing/2014/main" id="{31382B63-FD6C-1CB2-525C-2D3C528DDE73}"/>
              </a:ext>
            </a:extLst>
          </p:cNvPr>
          <p:cNvSpPr/>
          <p:nvPr/>
        </p:nvSpPr>
        <p:spPr>
          <a:xfrm>
            <a:off x="2893512" y="6356350"/>
            <a:ext cx="5987441" cy="36512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2893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8755F93-CAF7-410F-AA05-0D8D31D485AD}" type="slidenum">
              <a:rPr lang="en-US" smtClean="0"/>
              <a:t>5</a:t>
            </a:fld>
            <a:endParaRPr lang="en-US"/>
          </a:p>
        </p:txBody>
      </p:sp>
      <p:sp>
        <p:nvSpPr>
          <p:cNvPr id="6" name="Rectangle 5"/>
          <p:cNvSpPr/>
          <p:nvPr/>
        </p:nvSpPr>
        <p:spPr>
          <a:xfrm>
            <a:off x="5980386" y="2585545"/>
            <a:ext cx="1198180" cy="1891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648611" y="3147845"/>
            <a:ext cx="1508235" cy="1156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chemeClr val="tx1"/>
              </a:solidFill>
            </a:endParaRPr>
          </a:p>
        </p:txBody>
      </p:sp>
      <p:sp>
        <p:nvSpPr>
          <p:cNvPr id="9" name="Rectangle 8"/>
          <p:cNvSpPr/>
          <p:nvPr/>
        </p:nvSpPr>
        <p:spPr>
          <a:xfrm>
            <a:off x="6143300" y="2990192"/>
            <a:ext cx="1508235" cy="1156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chemeClr val="tx1"/>
              </a:solidFill>
            </a:endParaRPr>
          </a:p>
        </p:txBody>
      </p:sp>
      <p:sp>
        <p:nvSpPr>
          <p:cNvPr id="10" name="Rectangle 9"/>
          <p:cNvSpPr/>
          <p:nvPr/>
        </p:nvSpPr>
        <p:spPr>
          <a:xfrm>
            <a:off x="2721506" y="2622328"/>
            <a:ext cx="1508235" cy="1156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chemeClr val="tx1"/>
              </a:solidFill>
            </a:endParaRPr>
          </a:p>
        </p:txBody>
      </p:sp>
      <p:sp>
        <p:nvSpPr>
          <p:cNvPr id="11" name="Rectangle 10"/>
          <p:cNvSpPr/>
          <p:nvPr/>
        </p:nvSpPr>
        <p:spPr>
          <a:xfrm>
            <a:off x="970861" y="2333294"/>
            <a:ext cx="1508235" cy="1156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chemeClr val="tx1"/>
              </a:solidFill>
            </a:endParaRPr>
          </a:p>
        </p:txBody>
      </p:sp>
      <p:sp>
        <p:nvSpPr>
          <p:cNvPr id="12" name="Title 1">
            <a:extLst>
              <a:ext uri="{FF2B5EF4-FFF2-40B4-BE49-F238E27FC236}">
                <a16:creationId xmlns:a16="http://schemas.microsoft.com/office/drawing/2014/main" id="{9B954D17-87BB-495E-00CC-21EC44876BF6}"/>
              </a:ext>
            </a:extLst>
          </p:cNvPr>
          <p:cNvSpPr>
            <a:spLocks noGrp="1"/>
          </p:cNvSpPr>
          <p:nvPr>
            <p:ph type="title"/>
          </p:nvPr>
        </p:nvSpPr>
        <p:spPr>
          <a:xfrm>
            <a:off x="838200" y="2060026"/>
            <a:ext cx="10515600" cy="1325563"/>
          </a:xfrm>
        </p:spPr>
        <p:txBody>
          <a:bodyPr>
            <a:normAutofit/>
          </a:bodyPr>
          <a:lstStyle/>
          <a:p>
            <a:pPr algn="ctr"/>
            <a:r>
              <a:rPr lang="en-US" sz="3200" dirty="0"/>
              <a:t>Let’s look at how this will work with the new meals provided expense types.</a:t>
            </a:r>
          </a:p>
        </p:txBody>
      </p:sp>
      <p:sp>
        <p:nvSpPr>
          <p:cNvPr id="13" name="Rectangle 12">
            <a:extLst>
              <a:ext uri="{FF2B5EF4-FFF2-40B4-BE49-F238E27FC236}">
                <a16:creationId xmlns:a16="http://schemas.microsoft.com/office/drawing/2014/main" id="{3FDE462F-6375-1A13-CFAA-6EDCAD023E0F}"/>
              </a:ext>
            </a:extLst>
          </p:cNvPr>
          <p:cNvSpPr/>
          <p:nvPr/>
        </p:nvSpPr>
        <p:spPr>
          <a:xfrm>
            <a:off x="2893512" y="6356350"/>
            <a:ext cx="5987441" cy="36512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7037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20153-23A3-55AD-3906-BDC1D9FA93C5}"/>
              </a:ext>
            </a:extLst>
          </p:cNvPr>
          <p:cNvSpPr>
            <a:spLocks noGrp="1"/>
          </p:cNvSpPr>
          <p:nvPr>
            <p:ph type="title"/>
          </p:nvPr>
        </p:nvSpPr>
        <p:spPr>
          <a:xfrm>
            <a:off x="555786" y="289969"/>
            <a:ext cx="10264148" cy="1325563"/>
          </a:xfrm>
        </p:spPr>
        <p:txBody>
          <a:bodyPr/>
          <a:lstStyle/>
          <a:p>
            <a:r>
              <a:rPr lang="en-US" dirty="0"/>
              <a:t>Expense Types that will no longer be used</a:t>
            </a:r>
          </a:p>
        </p:txBody>
      </p:sp>
      <p:sp>
        <p:nvSpPr>
          <p:cNvPr id="3" name="Content Placeholder 2">
            <a:extLst>
              <a:ext uri="{FF2B5EF4-FFF2-40B4-BE49-F238E27FC236}">
                <a16:creationId xmlns:a16="http://schemas.microsoft.com/office/drawing/2014/main" id="{5B99F5AE-6CD6-4DBE-5198-A9B3CA75B71C}"/>
              </a:ext>
            </a:extLst>
          </p:cNvPr>
          <p:cNvSpPr>
            <a:spLocks noGrp="1"/>
          </p:cNvSpPr>
          <p:nvPr>
            <p:ph idx="1"/>
          </p:nvPr>
        </p:nvSpPr>
        <p:spPr>
          <a:xfrm>
            <a:off x="838200" y="1825625"/>
            <a:ext cx="4660726" cy="4351338"/>
          </a:xfrm>
        </p:spPr>
        <p:txBody>
          <a:bodyPr>
            <a:normAutofit lnSpcReduction="10000"/>
          </a:bodyPr>
          <a:lstStyle/>
          <a:p>
            <a:r>
              <a:rPr lang="en-US" dirty="0"/>
              <a:t>Emp Breakfast</a:t>
            </a:r>
          </a:p>
          <a:p>
            <a:r>
              <a:rPr lang="en-US" dirty="0"/>
              <a:t>Emp Lunch</a:t>
            </a:r>
          </a:p>
          <a:p>
            <a:r>
              <a:rPr lang="en-US" dirty="0"/>
              <a:t>Emp Dinner</a:t>
            </a:r>
          </a:p>
          <a:p>
            <a:r>
              <a:rPr lang="en-US" dirty="0"/>
              <a:t>Recruiting Emp Breakfast</a:t>
            </a:r>
          </a:p>
          <a:p>
            <a:r>
              <a:rPr lang="en-US" dirty="0"/>
              <a:t>Recruiting Emp Lunch</a:t>
            </a:r>
          </a:p>
          <a:p>
            <a:r>
              <a:rPr lang="en-US" dirty="0"/>
              <a:t>Recruiting Emp Dinner </a:t>
            </a:r>
          </a:p>
          <a:p>
            <a:r>
              <a:rPr lang="en-US" dirty="0"/>
              <a:t>International Emp Breakfast </a:t>
            </a:r>
          </a:p>
          <a:p>
            <a:r>
              <a:rPr lang="en-US" dirty="0"/>
              <a:t>International Emp Lunch</a:t>
            </a:r>
          </a:p>
          <a:p>
            <a:r>
              <a:rPr lang="en-US" dirty="0"/>
              <a:t>International Emp Dinner</a:t>
            </a:r>
          </a:p>
        </p:txBody>
      </p:sp>
      <p:sp>
        <p:nvSpPr>
          <p:cNvPr id="4" name="Slide Number Placeholder 3">
            <a:extLst>
              <a:ext uri="{FF2B5EF4-FFF2-40B4-BE49-F238E27FC236}">
                <a16:creationId xmlns:a16="http://schemas.microsoft.com/office/drawing/2014/main" id="{D30CC5FE-F5D4-4B46-41D1-AF998ADD2011}"/>
              </a:ext>
            </a:extLst>
          </p:cNvPr>
          <p:cNvSpPr>
            <a:spLocks noGrp="1"/>
          </p:cNvSpPr>
          <p:nvPr>
            <p:ph type="sldNum" sz="quarter" idx="12"/>
          </p:nvPr>
        </p:nvSpPr>
        <p:spPr/>
        <p:txBody>
          <a:bodyPr/>
          <a:lstStyle/>
          <a:p>
            <a:fld id="{78755F93-CAF7-410F-AA05-0D8D31D485AD}" type="slidenum">
              <a:rPr lang="en-US" smtClean="0"/>
              <a:t>6</a:t>
            </a:fld>
            <a:endParaRPr lang="en-US"/>
          </a:p>
        </p:txBody>
      </p:sp>
      <p:sp>
        <p:nvSpPr>
          <p:cNvPr id="6" name="Content Placeholder 2">
            <a:extLst>
              <a:ext uri="{FF2B5EF4-FFF2-40B4-BE49-F238E27FC236}">
                <a16:creationId xmlns:a16="http://schemas.microsoft.com/office/drawing/2014/main" id="{DD91D197-19D5-4306-9C25-1023F5D68785}"/>
              </a:ext>
            </a:extLst>
          </p:cNvPr>
          <p:cNvSpPr txBox="1">
            <a:spLocks/>
          </p:cNvSpPr>
          <p:nvPr/>
        </p:nvSpPr>
        <p:spPr>
          <a:xfrm>
            <a:off x="5687860" y="1825625"/>
            <a:ext cx="5147153" cy="4351338"/>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X DO NOT USE Emp Breakfast</a:t>
            </a:r>
          </a:p>
          <a:p>
            <a:r>
              <a:rPr lang="en-US" dirty="0"/>
              <a:t>X DO NOT USE Emp Lunch</a:t>
            </a:r>
          </a:p>
          <a:p>
            <a:r>
              <a:rPr lang="en-US" dirty="0"/>
              <a:t>X DO NOT USE Emp Dinner</a:t>
            </a:r>
          </a:p>
          <a:p>
            <a:r>
              <a:rPr lang="en-US" dirty="0"/>
              <a:t>X DO NOT USE Recruit Emp Break</a:t>
            </a:r>
          </a:p>
          <a:p>
            <a:r>
              <a:rPr lang="en-US" dirty="0"/>
              <a:t>X DO NOT USE Recruit Emp Lunch</a:t>
            </a:r>
          </a:p>
          <a:p>
            <a:r>
              <a:rPr lang="en-US" dirty="0"/>
              <a:t>X DO NOT USE Recruit Emp Din</a:t>
            </a:r>
          </a:p>
          <a:p>
            <a:r>
              <a:rPr lang="en-US" dirty="0"/>
              <a:t>X DO NOT USE </a:t>
            </a:r>
            <a:r>
              <a:rPr lang="en-US" dirty="0" err="1"/>
              <a:t>Internatl</a:t>
            </a:r>
            <a:r>
              <a:rPr lang="en-US" dirty="0"/>
              <a:t> Emp Break </a:t>
            </a:r>
          </a:p>
          <a:p>
            <a:r>
              <a:rPr lang="en-US" dirty="0"/>
              <a:t>X DO NOT USE </a:t>
            </a:r>
            <a:r>
              <a:rPr lang="en-US" dirty="0" err="1"/>
              <a:t>Internatl</a:t>
            </a:r>
            <a:r>
              <a:rPr lang="en-US" dirty="0"/>
              <a:t> Emp Lunch</a:t>
            </a:r>
          </a:p>
          <a:p>
            <a:r>
              <a:rPr lang="en-US" dirty="0"/>
              <a:t>X DO NOT USE </a:t>
            </a:r>
            <a:r>
              <a:rPr lang="en-US" dirty="0" err="1"/>
              <a:t>Internatl</a:t>
            </a:r>
            <a:r>
              <a:rPr lang="en-US" dirty="0"/>
              <a:t> Emp Din</a:t>
            </a:r>
          </a:p>
        </p:txBody>
      </p:sp>
      <p:sp>
        <p:nvSpPr>
          <p:cNvPr id="7" name="Rectangle 6">
            <a:extLst>
              <a:ext uri="{FF2B5EF4-FFF2-40B4-BE49-F238E27FC236}">
                <a16:creationId xmlns:a16="http://schemas.microsoft.com/office/drawing/2014/main" id="{363425F9-39D0-7158-033E-D8DA682A158D}"/>
              </a:ext>
            </a:extLst>
          </p:cNvPr>
          <p:cNvSpPr/>
          <p:nvPr/>
        </p:nvSpPr>
        <p:spPr>
          <a:xfrm>
            <a:off x="2893512" y="6356350"/>
            <a:ext cx="5987441" cy="36512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7824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39A2F-3A50-933B-F4FF-114C6C7A13F4}"/>
              </a:ext>
            </a:extLst>
          </p:cNvPr>
          <p:cNvSpPr>
            <a:spLocks noGrp="1"/>
          </p:cNvSpPr>
          <p:nvPr>
            <p:ph type="title"/>
          </p:nvPr>
        </p:nvSpPr>
        <p:spPr/>
        <p:txBody>
          <a:bodyPr/>
          <a:lstStyle/>
          <a:p>
            <a:r>
              <a:rPr lang="en-US" dirty="0"/>
              <a:t>New Expense Types </a:t>
            </a:r>
          </a:p>
        </p:txBody>
      </p:sp>
      <p:sp>
        <p:nvSpPr>
          <p:cNvPr id="3" name="Content Placeholder 2">
            <a:extLst>
              <a:ext uri="{FF2B5EF4-FFF2-40B4-BE49-F238E27FC236}">
                <a16:creationId xmlns:a16="http://schemas.microsoft.com/office/drawing/2014/main" id="{18965115-E7A6-6FBD-1F5B-7E6813D5F780}"/>
              </a:ext>
            </a:extLst>
          </p:cNvPr>
          <p:cNvSpPr>
            <a:spLocks noGrp="1"/>
          </p:cNvSpPr>
          <p:nvPr>
            <p:ph idx="1"/>
          </p:nvPr>
        </p:nvSpPr>
        <p:spPr/>
        <p:txBody>
          <a:bodyPr>
            <a:normAutofit lnSpcReduction="10000"/>
          </a:bodyPr>
          <a:lstStyle/>
          <a:p>
            <a:r>
              <a:rPr lang="en-US" dirty="0"/>
              <a:t>Emp Breakfast Provided</a:t>
            </a:r>
          </a:p>
          <a:p>
            <a:r>
              <a:rPr lang="en-US" dirty="0"/>
              <a:t>Emp Lunch Provided</a:t>
            </a:r>
          </a:p>
          <a:p>
            <a:r>
              <a:rPr lang="en-US" dirty="0"/>
              <a:t>Emp Dinner Provided</a:t>
            </a:r>
          </a:p>
          <a:p>
            <a:r>
              <a:rPr lang="en-US" dirty="0"/>
              <a:t>Recruit Emp Breakfast Provided</a:t>
            </a:r>
          </a:p>
          <a:p>
            <a:r>
              <a:rPr lang="en-US" dirty="0"/>
              <a:t>Recruit Emp Lunch Provided</a:t>
            </a:r>
          </a:p>
          <a:p>
            <a:r>
              <a:rPr lang="en-US"/>
              <a:t>Recruit Emp Dinner </a:t>
            </a:r>
            <a:r>
              <a:rPr lang="en-US" dirty="0"/>
              <a:t>Provided</a:t>
            </a:r>
          </a:p>
          <a:p>
            <a:r>
              <a:rPr lang="en-US" dirty="0" err="1"/>
              <a:t>Interntl</a:t>
            </a:r>
            <a:r>
              <a:rPr lang="en-US" dirty="0"/>
              <a:t> Emp </a:t>
            </a:r>
            <a:r>
              <a:rPr lang="en-US" dirty="0" err="1"/>
              <a:t>Breakfst</a:t>
            </a:r>
            <a:r>
              <a:rPr lang="en-US" dirty="0"/>
              <a:t> Provided</a:t>
            </a:r>
          </a:p>
          <a:p>
            <a:r>
              <a:rPr lang="en-US" dirty="0" err="1"/>
              <a:t>Interntl</a:t>
            </a:r>
            <a:r>
              <a:rPr lang="en-US" dirty="0"/>
              <a:t> Emp Lunch Provided</a:t>
            </a:r>
          </a:p>
          <a:p>
            <a:r>
              <a:rPr lang="en-US" dirty="0" err="1"/>
              <a:t>Interntl</a:t>
            </a:r>
            <a:r>
              <a:rPr lang="en-US" dirty="0"/>
              <a:t> Emp Dinner Provided</a:t>
            </a:r>
          </a:p>
        </p:txBody>
      </p:sp>
      <p:sp>
        <p:nvSpPr>
          <p:cNvPr id="4" name="Slide Number Placeholder 3">
            <a:extLst>
              <a:ext uri="{FF2B5EF4-FFF2-40B4-BE49-F238E27FC236}">
                <a16:creationId xmlns:a16="http://schemas.microsoft.com/office/drawing/2014/main" id="{0F97F6C5-C18B-6F90-1A22-CE201C700801}"/>
              </a:ext>
            </a:extLst>
          </p:cNvPr>
          <p:cNvSpPr>
            <a:spLocks noGrp="1"/>
          </p:cNvSpPr>
          <p:nvPr>
            <p:ph type="sldNum" sz="quarter" idx="12"/>
          </p:nvPr>
        </p:nvSpPr>
        <p:spPr/>
        <p:txBody>
          <a:bodyPr/>
          <a:lstStyle/>
          <a:p>
            <a:fld id="{78755F93-CAF7-410F-AA05-0D8D31D485AD}" type="slidenum">
              <a:rPr lang="en-US" smtClean="0"/>
              <a:t>7</a:t>
            </a:fld>
            <a:endParaRPr lang="en-US"/>
          </a:p>
        </p:txBody>
      </p:sp>
      <p:sp>
        <p:nvSpPr>
          <p:cNvPr id="5" name="Rectangle 4">
            <a:extLst>
              <a:ext uri="{FF2B5EF4-FFF2-40B4-BE49-F238E27FC236}">
                <a16:creationId xmlns:a16="http://schemas.microsoft.com/office/drawing/2014/main" id="{B1F888FF-13A1-B0D4-80EA-C5FB3117C723}"/>
              </a:ext>
            </a:extLst>
          </p:cNvPr>
          <p:cNvSpPr/>
          <p:nvPr/>
        </p:nvSpPr>
        <p:spPr>
          <a:xfrm>
            <a:off x="2893512" y="6356350"/>
            <a:ext cx="5987441" cy="36512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4867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Things to consider prior to </a:t>
            </a:r>
            <a:r>
              <a:rPr lang="en-US" dirty="0">
                <a:highlight>
                  <a:srgbClr val="FFFF00"/>
                </a:highlight>
              </a:rPr>
              <a:t>Sept 1</a:t>
            </a:r>
            <a:r>
              <a:rPr lang="en-US" baseline="30000" dirty="0">
                <a:highlight>
                  <a:srgbClr val="FFFF00"/>
                </a:highlight>
              </a:rPr>
              <a:t>st</a:t>
            </a:r>
            <a:r>
              <a:rPr lang="en-US" dirty="0"/>
              <a:t> changes</a:t>
            </a:r>
          </a:p>
        </p:txBody>
      </p:sp>
      <p:sp>
        <p:nvSpPr>
          <p:cNvPr id="3" name="Content Placeholder 2"/>
          <p:cNvSpPr>
            <a:spLocks noGrp="1"/>
          </p:cNvSpPr>
          <p:nvPr>
            <p:ph idx="1"/>
          </p:nvPr>
        </p:nvSpPr>
        <p:spPr/>
        <p:txBody>
          <a:bodyPr>
            <a:normAutofit lnSpcReduction="10000"/>
          </a:bodyPr>
          <a:lstStyle/>
          <a:p>
            <a:r>
              <a:rPr lang="en-US" dirty="0"/>
              <a:t>If you have already created your Travel Authorization for travel after September 1</a:t>
            </a:r>
            <a:r>
              <a:rPr lang="en-US" baseline="30000" dirty="0"/>
              <a:t>st</a:t>
            </a:r>
            <a:r>
              <a:rPr lang="en-US" dirty="0"/>
              <a:t> and it contains any of the no longer used Expense Types, you will want to reach out to your Expense Admin at your institution. </a:t>
            </a:r>
          </a:p>
          <a:p>
            <a:r>
              <a:rPr lang="en-US" dirty="0"/>
              <a:t>If using a </a:t>
            </a:r>
            <a:r>
              <a:rPr lang="en-US" dirty="0" err="1"/>
              <a:t>Tauth</a:t>
            </a:r>
            <a:r>
              <a:rPr lang="en-US" dirty="0"/>
              <a:t> created prior to 9/1/2023 containing these expense types, ITS recommends you create a new expense report and associate the approved </a:t>
            </a:r>
            <a:r>
              <a:rPr lang="en-US" dirty="0" err="1"/>
              <a:t>Tauth</a:t>
            </a:r>
            <a:r>
              <a:rPr lang="en-US" dirty="0"/>
              <a:t> rather than creating the expense report from the </a:t>
            </a:r>
            <a:r>
              <a:rPr lang="en-US" dirty="0" err="1"/>
              <a:t>Tauth</a:t>
            </a:r>
            <a:r>
              <a:rPr lang="en-US" dirty="0"/>
              <a:t>. </a:t>
            </a:r>
          </a:p>
          <a:p>
            <a:pPr marL="0" indent="0">
              <a:buNone/>
            </a:pPr>
            <a:r>
              <a:rPr lang="en-US" dirty="0"/>
              <a:t>Note: Creating an expense report from the approved </a:t>
            </a:r>
            <a:r>
              <a:rPr lang="en-US" dirty="0" err="1"/>
              <a:t>tauth</a:t>
            </a:r>
            <a:r>
              <a:rPr lang="en-US" dirty="0"/>
              <a:t> then editing and/or deleting lines can result in your expense report being stuck in Workflow and causing your reimbursement to be delayed.</a:t>
            </a:r>
          </a:p>
          <a:p>
            <a:pPr marL="0" indent="0">
              <a:buNone/>
            </a:pPr>
            <a:endParaRPr lang="en-US" dirty="0"/>
          </a:p>
        </p:txBody>
      </p:sp>
      <p:sp>
        <p:nvSpPr>
          <p:cNvPr id="4" name="Slide Number Placeholder 3"/>
          <p:cNvSpPr>
            <a:spLocks noGrp="1"/>
          </p:cNvSpPr>
          <p:nvPr>
            <p:ph type="sldNum" sz="quarter" idx="12"/>
          </p:nvPr>
        </p:nvSpPr>
        <p:spPr/>
        <p:txBody>
          <a:bodyPr/>
          <a:lstStyle/>
          <a:p>
            <a:fld id="{78755F93-CAF7-410F-AA05-0D8D31D485AD}" type="slidenum">
              <a:rPr lang="en-US" smtClean="0"/>
              <a:t>8</a:t>
            </a:fld>
            <a:endParaRPr lang="en-US"/>
          </a:p>
        </p:txBody>
      </p:sp>
      <p:sp>
        <p:nvSpPr>
          <p:cNvPr id="6" name="Rectangle 5">
            <a:extLst>
              <a:ext uri="{FF2B5EF4-FFF2-40B4-BE49-F238E27FC236}">
                <a16:creationId xmlns:a16="http://schemas.microsoft.com/office/drawing/2014/main" id="{8603F83C-28A0-F2F3-29BF-63E7E543BCEC}"/>
              </a:ext>
            </a:extLst>
          </p:cNvPr>
          <p:cNvSpPr/>
          <p:nvPr/>
        </p:nvSpPr>
        <p:spPr>
          <a:xfrm>
            <a:off x="2893512" y="6356350"/>
            <a:ext cx="5987441" cy="36512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688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Job Aid</a:t>
            </a:r>
          </a:p>
        </p:txBody>
      </p:sp>
      <p:sp>
        <p:nvSpPr>
          <p:cNvPr id="3" name="Content Placeholder 2"/>
          <p:cNvSpPr>
            <a:spLocks noGrp="1"/>
          </p:cNvSpPr>
          <p:nvPr>
            <p:ph idx="1"/>
          </p:nvPr>
        </p:nvSpPr>
        <p:spPr/>
        <p:txBody>
          <a:bodyPr/>
          <a:lstStyle/>
          <a:p>
            <a:r>
              <a:rPr lang="en-US" dirty="0"/>
              <a:t>An updated Job Aid will be available September 1</a:t>
            </a:r>
            <a:r>
              <a:rPr lang="en-US" baseline="30000" dirty="0"/>
              <a:t>st</a:t>
            </a:r>
            <a:r>
              <a:rPr lang="en-US" dirty="0"/>
              <a:t> on the </a:t>
            </a:r>
            <a:r>
              <a:rPr lang="en-US" dirty="0" err="1"/>
              <a:t>GeorgiaFIRST</a:t>
            </a:r>
            <a:r>
              <a:rPr lang="en-US" dirty="0"/>
              <a:t>.</a:t>
            </a:r>
          </a:p>
          <a:p>
            <a:pPr marL="0" indent="0">
              <a:buNone/>
            </a:pPr>
            <a:r>
              <a:rPr lang="en-US" dirty="0"/>
              <a:t>- Navigation: Documentation &gt; Documentation Index &gt; Job Aids and Reference Documents &gt; Entering Meals and Meals Provided</a:t>
            </a:r>
          </a:p>
        </p:txBody>
      </p:sp>
      <p:sp>
        <p:nvSpPr>
          <p:cNvPr id="4" name="Slide Number Placeholder 3"/>
          <p:cNvSpPr>
            <a:spLocks noGrp="1"/>
          </p:cNvSpPr>
          <p:nvPr>
            <p:ph type="sldNum" sz="quarter" idx="12"/>
          </p:nvPr>
        </p:nvSpPr>
        <p:spPr/>
        <p:txBody>
          <a:bodyPr/>
          <a:lstStyle/>
          <a:p>
            <a:fld id="{78755F93-CAF7-410F-AA05-0D8D31D485AD}" type="slidenum">
              <a:rPr lang="en-US" smtClean="0"/>
              <a:t>9</a:t>
            </a:fld>
            <a:endParaRPr lang="en-US"/>
          </a:p>
        </p:txBody>
      </p:sp>
      <p:sp>
        <p:nvSpPr>
          <p:cNvPr id="5" name="Rectangle 4">
            <a:extLst>
              <a:ext uri="{FF2B5EF4-FFF2-40B4-BE49-F238E27FC236}">
                <a16:creationId xmlns:a16="http://schemas.microsoft.com/office/drawing/2014/main" id="{6E62D973-A079-635B-8617-D1CA0AE85C95}"/>
              </a:ext>
            </a:extLst>
          </p:cNvPr>
          <p:cNvSpPr/>
          <p:nvPr/>
        </p:nvSpPr>
        <p:spPr>
          <a:xfrm>
            <a:off x="2893512" y="6356350"/>
            <a:ext cx="5987441" cy="36512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31235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ART_0" val="eyIkaWQiOiIxIiwiQ3VsdHVyZUluZm9OYW1lIjoiZW4tVVMiLCJTdHlsZU5hbWUiOiJMZWFmIiwiSXNUZW1wbGF0ZSI6ZmFsc2UsIlZlcnNpb24iOnsiJGlkIjoiMiIsIlZlcnNpb24iOiIzLjEuMCIsIk9yaWdpbmFsQXNzZW1ibHlWZXJzaW9uIjoiMy4wOS4wNS4wMCIsIkVkaXRpb24iOiJQbHVzIiwiSXNQbHVzRWRpdGlvbiI6dHJ1ZX0sIkVmZmVjdCI6MCwiU3R5bGUiOnsiJGlkIjoiMyIsIlRpbWViYW5kU3R5bGUiOnsiJGlkIjoiNCIsIlNjYWxlTWFya2luZyI6MCwiU2hhcGUiOjE3LCJTaGFwZVN0eWxlIjp7IiRpZCI6IjUiLCJNYXJnaW4iOnsiJGlkIjoiNiIsIlRvcCI6MCwiTGVmdCI6MTAsIlJpZ2h0IjoxMCwiQm90dG9tIjowfSwiUGFkZGluZyI6eyIkaWQiOiI3IiwiVG9wIjo1LCJMZWZ0IjoxMywiUmlnaHQiOjEzLCJCb3R0b20iOjV9LCJCYWNrZ3JvdW5kIjp7IiRpZCI6IjgiLCJDb2xvciI6eyIkaWQiOiI5IiwiQSI6MjU1LCJSIjoxMTYsIkciOjE0MywiQiI6MTc4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zLCJGb250TmFtZSI6IkNhbGlicmkiLCJJc0JvbGQiOnRydWUsIklzSXRhbGljIjpmYWxzZSwiSXNVbmRlcmxpbmVkIjpmYWxzZSwiUGFyZW50U3R5bGUiOm51bGx9LCJBdXRvU2l6ZSI6MCwiRm9yZWdyb3VuZCI6eyIkaWQiOiIxNSIsIkNvbG9yIjp7IiRpZCI6IjE2IiwiQSI6MjU1LCJSIjoxNzgsIkciOjE3OCwiQiI6MTc4fX0sIk1heFdpZHRoIjoiSW5maW5pdHkiLCJNYXhIZWlnaHQiOiJJbmZpbml0eSIsIlNtYXJ0Rm9yZWdyb3VuZElzQWN0aXZlIjpmYWxzZSwiSG9yaXpvbnRhbEFsaWdubWVudCI6MCwiVmVydGljYWxBbGlnbm1lbnQiOjAsIlNtYXJ0Rm9yZWdyb3VuZCI6bnVsbCwiTWFyZ2luIjp7IiRpZCI6IjE3IiwiVG9wIjowLCJMZWZ0IjowLCJSaWdodCI6MjAsIkJvdHRvbSI6MH0sIlBhZGRpbmciOnsiJGlkIjoiMTgiLCJUb3AiOjAsIkxlZnQiOjAsIlJpZ2h0IjowLCJCb3R0b20iOjB9LCJCYWNrZ3JvdW5kIjp7IiRpZCI6IjE5IiwiQ29sb3IiOnsiJGlkIjoiMjAiLCJBIjo4OSwiUiI6MCwiRyI6MCwiQiI6MH19LCJJc1Zpc2libGUiOmZhbHNlLCJXaWR0aCI6MC4wLCJIZWlnaHQiOjAuMCwiQm9yZGVyU3R5bGUiOm51bGwsIlBhcmVudFN0eWxlIjpudWxsfSwiTGVmdEVuZENhcHNTdHlsZSI6eyIkaWQiOiIyMSIsIkZvbnRTZXR0aW5ncyI6eyIkaWQiOiIyMiIsIkZvbnRTaXplIjoxMywiRm9udE5hbWUiOiJDYWxpYnJpIiwiSXNCb2xkIjp0cnVlLCJJc0l0YWxpYyI6ZmFsc2UsIklzVW5kZXJsaW5lZCI6ZmFsc2UsIlBhcmVudFN0eWxlIjpudWxsfSwiQXV0b1NpemUiOjAsIkZvcmVncm91bmQiOnsiJGlkIjoiMjMiLCJDb2xvciI6eyIkaWQiOiIyNCIsIkEiOjI1NSwiUiI6MTc4LCJHIjoxNzgsIkIiOjE3OH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k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k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yMzQsIkciOjIyLCJCIjozMH19LCJBcHBlbmRZZWFyT25ZZWFyQ2hhbmdlIjp0cnVlLCJFbGFwc2VkVGltZUZvcm1hdCI6MSwiVG9kYXlNYXJrZXJQb3NpdGlvbiI6MCwiUXVpY2tQb3NpdGlvbiI6MywiQWJzb2x1dGVQb3NpdGlvbiI6MjQ1LjE1LCJNYXJnaW4iOnsiJGlkIjoiNDkiLCJUb3AiOjAsIkxlZnQiOjEwLCJSaWdodCI6MTAsIkJvdHRvbSI6MH0sIlBhZGRpbmciOnsiJGlkIjoiNTAiLCJUb3AiOjAsIkxlZnQiOjAsIlJpZ2h0IjowLCJCb3R0b20iOjB9LCJCYWNrZ3JvdW5kIjp7IiRpZCI6IjUxIiwiQ29sb3IiOnsiJGlkIjoiNTIiLCJBIjoyNTUsIlIiOjMxLCJHIjo3MywiQiI6MTI1fX0sIklzVmlzaWJsZSI6dHJ1ZSwiV2lkdGgiOjAuMCwiSGVpZ2h0IjowLjAsIkJvcmRlclN0eWxlIjpudWxsLCJQYXJlbnRTdHlsZSI6bnVsbH0sIkRlZmF1bHRNaWxlc3RvbmVTdHlsZSI6eyIkaWQiOiI1MyIsIlNoYXBlIjo5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zEsIkciOjczLCJCIjoxMjZ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OC4wLCJIZWlnaHQiOjIw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Q2FsaWJyaSIsIklzQm9sZCI6dHJ1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S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YWxpYnJpIiwiSXNCb2xkIjpmYWxzZSwiSXNJdGFsaWMiOmZhbHNlLCJJc1VuZGVybGluZWQiOmZhbHNlLCJQYXJlbnRTdHlsZSI6bnVsbH0sIkF1dG9TaXplIjowLCJGb3JlZ3JvdW5kIjp7IiRpZCI6Ijc0IiwiQ29sb3IiOnsiJGlkIjoiNzUiLCJBIjoyNTUsIlIiOjAsIkciOjAsIkIiOjB9fSwiTWF4V2lkdGgiOjIwMC4wLCJNYXhIZWlnaHQiOiJJbmZpbml0eSIsIlNtYXJ0Rm9yZWdyb3VuZElzQWN0aXZlIjpmYWxzZSwiSG9yaXpvbnRhbEFsaWdubWVudCI6MCwiVmVydGljYWxBbGlnbm1lbnQiOjAsIlNtYXJ0Rm9yZWdyb3VuZCI6bnVsbCwiTWFyZ2luIjp7IiRpZCI6Ijc2IiwiVG9wIjowLCJMZWZ0IjowLCJSaWdodCI6MCwiQm90dG9tIjowfSwiUGFkZGluZyI6eyIkaWQiOiI3NyIsIlRvcCI6MCwiTGVmdCI6MCwiUmlnaHQiOjAsIkJvdHRvbSI6MH0sIkJhY2tncm91bmQiOnsiJGlkIjoiNzgiLCJDb2xvciI6eyIkcmVmIjoiMjAifX0sIklzVmlzaWJsZSI6dHJ1ZSwiV2lkdGgiOjAuMCwiSGVpZ2h0IjowLjAsIkJvcmRlclN0eWxlIjpudWxsLCJQYXJlbnRTdHlsZSI6bnVsbH0sIkRhdGVGb3JtYXQiOnsiJGlkIjoiNzkiLCJGb3JtYXRTdHJpbmciOiJNTU0gZCIsIlNlcGFyYXRvciI6Ii8iLCJVc2VJbnRlcm5hdGlvbmFsRGF0ZUZvcm1hdCI6ZmFsc2UsIkRhdGVJc1Zpc2libGUiOmZhbHNlLCJUaW1lSXNWaXNpYmxlIjpmYWxzZSwiSG91ckRpZ2l0cyI6MSwiQW1QbURlc2lnbmF0b3IiOjIsIlRyaW0wME1pbnV0ZXMiOmZhbHNlLCJMYXN0S25vd25WaXNpYmlsaXR5U3RhdGUiOm51bGx9LCJJc1Zpc2libGUiOnRydWUsIlBhcmVudFN0eWxlIjpudWxsfSwiRGVmYXVsdFRhc2tTdHlsZSI6eyIkaWQiOiI4MCIsIlNoYXBlIjo4LCJTaGFwZVRoaWNrbmVzcyI6MCwiRHVyYXRpb25Gb3JtYXQiOjAsIkluY2x1ZGVOb25Xb3JraW5nRGF5c0luRHVyYXRpb24iOnRydWUsIlBlcmNlbnRhZ2VDb21wbGV0ZVN0eWxlIjp7IiRpZCI6IjgxIiwiRm9udFNldHRpbmdzIjp7IiRpZCI6IjgyIiwiRm9udFNpemUiOjEwLCJGb250TmFtZSI6IkNhbGlicmkiLCJJc0JvbGQiOmZhbHNlLCJJc0l0YWxpYyI6ZmFsc2UsIklzVW5kZXJsaW5lZCI6ZmFsc2UsIlBhcmVudFN0eWxlIjpudWxsfSwiQXV0b1NpemUiOjAsIkZvcmVncm91bmQiOnsiJGlkIjoiODMiLCJDb2xvciI6eyIkaWQiOiI4NCIsIkEiOjI1NSwiUiI6MTc4LCJHIjoxNzgsIkIiOjE3OH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E3OCwiRyI6MTc4LCJCIjoxNzh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A0LCJHIjoyMDQsIkIiOjIwNH19LCJMaW5lV2VpZ2h0IjowLjAsIkxpbmVUeXBlIjowLCJQYXJlbnRTdHlsZSI6bnVsbH0sIlZlcnRpY2FsQ29ubmVjdG9yU3R5bGUiOnsiJGlkIjoiOTgiLCJMaW5lQ29sb3IiOnsiJGlkIjoiOTkiLCIkdHlwZSI6Ik5MUkUuQ29tbW9uLkRvbS5Tb2xpZENvbG9yQnJ1c2gsIE5MUkUuQ29tbW9uIiwiQ29sb3IiOnsiJGlkIjoiMTAwIiwiQSI6MjU1LCJSIjoyMDQsIkciOjIwNCwiQiI6MjA0fX0sIkxpbmVXZWlnaHQiOjE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w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5NjAuMCwiTWF4SGVpZ2h0IjoiSW5maW5pdHkiLCJTbWFydEZvcmVncm91bmRJc0FjdGl2ZSI6ZmFsc2UsIkhvcml6b250YWxBbGlnbm1lbnQiOjE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MCwiRyI6MCwiQiI6MH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TU0gZCIsIlNlcGFyYXRvciI6Ii8iLCJVc2VJbnRlcm5hdGlvbmFsRGF0ZUZvcm1hdCI6ZmFsc2UsIkRhdGVJc1Zpc2libGUiOmZhbHNlLCJUaW1lSXNWaXNpYmxlIjpmYWxzZSwiSG91ckRpZ2l0cyI6MSwiQW1QbURlc2lnbmF0b3IiOjIsIlRyaW0wME1pbnV0ZXMiOmZhbHNlLCJMYXN0S25vd25WaXNpYmlsaXR5U3RhdGUiOnsiJGlkIjoiMTIyIiwiRGF0ZVBhcnRJc1Zpc2libGUiOmZhbHNlLCJUaW1lUGFydElzVmlzaWJsZSI6ZmFsc2V9fSwiSXNWaXNpYmxlIjp0cnVlLCJQYXJlbnRTdHlsZSI6bnVsbH0sIlNob3dFbGFwc2VkVGltZUdyYWRpZW50U3R5bGUiOmZhbHNlfSwiU2NhbGUiOnsiJGlkIjoiMTIzIiwiU3RhcnREYXRlIjoiMjAxNy0wMy0xM1QwMDowMDowMCIsIkVuZERhdGUiOiIyMDE3LTA2LTE4VDIzOjU5OjAwIiwiRm9ybWF0IjoiTU1NIiwiVHlwZSI6MiwiQXV0b0RhdGVSYW5nZSI6dHJ1ZSwiV29ya2luZ0RheXMiOjEyNywiVG9kYXlNYXJrZXJUZXh0IjoiVG9kYXkiLCJBdXRvU2NhbGVUeXBlIjpmYWxzZX0sIk1pbGVzdG9uZXMiOlt7IiRpZCI6IjEyNCIsIkRhdGUiOiIyMDE3LTAzLTI5VDIzOjU5OjAwIiwiU3R5bGUiOnsiJGlkIjoiMTI1IiwiU2hhcGUiOjIsIkNvbm5lY3Rvck1hcmdpbiI6eyIkcmVmIjoiNTQifSwiQ29ubmVjdG9yU3R5bGUiOnsiJGlkIjoiMTI2IiwiTGluZUNvbG9yIjp7IiRpZCI6IjEyNyIsIiR0eXBlIjoiTkxSRS5Db21tb24uRG9tLlNvbGlkQ29sb3JCcnVzaCwgTkxSRS5Db21tb24iLCJDb2xvciI6eyIkaWQiOiIxMjgiLCJBIjoxMjcsIlIiOjIzNCwiRyI6MjIsIkIiOjMwfX0sIkxpbmVXZWlnaHQiOjEuMCwiTGluZVR5cGUiOjAsIlBhcmVudFN0eWxlIjp7IiRyZWYiOiI1NSJ9fSwiSXNCZWxvd1RpbWViYW5kIjpmYWxzZSwiSGlkZURhdGUiOmZhbHNlLCJTaGFwZVNpemUiOjMsIlNwYWNpbmciOjIuMCwiUGFkZGluZyI6eyIkcmVmIjoiNTgifSwiU2hhcGVTdHlsZSI6eyIkaWQiOiIxMjkiLCJNYXJnaW4iOnsiJHJlZiI6IjYwIn0sIlBhZGRpbmciOnsiJHJlZiI6IjYxIn0sIkJhY2tncm91bmQiOnsiJGlkIjoiMTMwIiwiQ29sb3IiOnsiJGlkIjoiMTMxIiwiQSI6MjU1LCJSIjoyMzQsIkciOjIyLCJCIjozMH19LCJJc1Zpc2libGUiOnRydWUsIldpZHRoIjoxMC4wLCJIZWlnaHQiOjkuNzUsIkJvcmRlclN0eWxlIjp7IiRpZCI6IjEzMiIsIkxpbmVDb2xvciI6eyIkcmVmIjoiNjMifSwiTGluZVdlaWdodCI6MC4wLCJMaW5lVHlwZSI6MCwiUGFyZW50U3R5bGUiOnsiJHJlZiI6IjYyIn19LCJQYXJlbnRTdHlsZSI6eyIkcmVmIjoiNTkifX0sIlRpdGxlU3R5bGUiOnsiJGlkIjoiMTMzIiwiRm9udFNldHRpbmdzIjp7IiRpZCI6IjEzNCIsIkZvbnRTaXplIjo4LCJGb250TmFtZSI6IkNhbGlicmkiLCJJc0JvbGQiOnRydWUsIklzSXRhbGljIjpmYWxzZSwiSXNVbmRlcmxpbmVkIjpmYWxzZSwiUGFyZW50U3R5bGUiOnsiJHJlZiI6IjY2In19LCJBdXRvU2l6ZSI6MiwiRm9yZWdyb3VuZCI6eyIkcmVmIjoiNjcifSwiTWF4V2lkdGgiOjE1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MzUiLCJMaW5lQ29sb3IiOm51bGwsIkxpbmVXZWlnaHQiOjAuMCwiTGluZVR5cGUiOjAsIlBhcmVudFN0eWxlIjpudWxsfSwiUGFyZW50U3R5bGUiOnsiJHJlZiI6IjY1In19LCJEYXRlU3R5bGUiOnsiJGlkIjoiMTM2IiwiRm9udFNldHRpbmdzIjp7IiRpZCI6IjEzNyIsIkZvbnRTaXplIjo3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mYWxzZSwiV2lkdGgiOjAuMCwiSGVpZ2h0IjowLjAsIkJvcmRlclN0eWxlIjp7IiRpZCI6IjEzOCIsIkxpbmVDb2xvciI6bnVsbCwiTGluZVdlaWdodCI6MC4wLCJMaW5lVHlwZSI6MCwiUGFyZW50U3R5bGUiOm51bGx9LCJQYXJlbnRTdHlsZSI6eyIkcmVmIjoiNzIifX0sIkRhdGVGb3JtYXQiOnsiJHJlZiI6Ijc5In0sIklzVmlzaWJsZSI6ZmFsc2UsIlBhcmVudFN0eWxlIjp7IiRyZWYiOiI1MyJ9fSwiUG9zaXRpb24iOnsiUmF0aW8iOjAuMjA0NjU4NDUyNzkxNDQxNjUsIklzQ3VzdG9tIjp0cnVlfSwiRGF0ZUZvcm1hdCI6eyIkcmVmIjoiNzkifSwiSWQiOiIwMmY5Y2FlYy0xNzU0LTRhNzUtYmQyYy1hZTg2NWE4MzE2NWMiLCJJbXBvcnRJZCI6bnVsbCwiVGl0bGUiOiJPbmVVU0cgQmVuZWZpdHMgQ29ubmVjdCBCdXNpbmVzcyBQcm9jZXNzIGFuZCBDb21wbGFpbmNlIFJldmlldyIsIk5vdGUiOm51bGwsIkh5cGVybGluayI6bnVsbCwiSXNDaGFuZ2VkIjpmYWxzZSwiSXNOZXciOmZhbHNlfSx7IiRpZCI6IjEzOSIsIkRhdGUiOiIyMDE3LTAzLTI5VDIzOjU5OjAwIiwiU3R5bGUiOnsiJGlkIjoiMTQwIiwiU2hhcGUiOjEsIkNvbm5lY3Rvck1hcmdpbiI6eyIkcmVmIjoiNTQifSwiQ29ubmVjdG9yU3R5bGUiOnsiJGlkIjoiMTQxIiwiTGluZUNvbG9yIjp7IiRpZCI6IjE0MiIsIiR0eXBlIjoiTkxSRS5Db21tb24uRG9tLlNvbGlkQ29sb3JCcnVzaCwgTkxSRS5Db21tb24iLCJDb2xvciI6eyIkaWQiOiIxNDMiLCJBIjoxMjcsIlIiOjQ3LCJHIjo1NCwiQiI6MTUzfX0sIkxpbmVXZWlnaHQiOjEuMCwiTGluZVR5cGUiOjAsIlBhcmVudFN0eWxlIjp7IiRyZWYiOiI1NSJ9fSwiSXNCZWxvd1RpbWViYW5kIjp0cnVlLCJIaWRlRGF0ZSI6ZmFsc2UsIlNoYXBlU2l6ZSI6MywiU3BhY2luZyI6Mi4wLCJQYWRkaW5nIjp7IiRyZWYiOiI1OCJ9LCJTaGFwZVN0eWxlIjp7IiRpZCI6IjE0NCIsIk1hcmdpbiI6eyIkcmVmIjoiNjAifSwiUGFkZGluZyI6eyIkcmVmIjoiNjEifSwiQmFja2dyb3VuZCI6eyIkaWQiOiIxNDUiLCJDb2xvciI6eyIkaWQiOiIxNDYiLCJBIjoyNTUsIlIiOjQ3LCJHIjo1NCwiQiI6MTUzfX0sIklzVmlzaWJsZSI6dHJ1ZSwiV2lkdGgiOjE0LjAsIkhlaWdodCI6MTUuMCwiQm9yZGVyU3R5bGUiOnsiJGlkIjoiMTQ3IiwiTGluZUNvbG9yIjp7IiRyZWYiOiI2MyJ9LCJMaW5lV2VpZ2h0IjowLjAsIkxpbmVUeXBlIjowLCJQYXJlbnRTdHlsZSI6eyIkcmVmIjoiNjIifX0sIlBhcmVudFN0eWxlIjp7IiRyZWYiOiI1OSJ9fSwiVGl0bGVTdHlsZSI6eyIkaWQiOiIxNDgiLCJGb250U2V0dGluZ3MiOnsiJGlkIjoiMTQ5IiwiRm9udFNpemUiOjgsIkZvbnROYW1lIjoiQ2FsaWJyaSIsIklzQm9sZCI6dHJ1ZSwiSXNJdGFsaWMiOmZhbHNlLCJJc1VuZGVybGluZWQiOmZhbHNlLCJQYXJlbnRTdHlsZSI6eyIkcmVmIjoiNjYifX0sIkF1dG9TaXplIjoyLCJGb3JlZ3JvdW5kIjp7IiRyZWYiOiI2NyJ9LCJNYXhXaWR0aCI6ODgu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UwIiwiTGluZUNvbG9yIjpudWxsLCJMaW5lV2VpZ2h0IjowLjAsIkxpbmVUeXBlIjowLCJQYXJlbnRTdHlsZSI6bnVsbH0sIlBhcmVudFN0eWxlIjp7IiRyZWYiOiI2NSJ9fSwiRGF0ZVN0eWxlIjp7IiRpZCI6IjE1MSIsIkZvbnRTZXR0aW5ncyI6eyIkaWQiOiIxNTIiLCJGb250U2l6ZSI6Ny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ZmFsc2UsIldpZHRoIjowLjAsIkhlaWdodCI6MC4wLCJCb3JkZXJTdHlsZSI6eyIkaWQiOiIxNTMiLCJMaW5lQ29sb3IiOm51bGwsIkxpbmVXZWlnaHQiOjAuMCwiTGluZVR5cGUiOjAsIlBhcmVudFN0eWxlIjpudWxsfSwiUGFyZW50U3R5bGUiOnsiJHJlZiI6IjcyIn19LCJEYXRlRm9ybWF0Ijp7IiRyZWYiOiI3OSJ9LCJJc1Zpc2libGUiOmZhbHNlLCJQYXJlbnRTdHlsZSI6eyIkcmVmIjoiNTMifX0sIlBvc2l0aW9uIjp7IlJhdGlvIjowLjAsIklzQ3VzdG9tIjpmYWxzZX0sIkRhdGVGb3JtYXQiOnsiJHJlZiI6Ijc5In0sIklkIjoiMTQwNzBiNDEtNjMzZC00NDlhLWEyZWEtZjBmM2FhOGMyZWZjIiwiSW1wb3J0SWQiOm51bGwsIlRpdGxlIjoiRXhlY3V0aXZlIENvdW5jaWwgQnJpZWZpbmciLCJOb3RlIjpudWxsLCJIeXBlcmxpbmsiOm51bGwsIklzQ2hhbmdlZCI6ZmFsc2UsIklzTmV3IjpmYWxzZX0seyIkaWQiOiIxNTQiLCJEYXRlIjoiMjAxNy0wNC0xMlQyMzo1OTowMCIsIlN0eWxlIjp7IiRpZCI6IjE1NSIsIlNoYXBlIjoyLCJDb25uZWN0b3JNYXJnaW4iOnsiJHJlZiI6IjU0In0sIkNvbm5lY3RvclN0eWxlIjp7IiRpZCI6IjE1NiIsIkxpbmVDb2xvciI6eyIkaWQiOiIxNTciLCIkdHlwZSI6Ik5MUkUuQ29tbW9uLkRvbS5Tb2xpZENvbG9yQnJ1c2gsIE5MUkUuQ29tbW9uIiwiQ29sb3IiOnsiJGlkIjoiMTU4IiwiQSI6MTI3LCJSIjoyMzQsIkciOjIyLCJCIjozMH19LCJMaW5lV2VpZ2h0IjoxLjAsIkxpbmVUeXBlIjowLCJQYXJlbnRTdHlsZSI6eyIkcmVmIjoiNTUifX0sIklzQmVsb3dUaW1lYmFuZCI6ZmFsc2UsIkhpZGVEYXRlIjpmYWxzZSwiU2hhcGVTaXplIjozLCJTcGFjaW5nIjoyLjAsIlBhZGRpbmciOnsiJHJlZiI6IjU4In0sIlNoYXBlU3R5bGUiOnsiJGlkIjoiMTU5IiwiTWFyZ2luIjp7IiRyZWYiOiI2MCJ9LCJQYWRkaW5nIjp7IiRyZWYiOiI2MSJ9LCJCYWNrZ3JvdW5kIjp7IiRpZCI6IjE2MCIsIkNvbG9yIjp7IiRpZCI6IjE2MSIsIkEiOjI1NSwiUiI6MjM0LCJHIjoyMiwiQiI6MzB9fSwiSXNWaXNpYmxlIjp0cnVlLCJXaWR0aCI6MTAuMCwiSGVpZ2h0Ijo5Ljc1LCJCb3JkZXJTdHlsZSI6eyIkaWQiOiIxNjIiLCJMaW5lQ29sb3IiOnsiJHJlZiI6IjYzIn0sIkxpbmVXZWlnaHQiOjAuMCwiTGluZVR5cGUiOjAsIlBhcmVudFN0eWxlIjp7IiRyZWYiOiI2MiJ9fSwiUGFyZW50U3R5bGUiOnsiJHJlZiI6IjU5In19LCJUaXRsZVN0eWxlIjp7IiRpZCI6IjE2MyIsIkZvbnRTZXR0aW5ncyI6eyIkaWQiOiIxNjQiLCJGb250U2l6ZSI6OCwiRm9udE5hbWUiOiJDYWxpYnJpIiwiSXNCb2xkIjp0cnVlLCJJc0l0YWxpYyI6ZmFsc2UsIklzVW5kZXJsaW5lZCI6ZmFsc2UsIlBhcmVudFN0eWxlIjp7IiRyZWYiOiI2NiJ9fSwiQXV0b1NpemUiOjIsIkZvcmVncm91bmQiOnsiJHJlZiI6IjY3In0sIk1heFdpZHRoIjoxNT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Y1IiwiTGluZUNvbG9yIjpudWxsLCJMaW5lV2VpZ2h0IjowLjAsIkxpbmVUeXBlIjowLCJQYXJlbnRTdHlsZSI6bnVsbH0sIlBhcmVudFN0eWxlIjp7IiRyZWYiOiI2NSJ9fSwiRGF0ZVN0eWxlIjp7IiRpZCI6IjE2NiIsIkZvbnRTZXR0aW5ncyI6eyIkaWQiOiIxNjciLCJGb250U2l6ZSI6Ny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2OCIsIkxpbmVDb2xvciI6bnVsbCwiTGluZVdlaWdodCI6MC4wLCJMaW5lVHlwZSI6MCwiUGFyZW50U3R5bGUiOm51bGx9LCJQYXJlbnRTdHlsZSI6eyIkcmVmIjoiNzIifX0sIkRhdGVGb3JtYXQiOnsiJHJlZiI6Ijc5In0sIklzVmlzaWJsZSI6ZmFsc2UsIlBhcmVudFN0eWxlIjp7IiRyZWYiOiI1MyJ9fSwiUG9zaXRpb24iOnsiUmF0aW8iOjAuMzQ0ODU1OTgwNjQxNTU3MzcsIklzQ3VzdG9tIjp0cnVlfSwiRGF0ZUZvcm1hdCI6eyIkcmVmIjoiNzkifSwiSWQiOiJmMjYyZTg0ZC1hZmI0LTRmZDgtOGY5MS0yNDg5Mjg5ZDg4MzEiLCJJbXBvcnRJZCI6bnVsbCwiVGl0bGUiOiJPbmVVU0cgQmVuZWZpdHMgQ29ubmVjdCBCdXNpbmVzcyBQcm9jZXNzIGFuZCBDb21wbGFpbmNlIFJldmlldyIsIk5vdGUiOm51bGwsIkh5cGVybGluayI6bnVsbCwiSXNDaGFuZ2VkIjpmYWxzZSwiSXNOZXciOmZhbHNlfSx7IiRpZCI6IjE2OSIsIkRhdGUiOiIyMDE3LTA0LTIwVDIzOjU5OjAwIiwiU3R5bGUiOnsiJGlkIjoiMTcwIiwiU2hhcGUiOjIsIkNvbm5lY3Rvck1hcmdpbiI6eyIkcmVmIjoiNTQifSwiQ29ubmVjdG9yU3R5bGUiOnsiJGlkIjoiMTcxIiwiTGluZUNvbG9yIjp7IiRpZCI6IjE3MiIsIiR0eXBlIjoiTkxSRS5Db21tb24uRG9tLlNvbGlkQ29sb3JCcnVzaCwgTkxSRS5Db21tb24iLCJDb2xvciI6eyIkaWQiOiIxNzMiLCJBIjoxMjcsIlIiOjIzNCwiRyI6MjIsIkIiOjMwfX0sIkxpbmVXZWlnaHQiOjEuMCwiTGluZVR5cGUiOjAsIlBhcmVudFN0eWxlIjp7IiRyZWYiOiI1NSJ9fSwiSXNCZWxvd1RpbWViYW5kIjpmYWxzZSwiSGlkZURhdGUiOmZhbHNlLCJTaGFwZVNpemUiOjMsIlNwYWNpbmciOjIuMCwiUGFkZGluZyI6eyIkcmVmIjoiNTgifSwiU2hhcGVTdHlsZSI6eyIkaWQiOiIxNzQiLCJNYXJnaW4iOnsiJHJlZiI6IjYwIn0sIlBhZGRpbmciOnsiJHJlZiI6IjYxIn0sIkJhY2tncm91bmQiOnsiJGlkIjoiMTc1IiwiQ29sb3IiOnsiJGlkIjoiMTc2IiwiQSI6MjU1LCJSIjoyMzQsIkciOjIyLCJCIjozMH19LCJJc1Zpc2libGUiOnRydWUsIldpZHRoIjoxMC4wLCJIZWlnaHQiOjkuNzUsIkJvcmRlclN0eWxlIjp7IiRpZCI6IjE3NyIsIkxpbmVDb2xvciI6eyIkcmVmIjoiNjMifSwiTGluZVdlaWdodCI6MC4wLCJMaW5lVHlwZSI6MCwiUGFyZW50U3R5bGUiOnsiJHJlZiI6IjYyIn19LCJQYXJlbnRTdHlsZSI6eyIkcmVmIjoiNTkifX0sIlRpdGxlU3R5bGUiOnsiJGlkIjoiMTc4IiwiRm9udFNldHRpbmdzIjp7IiRpZCI6IjE3OSIsIkZvbnRTaXplIjo4LCJGb250TmFtZSI6IkNhbGlicmkiLCJJc0JvbGQiOnRydWUsIklzSXRhbGljIjpmYWxzZSwiSXNVbmRlcmxpbmVkIjpmYWxzZSwiUGFyZW50U3R5bGUiOnsiJHJlZiI6IjY2In19LCJBdXRvU2l6ZSI6MiwiRm9yZWdyb3VuZCI6eyIkcmVmIjoiNjcifSwiTWF4V2lkdGgiOjEzMi43NS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gwIiwiTGluZUNvbG9yIjpudWxsLCJMaW5lV2VpZ2h0IjowLjAsIkxpbmVUeXBlIjowLCJQYXJlbnRTdHlsZSI6bnVsbH0sIlBhcmVudFN0eWxlIjp7IiRyZWYiOiI2NSJ9fSwiRGF0ZVN0eWxlIjp7IiRpZCI6IjE4MSIsIkZvbnRTZXR0aW5ncyI6eyIkaWQiOiIxODIiLCJGb250U2l6ZSI6Ny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ZmFsc2UsIldpZHRoIjowLjAsIkhlaWdodCI6MC4wLCJCb3JkZXJTdHlsZSI6eyIkaWQiOiIxODMiLCJMaW5lQ29sb3IiOm51bGwsIkxpbmVXZWlnaHQiOjAuMCwiTGluZVR5cGUiOjAsIlBhcmVudFN0eWxlIjpudWxsfSwiUGFyZW50U3R5bGUiOnsiJHJlZiI6IjcyIn19LCJEYXRlRm9ybWF0Ijp7IiRyZWYiOiI3OSJ9LCJJc1Zpc2libGUiOmZhbHNlLCJQYXJlbnRTdHlsZSI6eyIkcmVmIjoiNTMifX0sIlBvc2l0aW9uIjp7IlJhdGlvIjowLjA4MDU1MTQ0OTM3MTQ2MzQxMywiSXNDdXN0b20iOnRydWV9LCJEYXRlRm9ybWF0Ijp7IiRyZWYiOiI3OSJ9LCJJZCI6IjZkNDIwZmI1LWNhYjMtNDNiYi1hYTZkLTMwMDE0YmJkZjljNCIsIkltcG9ydElkIjpudWxsLCJUaXRsZSI6Ik9uZVVTRyBCZW5lZml0cyBDb25uZWN0IE9wZW4gSG91c2UiLCJOb3RlIjpudWxsLCJIeXBlcmxpbmsiOm51bGwsIklzQ2hhbmdlZCI6ZmFsc2UsIklzTmV3IjpmYWxzZX0seyIkaWQiOiIxODQiLCJEYXRlIjoiMjAxNy0wNS0xNVQyMzo1OTowMCIsIlN0eWxlIjp7IiRpZCI6IjE4NSIsIlNoYXBlIjoyLCJDb25uZWN0b3JNYXJnaW4iOnsiJHJlZiI6IjU0In0sIkNvbm5lY3RvclN0eWxlIjp7IiRpZCI6IjE4NiIsIkxpbmVDb2xvciI6eyIkaWQiOiIxODciLCIkdHlwZSI6Ik5MUkUuQ29tbW9uLkRvbS5Tb2xpZENvbG9yQnJ1c2gsIE5MUkUuQ29tbW9uIiwiQ29sb3IiOnsiJGlkIjoiMTg4IiwiQSI6MTI3LCJSIjowLCJHIjoxMTQsIkIiOjE4OH19LCJMaW5lV2VpZ2h0IjoxLjAsIkxpbmVUeXBlIjowLCJQYXJlbnRTdHlsZSI6eyIkcmVmIjoiNTUifX0sIklzQmVsb3dUaW1lYmFuZCI6ZmFsc2UsIkhpZGVEYXRlIjpmYWxzZSwiU2hhcGVTaXplIjoxLCJTcGFjaW5nIjoyLjAsIlBhZGRpbmciOnsiJHJlZiI6IjU4In0sIlNoYXBlU3R5bGUiOnsiJGlkIjoiMTg5IiwiTWFyZ2luIjp7IiRyZWYiOiI2MCJ9LCJQYWRkaW5nIjp7IiRyZWYiOiI2MSJ9LCJCYWNrZ3JvdW5kIjp7IiRpZCI6IjE5MCIsIkNvbG9yIjp7IiRpZCI6IjE5MSIsIkEiOjI1NSwiUiI6MCwiRyI6MTE0LCJCIjoxODh9fSwiSXNWaXNpYmxlIjp0cnVlLCJXaWR0aCI6MTguMCwiSGVpZ2h0IjoyMC4wLCJCb3JkZXJTdHlsZSI6eyIkaWQiOiIxOTIiLCJMaW5lQ29sb3IiOnsiJHJlZiI6IjYzIn0sIkxpbmVXZWlnaHQiOjAuMCwiTGluZVR5cGUiOjAsIlBhcmVudFN0eWxlIjp7IiRyZWYiOiI2MiJ9fSwiUGFyZW50U3R5bGUiOnsiJHJlZiI6IjU5In19LCJUaXRsZVN0eWxlIjp7IiRpZCI6IjE5MyIsIkZvbnRTZXR0aW5ncyI6eyIkaWQiOiIxOTQiLCJGb250U2l6ZSI6OC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k1IiwiTGluZUNvbG9yIjpudWxsLCJMaW5lV2VpZ2h0IjowLjAsIkxpbmVUeXBlIjowLCJQYXJlbnRTdHlsZSI6bnVsbH0sIlBhcmVudFN0eWxlIjp7IiRyZWYiOiI2NSJ9fSwiRGF0ZVN0eWxlIjp7IiRpZCI6IjE5NiIsIkZvbnRTZXR0aW5ncyI6eyIkaWQiOiIxOTc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mZhbHNlLCJXaWR0aCI6MC4wLCJIZWlnaHQiOjAuMCwiQm9yZGVyU3R5bGUiOnsiJGlkIjoiMTk4IiwiTGluZUNvbG9yIjpudWxsLCJMaW5lV2VpZ2h0IjowLjAsIkxpbmVUeXBlIjowLCJQYXJlbnRTdHlsZSI6bnVsbH0sIlBhcmVudFN0eWxlIjp7IiRyZWYiOiI3MiJ9fSwiRGF0ZUZvcm1hdCI6eyIkcmVmIjoiNzkifSwiSXNWaXNpYmxlIjpmYWxzZSwiUGFyZW50U3R5bGUiOnsiJHJlZiI6IjUzIn19LCJQb3NpdGlvbiI6eyJSYXRpbyI6MC4wOTQwNjU3Njc3NjcwMDc0MzgsIklzQ3VzdG9tIjpmYWxzZX0sIkRhdGVGb3JtYXQiOnsiJHJlZiI6Ijc5In0sIklkIjoiNWFhMDgzODktMDgzZi00Y2Y0LTg3OGUtZmE4OTQxM2VhMDI5IiwiSW1wb3J0SWQiOm51bGwsIlRpdGxlIjoiQ29ob3J0IDIgJiAzIEtpY2tvZmYiLCJOb3RlIjpudWxsLCJIeXBlcmxpbmsiOm51bGwsIklzQ2hhbmdlZCI6ZmFsc2UsIklzTmV3IjpmYWxzZX0seyIkaWQiOiIxOTkiLCJEYXRlIjoiMjAxNy0wNi0xOFQyMzo1OTowMCIsIlN0eWxlIjp7IiRpZCI6IjIwMCIsIlNoYXBlIjoxLCJDb25uZWN0b3JNYXJnaW4iOnsiJHJlZiI6IjU0In0sIkNvbm5lY3RvclN0eWxlIjp7IiRpZCI6IjIwMSIsIkxpbmVDb2xvciI6eyIkaWQiOiIyMDIiLCIkdHlwZSI6Ik5MUkUuQ29tbW9uLkRvbS5Tb2xpZENvbG9yQnJ1c2gsIE5MUkUuQ29tbW9uIiwiQ29sb3IiOnsiJGlkIjoiMjAzIiwiQSI6MTI3LCJSIjoyNiwiRyI6MTcwLCJCIjo2Nn19LCJMaW5lV2VpZ2h0IjoxLjAsIkxpbmVUeXBlIjowLCJQYXJlbnRTdHlsZSI6eyIkcmVmIjoiNTUifX0sIklzQmVsb3dUaW1lYmFuZCI6dHJ1ZSwiSGlkZURhdGUiOmZhbHNlLCJTaGFwZVNpemUiOjEsIlNwYWNpbmciOjIuMCwiUGFkZGluZyI6eyIkcmVmIjoiNTgifSwiU2hhcGVTdHlsZSI6eyIkaWQiOiIyMDQiLCJNYXJnaW4iOnsiJHJlZiI6IjYwIn0sIlBhZGRpbmciOnsiJHJlZiI6IjYxIn0sIkJhY2tncm91bmQiOnsiJGlkIjoiMjA1IiwiQ29sb3IiOnsiJGlkIjoiMjA2IiwiQSI6MjU1LCJSIjoyNiwiRyI6MTcwLCJCIjo2Nn19LCJJc1Zpc2libGUiOnRydWUsIldpZHRoIjoxOC4wLCJIZWlnaHQiOjIwLjAsIkJvcmRlclN0eWxlIjp7IiRpZCI6IjIwNyIsIkxpbmVDb2xvciI6eyIkcmVmIjoiNjMifSwiTGluZVdlaWdodCI6MC4wLCJMaW5lVHlwZSI6MCwiUGFyZW50U3R5bGUiOnsiJHJlZiI6IjYyIn19LCJQYXJlbnRTdHlsZSI6eyIkcmVmIjoiNTkifX0sIlRpdGxlU3R5bGUiOnsiJGlkIjoiMjA4IiwiRm9udFNldHRpbmdzIjp7IiRpZCI6IjIwOS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EwIiwiTGluZUNvbG9yIjpudWxsLCJMaW5lV2VpZ2h0IjowLjAsIkxpbmVUeXBlIjowLCJQYXJlbnRTdHlsZSI6bnVsbH0sIlBhcmVudFN0eWxlIjp7IiRyZWYiOiI2NSJ9fSwiRGF0ZVN0eWxlIjp7IiRpZCI6IjIxMSIsIkZvbnRTZXR0aW5ncyI6eyIkaWQiOiIyMT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mZhbHNlLCJXaWR0aCI6MC4wLCJIZWlnaHQiOjAuMCwiQm9yZGVyU3R5bGUiOnsiJGlkIjoiMjEzIiwiTGluZUNvbG9yIjpudWxsLCJMaW5lV2VpZ2h0IjowLjAsIkxpbmVUeXBlIjowLCJQYXJlbnRTdHlsZSI6bnVsbH0sIlBhcmVudFN0eWxlIjp7IiRyZWYiOiI3MiJ9fSwiRGF0ZUZvcm1hdCI6eyIkcmVmIjoiNzkifSwiSXNWaXNpYmxlIjpmYWxzZSwiUGFyZW50U3R5bGUiOnsiJHJlZiI6IjUzIn19LCJQb3NpdGlvbiI6eyJSYXRpbyI6MC4wLCJJc0N1c3RvbSI6ZmFsc2V9LCJEYXRlRm9ybWF0Ijp7IiRyZWYiOiI3OSJ9LCJJZCI6IjVlYWM0MmE3LWI3YmUtNDlhZi1hMDFjLTBkZTI3ZDFlZDAzOSIsIkltcG9ydElkIjpudWxsLCJUaXRsZSI6IkdvIExpdmUiLCJOb3RlIjpudWxsLCJIeXBlcmxpbmsiOm51bGwsIklzQ2hhbmdlZCI6ZmFsc2UsIklzTmV3IjpmYWxzZX1dLCJUYXNrcyI6W3siJGlkIjoiMjE0IiwiR3JvdXBOYW1lIjpudWxsLCJTdGFydERhdGUiOiIyMDE3LTA0LTEzVDAwOjAwOjAwWiIsIkVuZERhdGUiOiIyMDE3LTA1LTE5VDIzOjU5OjAwWiIsIlBlcmNlbnRhZ2VDb21wbGV0ZSI6bnVsbCwiU3R5bGUiOnsiJGlkIjoiMjE1IiwiU2hhcGUiOjgsIlNoYXBlVGhpY2tuZXNzIjozLCJEdXJhdGlvbkZvcm1hdCI6MCwiSW5jbHVkZU5vbldvcmtpbmdEYXlzSW5EdXJhdGlvbiI6dHJ1ZSwiUGVyY2VudGFnZUNvbXBsZXRlU3R5bGUiOnsiJGlkIjoiMjE2IiwiRm9udFNldHRpbmdzIjp7IiRpZCI6IjIxN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xOCIsIkxpbmVDb2xvciI6bnVsbCwiTGluZVdlaWdodCI6MC4wLCJMaW5lVHlwZSI6MCwiUGFyZW50U3R5bGUiOm51bGx9LCJQYXJlbnRTdHlsZSI6eyIkcmVmIjoiODEifX0sIkR1cmF0aW9uU3R5bGUiOnsiJGlkIjoiMjE5IiwiRm9udFNldHRpbmdzIjp7IiRpZCI6IjIyM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yMSIsIkxpbmVDb2xvciI6bnVsbCwiTGluZVdlaWdodCI6MC4wLCJMaW5lVHlwZSI6MCwiUGFyZW50U3R5bGUiOm51bGx9LCJQYXJlbnRTdHlsZSI6eyIkcmVmIjoiODgifX0sIkhvcml6b250YWxDb25uZWN0b3JTdHlsZSI6eyIkaWQiOiIyMjIiLCJMaW5lQ29sb3IiOnsiJHJlZiI6Ijk2In0sIkxpbmVXZWlnaHQiOjAuMCwiTGluZVR5cGUiOjAsIlBhcmVudFN0eWxlIjp7IiRyZWYiOiI5NSJ9fSwiVmVydGljYWxDb25uZWN0b3JTdHlsZSI6eyIkaWQiOiIyMjMiLCJMaW5lQ29sb3IiOnsiJHJlZiI6Ijk5In0sIkxpbmVXZWlnaHQiOjAuMCwiTGluZVR5cGUiOjAsIlBhcmVudFN0eWxlIjp7IiRyZWYiOiI5OCJ9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I0IiwiTWFyZ2luIjp7IiRyZWYiOiIxMDIifSwiUGFkZGluZyI6eyIkcmVmIjoiMTAzIn0sIkJhY2tncm91bmQiOnsiJGlkIjoiMjI1IiwiQ29sb3IiOnsiJGlkIjoiMjI2IiwiQSI6MjU1LCJSIjowLCJHIjoxMTQsIkIiOjE4OH19LCJJc1Zpc2libGUiOnRydWUsIldpZHRoIjowLjAsIkhlaWdodCI6MTAuMDY5OTk5Njk0ODI0MjE5LCJCb3JkZXJTdHlsZSI6eyIkaWQiOiIyMjciLCJMaW5lQ29sb3IiOnsiJHJlZiI6IjEwNSJ9LCJMaW5lV2VpZ2h0IjowLjAsIkxpbmVUeXBlIjowLCJQYXJlbnRTdHlsZSI6eyIkcmVmIjoiMTA0In19LCJQYXJlbnRTdHlsZSI6eyIkcmVmIjoiMTAxIn19LCJUaXRsZVN0eWxlIjp7IiRpZCI6IjIyOCIsIkZvbnRTZXR0aW5ncyI6eyIkaWQiOiIyMjkiLCJGb250U2l6ZSI6OCwiRm9udE5hbWUiOiJDYWxpYnJpIiwiSXNCb2xkIjp0cnVlLCJJc0l0YWxpYyI6ZmFsc2UsIklzVW5kZXJsaW5lZCI6ZmFsc2UsIlBhcmVudFN0eWxlIjp7IiRyZWYiOiIxMDgifX0sIkF1dG9TaXplIjoyLCJGb3JlZ3JvdW5kIjp7IiRpZCI6IjIzMCIsIkNvbG9yIjp7IiRpZCI6IjIzMSIsIkEiOjI1NSwiUiI6MjU1LCJHIjoyNTUsIkIiOjI1NX19LCJNYXhXaWR0aCI6ODMuMjUsIk1heEhlaWdodCI6IkluZmluaXR5IiwiU21hcnRGb3JlZ3JvdW5kSXNBY3RpdmUiOmZhbHNlLCJIb3Jpem9udGFsQWxpZ25tZW50IjoxLCJWZXJ0aWNhbEFsaWdubWVudCI6MCwiU21hcnRGb3JlZ3JvdW5kIjpudWxsLCJNYXJnaW4iOnsiJHJlZiI6IjExMSJ9LCJQYWRkaW5nIjp7IiRyZWYiOiIxMTIifSwiQmFja2dyb3VuZCI6eyIkcmVmIjoiMTEzIn0sIklzVmlzaWJsZSI6dHJ1ZSwiV2lkdGgiOjAuMCwiSGVpZ2h0IjowLjAsIkJvcmRlclN0eWxlIjp7IiRpZCI6IjIzMiIsIkxpbmVDb2xvciI6bnVsbCwiTGluZVdlaWdodCI6MC4wLCJMaW5lVHlwZSI6MCwiUGFyZW50U3R5bGUiOm51bGx9LCJQYXJlbnRTdHlsZSI6eyIkcmVmIjoiMTA3In19LCJEYXRlU3R5bGUiOnsiJGlkIjoiMjMzIiwiRm9udFNldHRpbmdzIjp7IiRpZCI6IjIzNCIsIkZvbnRTaXplIjoxMCwiRm9udE5hbWUiOiJDYWxpYnJpIiwiSXNCb2xkIjpmYWxzZSwiSXNJdGFsaWMiOmZhbHNlLCJJc1VuZGVybGluZWQiOmZhbHNlLCJQYXJlbnRTdHlsZSI6eyIkcmVmIjoiMTE1In19LCJBdXRvU2l6ZSI6MiwiRm9yZWdyb3VuZCI6eyIkcmVmIjoiMTE2In0sIk1heFdpZHRoIjo0Mi43NDUwNDA4OTM1NTQ2ODg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IzNSIsIkxpbmVDb2xvciI6bnVsbCwiTGluZVdlaWdodCI6MC4wLCJMaW5lVHlwZSI6MCwiUGFyZW50U3R5bGUiOm51bGx9LCJQYXJlbnRTdHlsZSI6eyIkcmVmIjoiMTE0In19LCJEYXRlRm9ybWF0Ijp7IiRyZWYiOiIxMjEifSwiSXNWaXNpYmxlIjpmYWxzZSwiUGFyZW50U3R5bGUiOnsiJHJlZiI6IjgwIn19LCJJbmRleCI6MSwiU21hcnREdXJhdGlvbkFjdGl2YXRlZCI6ZmFsc2UsIkRhdGVGb3JtYXQiOnsiJHJlZiI6IjEyMSJ9LCJJZCI6IjZkZDFhZjZmLTg5MmQtNDk0MS04MzQxLWRlMmZhNDU1YjY5NiIsIkltcG9ydElkIjpudWxsLCJUaXRsZSI6IlVzZXIgQWNjZXB0YW5jZSBUZXN0aW5nIiwiTm90ZSI6bnVsbCwiSHlwZXJsaW5rIjpudWxsLCJJc0NoYW5nZWQiOmZhbHNlLCJJc05ldyI6ZmFsc2V9LHsiJGlkIjoiMjM2IiwiR3JvdXBOYW1lIjpudWxsLCJTdGFydERhdGUiOiIyMDE3LTA1LTE5VDAwOjAwOjAwWiIsIkVuZERhdGUiOiIyMDE3LTA2LTA5VDIzOjU5OjAwWiIsIlBlcmNlbnRhZ2VDb21wbGV0ZSI6bnVsbCwiU3R5bGUiOnsiJGlkIjoiMjM3IiwiU2hhcGUiOjgsIlNoYXBlVGhpY2tuZXNzIjowLCJEdXJhdGlvbkZvcm1hdCI6MCwiSW5jbHVkZU5vbldvcmtpbmdEYXlzSW5EdXJhdGlvbiI6dHJ1ZSwiUGVyY2VudGFnZUNvbXBsZXRlU3R5bGUiOnsiJGlkIjoiMjM4IiwiRm9udFNldHRpbmdzIjp7IiRpZCI6IjIzO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0MCIsIkxpbmVDb2xvciI6bnVsbCwiTGluZVdlaWdodCI6MC4wLCJMaW5lVHlwZSI6MCwiUGFyZW50U3R5bGUiOm51bGx9LCJQYXJlbnRTdHlsZSI6eyIkcmVmIjoiODEifX0sIkR1cmF0aW9uU3R5bGUiOnsiJGlkIjoiMjQxIiwiRm9udFNldHRpbmdzIjp7IiRpZCI6IjI0Mi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0MyIsIkxpbmVDb2xvciI6bnVsbCwiTGluZVdlaWdodCI6MC4wLCJMaW5lVHlwZSI6MCwiUGFyZW50U3R5bGUiOm51bGx9LCJQYXJlbnRTdHlsZSI6eyIkcmVmIjoiODgifX0sIkhvcml6b250YWxDb25uZWN0b3JTdHlsZSI6eyIkaWQiOiIyNDQiLCJMaW5lQ29sb3IiOnsiJHJlZiI6Ijk2In0sIkxpbmVXZWlnaHQiOjAuMCwiTGluZVR5cGUiOjAsIlBhcmVudFN0eWxlIjp7IiRyZWYiOiI5NSJ9fSwiVmVydGljYWxDb25uZWN0b3JTdHlsZSI6eyIkaWQiOiIyNDUiLCJMaW5lQ29sb3IiOnsiJHJlZiI6Ijk5In0sIkxpbmVXZWlnaHQiOjAuMCwiTGluZVR5cGUiOjAsIlBhcmVudFN0eWxlIjp7IiRyZWYiOiI5OCJ9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Q2IiwiTWFyZ2luIjp7IiRyZWYiOiIxMDIifSwiUGFkZGluZyI6eyIkcmVmIjoiMTAzIn0sIkJhY2tncm91bmQiOnsiJGlkIjoiMjQ3IiwiQ29sb3IiOnsiJGlkIjoiMjQ4IiwiQSI6MjU1LCJSIjoyLCJHIjoxNzgsIkIiOjIzOH19LCJJc1Zpc2libGUiOnRydWUsIldpZHRoIjowLjAsIkhlaWdodCI6MTAuMCwiQm9yZGVyU3R5bGUiOnsiJGlkIjoiMjQ5IiwiTGluZUNvbG9yIjp7IiRyZWYiOiIxMDUifSwiTGluZVdlaWdodCI6MC4wLCJMaW5lVHlwZSI6MCwiUGFyZW50U3R5bGUiOnsiJHJlZiI6IjEwNCJ9fSwiUGFyZW50U3R5bGUiOnsiJHJlZiI6IjEwMSJ9fSwiVGl0bGVTdHlsZSI6eyIkaWQiOiIyNTAiLCJGb250U2V0dGluZ3MiOnsiJGlkIjoiMjUxIiwiRm9udFNpemUiOjgsIkZvbnROYW1lIjoiQ2FsaWJyaSIsIklzQm9sZCI6dHJ1ZSwiSXNJdGFsaWMiOmZhbHNlLCJJc1VuZGVybGluZWQiOmZhbHNlLCJQYXJlbnRTdHlsZSI6eyIkcmVmIjoiMTA4In19LCJBdXRvU2l6ZSI6MCwiRm9yZWdyb3VuZCI6eyIkaWQiOiIyNTIiLCJDb2xvciI6eyIkaWQiOiIyNTMiLCJBIjoyNTUsIlIiOjI1NSwiRyI6MjU1LCJCIjoyNTV9fSwiTWF4V2lkdGgiOjcyMC4wLCJNYXhIZWlnaHQiOiJJbmZpbml0eSIsIlNtYXJ0Rm9yZWdyb3VuZElzQWN0aXZlIjpmYWxzZSwiSG9yaXpvbnRhbEFsaWdubWVudCI6MSwiVmVydGljYWxBbGlnbm1lbnQiOjAsIlNtYXJ0Rm9yZWdyb3VuZCI6bnVsbCwiTWFyZ2luIjp7IiRyZWYiOiIxMTEifSwiUGFkZGluZyI6eyIkcmVmIjoiMTEyIn0sIkJhY2tncm91bmQiOnsiJHJlZiI6IjExMyJ9LCJJc1Zpc2libGUiOnRydWUsIldpZHRoIjowLjAsIkhlaWdodCI6MC4wLCJCb3JkZXJTdHlsZSI6eyIkaWQiOiIyNTQiLCJMaW5lQ29sb3IiOm51bGwsIkxpbmVXZWlnaHQiOjAuMCwiTGluZVR5cGUiOjAsIlBhcmVudFN0eWxlIjpudWxsfSwiUGFyZW50U3R5bGUiOnsiJHJlZiI6IjEwNyJ9fSwiRGF0ZVN0eWxlIjp7IiRpZCI6IjI1NSIsIkZvbnRTZXR0aW5ncyI6eyIkaWQiOiIyNTY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I1NyIsIkxpbmVDb2xvciI6bnVsbCwiTGluZVdlaWdodCI6MC4wLCJMaW5lVHlwZSI6MCwiUGFyZW50U3R5bGUiOm51bGx9LCJQYXJlbnRTdHlsZSI6eyIkcmVmIjoiMTE0In19LCJEYXRlRm9ybWF0Ijp7IiRyZWYiOiIxMjEifSwiSXNWaXNpYmxlIjpmYWxzZSwiUGFyZW50U3R5bGUiOnsiJHJlZiI6IjgwIn19LCJJbmRleCI6MiwiU21hcnREdXJhdGlvbkFjdGl2YXRlZCI6ZmFsc2UsIkRhdGVGb3JtYXQiOnsiJHJlZiI6IjEyMSJ9LCJJZCI6IjRjYjViNWZhLWM3ODItNGNiMS1iMjJmLTM4ZTBmNzRjNDIyNSIsIkltcG9ydElkIjpudWxsLCJUaXRsZSI6IlBhcmFsbGVsIFRlc3RpbmciLCJOb3RlIjpudWxsLCJIeXBlcmxpbmsiOm51bGwsIklzQ2hhbmdlZCI6ZmFsc2UsIklzTmV3IjpmYWxzZX0seyIkaWQiOiIyNTgiLCJHcm91cE5hbWUiOm51bGwsIlN0YXJ0RGF0ZSI6IjIwMTctMDYtMDlUMDA6MDA6MDBaIiwiRW5kRGF0ZSI6IjIwMTctMDYtMTZUMjM6NTk6MDBaIiwiUGVyY2VudGFnZUNvbXBsZXRlIjpudWxsLCJTdHlsZSI6eyIkaWQiOiIyNTkiLCJTaGFwZSI6OCwiU2hhcGVUaGlja25lc3MiOjAsIkR1cmF0aW9uRm9ybWF0IjowLCJJbmNsdWRlTm9uV29ya2luZ0RheXNJbkR1cmF0aW9uIjp0cnVlLCJQZXJjZW50YWdlQ29tcGxldGVTdHlsZSI6eyIkaWQiOiIyNjAiLCJGb250U2V0dGluZ3MiOnsiJGlkIjoiMjYx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YyIiwiTGluZUNvbG9yIjpudWxsLCJMaW5lV2VpZ2h0IjowLjAsIkxpbmVUeXBlIjowLCJQYXJlbnRTdHlsZSI6bnVsbH0sIlBhcmVudFN0eWxlIjp7IiRyZWYiOiI4MSJ9fSwiRHVyYXRpb25TdHlsZSI6eyIkaWQiOiIyNjMiLCJGb250U2V0dGluZ3MiOnsiJGlkIjoiMjY0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Y1IiwiTGluZUNvbG9yIjpudWxsLCJMaW5lV2VpZ2h0IjowLjAsIkxpbmVUeXBlIjowLCJQYXJlbnRTdHlsZSI6bnVsbH0sIlBhcmVudFN0eWxlIjp7IiRyZWYiOiI4OCJ9fSwiSG9yaXpvbnRhbENvbm5lY3RvclN0eWxlIjp7IiRpZCI6IjI2NiIsIkxpbmVDb2xvciI6eyIkcmVmIjoiOTYifSwiTGluZVdlaWdodCI6MC4wLCJMaW5lVHlwZSI6MCwiUGFyZW50U3R5bGUiOnsiJHJlZiI6Ijk1In19LCJWZXJ0aWNhbENvbm5lY3RvclN0eWxlIjp7IiRpZCI6IjI2NyIsIkxpbmVDb2xvciI6eyIkcmVmIjoiOTkifSwiTGluZVdlaWdodCI6MC4wLCJMaW5lVHlwZSI6MCwiUGFyZW50U3R5bGUiOnsiJHJlZiI6Ijk4In1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yNjgiLCJNYXJnaW4iOnsiJHJlZiI6IjEwMiJ9LCJQYWRkaW5nIjp7IiRyZWYiOiIxMDMifSwiQmFja2dyb3VuZCI6eyIkaWQiOiIyNjkiLCJDb2xvciI6eyIkaWQiOiIyNzAiLCJBIjoyNTUsIlIiOjI2LCJHIjoxNzAsIkIiOjY2fX0sIklzVmlzaWJsZSI6dHJ1ZSwiV2lkdGgiOjAuMCwiSGVpZ2h0IjoxMC4wLCJCb3JkZXJTdHlsZSI6eyIkaWQiOiIyNzEiLCJMaW5lQ29sb3IiOnsiJHJlZiI6IjEwNSJ9LCJMaW5lV2VpZ2h0IjowLjAsIkxpbmVUeXBlIjowLCJQYXJlbnRTdHlsZSI6eyIkcmVmIjoiMTA0In19LCJQYXJlbnRTdHlsZSI6eyIkcmVmIjoiMTAxIn19LCJUaXRsZVN0eWxlIjp7IiRpZCI6IjI3MiIsIkZvbnRTZXR0aW5ncyI6eyIkaWQiOiIyNzMiLCJGb250U2l6ZSI6OCwiRm9udE5hbWUiOiJDYWxpYnJpIiwiSXNCb2xkIjp0cnVlLCJJc0l0YWxpYyI6ZmFsc2UsIklzVW5kZXJsaW5lZCI6ZmFsc2UsIlBhcmVudFN0eWxlIjp7IiRyZWYiOiIxMDgifX0sIkF1dG9TaXplIjowLCJGb3JlZ3JvdW5kIjp7IiRpZCI6IjI3NCIsIkNvbG9yIjp7IiRpZCI6IjI3NSIsIkEiOjI1NSwiUiI6MjU1LCJHIjoyNTUsIkIiOjI1NX19LCJNYXhXaWR0aCI6NzIwLjAsIk1heEhlaWdodCI6IkluZmluaXR5IiwiU21hcnRGb3JlZ3JvdW5kSXNBY3RpdmUiOmZhbHNlLCJIb3Jpem9udGFsQWxpZ25tZW50IjoxLCJWZXJ0aWNhbEFsaWdubWVudCI6MCwiU21hcnRGb3JlZ3JvdW5kIjpudWxsLCJNYXJnaW4iOnsiJHJlZiI6IjExMSJ9LCJQYWRkaW5nIjp7IiRyZWYiOiIxMTIifSwiQmFja2dyb3VuZCI6eyIkcmVmIjoiMTEzIn0sIklzVmlzaWJsZSI6dHJ1ZSwiV2lkdGgiOjAuMCwiSGVpZ2h0IjowLjAsIkJvcmRlclN0eWxlIjp7IiRpZCI6IjI3NiIsIkxpbmVDb2xvciI6bnVsbCwiTGluZVdlaWdodCI6MC4wLCJMaW5lVHlwZSI6MCwiUGFyZW50U3R5bGUiOm51bGx9LCJQYXJlbnRTdHlsZSI6eyIkcmVmIjoiMTA3In19LCJEYXRlU3R5bGUiOnsiJGlkIjoiMjc3IiwiRm9udFNldHRpbmdzIjp7IiRpZCI6IjI3OC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jc5IiwiTGluZUNvbG9yIjpudWxsLCJMaW5lV2VpZ2h0IjowLjAsIkxpbmVUeXBlIjowLCJQYXJlbnRTdHlsZSI6bnVsbH0sIlBhcmVudFN0eWxlIjp7IiRyZWYiOiIxMTQifX0sIkRhdGVGb3JtYXQiOnsiJHJlZiI6IjEyMSJ9LCJJc1Zpc2libGUiOmZhbHNlLCJQYXJlbnRTdHlsZSI6eyIkcmVmIjoiODAifX0sIkluZGV4IjozLCJTbWFydER1cmF0aW9uQWN0aXZhdGVkIjpmYWxzZSwiRGF0ZUZvcm1hdCI6eyIkcmVmIjoiMTIxIn0sIklkIjoiM2E1ZjJmZjAtYjVhMS00MjQzLTkwZDEtYzQ1OTQ1MGIwYzE4IiwiSW1wb3J0SWQiOm51bGwsIlRpdGxlIjoiQ3V0b3ZlciIsIk5vdGUiOm51bGwsIkh5cGVybGluayI6bnVsbCwiSXNDaGFuZ2VkIjpmYWxzZSwiSXNOZXciOmZhbHNlfSx7IiRpZCI6IjI4MCIsIkdyb3VwTmFtZSI6bnVsbCwiU3RhcnREYXRlIjoiMjAxNy0wMy0xM1QwMDowMDowMFoiLCJFbmREYXRlIjoiMjAxNy0wNC0xM1QyMzo1OTowMFoiLCJQZXJjZW50YWdlQ29tcGxldGUiOm51bGwsIlN0eWxlIjp7IiRpZCI6IjI4MSIsIlNoYXBlIjo4LCJTaGFwZVRoaWNrbmVzcyI6MywiRHVyYXRpb25Gb3JtYXQiOjAsIkluY2x1ZGVOb25Xb3JraW5nRGF5c0luRHVyYXRpb24iOnRydWUsIlBlcmNlbnRhZ2VDb21wbGV0ZVN0eWxlIjp7IiRpZCI6IjI4MiIsIkZvbnRTZXR0aW5ncyI6eyIkaWQiOiIyODM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ODQiLCJMaW5lQ29sb3IiOm51bGwsIkxpbmVXZWlnaHQiOjAuMCwiTGluZVR5cGUiOjAsIlBhcmVudFN0eWxlIjpudWxsfSwiUGFyZW50U3R5bGUiOnsiJHJlZiI6IjgxIn19LCJEdXJhdGlvblN0eWxlIjp7IiRpZCI6IjI4NSIsIkZvbnRTZXR0aW5ncyI6eyIkaWQiOiIyODY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yODciLCJMaW5lQ29sb3IiOm51bGwsIkxpbmVXZWlnaHQiOjAuMCwiTGluZVR5cGUiOjAsIlBhcmVudFN0eWxlIjpudWxsfSwiUGFyZW50U3R5bGUiOnsiJHJlZiI6Ijg4In19LCJIb3Jpem9udGFsQ29ubmVjdG9yU3R5bGUiOnsiJGlkIjoiMjg4IiwiTGluZUNvbG9yIjp7IiRyZWYiOiI5NiJ9LCJMaW5lV2VpZ2h0IjowLjAsIkxpbmVUeXBlIjowLCJQYXJlbnRTdHlsZSI6eyIkcmVmIjoiOTUifX0sIlZlcnRpY2FsQ29ubmVjdG9yU3R5bGUiOnsiJGlkIjoiMjg5IiwiTGluZUNvbG9yIjp7IiRyZWYiOiI5OSJ9LCJMaW5lV2VpZ2h0IjowLjAsIkxpbmVUeXBlIjowLCJQYXJlbnRTdHlsZSI6eyIkcmVmIjoiOTgifX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I5MCIsIk1hcmdpbiI6eyIkcmVmIjoiMTAyIn0sIlBhZGRpbmciOnsiJHJlZiI6IjEwMyJ9LCJCYWNrZ3JvdW5kIjp7IiRpZCI6IjI5MSIsIkNvbG9yIjp7IiRpZCI6IjI5MiIsIkEiOjI1NSwiUiI6OTUsIkciOjk1LCJCIjo5NX19LCJJc1Zpc2libGUiOnRydWUsIldpZHRoIjowLjAsIkhlaWdodCI6MTAuMDY5OTk5Njk0ODI0MjE5LCJCb3JkZXJTdHlsZSI6eyIkaWQiOiIyOTMiLCJMaW5lQ29sb3IiOnsiJHJlZiI6IjEwNSJ9LCJMaW5lV2VpZ2h0IjowLjAsIkxpbmVUeXBlIjowLCJQYXJlbnRTdHlsZSI6eyIkcmVmIjoiMTA0In19LCJQYXJlbnRTdHlsZSI6eyIkcmVmIjoiMTAxIn19LCJUaXRsZVN0eWxlIjp7IiRpZCI6IjI5NCIsIkZvbnRTZXR0aW5ncyI6eyIkaWQiOiIyOTUiLCJGb250U2l6ZSI6OCwiRm9udE5hbWUiOiJDYWxpYnJpIiwiSXNCb2xkIjp0cnVlLCJJc0l0YWxpYyI6ZmFsc2UsIklzVW5kZXJsaW5lZCI6ZmFsc2UsIlBhcmVudFN0eWxlIjp7IiRyZWYiOiIxMDgifX0sIkF1dG9TaXplIjoyLCJGb3JlZ3JvdW5kIjp7IiRpZCI6IjI5NiIsIkNvbG9yIjp7IiRpZCI6IjI5NyIsIkEiOjI1NSwiUiI6MjU1LCJHIjoyNTUsIkIiOjI1NX19LCJNYXhXaWR0aCI6NDAuNSwiTWF4SGVpZ2h0IjoiSW5maW5pdHkiLCJTbWFydEZvcmVncm91bmRJc0FjdGl2ZSI6ZmFsc2UsIkhvcml6b250YWxBbGlnbm1lbnQiOjEsIlZlcnRpY2FsQWxpZ25tZW50IjowLCJTbWFydEZvcmVncm91bmQiOm51bGwsIk1hcmdpbiI6eyIkcmVmIjoiMTExIn0sIlBhZGRpbmciOnsiJHJlZiI6IjExMiJ9LCJCYWNrZ3JvdW5kIjp7IiRyZWYiOiIxMTMifSwiSXNWaXNpYmxlIjp0cnVlLCJXaWR0aCI6MC4wLCJIZWlnaHQiOjAuMCwiQm9yZGVyU3R5bGUiOnsiJGlkIjoiMjk4IiwiTGluZUNvbG9yIjpudWxsLCJMaW5lV2VpZ2h0IjowLjAsIkxpbmVUeXBlIjowLCJQYXJlbnRTdHlsZSI6bnVsbH0sIlBhcmVudFN0eWxlIjp7IiRyZWYiOiIxMDcifX0sIkRhdGVTdHlsZSI6eyIkaWQiOiIyOTkiLCJGb250U2V0dGluZ3MiOnsiJGlkIjoiMzAwIiwiRm9udFNpemUiOjEwLCJGb250TmFtZSI6IkNhbGlicmkiLCJJc0JvbGQiOmZhbHNlLCJJc0l0YWxpYyI6ZmFsc2UsIklzVW5kZXJsaW5lZCI6ZmFsc2UsIlBhcmVudFN0eWxlIjp7IiRyZWYiOiIxMTUifX0sIkF1dG9TaXplIjoyLCJGb3JlZ3JvdW5kIjp7IiRyZWYiOiIxMTYifSwiTWF4V2lkdGgiOjU2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wMSIsIkxpbmVDb2xvciI6bnVsbCwiTGluZVdlaWdodCI6MC4wLCJMaW5lVHlwZSI6MCwiUGFyZW50U3R5bGUiOm51bGx9LCJQYXJlbnRTdHlsZSI6eyIkcmVmIjoiMTE0In19LCJEYXRlRm9ybWF0Ijp7IiRyZWYiOiIxMjEifSwiSXNWaXNpYmxlIjpmYWxzZSwiUGFyZW50U3R5bGUiOnsiJHJlZiI6IjgwIn19LCJJbmRleCI6NCwiU21hcnREdXJhdGlvbkFjdGl2YXRlZCI6ZmFsc2UsIkRhdGVGb3JtYXQiOnsiJHJlZiI6IjEyMSJ9LCJJZCI6IjViMTM2ZjU0LTVhN2UtNGNiMy04ZDQwLTI3M2EzMWRhMDhlMyIsIkltcG9ydElkIjpudWxsLCJUaXRsZSI6IlN5c3RlbSBUZXN0IiwiTm90ZSI6bnVsbCwiSHlwZXJsaW5rIjpudWxsLCJJc0NoYW5nZWQiOmZhbHNlLCJJc05ldyI6ZmFsc2V9LHsiJGlkIjoiMzAyIiwiR3JvdXBOYW1lIjpudWxsLCJTdGFydERhdGUiOiIyMDE3LTAzLTEzVDAwOjAwOjAwWiIsIkVuZERhdGUiOiIyMDE3LTA0LTEzVDIzOjU5OjAwWiIsIlBlcmNlbnRhZ2VDb21wbGV0ZSI6bnVsbCwiU3R5bGUiOnsiJGlkIjoiMzAzIiwiU2hhcGUiOjgsIlNoYXBlVGhpY2tuZXNzIjozLCJEdXJhdGlvbkZvcm1hdCI6MCwiSW5jbHVkZU5vbldvcmtpbmdEYXlzSW5EdXJhdGlvbiI6dHJ1ZSwiUGVyY2VudGFnZUNvbXBsZXRlU3R5bGUiOnsiJGlkIjoiMzA0IiwiRm9udFNldHRpbmdzIjp7IiRpZCI6IjMwN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wNiIsIkxpbmVDb2xvciI6bnVsbCwiTGluZVdlaWdodCI6MC4wLCJMaW5lVHlwZSI6MCwiUGFyZW50U3R5bGUiOm51bGx9LCJQYXJlbnRTdHlsZSI6eyIkcmVmIjoiODEifX0sIkR1cmF0aW9uU3R5bGUiOnsiJGlkIjoiMzA3IiwiRm9udFNldHRpbmdzIjp7IiRpZCI6IjMwO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wOSIsIkxpbmVDb2xvciI6bnVsbCwiTGluZVdlaWdodCI6MC4wLCJMaW5lVHlwZSI6MCwiUGFyZW50U3R5bGUiOm51bGx9LCJQYXJlbnRTdHlsZSI6eyIkcmVmIjoiODgifX0sIkhvcml6b250YWxDb25uZWN0b3JTdHlsZSI6eyIkaWQiOiIzMTAiLCJMaW5lQ29sb3IiOnsiJHJlZiI6Ijk2In0sIkxpbmVXZWlnaHQiOjAuMCwiTGluZVR5cGUiOjAsIlBhcmVudFN0eWxlIjp7IiRyZWYiOiI5NSJ9fSwiVmVydGljYWxDb25uZWN0b3JTdHlsZSI6eyIkaWQiOiIzMTEiLCJMaW5lQ29sb3IiOnsiJHJlZiI6Ijk5In0sIkxpbmVXZWlnaHQiOjAuMCwiTGluZVR5cGUiOjAsIlBhcmVudFN0eWxlIjp7IiRyZWYiOiI5OCJ9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zEyIiwiTWFyZ2luIjp7IiRyZWYiOiIxMDIifSwiUGFkZGluZyI6eyIkcmVmIjoiMTAzIn0sIkJhY2tncm91bmQiOnsiJGlkIjoiMzEzIiwiQ29sb3IiOnsiJGlkIjoiMzE0IiwiQSI6MjU1LCJSIjo5NSwiRyI6OTUsIkIiOjk1fX0sIklzVmlzaWJsZSI6dHJ1ZSwiV2lkdGgiOjAuMCwiSGVpZ2h0IjoxMC4wNjk5OTk2OTQ4MjQyMTksIkJvcmRlclN0eWxlIjp7IiRpZCI6IjMxNSIsIkxpbmVDb2xvciI6eyIkcmVmIjoiMTA1In0sIkxpbmVXZWlnaHQiOjAuMCwiTGluZVR5cGUiOjAsIlBhcmVudFN0eWxlIjp7IiRyZWYiOiIxMDQifX0sIlBhcmVudFN0eWxlIjp7IiRyZWYiOiIxMDEifX0sIlRpdGxlU3R5bGUiOnsiJGlkIjoiMzE2IiwiRm9udFNldHRpbmdzIjp7IiRpZCI6IjMxNyIsIkZvbnRTaXplIjo4LCJGb250TmFtZSI6IkNhbGlicmkiLCJJc0JvbGQiOnRydWUsIklzSXRhbGljIjpmYWxzZSwiSXNVbmRlcmxpbmVkIjpmYWxzZSwiUGFyZW50U3R5bGUiOnsiJHJlZiI6IjEwOCJ9fSwiQXV0b1NpemUiOjIsIkZvcmVncm91bmQiOnsiJGlkIjoiMzE4IiwiQ29sb3IiOnsiJGlkIjoiMzE5IiwiQSI6MjU1LCJSIjoyNTUsIkciOjI1NSwiQiI6MjU1fX0sIk1heFdpZHRoIjo3NS4wLCJNYXhIZWlnaHQiOiJJbmZpbml0eSIsIlNtYXJ0Rm9yZWdyb3VuZElzQWN0aXZlIjpmYWxzZSwiSG9yaXpvbnRhbEFsaWdubWVudCI6MSwiVmVydGljYWxBbGlnbm1lbnQiOjAsIlNtYXJ0Rm9yZWdyb3VuZCI6bnVsbCwiTWFyZ2luIjp7IiRyZWYiOiIxMTEifSwiUGFkZGluZyI6eyIkcmVmIjoiMTEyIn0sIkJhY2tncm91bmQiOnsiJHJlZiI6IjExMyJ9LCJJc1Zpc2libGUiOnRydWUsIldpZHRoIjowLjAsIkhlaWdodCI6MC4wLCJCb3JkZXJTdHlsZSI6eyIkaWQiOiIzMjAiLCJMaW5lQ29sb3IiOm51bGwsIkxpbmVXZWlnaHQiOjAuMCwiTGluZVR5cGUiOjAsIlBhcmVudFN0eWxlIjpudWxsfSwiUGFyZW50U3R5bGUiOnsiJHJlZiI6IjEwNyJ9fSwiRGF0ZVN0eWxlIjp7IiRpZCI6IjMyMSIsIkZvbnRTZXR0aW5ncyI6eyIkaWQiOiIzMjIiLCJGb250U2l6ZSI6MTAsIkZvbnROYW1lIjoiQ2FsaWJyaSIsIklzQm9sZCI6ZmFsc2UsIklzSXRhbGljIjpmYWxzZSwiSXNVbmRlcmxpbmVkIjpmYWxzZSwiUGFyZW50U3R5bGUiOnsiJHJlZiI6IjExNSJ9fSwiQXV0b1NpemUiOjIsIkZvcmVncm91bmQiOnsiJHJlZiI6IjExNiJ9LCJNYXhXaWR0aCI6NTY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zIzIiwiTGluZUNvbG9yIjpudWxsLCJMaW5lV2VpZ2h0IjowLjAsIkxpbmVUeXBlIjowLCJQYXJlbnRTdHlsZSI6bnVsbH0sIlBhcmVudFN0eWxlIjp7IiRyZWYiOiIxMTQifX0sIkRhdGVGb3JtYXQiOnsiJHJlZiI6IjEyMSJ9LCJJc1Zpc2libGUiOmZhbHNlLCJQYXJlbnRTdHlsZSI6eyIkcmVmIjoiODAifX0sIkluZGV4Ijo1LCJTbWFydER1cmF0aW9uQWN0aXZhdGVkIjpmYWxzZSwiRGF0ZUZvcm1hdCI6eyIkcmVmIjoiMTIxIn0sIklkIjoiNzA1NDQ3OWYtZGUwZS00ZWJkLTkwYmQtZWIyNDVhNGI0Yzc4IiwiSW1wb3J0SWQiOm51bGwsIlRpdGxlIjoiSW5zdGl0dXRpb24gLSBCdWlsZCAodjEpIiwiTm90ZSI6bnVsbCwiSHlwZXJsaW5rIjpudWxsLCJJc0NoYW5nZWQiOmZhbHNlLCJJc05ldyI6ZmFsc2V9XSwiTXNQcm9qZWN0SXRlbXNUcmVlIjp7IiRpZCI6IjMyNCIsIlJvb3QiOnsiSW1wb3J0SWQiOm51bGwsIklzSW1wb3J0ZWQiOmZhbHNlLCJDaGlsZHJlbiI6W119fSwiTWV0YWRhdGEiOnsiJGlkIjoiMzI1In0sIlNldHRpbmdzIjp7IiRpZCI6IjMyNiIsIkltcGFPcHRpb25zIjp7IiRpZCI6IjMyNyIsIkxlZnRUb1JpZ2h0IjpmYWxzZSwiUGF5bG9hZE9wdGlvbnMiOjJ9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dHJ1ZSwiSW1wb3J0VHlwZSI6MCwiRmlsZVBhdGgiOm51bGwsIlRpbWVDb25maWd1cmF0aW9uIjp7IiRpZCI6IjMyOCIsIlVzZVRpbWUiOmZhbHNlLCJXb3JrRGF5U3RhcnQiOiIwMDowMDowMCIsIldvcmtEYXlFbmQiOiIyMzo1OTowMCJ9fQ=="/>
  <p:tag name="__MASTER" val="__part_0"/>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8800</TotalTime>
  <Words>946</Words>
  <Application>Microsoft Office PowerPoint</Application>
  <PresentationFormat>Widescreen</PresentationFormat>
  <Paragraphs>89</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Century Gothic</vt:lpstr>
      <vt:lpstr>Office Theme</vt:lpstr>
      <vt:lpstr>PeopleSoft Financials </vt:lpstr>
      <vt:lpstr>- Please make sure you are muted  - Session is being recorded  - Today’s recording and PowerPoint will be sent                    out to all attendees  - Please use the chat feature for questions </vt:lpstr>
      <vt:lpstr>What’s new?</vt:lpstr>
      <vt:lpstr>PowerPoint Presentation</vt:lpstr>
      <vt:lpstr>Let’s look at how this will work with the new meals provided expense types.</vt:lpstr>
      <vt:lpstr>Expense Types that will no longer be used</vt:lpstr>
      <vt:lpstr>New Expense Types </vt:lpstr>
      <vt:lpstr>Things to consider prior to Sept 1st changes</vt:lpstr>
      <vt:lpstr>Job Aid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PeopleSoft Financials Security</dc:title>
  <dc:creator>Shelia Sloan</dc:creator>
  <cp:lastModifiedBy>Brooklyn Davis</cp:lastModifiedBy>
  <cp:revision>126</cp:revision>
  <cp:lastPrinted>2016-04-26T17:32:34Z</cp:lastPrinted>
  <dcterms:created xsi:type="dcterms:W3CDTF">2016-02-18T18:04:15Z</dcterms:created>
  <dcterms:modified xsi:type="dcterms:W3CDTF">2023-08-18T13:06:08Z</dcterms:modified>
</cp:coreProperties>
</file>