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4"/>
    <p:sldMasterId id="2147483789" r:id="rId5"/>
    <p:sldMasterId id="2147483810" r:id="rId6"/>
    <p:sldMasterId id="2147483826" r:id="rId7"/>
    <p:sldMasterId id="2147483844" r:id="rId8"/>
  </p:sldMasterIdLst>
  <p:notesMasterIdLst>
    <p:notesMasterId r:id="rId39"/>
  </p:notesMasterIdLst>
  <p:handoutMasterIdLst>
    <p:handoutMasterId r:id="rId40"/>
  </p:handoutMasterIdLst>
  <p:sldIdLst>
    <p:sldId id="364" r:id="rId9"/>
    <p:sldId id="383" r:id="rId10"/>
    <p:sldId id="384" r:id="rId11"/>
    <p:sldId id="386" r:id="rId12"/>
    <p:sldId id="388" r:id="rId13"/>
    <p:sldId id="385" r:id="rId14"/>
    <p:sldId id="387" r:id="rId15"/>
    <p:sldId id="389" r:id="rId16"/>
    <p:sldId id="390" r:id="rId17"/>
    <p:sldId id="391" r:id="rId18"/>
    <p:sldId id="392" r:id="rId19"/>
    <p:sldId id="393" r:id="rId20"/>
    <p:sldId id="394" r:id="rId21"/>
    <p:sldId id="395" r:id="rId22"/>
    <p:sldId id="396" r:id="rId23"/>
    <p:sldId id="408" r:id="rId24"/>
    <p:sldId id="397" r:id="rId25"/>
    <p:sldId id="407" r:id="rId26"/>
    <p:sldId id="398" r:id="rId27"/>
    <p:sldId id="399" r:id="rId28"/>
    <p:sldId id="400" r:id="rId29"/>
    <p:sldId id="401" r:id="rId30"/>
    <p:sldId id="402" r:id="rId31"/>
    <p:sldId id="403" r:id="rId32"/>
    <p:sldId id="404" r:id="rId33"/>
    <p:sldId id="405" r:id="rId34"/>
    <p:sldId id="370" r:id="rId35"/>
    <p:sldId id="409" r:id="rId36"/>
    <p:sldId id="410" r:id="rId37"/>
    <p:sldId id="406" r:id="rId3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8A8"/>
    <a:srgbClr val="E31C3D"/>
    <a:srgbClr val="2D3F50"/>
    <a:srgbClr val="8DC641"/>
    <a:srgbClr val="286E9C"/>
    <a:srgbClr val="FF3300"/>
    <a:srgbClr val="B2B2B2"/>
    <a:srgbClr val="003399"/>
    <a:srgbClr val="C1C1C1"/>
    <a:srgbClr val="1124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421" autoAdjust="0"/>
    <p:restoredTop sz="95230" autoAdjust="0"/>
  </p:normalViewPr>
  <p:slideViewPr>
    <p:cSldViewPr>
      <p:cViewPr varScale="1">
        <p:scale>
          <a:sx n="120" d="100"/>
          <a:sy n="120" d="100"/>
        </p:scale>
        <p:origin x="1349" y="91"/>
      </p:cViewPr>
      <p:guideLst>
        <p:guide orient="horz" pos="2160"/>
        <p:guide pos="2880"/>
      </p:guideLst>
    </p:cSldViewPr>
  </p:slideViewPr>
  <p:outlineViewPr>
    <p:cViewPr>
      <p:scale>
        <a:sx n="33" d="100"/>
        <a:sy n="33" d="100"/>
      </p:scale>
      <p:origin x="0" y="0"/>
    </p:cViewPr>
  </p:outlineViewPr>
  <p:notesTextViewPr>
    <p:cViewPr>
      <p:scale>
        <a:sx n="125" d="100"/>
        <a:sy n="125"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viewProps" Target="viewProp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664F5A5A-8FCE-3A47-B37D-0D4B773D59FB}" type="datetimeFigureOut">
              <a:rPr lang="en-US" smtClean="0"/>
              <a:t>9/26/2018</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16F5E715-FAFA-1E40-AF09-359D41FAE197}" type="slidenum">
              <a:rPr lang="en-US" smtClean="0"/>
              <a:t>‹#›</a:t>
            </a:fld>
            <a:endParaRPr lang="en-US" dirty="0"/>
          </a:p>
        </p:txBody>
      </p:sp>
    </p:spTree>
    <p:extLst>
      <p:ext uri="{BB962C8B-B14F-4D97-AF65-F5344CB8AC3E}">
        <p14:creationId xmlns:p14="http://schemas.microsoft.com/office/powerpoint/2010/main" val="357979687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7F8A3F8-8B6A-4FC4-9432-80C344BB0980}" type="datetimeFigureOut">
              <a:rPr lang="en-US" smtClean="0"/>
              <a:t>9/26/2018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E6A8DDCA-6036-47B8-A7CA-EA9F3D83B41B}" type="slidenum">
              <a:rPr lang="en-US" smtClean="0"/>
              <a:t>‹#›</a:t>
            </a:fld>
            <a:endParaRPr lang="en-US" dirty="0"/>
          </a:p>
        </p:txBody>
      </p:sp>
    </p:spTree>
    <p:extLst>
      <p:ext uri="{BB962C8B-B14F-4D97-AF65-F5344CB8AC3E}">
        <p14:creationId xmlns:p14="http://schemas.microsoft.com/office/powerpoint/2010/main" val="2323787313"/>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E6A8DDCA-6036-47B8-A7CA-EA9F3D83B41B}" type="slidenum">
              <a:rPr lang="en-US" smtClean="0"/>
              <a:t>1</a:t>
            </a:fld>
            <a:endParaRPr lang="en-US" dirty="0"/>
          </a:p>
        </p:txBody>
      </p:sp>
    </p:spTree>
    <p:extLst>
      <p:ext uri="{BB962C8B-B14F-4D97-AF65-F5344CB8AC3E}">
        <p14:creationId xmlns:p14="http://schemas.microsoft.com/office/powerpoint/2010/main" val="28062733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2463645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E6A8DDCA-6036-47B8-A7CA-EA9F3D83B41B}" type="slidenum">
              <a:rPr lang="en-US" smtClean="0"/>
              <a:t>25</a:t>
            </a:fld>
            <a:endParaRPr lang="en-US" dirty="0"/>
          </a:p>
        </p:txBody>
      </p:sp>
    </p:spTree>
    <p:extLst>
      <p:ext uri="{BB962C8B-B14F-4D97-AF65-F5344CB8AC3E}">
        <p14:creationId xmlns:p14="http://schemas.microsoft.com/office/powerpoint/2010/main" val="34121064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E6A8DDCA-6036-47B8-A7CA-EA9F3D83B41B}" type="slidenum">
              <a:rPr lang="en-US" smtClean="0"/>
              <a:t>26</a:t>
            </a:fld>
            <a:endParaRPr lang="en-US" dirty="0"/>
          </a:p>
        </p:txBody>
      </p:sp>
    </p:spTree>
    <p:extLst>
      <p:ext uri="{BB962C8B-B14F-4D97-AF65-F5344CB8AC3E}">
        <p14:creationId xmlns:p14="http://schemas.microsoft.com/office/powerpoint/2010/main" val="7331419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E6A8DDCA-6036-47B8-A7CA-EA9F3D83B41B}" type="slidenum">
              <a:rPr lang="en-US" smtClean="0"/>
              <a:t>27</a:t>
            </a:fld>
            <a:endParaRPr lang="en-US" dirty="0"/>
          </a:p>
        </p:txBody>
      </p:sp>
    </p:spTree>
    <p:extLst>
      <p:ext uri="{BB962C8B-B14F-4D97-AF65-F5344CB8AC3E}">
        <p14:creationId xmlns:p14="http://schemas.microsoft.com/office/powerpoint/2010/main" val="4584652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E6A8DDCA-6036-47B8-A7CA-EA9F3D83B41B}" type="slidenum">
              <a:rPr lang="en-US" smtClean="0"/>
              <a:t>28</a:t>
            </a:fld>
            <a:endParaRPr lang="en-US" dirty="0"/>
          </a:p>
        </p:txBody>
      </p:sp>
    </p:spTree>
    <p:extLst>
      <p:ext uri="{BB962C8B-B14F-4D97-AF65-F5344CB8AC3E}">
        <p14:creationId xmlns:p14="http://schemas.microsoft.com/office/powerpoint/2010/main" val="8851274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E6A8DDCA-6036-47B8-A7CA-EA9F3D83B41B}" type="slidenum">
              <a:rPr lang="en-US" smtClean="0"/>
              <a:t>29</a:t>
            </a:fld>
            <a:endParaRPr lang="en-US" dirty="0"/>
          </a:p>
        </p:txBody>
      </p:sp>
    </p:spTree>
    <p:extLst>
      <p:ext uri="{BB962C8B-B14F-4D97-AF65-F5344CB8AC3E}">
        <p14:creationId xmlns:p14="http://schemas.microsoft.com/office/powerpoint/2010/main" val="13602754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E6A8DDCA-6036-47B8-A7CA-EA9F3D83B41B}" type="slidenum">
              <a:rPr lang="en-US" smtClean="0"/>
              <a:t>30</a:t>
            </a:fld>
            <a:endParaRPr lang="en-US" dirty="0"/>
          </a:p>
        </p:txBody>
      </p:sp>
    </p:spTree>
    <p:extLst>
      <p:ext uri="{BB962C8B-B14F-4D97-AF65-F5344CB8AC3E}">
        <p14:creationId xmlns:p14="http://schemas.microsoft.com/office/powerpoint/2010/main" val="604148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0A22CD-051F-46C8-B6E8-1DFF9C64DA65}" type="slidenum">
              <a:rPr lang="en-US" smtClean="0"/>
              <a:t>‹#›</a:t>
            </a:fld>
            <a:endParaRPr lang="en-US" dirty="0"/>
          </a:p>
        </p:txBody>
      </p:sp>
    </p:spTree>
    <p:extLst>
      <p:ext uri="{BB962C8B-B14F-4D97-AF65-F5344CB8AC3E}">
        <p14:creationId xmlns:p14="http://schemas.microsoft.com/office/powerpoint/2010/main" val="388292318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0A22CD-051F-46C8-B6E8-1DFF9C64DA65}" type="slidenum">
              <a:rPr lang="en-US" smtClean="0"/>
              <a:t>‹#›</a:t>
            </a:fld>
            <a:endParaRPr lang="en-US" dirty="0"/>
          </a:p>
        </p:txBody>
      </p:sp>
    </p:spTree>
    <p:extLst>
      <p:ext uri="{BB962C8B-B14F-4D97-AF65-F5344CB8AC3E}">
        <p14:creationId xmlns:p14="http://schemas.microsoft.com/office/powerpoint/2010/main" val="50838194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0A22CD-051F-46C8-B6E8-1DFF9C64DA65}" type="slidenum">
              <a:rPr lang="en-US" smtClean="0"/>
              <a:t>‹#›</a:t>
            </a:fld>
            <a:endParaRPr lang="en-US" dirty="0"/>
          </a:p>
        </p:txBody>
      </p:sp>
    </p:spTree>
    <p:extLst>
      <p:ext uri="{BB962C8B-B14F-4D97-AF65-F5344CB8AC3E}">
        <p14:creationId xmlns:p14="http://schemas.microsoft.com/office/powerpoint/2010/main" val="15274154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Secondary slides USG Widescreen white">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9"/>
            <a:ext cx="7467600" cy="1143000"/>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2pPr>
              <a:defRPr>
                <a:latin typeface="Century Gothic"/>
                <a:cs typeface="Century Gothic"/>
              </a:defRPr>
            </a:lvl2pPr>
            <a:lvl3pPr>
              <a:defRPr>
                <a:latin typeface="Century Gothic"/>
                <a:cs typeface="Century Gothic"/>
              </a:defRPr>
            </a:lvl3pPr>
            <a:lvl4pPr>
              <a:defRPr>
                <a:latin typeface="Century Gothic"/>
                <a:cs typeface="Century Gothic"/>
              </a:defRPr>
            </a:lvl4pPr>
            <a:lvl5pPr>
              <a:defRPr>
                <a:latin typeface="Century Gothic"/>
                <a:cs typeface="Century Gothi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3"/>
          <p:cNvSpPr>
            <a:spLocks noGrp="1"/>
          </p:cNvSpPr>
          <p:nvPr>
            <p:ph type="sldNum" sz="quarter" idx="10"/>
          </p:nvPr>
        </p:nvSpPr>
        <p:spPr/>
        <p:txBody>
          <a:bodyPr/>
          <a:lstStyle/>
          <a:p>
            <a:fld id="{64336152-522D-534E-A387-BE770A7CAF94}" type="slidenum">
              <a:rPr lang="en-US" smtClean="0"/>
              <a:pPr/>
              <a:t>‹#›</a:t>
            </a:fld>
            <a:endParaRPr lang="en-US" dirty="0"/>
          </a:p>
        </p:txBody>
      </p:sp>
    </p:spTree>
    <p:extLst>
      <p:ext uri="{BB962C8B-B14F-4D97-AF65-F5344CB8AC3E}">
        <p14:creationId xmlns:p14="http://schemas.microsoft.com/office/powerpoint/2010/main" val="19587396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1066800" y="1600201"/>
            <a:ext cx="3657600" cy="4343400"/>
          </a:xfrm>
        </p:spPr>
        <p:txBody>
          <a:bodyPr/>
          <a:lstStyle>
            <a:lvl1pPr>
              <a:defRPr sz="2100"/>
            </a:lvl1pPr>
            <a:lvl2pPr>
              <a:defRPr sz="1800">
                <a:latin typeface="Century Gothic"/>
                <a:cs typeface="Century Gothic"/>
              </a:defRPr>
            </a:lvl2pPr>
            <a:lvl3pPr>
              <a:defRPr sz="1500">
                <a:latin typeface="Century Gothic"/>
                <a:cs typeface="Century Gothic"/>
              </a:defRPr>
            </a:lvl3pPr>
            <a:lvl4pPr>
              <a:defRPr sz="1350">
                <a:latin typeface="Century Gothic"/>
                <a:cs typeface="Century Gothic"/>
              </a:defRPr>
            </a:lvl4pPr>
            <a:lvl5pPr>
              <a:defRPr sz="1350">
                <a:latin typeface="Century Gothic"/>
                <a:cs typeface="Century Gothic"/>
              </a:defRPr>
            </a:lvl5pPr>
            <a:lvl6pPr>
              <a:defRPr sz="1350"/>
            </a:lvl6pPr>
            <a:lvl7pPr>
              <a:defRPr sz="1350"/>
            </a:lvl7pPr>
            <a:lvl8pPr>
              <a:defRPr sz="1350"/>
            </a:lvl8pPr>
            <a:lvl9pPr>
              <a:defRPr sz="135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876800" y="1600200"/>
            <a:ext cx="3810000" cy="4343400"/>
          </a:xfrm>
        </p:spPr>
        <p:txBody>
          <a:bodyPr/>
          <a:lstStyle>
            <a:lvl1pPr>
              <a:defRPr sz="2100"/>
            </a:lvl1pPr>
            <a:lvl2pPr>
              <a:defRPr sz="1800">
                <a:latin typeface="Century Gothic"/>
                <a:cs typeface="Century Gothic"/>
              </a:defRPr>
            </a:lvl2pPr>
            <a:lvl3pPr>
              <a:defRPr sz="1500">
                <a:latin typeface="Century Gothic"/>
                <a:cs typeface="Century Gothic"/>
              </a:defRPr>
            </a:lvl3pPr>
            <a:lvl4pPr>
              <a:defRPr sz="1350">
                <a:latin typeface="Century Gothic"/>
                <a:cs typeface="Century Gothic"/>
              </a:defRPr>
            </a:lvl4pPr>
            <a:lvl5pPr>
              <a:defRPr sz="1350">
                <a:latin typeface="Century Gothic"/>
                <a:cs typeface="Century Gothic"/>
              </a:defRPr>
            </a:lvl5pPr>
            <a:lvl6pPr>
              <a:defRPr sz="1350"/>
            </a:lvl6pPr>
            <a:lvl7pPr>
              <a:defRPr sz="1350"/>
            </a:lvl7pPr>
            <a:lvl8pPr>
              <a:defRPr sz="1350"/>
            </a:lvl8pPr>
            <a:lvl9pPr>
              <a:defRPr sz="135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4"/>
          <p:cNvSpPr>
            <a:spLocks noGrp="1"/>
          </p:cNvSpPr>
          <p:nvPr>
            <p:ph type="sldNum" sz="quarter" idx="10"/>
          </p:nvPr>
        </p:nvSpPr>
        <p:spPr/>
        <p:txBody>
          <a:bodyPr/>
          <a:lstStyle/>
          <a:p>
            <a:fld id="{64336152-522D-534E-A387-BE770A7CAF94}" type="slidenum">
              <a:rPr lang="en-US" smtClean="0"/>
              <a:pPr/>
              <a:t>‹#›</a:t>
            </a:fld>
            <a:endParaRPr lang="en-US" dirty="0"/>
          </a:p>
        </p:txBody>
      </p:sp>
    </p:spTree>
    <p:extLst>
      <p:ext uri="{BB962C8B-B14F-4D97-AF65-F5344CB8AC3E}">
        <p14:creationId xmlns:p14="http://schemas.microsoft.com/office/powerpoint/2010/main" val="183712449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3"/>
            <a:ext cx="5486400" cy="566739"/>
          </a:xfrm>
        </p:spPr>
        <p:txBody>
          <a:bodyPr anchor="b"/>
          <a:lstStyle>
            <a:lvl1pPr algn="l">
              <a:defRPr sz="15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1792288" y="5367341"/>
            <a:ext cx="5486400" cy="6524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smtClean="0"/>
              <a:t>Click to edit Master text styles</a:t>
            </a:r>
          </a:p>
        </p:txBody>
      </p:sp>
      <p:sp>
        <p:nvSpPr>
          <p:cNvPr id="5" name="Slide Number Placeholder 4"/>
          <p:cNvSpPr>
            <a:spLocks noGrp="1"/>
          </p:cNvSpPr>
          <p:nvPr>
            <p:ph type="sldNum" sz="quarter" idx="10"/>
          </p:nvPr>
        </p:nvSpPr>
        <p:spPr/>
        <p:txBody>
          <a:bodyPr/>
          <a:lstStyle/>
          <a:p>
            <a:fld id="{64336152-522D-534E-A387-BE770A7CAF94}" type="slidenum">
              <a:rPr lang="en-US" smtClean="0"/>
              <a:pPr/>
              <a:t>‹#›</a:t>
            </a:fld>
            <a:endParaRPr lang="en-US" dirty="0"/>
          </a:p>
        </p:txBody>
      </p:sp>
    </p:spTree>
    <p:extLst>
      <p:ext uri="{BB962C8B-B14F-4D97-AF65-F5344CB8AC3E}">
        <p14:creationId xmlns:p14="http://schemas.microsoft.com/office/powerpoint/2010/main" val="269383584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2692" y="273051"/>
            <a:ext cx="3008313" cy="1162051"/>
          </a:xfrm>
        </p:spPr>
        <p:txBody>
          <a:bodyPr anchor="b"/>
          <a:lstStyle>
            <a:lvl1pPr algn="l">
              <a:defRPr sz="1500" b="1"/>
            </a:lvl1pPr>
          </a:lstStyle>
          <a:p>
            <a:r>
              <a:rPr lang="en-US" dirty="0" smtClean="0"/>
              <a:t>Click to edit Master title style</a:t>
            </a:r>
            <a:endParaRPr lang="en-US" dirty="0"/>
          </a:p>
        </p:txBody>
      </p:sp>
      <p:sp>
        <p:nvSpPr>
          <p:cNvPr id="3" name="Content Placeholder 2"/>
          <p:cNvSpPr>
            <a:spLocks noGrp="1"/>
          </p:cNvSpPr>
          <p:nvPr>
            <p:ph idx="1"/>
          </p:nvPr>
        </p:nvSpPr>
        <p:spPr>
          <a:xfrm>
            <a:off x="4267200" y="273054"/>
            <a:ext cx="4419600" cy="5594349"/>
          </a:xfrm>
        </p:spPr>
        <p:txBody>
          <a:bodyPr/>
          <a:lstStyle>
            <a:lvl1pPr>
              <a:defRPr sz="2400"/>
            </a:lvl1pPr>
            <a:lvl2pPr>
              <a:defRPr sz="2100">
                <a:latin typeface="Century Gothic"/>
                <a:cs typeface="Century Gothic"/>
              </a:defRPr>
            </a:lvl2pPr>
            <a:lvl3pPr>
              <a:defRPr sz="1800">
                <a:latin typeface="Century Gothic"/>
                <a:cs typeface="Century Gothic"/>
              </a:defRPr>
            </a:lvl3pPr>
            <a:lvl4pPr>
              <a:defRPr sz="1500">
                <a:latin typeface="Century Gothic"/>
                <a:cs typeface="Century Gothic"/>
              </a:defRPr>
            </a:lvl4pPr>
            <a:lvl5pPr>
              <a:defRPr sz="1500">
                <a:latin typeface="Century Gothic"/>
                <a:cs typeface="Century Gothic"/>
              </a:defRPr>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1182692" y="1435103"/>
            <a:ext cx="3008313" cy="4432300"/>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smtClean="0"/>
              <a:t>Click to edit Master text styles</a:t>
            </a:r>
          </a:p>
        </p:txBody>
      </p:sp>
      <p:sp>
        <p:nvSpPr>
          <p:cNvPr id="5" name="Slide Number Placeholder 4"/>
          <p:cNvSpPr>
            <a:spLocks noGrp="1"/>
          </p:cNvSpPr>
          <p:nvPr>
            <p:ph type="sldNum" sz="quarter" idx="10"/>
          </p:nvPr>
        </p:nvSpPr>
        <p:spPr/>
        <p:txBody>
          <a:bodyPr/>
          <a:lstStyle/>
          <a:p>
            <a:fld id="{64336152-522D-534E-A387-BE770A7CAF94}" type="slidenum">
              <a:rPr lang="en-US" smtClean="0"/>
              <a:pPr/>
              <a:t>‹#›</a:t>
            </a:fld>
            <a:endParaRPr lang="en-US" dirty="0"/>
          </a:p>
        </p:txBody>
      </p:sp>
    </p:spTree>
    <p:extLst>
      <p:ext uri="{BB962C8B-B14F-4D97-AF65-F5344CB8AC3E}">
        <p14:creationId xmlns:p14="http://schemas.microsoft.com/office/powerpoint/2010/main" val="207540339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smtClean="0"/>
              <a:t>Click to edit Master subtitle style</a:t>
            </a:r>
            <a:endParaRPr lang="en-US"/>
          </a:p>
        </p:txBody>
      </p:sp>
      <p:sp>
        <p:nvSpPr>
          <p:cNvPr id="4" name="Slide Number Placeholder 9"/>
          <p:cNvSpPr>
            <a:spLocks noGrp="1"/>
          </p:cNvSpPr>
          <p:nvPr>
            <p:ph type="sldNum" sz="quarter" idx="10"/>
          </p:nvPr>
        </p:nvSpPr>
        <p:spPr>
          <a:xfrm>
            <a:off x="8610600" y="6477000"/>
            <a:ext cx="457200" cy="304800"/>
          </a:xfrm>
          <a:prstGeom prst="rect">
            <a:avLst/>
          </a:prstGeom>
        </p:spPr>
        <p:txBody>
          <a:bodyPr/>
          <a:lstStyle>
            <a:lvl1pPr>
              <a:defRPr/>
            </a:lvl1pPr>
          </a:lstStyle>
          <a:p>
            <a:pPr>
              <a:defRPr/>
            </a:pPr>
            <a:fld id="{268BD3D0-FF0B-4D5A-9669-E554274CA720}" type="slidenum">
              <a:rPr lang="en-US"/>
              <a:pPr>
                <a:defRPr/>
              </a:pPr>
              <a:t>‹#›</a:t>
            </a:fld>
            <a:endParaRPr lang="en-US" dirty="0"/>
          </a:p>
        </p:txBody>
      </p:sp>
    </p:spTree>
    <p:extLst>
      <p:ext uri="{BB962C8B-B14F-4D97-AF65-F5344CB8AC3E}">
        <p14:creationId xmlns:p14="http://schemas.microsoft.com/office/powerpoint/2010/main" val="82286909"/>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Secondary slides USG Widescreen white">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9"/>
            <a:ext cx="7467600" cy="1143000"/>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2pPr>
              <a:defRPr>
                <a:latin typeface="Century Gothic"/>
                <a:cs typeface="Century Gothic"/>
              </a:defRPr>
            </a:lvl2pPr>
            <a:lvl3pPr>
              <a:defRPr>
                <a:latin typeface="Century Gothic"/>
                <a:cs typeface="Century Gothic"/>
              </a:defRPr>
            </a:lvl3pPr>
            <a:lvl4pPr>
              <a:defRPr>
                <a:latin typeface="Century Gothic"/>
                <a:cs typeface="Century Gothic"/>
              </a:defRPr>
            </a:lvl4pPr>
            <a:lvl5pPr>
              <a:defRPr>
                <a:latin typeface="Century Gothic"/>
                <a:cs typeface="Century Gothi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3"/>
          <p:cNvSpPr>
            <a:spLocks noGrp="1"/>
          </p:cNvSpPr>
          <p:nvPr>
            <p:ph type="sldNum" sz="quarter" idx="10"/>
          </p:nvPr>
        </p:nvSpPr>
        <p:spPr/>
        <p:txBody>
          <a:bodyPr/>
          <a:lstStyle>
            <a:lvl1pPr>
              <a:defRPr>
                <a:solidFill>
                  <a:schemeClr val="tx1"/>
                </a:solidFill>
              </a:defRPr>
            </a:lvl1pPr>
          </a:lstStyle>
          <a:p>
            <a:fld id="{64336152-522D-534E-A387-BE770A7CAF94}" type="slidenum">
              <a:rPr lang="en-US" smtClean="0"/>
              <a:pPr/>
              <a:t>‹#›</a:t>
            </a:fld>
            <a:endParaRPr lang="en-US" dirty="0"/>
          </a:p>
        </p:txBody>
      </p:sp>
    </p:spTree>
    <p:extLst>
      <p:ext uri="{BB962C8B-B14F-4D97-AF65-F5344CB8AC3E}">
        <p14:creationId xmlns:p14="http://schemas.microsoft.com/office/powerpoint/2010/main" val="7152179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1066800" y="1600201"/>
            <a:ext cx="3657600" cy="4343400"/>
          </a:xfrm>
        </p:spPr>
        <p:txBody>
          <a:bodyPr/>
          <a:lstStyle>
            <a:lvl1pPr>
              <a:defRPr sz="2100"/>
            </a:lvl1pPr>
            <a:lvl2pPr>
              <a:defRPr sz="1800">
                <a:latin typeface="Century Gothic"/>
                <a:cs typeface="Century Gothic"/>
              </a:defRPr>
            </a:lvl2pPr>
            <a:lvl3pPr>
              <a:defRPr sz="1500">
                <a:latin typeface="Century Gothic"/>
                <a:cs typeface="Century Gothic"/>
              </a:defRPr>
            </a:lvl3pPr>
            <a:lvl4pPr>
              <a:defRPr sz="1350">
                <a:latin typeface="Century Gothic"/>
                <a:cs typeface="Century Gothic"/>
              </a:defRPr>
            </a:lvl4pPr>
            <a:lvl5pPr>
              <a:defRPr sz="1350">
                <a:latin typeface="Century Gothic"/>
                <a:cs typeface="Century Gothic"/>
              </a:defRPr>
            </a:lvl5pPr>
            <a:lvl6pPr>
              <a:defRPr sz="1350"/>
            </a:lvl6pPr>
            <a:lvl7pPr>
              <a:defRPr sz="1350"/>
            </a:lvl7pPr>
            <a:lvl8pPr>
              <a:defRPr sz="1350"/>
            </a:lvl8pPr>
            <a:lvl9pPr>
              <a:defRPr sz="135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876800" y="1600200"/>
            <a:ext cx="3810000" cy="4343400"/>
          </a:xfrm>
        </p:spPr>
        <p:txBody>
          <a:bodyPr/>
          <a:lstStyle>
            <a:lvl1pPr>
              <a:defRPr sz="2100"/>
            </a:lvl1pPr>
            <a:lvl2pPr>
              <a:defRPr sz="1800">
                <a:latin typeface="Century Gothic"/>
                <a:cs typeface="Century Gothic"/>
              </a:defRPr>
            </a:lvl2pPr>
            <a:lvl3pPr>
              <a:defRPr sz="1500">
                <a:latin typeface="Century Gothic"/>
                <a:cs typeface="Century Gothic"/>
              </a:defRPr>
            </a:lvl3pPr>
            <a:lvl4pPr>
              <a:defRPr sz="1350">
                <a:latin typeface="Century Gothic"/>
                <a:cs typeface="Century Gothic"/>
              </a:defRPr>
            </a:lvl4pPr>
            <a:lvl5pPr>
              <a:defRPr sz="1350">
                <a:latin typeface="Century Gothic"/>
                <a:cs typeface="Century Gothic"/>
              </a:defRPr>
            </a:lvl5pPr>
            <a:lvl6pPr>
              <a:defRPr sz="1350"/>
            </a:lvl6pPr>
            <a:lvl7pPr>
              <a:defRPr sz="1350"/>
            </a:lvl7pPr>
            <a:lvl8pPr>
              <a:defRPr sz="1350"/>
            </a:lvl8pPr>
            <a:lvl9pPr>
              <a:defRPr sz="135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4"/>
          <p:cNvSpPr>
            <a:spLocks noGrp="1"/>
          </p:cNvSpPr>
          <p:nvPr>
            <p:ph type="sldNum" sz="quarter" idx="10"/>
          </p:nvPr>
        </p:nvSpPr>
        <p:spPr/>
        <p:txBody>
          <a:bodyPr/>
          <a:lstStyle/>
          <a:p>
            <a:fld id="{64336152-522D-534E-A387-BE770A7CAF94}" type="slidenum">
              <a:rPr lang="en-US" smtClean="0"/>
              <a:pPr/>
              <a:t>‹#›</a:t>
            </a:fld>
            <a:endParaRPr lang="en-US" dirty="0"/>
          </a:p>
        </p:txBody>
      </p:sp>
    </p:spTree>
    <p:extLst>
      <p:ext uri="{BB962C8B-B14F-4D97-AF65-F5344CB8AC3E}">
        <p14:creationId xmlns:p14="http://schemas.microsoft.com/office/powerpoint/2010/main" val="1465099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3"/>
            <a:ext cx="5486400" cy="566739"/>
          </a:xfrm>
        </p:spPr>
        <p:txBody>
          <a:bodyPr anchor="b"/>
          <a:lstStyle>
            <a:lvl1pPr algn="l">
              <a:defRPr sz="15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1792288" y="5367341"/>
            <a:ext cx="5486400" cy="6524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smtClean="0"/>
              <a:t>Click to edit Master text styles</a:t>
            </a:r>
          </a:p>
        </p:txBody>
      </p:sp>
      <p:sp>
        <p:nvSpPr>
          <p:cNvPr id="5" name="Slide Number Placeholder 4"/>
          <p:cNvSpPr>
            <a:spLocks noGrp="1"/>
          </p:cNvSpPr>
          <p:nvPr>
            <p:ph type="sldNum" sz="quarter" idx="10"/>
          </p:nvPr>
        </p:nvSpPr>
        <p:spPr/>
        <p:txBody>
          <a:bodyPr/>
          <a:lstStyle/>
          <a:p>
            <a:fld id="{64336152-522D-534E-A387-BE770A7CAF94}" type="slidenum">
              <a:rPr lang="en-US" smtClean="0"/>
              <a:pPr/>
              <a:t>‹#›</a:t>
            </a:fld>
            <a:endParaRPr lang="en-US" dirty="0"/>
          </a:p>
        </p:txBody>
      </p:sp>
    </p:spTree>
    <p:extLst>
      <p:ext uri="{BB962C8B-B14F-4D97-AF65-F5344CB8AC3E}">
        <p14:creationId xmlns:p14="http://schemas.microsoft.com/office/powerpoint/2010/main" val="808366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0A22CD-051F-46C8-B6E8-1DFF9C64DA65}" type="slidenum">
              <a:rPr lang="en-US" smtClean="0"/>
              <a:t>‹#›</a:t>
            </a:fld>
            <a:endParaRPr lang="en-US" dirty="0"/>
          </a:p>
        </p:txBody>
      </p:sp>
    </p:spTree>
    <p:extLst>
      <p:ext uri="{BB962C8B-B14F-4D97-AF65-F5344CB8AC3E}">
        <p14:creationId xmlns:p14="http://schemas.microsoft.com/office/powerpoint/2010/main" val="2944837156"/>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2692" y="273051"/>
            <a:ext cx="3008313" cy="1162051"/>
          </a:xfrm>
        </p:spPr>
        <p:txBody>
          <a:bodyPr anchor="b"/>
          <a:lstStyle>
            <a:lvl1pPr algn="l">
              <a:defRPr sz="1500" b="1"/>
            </a:lvl1pPr>
          </a:lstStyle>
          <a:p>
            <a:r>
              <a:rPr lang="en-US" dirty="0" smtClean="0"/>
              <a:t>Click to edit Master title style</a:t>
            </a:r>
            <a:endParaRPr lang="en-US" dirty="0"/>
          </a:p>
        </p:txBody>
      </p:sp>
      <p:sp>
        <p:nvSpPr>
          <p:cNvPr id="3" name="Content Placeholder 2"/>
          <p:cNvSpPr>
            <a:spLocks noGrp="1"/>
          </p:cNvSpPr>
          <p:nvPr>
            <p:ph idx="1"/>
          </p:nvPr>
        </p:nvSpPr>
        <p:spPr>
          <a:xfrm>
            <a:off x="4267200" y="273054"/>
            <a:ext cx="4419600" cy="5594349"/>
          </a:xfrm>
        </p:spPr>
        <p:txBody>
          <a:bodyPr/>
          <a:lstStyle>
            <a:lvl1pPr>
              <a:defRPr sz="2400"/>
            </a:lvl1pPr>
            <a:lvl2pPr>
              <a:defRPr sz="2100">
                <a:latin typeface="Century Gothic"/>
                <a:cs typeface="Century Gothic"/>
              </a:defRPr>
            </a:lvl2pPr>
            <a:lvl3pPr>
              <a:defRPr sz="1800">
                <a:latin typeface="Century Gothic"/>
                <a:cs typeface="Century Gothic"/>
              </a:defRPr>
            </a:lvl3pPr>
            <a:lvl4pPr>
              <a:defRPr sz="1500">
                <a:latin typeface="Century Gothic"/>
                <a:cs typeface="Century Gothic"/>
              </a:defRPr>
            </a:lvl4pPr>
            <a:lvl5pPr>
              <a:defRPr sz="1500">
                <a:latin typeface="Century Gothic"/>
                <a:cs typeface="Century Gothic"/>
              </a:defRPr>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1182692" y="1435103"/>
            <a:ext cx="3008313" cy="4432300"/>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smtClean="0"/>
              <a:t>Click to edit Master text styles</a:t>
            </a:r>
          </a:p>
        </p:txBody>
      </p:sp>
      <p:sp>
        <p:nvSpPr>
          <p:cNvPr id="5" name="Slide Number Placeholder 4"/>
          <p:cNvSpPr>
            <a:spLocks noGrp="1"/>
          </p:cNvSpPr>
          <p:nvPr>
            <p:ph type="sldNum" sz="quarter" idx="10"/>
          </p:nvPr>
        </p:nvSpPr>
        <p:spPr/>
        <p:txBody>
          <a:bodyPr/>
          <a:lstStyle>
            <a:lvl1pPr>
              <a:defRPr>
                <a:solidFill>
                  <a:schemeClr val="tx1"/>
                </a:solidFill>
              </a:defRPr>
            </a:lvl1pPr>
          </a:lstStyle>
          <a:p>
            <a:fld id="{64336152-522D-534E-A387-BE770A7CAF94}" type="slidenum">
              <a:rPr lang="en-US" smtClean="0"/>
              <a:pPr/>
              <a:t>‹#›</a:t>
            </a:fld>
            <a:endParaRPr lang="en-US" dirty="0"/>
          </a:p>
        </p:txBody>
      </p:sp>
    </p:spTree>
    <p:extLst>
      <p:ext uri="{BB962C8B-B14F-4D97-AF65-F5344CB8AC3E}">
        <p14:creationId xmlns:p14="http://schemas.microsoft.com/office/powerpoint/2010/main" val="39404874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9"/>
            <a:ext cx="7467600" cy="1143000"/>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2pPr>
              <a:defRPr>
                <a:latin typeface="Century Gothic"/>
                <a:cs typeface="Century Gothic"/>
              </a:defRPr>
            </a:lvl2pPr>
            <a:lvl3pPr>
              <a:defRPr>
                <a:latin typeface="Century Gothic"/>
                <a:cs typeface="Century Gothic"/>
              </a:defRPr>
            </a:lvl3pPr>
            <a:lvl4pPr>
              <a:defRPr>
                <a:latin typeface="Century Gothic"/>
                <a:cs typeface="Century Gothic"/>
              </a:defRPr>
            </a:lvl4pPr>
            <a:lvl5pPr>
              <a:defRPr>
                <a:latin typeface="Century Gothic"/>
                <a:cs typeface="Century Gothi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3"/>
          <p:cNvSpPr>
            <a:spLocks noGrp="1"/>
          </p:cNvSpPr>
          <p:nvPr>
            <p:ph type="sldNum" sz="quarter" idx="10"/>
          </p:nvPr>
        </p:nvSpPr>
        <p:spPr/>
        <p:txBody>
          <a:bodyPr/>
          <a:lstStyle/>
          <a:p>
            <a:fld id="{64336152-522D-534E-A387-BE770A7CAF94}" type="slidenum">
              <a:rPr lang="en-US" smtClean="0"/>
              <a:pPr/>
              <a:t>‹#›</a:t>
            </a:fld>
            <a:endParaRPr lang="en-US" dirty="0"/>
          </a:p>
        </p:txBody>
      </p:sp>
    </p:spTree>
    <p:extLst>
      <p:ext uri="{BB962C8B-B14F-4D97-AF65-F5344CB8AC3E}">
        <p14:creationId xmlns:p14="http://schemas.microsoft.com/office/powerpoint/2010/main" val="3887248639"/>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1066800" y="1600201"/>
            <a:ext cx="3657600" cy="4343400"/>
          </a:xfrm>
        </p:spPr>
        <p:txBody>
          <a:bodyPr/>
          <a:lstStyle>
            <a:lvl1pPr>
              <a:defRPr sz="2800"/>
            </a:lvl1pPr>
            <a:lvl2pPr>
              <a:defRPr sz="2400">
                <a:latin typeface="Century Gothic"/>
                <a:cs typeface="Century Gothic"/>
              </a:defRPr>
            </a:lvl2pPr>
            <a:lvl3pPr>
              <a:defRPr sz="2000">
                <a:latin typeface="Century Gothic"/>
                <a:cs typeface="Century Gothic"/>
              </a:defRPr>
            </a:lvl3pPr>
            <a:lvl4pPr>
              <a:defRPr sz="1800">
                <a:latin typeface="Century Gothic"/>
                <a:cs typeface="Century Gothic"/>
              </a:defRPr>
            </a:lvl4pPr>
            <a:lvl5pPr>
              <a:defRPr sz="1800">
                <a:latin typeface="Century Gothic"/>
                <a:cs typeface="Century Gothic"/>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876800" y="1600200"/>
            <a:ext cx="3810000" cy="4343400"/>
          </a:xfrm>
        </p:spPr>
        <p:txBody>
          <a:bodyPr/>
          <a:lstStyle>
            <a:lvl1pPr>
              <a:defRPr sz="2800"/>
            </a:lvl1pPr>
            <a:lvl2pPr>
              <a:defRPr sz="2400">
                <a:latin typeface="Century Gothic"/>
                <a:cs typeface="Century Gothic"/>
              </a:defRPr>
            </a:lvl2pPr>
            <a:lvl3pPr>
              <a:defRPr sz="2000">
                <a:latin typeface="Century Gothic"/>
                <a:cs typeface="Century Gothic"/>
              </a:defRPr>
            </a:lvl3pPr>
            <a:lvl4pPr>
              <a:defRPr sz="1800">
                <a:latin typeface="Century Gothic"/>
                <a:cs typeface="Century Gothic"/>
              </a:defRPr>
            </a:lvl4pPr>
            <a:lvl5pPr>
              <a:defRPr sz="1800">
                <a:latin typeface="Century Gothic"/>
                <a:cs typeface="Century Gothic"/>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4"/>
          <p:cNvSpPr>
            <a:spLocks noGrp="1"/>
          </p:cNvSpPr>
          <p:nvPr>
            <p:ph type="sldNum" sz="quarter" idx="10"/>
          </p:nvPr>
        </p:nvSpPr>
        <p:spPr/>
        <p:txBody>
          <a:bodyPr/>
          <a:lstStyle/>
          <a:p>
            <a:fld id="{64336152-522D-534E-A387-BE770A7CAF94}" type="slidenum">
              <a:rPr lang="en-US" smtClean="0"/>
              <a:pPr/>
              <a:t>‹#›</a:t>
            </a:fld>
            <a:endParaRPr lang="en-US" dirty="0"/>
          </a:p>
        </p:txBody>
      </p:sp>
    </p:spTree>
    <p:extLst>
      <p:ext uri="{BB962C8B-B14F-4D97-AF65-F5344CB8AC3E}">
        <p14:creationId xmlns:p14="http://schemas.microsoft.com/office/powerpoint/2010/main" val="495130372"/>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9"/>
          </a:xfrm>
        </p:spPr>
        <p:txBody>
          <a:bodyPr anchor="b"/>
          <a:lstStyle>
            <a:lvl1pPr algn="l">
              <a:defRPr sz="20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1792288" y="5367339"/>
            <a:ext cx="5486400" cy="6524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Slide Number Placeholder 4"/>
          <p:cNvSpPr>
            <a:spLocks noGrp="1"/>
          </p:cNvSpPr>
          <p:nvPr>
            <p:ph type="sldNum" sz="quarter" idx="10"/>
          </p:nvPr>
        </p:nvSpPr>
        <p:spPr/>
        <p:txBody>
          <a:bodyPr/>
          <a:lstStyle/>
          <a:p>
            <a:fld id="{64336152-522D-534E-A387-BE770A7CAF94}" type="slidenum">
              <a:rPr lang="en-US" smtClean="0"/>
              <a:pPr/>
              <a:t>‹#›</a:t>
            </a:fld>
            <a:endParaRPr lang="en-US" dirty="0"/>
          </a:p>
        </p:txBody>
      </p:sp>
    </p:spTree>
    <p:extLst>
      <p:ext uri="{BB962C8B-B14F-4D97-AF65-F5344CB8AC3E}">
        <p14:creationId xmlns:p14="http://schemas.microsoft.com/office/powerpoint/2010/main" val="3946218907"/>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6803" y="4406901"/>
            <a:ext cx="7427913" cy="1362075"/>
          </a:xfrm>
        </p:spPr>
        <p:txBody>
          <a:bodyPr anchor="t">
            <a:normAutofit/>
          </a:bodyPr>
          <a:lstStyle>
            <a:lvl1pPr algn="l">
              <a:defRPr sz="32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1066803" y="2906713"/>
            <a:ext cx="7427913"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Slide Number Placeholder 3"/>
          <p:cNvSpPr>
            <a:spLocks noGrp="1"/>
          </p:cNvSpPr>
          <p:nvPr>
            <p:ph type="sldNum" sz="quarter" idx="10"/>
          </p:nvPr>
        </p:nvSpPr>
        <p:spPr/>
        <p:txBody>
          <a:bodyPr/>
          <a:lstStyle/>
          <a:p>
            <a:fld id="{64336152-522D-534E-A387-BE770A7CAF94}" type="slidenum">
              <a:rPr lang="en-US" smtClean="0"/>
              <a:pPr/>
              <a:t>‹#›</a:t>
            </a:fld>
            <a:endParaRPr lang="en-US" dirty="0"/>
          </a:p>
        </p:txBody>
      </p:sp>
    </p:spTree>
    <p:extLst>
      <p:ext uri="{BB962C8B-B14F-4D97-AF65-F5344CB8AC3E}">
        <p14:creationId xmlns:p14="http://schemas.microsoft.com/office/powerpoint/2010/main" val="116570101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2691" y="273049"/>
            <a:ext cx="3008313" cy="1162051"/>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4267200" y="273052"/>
            <a:ext cx="4419600" cy="5594349"/>
          </a:xfrm>
        </p:spPr>
        <p:txBody>
          <a:bodyPr/>
          <a:lstStyle>
            <a:lvl1pPr>
              <a:defRPr sz="3200"/>
            </a:lvl1pPr>
            <a:lvl2pPr>
              <a:defRPr sz="2800">
                <a:latin typeface="Century Gothic"/>
                <a:cs typeface="Century Gothic"/>
              </a:defRPr>
            </a:lvl2pPr>
            <a:lvl3pPr>
              <a:defRPr sz="2400">
                <a:latin typeface="Century Gothic"/>
                <a:cs typeface="Century Gothic"/>
              </a:defRPr>
            </a:lvl3pPr>
            <a:lvl4pPr>
              <a:defRPr sz="2000">
                <a:latin typeface="Century Gothic"/>
                <a:cs typeface="Century Gothic"/>
              </a:defRPr>
            </a:lvl4pPr>
            <a:lvl5pPr>
              <a:defRPr sz="2000">
                <a:latin typeface="Century Gothic"/>
                <a:cs typeface="Century Gothic"/>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1182691" y="1435103"/>
            <a:ext cx="3008313" cy="44323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Slide Number Placeholder 4"/>
          <p:cNvSpPr>
            <a:spLocks noGrp="1"/>
          </p:cNvSpPr>
          <p:nvPr>
            <p:ph type="sldNum" sz="quarter" idx="10"/>
          </p:nvPr>
        </p:nvSpPr>
        <p:spPr/>
        <p:txBody>
          <a:bodyPr/>
          <a:lstStyle/>
          <a:p>
            <a:fld id="{64336152-522D-534E-A387-BE770A7CAF94}" type="slidenum">
              <a:rPr lang="en-US" smtClean="0"/>
              <a:pPr/>
              <a:t>‹#›</a:t>
            </a:fld>
            <a:endParaRPr lang="en-US" dirty="0"/>
          </a:p>
        </p:txBody>
      </p:sp>
    </p:spTree>
    <p:extLst>
      <p:ext uri="{BB962C8B-B14F-4D97-AF65-F5344CB8AC3E}">
        <p14:creationId xmlns:p14="http://schemas.microsoft.com/office/powerpoint/2010/main" val="3837709468"/>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Slide Number Placeholder 9"/>
          <p:cNvSpPr>
            <a:spLocks noGrp="1"/>
          </p:cNvSpPr>
          <p:nvPr>
            <p:ph type="sldNum" sz="quarter" idx="10"/>
          </p:nvPr>
        </p:nvSpPr>
        <p:spPr>
          <a:xfrm>
            <a:off x="8138160" y="6241553"/>
            <a:ext cx="548640" cy="365760"/>
          </a:xfrm>
          <a:prstGeom prst="rect">
            <a:avLst/>
          </a:prstGeom>
        </p:spPr>
        <p:txBody>
          <a:bodyPr/>
          <a:lstStyle>
            <a:lvl1pPr>
              <a:defRPr/>
            </a:lvl1pPr>
          </a:lstStyle>
          <a:p>
            <a:pPr>
              <a:defRPr/>
            </a:pPr>
            <a:fld id="{268BD3D0-FF0B-4D5A-9669-E554274CA720}" type="slidenum">
              <a:rPr lang="en-US"/>
              <a:pPr>
                <a:defRPr/>
              </a:pPr>
              <a:t>‹#›</a:t>
            </a:fld>
            <a:endParaRPr lang="en-US" dirty="0"/>
          </a:p>
        </p:txBody>
      </p:sp>
    </p:spTree>
    <p:extLst>
      <p:ext uri="{BB962C8B-B14F-4D97-AF65-F5344CB8AC3E}">
        <p14:creationId xmlns:p14="http://schemas.microsoft.com/office/powerpoint/2010/main" val="3324532356"/>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Secondary slides USG Widescreen white">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9"/>
            <a:ext cx="7467600" cy="1143000"/>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2pPr>
              <a:defRPr>
                <a:latin typeface="Century Gothic"/>
                <a:cs typeface="Century Gothic"/>
              </a:defRPr>
            </a:lvl2pPr>
            <a:lvl3pPr>
              <a:defRPr>
                <a:latin typeface="Century Gothic"/>
                <a:cs typeface="Century Gothic"/>
              </a:defRPr>
            </a:lvl3pPr>
            <a:lvl4pPr>
              <a:defRPr>
                <a:latin typeface="Century Gothic"/>
                <a:cs typeface="Century Gothic"/>
              </a:defRPr>
            </a:lvl4pPr>
            <a:lvl5pPr>
              <a:defRPr>
                <a:latin typeface="Century Gothic"/>
                <a:cs typeface="Century Gothi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3"/>
          <p:cNvSpPr>
            <a:spLocks noGrp="1"/>
          </p:cNvSpPr>
          <p:nvPr>
            <p:ph type="sldNum" sz="quarter" idx="10"/>
          </p:nvPr>
        </p:nvSpPr>
        <p:spPr/>
        <p:txBody>
          <a:bodyPr/>
          <a:lstStyle/>
          <a:p>
            <a:fld id="{64336152-522D-534E-A387-BE770A7CAF94}" type="slidenum">
              <a:rPr lang="en-US" smtClean="0"/>
              <a:pPr/>
              <a:t>‹#›</a:t>
            </a:fld>
            <a:endParaRPr lang="en-US" dirty="0"/>
          </a:p>
        </p:txBody>
      </p:sp>
    </p:spTree>
    <p:extLst>
      <p:ext uri="{BB962C8B-B14F-4D97-AF65-F5344CB8AC3E}">
        <p14:creationId xmlns:p14="http://schemas.microsoft.com/office/powerpoint/2010/main" val="759541498"/>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1066800" y="1600201"/>
            <a:ext cx="3657600" cy="4343400"/>
          </a:xfrm>
        </p:spPr>
        <p:txBody>
          <a:bodyPr/>
          <a:lstStyle>
            <a:lvl1pPr>
              <a:defRPr sz="2100"/>
            </a:lvl1pPr>
            <a:lvl2pPr>
              <a:defRPr sz="1800">
                <a:latin typeface="Century Gothic"/>
                <a:cs typeface="Century Gothic"/>
              </a:defRPr>
            </a:lvl2pPr>
            <a:lvl3pPr>
              <a:defRPr sz="1500">
                <a:latin typeface="Century Gothic"/>
                <a:cs typeface="Century Gothic"/>
              </a:defRPr>
            </a:lvl3pPr>
            <a:lvl4pPr>
              <a:defRPr sz="1350">
                <a:latin typeface="Century Gothic"/>
                <a:cs typeface="Century Gothic"/>
              </a:defRPr>
            </a:lvl4pPr>
            <a:lvl5pPr>
              <a:defRPr sz="1350">
                <a:latin typeface="Century Gothic"/>
                <a:cs typeface="Century Gothic"/>
              </a:defRPr>
            </a:lvl5pPr>
            <a:lvl6pPr>
              <a:defRPr sz="1350"/>
            </a:lvl6pPr>
            <a:lvl7pPr>
              <a:defRPr sz="1350"/>
            </a:lvl7pPr>
            <a:lvl8pPr>
              <a:defRPr sz="1350"/>
            </a:lvl8pPr>
            <a:lvl9pPr>
              <a:defRPr sz="135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876800" y="1600200"/>
            <a:ext cx="3810000" cy="4343400"/>
          </a:xfrm>
        </p:spPr>
        <p:txBody>
          <a:bodyPr/>
          <a:lstStyle>
            <a:lvl1pPr>
              <a:defRPr sz="2100"/>
            </a:lvl1pPr>
            <a:lvl2pPr>
              <a:defRPr sz="1800">
                <a:latin typeface="Century Gothic"/>
                <a:cs typeface="Century Gothic"/>
              </a:defRPr>
            </a:lvl2pPr>
            <a:lvl3pPr>
              <a:defRPr sz="1500">
                <a:latin typeface="Century Gothic"/>
                <a:cs typeface="Century Gothic"/>
              </a:defRPr>
            </a:lvl3pPr>
            <a:lvl4pPr>
              <a:defRPr sz="1350">
                <a:latin typeface="Century Gothic"/>
                <a:cs typeface="Century Gothic"/>
              </a:defRPr>
            </a:lvl4pPr>
            <a:lvl5pPr>
              <a:defRPr sz="1350">
                <a:latin typeface="Century Gothic"/>
                <a:cs typeface="Century Gothic"/>
              </a:defRPr>
            </a:lvl5pPr>
            <a:lvl6pPr>
              <a:defRPr sz="1350"/>
            </a:lvl6pPr>
            <a:lvl7pPr>
              <a:defRPr sz="1350"/>
            </a:lvl7pPr>
            <a:lvl8pPr>
              <a:defRPr sz="1350"/>
            </a:lvl8pPr>
            <a:lvl9pPr>
              <a:defRPr sz="135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4"/>
          <p:cNvSpPr>
            <a:spLocks noGrp="1"/>
          </p:cNvSpPr>
          <p:nvPr>
            <p:ph type="sldNum" sz="quarter" idx="10"/>
          </p:nvPr>
        </p:nvSpPr>
        <p:spPr/>
        <p:txBody>
          <a:bodyPr/>
          <a:lstStyle/>
          <a:p>
            <a:fld id="{64336152-522D-534E-A387-BE770A7CAF94}" type="slidenum">
              <a:rPr lang="en-US" smtClean="0"/>
              <a:pPr/>
              <a:t>‹#›</a:t>
            </a:fld>
            <a:endParaRPr lang="en-US" dirty="0"/>
          </a:p>
        </p:txBody>
      </p:sp>
    </p:spTree>
    <p:extLst>
      <p:ext uri="{BB962C8B-B14F-4D97-AF65-F5344CB8AC3E}">
        <p14:creationId xmlns:p14="http://schemas.microsoft.com/office/powerpoint/2010/main" val="1711891378"/>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3"/>
            <a:ext cx="5486400" cy="566739"/>
          </a:xfrm>
        </p:spPr>
        <p:txBody>
          <a:bodyPr anchor="b"/>
          <a:lstStyle>
            <a:lvl1pPr algn="l">
              <a:defRPr sz="15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1792288" y="5367341"/>
            <a:ext cx="5486400" cy="6524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smtClean="0"/>
              <a:t>Click to edit Master text styles</a:t>
            </a:r>
          </a:p>
        </p:txBody>
      </p:sp>
      <p:sp>
        <p:nvSpPr>
          <p:cNvPr id="5" name="Slide Number Placeholder 4"/>
          <p:cNvSpPr>
            <a:spLocks noGrp="1"/>
          </p:cNvSpPr>
          <p:nvPr>
            <p:ph type="sldNum" sz="quarter" idx="10"/>
          </p:nvPr>
        </p:nvSpPr>
        <p:spPr/>
        <p:txBody>
          <a:bodyPr/>
          <a:lstStyle/>
          <a:p>
            <a:fld id="{64336152-522D-534E-A387-BE770A7CAF94}" type="slidenum">
              <a:rPr lang="en-US" smtClean="0"/>
              <a:pPr/>
              <a:t>‹#›</a:t>
            </a:fld>
            <a:endParaRPr lang="en-US" dirty="0"/>
          </a:p>
        </p:txBody>
      </p:sp>
    </p:spTree>
    <p:extLst>
      <p:ext uri="{BB962C8B-B14F-4D97-AF65-F5344CB8AC3E}">
        <p14:creationId xmlns:p14="http://schemas.microsoft.com/office/powerpoint/2010/main" val="19314717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0A22CD-051F-46C8-B6E8-1DFF9C64DA65}" type="slidenum">
              <a:rPr lang="en-US" smtClean="0"/>
              <a:t>‹#›</a:t>
            </a:fld>
            <a:endParaRPr lang="en-US" dirty="0"/>
          </a:p>
        </p:txBody>
      </p:sp>
    </p:spTree>
    <p:extLst>
      <p:ext uri="{BB962C8B-B14F-4D97-AF65-F5344CB8AC3E}">
        <p14:creationId xmlns:p14="http://schemas.microsoft.com/office/powerpoint/2010/main" val="2595490298"/>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2692" y="273051"/>
            <a:ext cx="3008313" cy="1162051"/>
          </a:xfrm>
        </p:spPr>
        <p:txBody>
          <a:bodyPr anchor="b"/>
          <a:lstStyle>
            <a:lvl1pPr algn="l">
              <a:defRPr sz="1500" b="1"/>
            </a:lvl1pPr>
          </a:lstStyle>
          <a:p>
            <a:r>
              <a:rPr lang="en-US" dirty="0" smtClean="0"/>
              <a:t>Click to edit Master title style</a:t>
            </a:r>
            <a:endParaRPr lang="en-US" dirty="0"/>
          </a:p>
        </p:txBody>
      </p:sp>
      <p:sp>
        <p:nvSpPr>
          <p:cNvPr id="3" name="Content Placeholder 2"/>
          <p:cNvSpPr>
            <a:spLocks noGrp="1"/>
          </p:cNvSpPr>
          <p:nvPr>
            <p:ph idx="1"/>
          </p:nvPr>
        </p:nvSpPr>
        <p:spPr>
          <a:xfrm>
            <a:off x="4267200" y="273054"/>
            <a:ext cx="4419600" cy="5594349"/>
          </a:xfrm>
        </p:spPr>
        <p:txBody>
          <a:bodyPr/>
          <a:lstStyle>
            <a:lvl1pPr>
              <a:defRPr sz="2400"/>
            </a:lvl1pPr>
            <a:lvl2pPr>
              <a:defRPr sz="2100">
                <a:latin typeface="Century Gothic"/>
                <a:cs typeface="Century Gothic"/>
              </a:defRPr>
            </a:lvl2pPr>
            <a:lvl3pPr>
              <a:defRPr sz="1800">
                <a:latin typeface="Century Gothic"/>
                <a:cs typeface="Century Gothic"/>
              </a:defRPr>
            </a:lvl3pPr>
            <a:lvl4pPr>
              <a:defRPr sz="1500">
                <a:latin typeface="Century Gothic"/>
                <a:cs typeface="Century Gothic"/>
              </a:defRPr>
            </a:lvl4pPr>
            <a:lvl5pPr>
              <a:defRPr sz="1500">
                <a:latin typeface="Century Gothic"/>
                <a:cs typeface="Century Gothic"/>
              </a:defRPr>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1182692" y="1435103"/>
            <a:ext cx="3008313" cy="4432300"/>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smtClean="0"/>
              <a:t>Click to edit Master text styles</a:t>
            </a:r>
          </a:p>
        </p:txBody>
      </p:sp>
      <p:sp>
        <p:nvSpPr>
          <p:cNvPr id="5" name="Slide Number Placeholder 4"/>
          <p:cNvSpPr>
            <a:spLocks noGrp="1"/>
          </p:cNvSpPr>
          <p:nvPr>
            <p:ph type="sldNum" sz="quarter" idx="10"/>
          </p:nvPr>
        </p:nvSpPr>
        <p:spPr/>
        <p:txBody>
          <a:bodyPr/>
          <a:lstStyle/>
          <a:p>
            <a:fld id="{64336152-522D-534E-A387-BE770A7CAF94}" type="slidenum">
              <a:rPr lang="en-US" smtClean="0"/>
              <a:pPr/>
              <a:t>‹#›</a:t>
            </a:fld>
            <a:endParaRPr lang="en-US" dirty="0"/>
          </a:p>
        </p:txBody>
      </p:sp>
    </p:spTree>
    <p:extLst>
      <p:ext uri="{BB962C8B-B14F-4D97-AF65-F5344CB8AC3E}">
        <p14:creationId xmlns:p14="http://schemas.microsoft.com/office/powerpoint/2010/main" val="3933942884"/>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smtClean="0"/>
              <a:t>Click to edit Master subtitle style</a:t>
            </a:r>
            <a:endParaRPr lang="en-US"/>
          </a:p>
        </p:txBody>
      </p:sp>
      <p:sp>
        <p:nvSpPr>
          <p:cNvPr id="4" name="Slide Number Placeholder 9"/>
          <p:cNvSpPr>
            <a:spLocks noGrp="1"/>
          </p:cNvSpPr>
          <p:nvPr>
            <p:ph type="sldNum" sz="quarter" idx="10"/>
          </p:nvPr>
        </p:nvSpPr>
        <p:spPr>
          <a:xfrm>
            <a:off x="8610600" y="6477000"/>
            <a:ext cx="457200" cy="304800"/>
          </a:xfrm>
          <a:prstGeom prst="rect">
            <a:avLst/>
          </a:prstGeom>
        </p:spPr>
        <p:txBody>
          <a:bodyPr/>
          <a:lstStyle>
            <a:lvl1pPr>
              <a:defRPr/>
            </a:lvl1pPr>
          </a:lstStyle>
          <a:p>
            <a:pPr>
              <a:defRPr/>
            </a:pPr>
            <a:fld id="{268BD3D0-FF0B-4D5A-9669-E554274CA720}" type="slidenum">
              <a:rPr lang="en-US"/>
              <a:pPr>
                <a:defRPr/>
              </a:pPr>
              <a:t>‹#›</a:t>
            </a:fld>
            <a:endParaRPr lang="en-US" dirty="0"/>
          </a:p>
        </p:txBody>
      </p:sp>
    </p:spTree>
    <p:extLst>
      <p:ext uri="{BB962C8B-B14F-4D97-AF65-F5344CB8AC3E}">
        <p14:creationId xmlns:p14="http://schemas.microsoft.com/office/powerpoint/2010/main" val="29420825"/>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0"/>
            <a:ext cx="80010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914400" y="2362200"/>
            <a:ext cx="8001000" cy="3733800"/>
          </a:xfrm>
        </p:spPr>
        <p:txBody>
          <a:bodyPr/>
          <a:lstStyle/>
          <a:p>
            <a:pPr lvl="0"/>
            <a:endParaRPr lang="en-US" noProof="0" dirty="0" smtClean="0"/>
          </a:p>
        </p:txBody>
      </p:sp>
      <p:sp>
        <p:nvSpPr>
          <p:cNvPr id="4" name="Rectangle 8"/>
          <p:cNvSpPr>
            <a:spLocks noGrp="1" noChangeArrowheads="1"/>
          </p:cNvSpPr>
          <p:nvPr>
            <p:ph type="dt" sz="half" idx="10"/>
          </p:nvPr>
        </p:nvSpPr>
        <p:spPr>
          <a:xfrm>
            <a:off x="7010400" y="6553200"/>
            <a:ext cx="1905000" cy="304800"/>
          </a:xfrm>
          <a:prstGeom prst="rect">
            <a:avLst/>
          </a:prstGeom>
        </p:spPr>
        <p:txBody>
          <a:bodyPr/>
          <a:lstStyle>
            <a:lvl1pPr eaLnBrk="0" hangingPunct="0">
              <a:defRPr dirty="0">
                <a:latin typeface="Arial" charset="0"/>
                <a:ea typeface="ＭＳ Ｐゴシック" charset="-128"/>
                <a:cs typeface="+mn-cs"/>
              </a:defRPr>
            </a:lvl1pPr>
          </a:lstStyle>
          <a:p>
            <a:pPr>
              <a:defRPr/>
            </a:pPr>
            <a:endParaRPr lang="en-US" dirty="0">
              <a:solidFill>
                <a:srgbClr val="000000"/>
              </a:solidFill>
            </a:endParaRPr>
          </a:p>
        </p:txBody>
      </p:sp>
      <p:sp>
        <p:nvSpPr>
          <p:cNvPr id="5" name="Rectangle 9"/>
          <p:cNvSpPr>
            <a:spLocks noGrp="1" noChangeArrowheads="1"/>
          </p:cNvSpPr>
          <p:nvPr>
            <p:ph type="ftr" sz="quarter" idx="11"/>
          </p:nvPr>
        </p:nvSpPr>
        <p:spPr>
          <a:xfrm>
            <a:off x="2936875" y="6529388"/>
            <a:ext cx="2895600" cy="304800"/>
          </a:xfrm>
          <a:prstGeom prst="rect">
            <a:avLst/>
          </a:prstGeom>
        </p:spPr>
        <p:txBody>
          <a:bodyPr/>
          <a:lstStyle>
            <a:lvl1pPr eaLnBrk="0" hangingPunct="0">
              <a:defRPr dirty="0">
                <a:latin typeface="Arial" charset="0"/>
                <a:ea typeface="ＭＳ Ｐゴシック" charset="-128"/>
                <a:cs typeface="+mn-cs"/>
              </a:defRPr>
            </a:lvl1pPr>
          </a:lstStyle>
          <a:p>
            <a:pPr>
              <a:defRPr/>
            </a:pPr>
            <a:endParaRPr lang="en-US" dirty="0">
              <a:solidFill>
                <a:srgbClr val="000000"/>
              </a:solidFill>
            </a:endParaRPr>
          </a:p>
        </p:txBody>
      </p:sp>
      <p:sp>
        <p:nvSpPr>
          <p:cNvPr id="6" name="Rectangle 5"/>
          <p:cNvSpPr>
            <a:spLocks noGrp="1" noChangeArrowheads="1"/>
          </p:cNvSpPr>
          <p:nvPr>
            <p:ph type="sldNum" sz="quarter" idx="12"/>
          </p:nvPr>
        </p:nvSpPr>
        <p:spPr/>
        <p:txBody>
          <a:bodyPr/>
          <a:lstStyle>
            <a:lvl1pPr>
              <a:defRPr/>
            </a:lvl1pPr>
          </a:lstStyle>
          <a:p>
            <a:pPr>
              <a:defRPr/>
            </a:pPr>
            <a:fld id="{CC306980-E3F1-4371-B081-3E86646E179F}" type="slidenum">
              <a:rPr lang="en-US"/>
              <a:pPr>
                <a:defRPr/>
              </a:pPr>
              <a:t>‹#›</a:t>
            </a:fld>
            <a:endParaRPr lang="en-US" dirty="0"/>
          </a:p>
        </p:txBody>
      </p:sp>
    </p:spTree>
    <p:extLst>
      <p:ext uri="{BB962C8B-B14F-4D97-AF65-F5344CB8AC3E}">
        <p14:creationId xmlns:p14="http://schemas.microsoft.com/office/powerpoint/2010/main" val="7537327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90A22CD-051F-46C8-B6E8-1DFF9C64DA65}" type="slidenum">
              <a:rPr lang="en-US" smtClean="0"/>
              <a:t>‹#›</a:t>
            </a:fld>
            <a:endParaRPr lang="en-US" dirty="0"/>
          </a:p>
        </p:txBody>
      </p:sp>
    </p:spTree>
    <p:extLst>
      <p:ext uri="{BB962C8B-B14F-4D97-AF65-F5344CB8AC3E}">
        <p14:creationId xmlns:p14="http://schemas.microsoft.com/office/powerpoint/2010/main" val="102146418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90A22CD-051F-46C8-B6E8-1DFF9C64DA65}" type="slidenum">
              <a:rPr lang="en-US" smtClean="0"/>
              <a:t>‹#›</a:t>
            </a:fld>
            <a:endParaRPr lang="en-US" dirty="0"/>
          </a:p>
        </p:txBody>
      </p:sp>
    </p:spTree>
    <p:extLst>
      <p:ext uri="{BB962C8B-B14F-4D97-AF65-F5344CB8AC3E}">
        <p14:creationId xmlns:p14="http://schemas.microsoft.com/office/powerpoint/2010/main" val="16215379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90A22CD-051F-46C8-B6E8-1DFF9C64DA65}" type="slidenum">
              <a:rPr lang="en-US" smtClean="0"/>
              <a:t>‹#›</a:t>
            </a:fld>
            <a:endParaRPr lang="en-US" dirty="0"/>
          </a:p>
        </p:txBody>
      </p:sp>
    </p:spTree>
    <p:extLst>
      <p:ext uri="{BB962C8B-B14F-4D97-AF65-F5344CB8AC3E}">
        <p14:creationId xmlns:p14="http://schemas.microsoft.com/office/powerpoint/2010/main" val="397880336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90A22CD-051F-46C8-B6E8-1DFF9C64DA65}" type="slidenum">
              <a:rPr lang="en-US" smtClean="0"/>
              <a:t>‹#›</a:t>
            </a:fld>
            <a:endParaRPr lang="en-US" dirty="0"/>
          </a:p>
        </p:txBody>
      </p:sp>
    </p:spTree>
    <p:extLst>
      <p:ext uri="{BB962C8B-B14F-4D97-AF65-F5344CB8AC3E}">
        <p14:creationId xmlns:p14="http://schemas.microsoft.com/office/powerpoint/2010/main" val="245624754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90A22CD-051F-46C8-B6E8-1DFF9C64DA65}" type="slidenum">
              <a:rPr lang="en-US" smtClean="0"/>
              <a:t>‹#›</a:t>
            </a:fld>
            <a:endParaRPr lang="en-US" dirty="0"/>
          </a:p>
        </p:txBody>
      </p:sp>
    </p:spTree>
    <p:extLst>
      <p:ext uri="{BB962C8B-B14F-4D97-AF65-F5344CB8AC3E}">
        <p14:creationId xmlns:p14="http://schemas.microsoft.com/office/powerpoint/2010/main" val="364216507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90A22CD-051F-46C8-B6E8-1DFF9C64DA65}" type="slidenum">
              <a:rPr lang="en-US" smtClean="0"/>
              <a:t>‹#›</a:t>
            </a:fld>
            <a:endParaRPr lang="en-US" dirty="0"/>
          </a:p>
        </p:txBody>
      </p:sp>
    </p:spTree>
    <p:extLst>
      <p:ext uri="{BB962C8B-B14F-4D97-AF65-F5344CB8AC3E}">
        <p14:creationId xmlns:p14="http://schemas.microsoft.com/office/powerpoint/2010/main" val="134310201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image" Target="../media/image2.png"/><Relationship Id="rId5" Type="http://schemas.openxmlformats.org/officeDocument/2006/relationships/theme" Target="../theme/theme3.xml"/><Relationship Id="rId4" Type="http://schemas.openxmlformats.org/officeDocument/2006/relationships/slideLayout" Target="../slideLayouts/slideLayout20.xml"/></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23.xml"/><Relationship Id="rId7" Type="http://schemas.openxmlformats.org/officeDocument/2006/relationships/theme" Target="../theme/theme4.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5" Type="http://schemas.openxmlformats.org/officeDocument/2006/relationships/slideLayout" Target="../slideLayouts/slideLayout25.xml"/><Relationship Id="rId4" Type="http://schemas.openxmlformats.org/officeDocument/2006/relationships/slideLayout" Target="../slideLayouts/slideLayout24.xml"/></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29.xml"/><Relationship Id="rId7" Type="http://schemas.openxmlformats.org/officeDocument/2006/relationships/theme" Target="../theme/theme5.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5" Type="http://schemas.openxmlformats.org/officeDocument/2006/relationships/slideLayout" Target="../slideLayouts/slideLayout31.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100000">
              <a:schemeClr val="bg1">
                <a:tint val="80000"/>
                <a:satMod val="300000"/>
              </a:schemeClr>
            </a:gs>
            <a:gs pos="100000">
              <a:schemeClr val="bg1">
                <a:shade val="30000"/>
                <a:satMod val="20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0A22CD-051F-46C8-B6E8-1DFF9C64DA65}" type="slidenum">
              <a:rPr lang="en-US" smtClean="0"/>
              <a:t>‹#›</a:t>
            </a:fld>
            <a:endParaRPr lang="en-US" dirty="0"/>
          </a:p>
        </p:txBody>
      </p:sp>
    </p:spTree>
    <p:extLst>
      <p:ext uri="{BB962C8B-B14F-4D97-AF65-F5344CB8AC3E}">
        <p14:creationId xmlns:p14="http://schemas.microsoft.com/office/powerpoint/2010/main" val="789856026"/>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19200" y="274639"/>
            <a:ext cx="7467600" cy="1143000"/>
          </a:xfrm>
          <a:prstGeom prst="rect">
            <a:avLst/>
          </a:prstGeom>
        </p:spPr>
        <p:txBody>
          <a:bodyPr vert="horz" lIns="91440" tIns="45720" rIns="91440" bIns="45720" rtlCol="0" anchor="ctr">
            <a:normAutofit/>
          </a:bodyPr>
          <a:lstStyle/>
          <a:p>
            <a:r>
              <a:rPr lang="en-US" dirty="0" smtClean="0"/>
              <a:t>Page Title</a:t>
            </a:r>
            <a:endParaRPr lang="en-US" dirty="0"/>
          </a:p>
        </p:txBody>
      </p:sp>
      <p:sp>
        <p:nvSpPr>
          <p:cNvPr id="3" name="Text Placeholder 2"/>
          <p:cNvSpPr>
            <a:spLocks noGrp="1"/>
          </p:cNvSpPr>
          <p:nvPr>
            <p:ph type="body" idx="1"/>
          </p:nvPr>
        </p:nvSpPr>
        <p:spPr>
          <a:xfrm>
            <a:off x="1219200" y="1600201"/>
            <a:ext cx="7467600" cy="4191000"/>
          </a:xfrm>
          <a:prstGeom prst="rect">
            <a:avLst/>
          </a:prstGeom>
        </p:spPr>
        <p:txBody>
          <a:bodyPr vert="horz" lIns="91440" tIns="45720" rIns="91440" bIns="45720" rtlCol="0">
            <a:normAutofit/>
          </a:bodyPr>
          <a:lstStyle/>
          <a:p>
            <a:pPr lvl="0"/>
            <a:r>
              <a:rPr lang="en-US" dirty="0" smtClean="0"/>
              <a:t>Click to add text</a:t>
            </a:r>
          </a:p>
        </p:txBody>
      </p:sp>
      <p:cxnSp>
        <p:nvCxnSpPr>
          <p:cNvPr id="9" name="Straight Connector 8"/>
          <p:cNvCxnSpPr/>
          <p:nvPr/>
        </p:nvCxnSpPr>
        <p:spPr>
          <a:xfrm flipV="1">
            <a:off x="192024" y="228600"/>
            <a:ext cx="0" cy="5740400"/>
          </a:xfrm>
          <a:prstGeom prst="line">
            <a:avLst/>
          </a:prstGeom>
          <a:ln>
            <a:solidFill>
              <a:srgbClr val="0038A8"/>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762000" y="6635496"/>
            <a:ext cx="8077200" cy="0"/>
          </a:xfrm>
          <a:prstGeom prst="line">
            <a:avLst/>
          </a:prstGeom>
          <a:ln>
            <a:solidFill>
              <a:srgbClr val="0038A8"/>
            </a:solidFill>
          </a:ln>
        </p:spPr>
        <p:style>
          <a:lnRef idx="2">
            <a:schemeClr val="accent1"/>
          </a:lnRef>
          <a:fillRef idx="0">
            <a:schemeClr val="accent1"/>
          </a:fillRef>
          <a:effectRef idx="1">
            <a:schemeClr val="accent1"/>
          </a:effectRef>
          <a:fontRef idx="minor">
            <a:schemeClr val="tx1"/>
          </a:fontRef>
        </p:style>
      </p:cxnSp>
      <p:pic>
        <p:nvPicPr>
          <p:cNvPr id="5" name="Picture 4"/>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52400" y="6068565"/>
            <a:ext cx="2514600" cy="562546"/>
          </a:xfrm>
          <a:prstGeom prst="rect">
            <a:avLst/>
          </a:prstGeom>
        </p:spPr>
      </p:pic>
      <p:sp>
        <p:nvSpPr>
          <p:cNvPr id="4" name="Slide Number Placeholder 3"/>
          <p:cNvSpPr>
            <a:spLocks noGrp="1"/>
          </p:cNvSpPr>
          <p:nvPr>
            <p:ph type="sldNum" sz="quarter" idx="4"/>
          </p:nvPr>
        </p:nvSpPr>
        <p:spPr>
          <a:xfrm>
            <a:off x="8134674" y="6230115"/>
            <a:ext cx="552126" cy="366183"/>
          </a:xfrm>
          <a:prstGeom prst="rect">
            <a:avLst/>
          </a:prstGeom>
        </p:spPr>
        <p:txBody>
          <a:bodyPr vert="horz" lIns="91440" tIns="45720" rIns="91440" bIns="45720" rtlCol="0" anchor="ctr"/>
          <a:lstStyle>
            <a:lvl1pPr algn="r">
              <a:defRPr sz="900">
                <a:solidFill>
                  <a:schemeClr val="tx1"/>
                </a:solidFill>
                <a:latin typeface="Century Gothic"/>
                <a:cs typeface="Century Gothic"/>
              </a:defRPr>
            </a:lvl1pPr>
          </a:lstStyle>
          <a:p>
            <a:fld id="{64336152-522D-534E-A387-BE770A7CAF94}" type="slidenum">
              <a:rPr lang="en-US" smtClean="0"/>
              <a:pPr/>
              <a:t>‹#›</a:t>
            </a:fld>
            <a:endParaRPr lang="en-US" dirty="0"/>
          </a:p>
        </p:txBody>
      </p:sp>
    </p:spTree>
    <p:extLst>
      <p:ext uri="{BB962C8B-B14F-4D97-AF65-F5344CB8AC3E}">
        <p14:creationId xmlns:p14="http://schemas.microsoft.com/office/powerpoint/2010/main" val="2179451552"/>
      </p:ext>
    </p:extLst>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Lst>
  <p:timing>
    <p:tnLst>
      <p:par>
        <p:cTn id="1" dur="indefinite" restart="never" nodeType="tmRoot"/>
      </p:par>
    </p:tnLst>
  </p:timing>
  <p:hf hdr="0" ftr="0" dt="0"/>
  <p:txStyles>
    <p:titleStyle>
      <a:lvl1pPr marL="0" marR="0" indent="0" algn="ctr" defTabSz="685800" rtl="0" eaLnBrk="1" fontAlgn="auto" latinLnBrk="0" hangingPunct="1">
        <a:lnSpc>
          <a:spcPct val="100000"/>
        </a:lnSpc>
        <a:spcBef>
          <a:spcPct val="0"/>
        </a:spcBef>
        <a:spcAft>
          <a:spcPts val="0"/>
        </a:spcAft>
        <a:buClrTx/>
        <a:buSzTx/>
        <a:buFontTx/>
        <a:buNone/>
        <a:tabLst/>
        <a:defRPr sz="2700" kern="1200">
          <a:solidFill>
            <a:schemeClr val="tx1"/>
          </a:solidFill>
          <a:latin typeface="Century Gothic"/>
          <a:ea typeface="+mj-ea"/>
          <a:cs typeface="Century Gothic"/>
        </a:defRPr>
      </a:lvl1pPr>
    </p:titleStyle>
    <p:bodyStyle>
      <a:lvl1pPr marL="257175" indent="-257175" algn="l" defTabSz="685800" rtl="0" eaLnBrk="1" latinLnBrk="0" hangingPunct="1">
        <a:spcBef>
          <a:spcPct val="20000"/>
        </a:spcBef>
        <a:buFont typeface="Arial" pitchFamily="34" charset="0"/>
        <a:buChar char="•"/>
        <a:defRPr sz="2400" kern="1200">
          <a:solidFill>
            <a:schemeClr val="tx1"/>
          </a:solidFill>
          <a:latin typeface="Century Gothic"/>
          <a:ea typeface="+mn-ea"/>
          <a:cs typeface="Century Gothic"/>
        </a:defRPr>
      </a:lvl1pPr>
      <a:lvl2pPr marL="557213" indent="-214313" algn="l" defTabSz="685800" rtl="0" eaLnBrk="1" latinLnBrk="0" hangingPunct="1">
        <a:spcBef>
          <a:spcPct val="20000"/>
        </a:spcBef>
        <a:buFont typeface="Arial" pitchFamily="34" charset="0"/>
        <a:buChar char="–"/>
        <a:defRPr sz="2100" kern="1200">
          <a:solidFill>
            <a:schemeClr val="tx1"/>
          </a:solidFill>
          <a:latin typeface="Century"/>
          <a:ea typeface="+mn-ea"/>
          <a:cs typeface="+mn-cs"/>
        </a:defRPr>
      </a:lvl2pPr>
      <a:lvl3pPr marL="857250" indent="-171450" algn="l" defTabSz="685800" rtl="0" eaLnBrk="1" latinLnBrk="0" hangingPunct="1">
        <a:spcBef>
          <a:spcPct val="20000"/>
        </a:spcBef>
        <a:buFont typeface="Arial" pitchFamily="34" charset="0"/>
        <a:buChar char="•"/>
        <a:defRPr sz="1800" kern="1200">
          <a:solidFill>
            <a:schemeClr val="tx1"/>
          </a:solidFill>
          <a:latin typeface="Century"/>
          <a:ea typeface="+mn-ea"/>
          <a:cs typeface="+mn-cs"/>
        </a:defRPr>
      </a:lvl3pPr>
      <a:lvl4pPr marL="1200150" indent="-171450" algn="l" defTabSz="685800" rtl="0" eaLnBrk="1" latinLnBrk="0" hangingPunct="1">
        <a:spcBef>
          <a:spcPct val="20000"/>
        </a:spcBef>
        <a:buFont typeface="Arial" pitchFamily="34" charset="0"/>
        <a:buChar char="–"/>
        <a:defRPr sz="1500" kern="1200">
          <a:solidFill>
            <a:schemeClr val="tx1"/>
          </a:solidFill>
          <a:latin typeface="Century"/>
          <a:ea typeface="+mn-ea"/>
          <a:cs typeface="+mn-cs"/>
        </a:defRPr>
      </a:lvl4pPr>
      <a:lvl5pPr marL="1543050" indent="-171450" algn="l" defTabSz="685800" rtl="0" eaLnBrk="1" latinLnBrk="0" hangingPunct="1">
        <a:spcBef>
          <a:spcPct val="20000"/>
        </a:spcBef>
        <a:buFont typeface="Arial" pitchFamily="34" charset="0"/>
        <a:buChar char="»"/>
        <a:defRPr sz="1500" kern="1200">
          <a:solidFill>
            <a:schemeClr val="tx1"/>
          </a:solidFill>
          <a:latin typeface="Century"/>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19200" y="274639"/>
            <a:ext cx="7467600" cy="1143000"/>
          </a:xfrm>
          <a:prstGeom prst="rect">
            <a:avLst/>
          </a:prstGeom>
        </p:spPr>
        <p:txBody>
          <a:bodyPr vert="horz" lIns="91440" tIns="45720" rIns="91440" bIns="45720" rtlCol="0" anchor="ctr">
            <a:normAutofit/>
          </a:bodyPr>
          <a:lstStyle/>
          <a:p>
            <a:r>
              <a:rPr lang="en-US" dirty="0" smtClean="0"/>
              <a:t>Page Title</a:t>
            </a:r>
            <a:endParaRPr lang="en-US" dirty="0"/>
          </a:p>
        </p:txBody>
      </p:sp>
      <p:sp>
        <p:nvSpPr>
          <p:cNvPr id="3" name="Text Placeholder 2"/>
          <p:cNvSpPr>
            <a:spLocks noGrp="1"/>
          </p:cNvSpPr>
          <p:nvPr>
            <p:ph type="body" idx="1"/>
          </p:nvPr>
        </p:nvSpPr>
        <p:spPr>
          <a:xfrm>
            <a:off x="1219200" y="1600201"/>
            <a:ext cx="7467600" cy="4191000"/>
          </a:xfrm>
          <a:prstGeom prst="rect">
            <a:avLst/>
          </a:prstGeom>
        </p:spPr>
        <p:txBody>
          <a:bodyPr vert="horz" lIns="91440" tIns="45720" rIns="91440" bIns="45720" rtlCol="0">
            <a:normAutofit/>
          </a:bodyPr>
          <a:lstStyle/>
          <a:p>
            <a:pPr lvl="0"/>
            <a:r>
              <a:rPr lang="en-US" dirty="0" smtClean="0"/>
              <a:t>Click to add text</a:t>
            </a:r>
          </a:p>
        </p:txBody>
      </p:sp>
      <p:cxnSp>
        <p:nvCxnSpPr>
          <p:cNvPr id="9" name="Straight Connector 8"/>
          <p:cNvCxnSpPr/>
          <p:nvPr/>
        </p:nvCxnSpPr>
        <p:spPr>
          <a:xfrm flipV="1">
            <a:off x="192024" y="228600"/>
            <a:ext cx="0" cy="5740400"/>
          </a:xfrm>
          <a:prstGeom prst="line">
            <a:avLst/>
          </a:prstGeom>
          <a:ln>
            <a:solidFill>
              <a:srgbClr val="0038A8"/>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762000" y="6635496"/>
            <a:ext cx="8077200" cy="0"/>
          </a:xfrm>
          <a:prstGeom prst="line">
            <a:avLst/>
          </a:prstGeom>
          <a:ln>
            <a:solidFill>
              <a:srgbClr val="0038A8"/>
            </a:solidFill>
          </a:ln>
        </p:spPr>
        <p:style>
          <a:lnRef idx="2">
            <a:schemeClr val="accent1"/>
          </a:lnRef>
          <a:fillRef idx="0">
            <a:schemeClr val="accent1"/>
          </a:fillRef>
          <a:effectRef idx="1">
            <a:schemeClr val="accent1"/>
          </a:effectRef>
          <a:fontRef idx="minor">
            <a:schemeClr val="tx1"/>
          </a:fontRef>
        </p:style>
      </p:cxnSp>
      <p:pic>
        <p:nvPicPr>
          <p:cNvPr id="5" name="Picture 4"/>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52400" y="6068565"/>
            <a:ext cx="2514600" cy="562546"/>
          </a:xfrm>
          <a:prstGeom prst="rect">
            <a:avLst/>
          </a:prstGeom>
        </p:spPr>
      </p:pic>
      <p:sp>
        <p:nvSpPr>
          <p:cNvPr id="4" name="Slide Number Placeholder 3"/>
          <p:cNvSpPr>
            <a:spLocks noGrp="1"/>
          </p:cNvSpPr>
          <p:nvPr>
            <p:ph type="sldNum" sz="quarter" idx="4"/>
          </p:nvPr>
        </p:nvSpPr>
        <p:spPr>
          <a:xfrm>
            <a:off x="8134674" y="6230115"/>
            <a:ext cx="552126" cy="366183"/>
          </a:xfrm>
          <a:prstGeom prst="rect">
            <a:avLst/>
          </a:prstGeom>
        </p:spPr>
        <p:txBody>
          <a:bodyPr vert="horz" lIns="91440" tIns="45720" rIns="91440" bIns="45720" rtlCol="0" anchor="ctr"/>
          <a:lstStyle>
            <a:lvl1pPr algn="r">
              <a:defRPr sz="900">
                <a:solidFill>
                  <a:schemeClr val="tx1"/>
                </a:solidFill>
                <a:latin typeface="Century Gothic"/>
                <a:cs typeface="Century Gothic"/>
              </a:defRPr>
            </a:lvl1pPr>
          </a:lstStyle>
          <a:p>
            <a:fld id="{64336152-522D-534E-A387-BE770A7CAF94}" type="slidenum">
              <a:rPr lang="en-US" smtClean="0"/>
              <a:pPr/>
              <a:t>‹#›</a:t>
            </a:fld>
            <a:endParaRPr lang="en-US" dirty="0"/>
          </a:p>
        </p:txBody>
      </p:sp>
    </p:spTree>
    <p:extLst>
      <p:ext uri="{BB962C8B-B14F-4D97-AF65-F5344CB8AC3E}">
        <p14:creationId xmlns:p14="http://schemas.microsoft.com/office/powerpoint/2010/main" val="2579917921"/>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hf hdr="0" ftr="0" dt="0"/>
  <p:txStyles>
    <p:titleStyle>
      <a:lvl1pPr marL="0" marR="0" indent="0" algn="ctr" defTabSz="685800" rtl="0" eaLnBrk="1" fontAlgn="auto" latinLnBrk="0" hangingPunct="1">
        <a:lnSpc>
          <a:spcPct val="100000"/>
        </a:lnSpc>
        <a:spcBef>
          <a:spcPct val="0"/>
        </a:spcBef>
        <a:spcAft>
          <a:spcPts val="0"/>
        </a:spcAft>
        <a:buClrTx/>
        <a:buSzTx/>
        <a:buFontTx/>
        <a:buNone/>
        <a:tabLst/>
        <a:defRPr sz="2700" kern="1200">
          <a:solidFill>
            <a:schemeClr val="tx1"/>
          </a:solidFill>
          <a:latin typeface="Century Gothic"/>
          <a:ea typeface="+mj-ea"/>
          <a:cs typeface="Century Gothic"/>
        </a:defRPr>
      </a:lvl1pPr>
    </p:titleStyle>
    <p:bodyStyle>
      <a:lvl1pPr marL="257175" indent="-257175" algn="l" defTabSz="685800" rtl="0" eaLnBrk="1" latinLnBrk="0" hangingPunct="1">
        <a:spcBef>
          <a:spcPct val="20000"/>
        </a:spcBef>
        <a:buFont typeface="Arial" pitchFamily="34" charset="0"/>
        <a:buChar char="•"/>
        <a:defRPr sz="2400" kern="1200">
          <a:solidFill>
            <a:schemeClr val="tx1"/>
          </a:solidFill>
          <a:latin typeface="Century Gothic"/>
          <a:ea typeface="+mn-ea"/>
          <a:cs typeface="Century Gothic"/>
        </a:defRPr>
      </a:lvl1pPr>
      <a:lvl2pPr marL="557213" indent="-214313" algn="l" defTabSz="685800" rtl="0" eaLnBrk="1" latinLnBrk="0" hangingPunct="1">
        <a:spcBef>
          <a:spcPct val="20000"/>
        </a:spcBef>
        <a:buFont typeface="Arial" pitchFamily="34" charset="0"/>
        <a:buChar char="–"/>
        <a:defRPr sz="2100" kern="1200">
          <a:solidFill>
            <a:schemeClr val="tx1"/>
          </a:solidFill>
          <a:latin typeface="Century"/>
          <a:ea typeface="+mn-ea"/>
          <a:cs typeface="+mn-cs"/>
        </a:defRPr>
      </a:lvl2pPr>
      <a:lvl3pPr marL="857250" indent="-171450" algn="l" defTabSz="685800" rtl="0" eaLnBrk="1" latinLnBrk="0" hangingPunct="1">
        <a:spcBef>
          <a:spcPct val="20000"/>
        </a:spcBef>
        <a:buFont typeface="Arial" pitchFamily="34" charset="0"/>
        <a:buChar char="•"/>
        <a:defRPr sz="1800" kern="1200">
          <a:solidFill>
            <a:schemeClr val="tx1"/>
          </a:solidFill>
          <a:latin typeface="Century"/>
          <a:ea typeface="+mn-ea"/>
          <a:cs typeface="+mn-cs"/>
        </a:defRPr>
      </a:lvl3pPr>
      <a:lvl4pPr marL="1200150" indent="-171450" algn="l" defTabSz="685800" rtl="0" eaLnBrk="1" latinLnBrk="0" hangingPunct="1">
        <a:spcBef>
          <a:spcPct val="20000"/>
        </a:spcBef>
        <a:buFont typeface="Arial" pitchFamily="34" charset="0"/>
        <a:buChar char="–"/>
        <a:defRPr sz="1500" kern="1200">
          <a:solidFill>
            <a:schemeClr val="tx1"/>
          </a:solidFill>
          <a:latin typeface="Century"/>
          <a:ea typeface="+mn-ea"/>
          <a:cs typeface="+mn-cs"/>
        </a:defRPr>
      </a:lvl4pPr>
      <a:lvl5pPr marL="1543050" indent="-171450" algn="l" defTabSz="685800" rtl="0" eaLnBrk="1" latinLnBrk="0" hangingPunct="1">
        <a:spcBef>
          <a:spcPct val="20000"/>
        </a:spcBef>
        <a:buFont typeface="Arial" pitchFamily="34" charset="0"/>
        <a:buChar char="»"/>
        <a:defRPr sz="1500" kern="1200">
          <a:solidFill>
            <a:schemeClr val="tx1"/>
          </a:solidFill>
          <a:latin typeface="Century"/>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19200" y="274639"/>
            <a:ext cx="7467600" cy="1143000"/>
          </a:xfrm>
          <a:prstGeom prst="rect">
            <a:avLst/>
          </a:prstGeom>
        </p:spPr>
        <p:txBody>
          <a:bodyPr vert="horz" lIns="91440" tIns="45720" rIns="91440" bIns="45720" rtlCol="0" anchor="ctr">
            <a:normAutofit/>
          </a:bodyPr>
          <a:lstStyle/>
          <a:p>
            <a:r>
              <a:rPr lang="en-US" dirty="0" smtClean="0"/>
              <a:t>Page Title</a:t>
            </a:r>
            <a:endParaRPr lang="en-US" dirty="0"/>
          </a:p>
        </p:txBody>
      </p:sp>
      <p:sp>
        <p:nvSpPr>
          <p:cNvPr id="3" name="Text Placeholder 2"/>
          <p:cNvSpPr>
            <a:spLocks noGrp="1"/>
          </p:cNvSpPr>
          <p:nvPr>
            <p:ph type="body" idx="1"/>
          </p:nvPr>
        </p:nvSpPr>
        <p:spPr>
          <a:xfrm>
            <a:off x="1219200" y="1600201"/>
            <a:ext cx="7467600" cy="4191000"/>
          </a:xfrm>
          <a:prstGeom prst="rect">
            <a:avLst/>
          </a:prstGeom>
        </p:spPr>
        <p:txBody>
          <a:bodyPr vert="horz" lIns="91440" tIns="45720" rIns="91440" bIns="45720" rtlCol="0">
            <a:normAutofit/>
          </a:bodyPr>
          <a:lstStyle/>
          <a:p>
            <a:pPr lvl="0"/>
            <a:r>
              <a:rPr lang="en-US" dirty="0" smtClean="0"/>
              <a:t>Click to add text</a:t>
            </a:r>
          </a:p>
        </p:txBody>
      </p:sp>
      <p:cxnSp>
        <p:nvCxnSpPr>
          <p:cNvPr id="9" name="Straight Connector 8"/>
          <p:cNvCxnSpPr/>
          <p:nvPr/>
        </p:nvCxnSpPr>
        <p:spPr>
          <a:xfrm flipV="1">
            <a:off x="192024" y="228600"/>
            <a:ext cx="0" cy="5740400"/>
          </a:xfrm>
          <a:prstGeom prst="line">
            <a:avLst/>
          </a:prstGeom>
          <a:ln>
            <a:solidFill>
              <a:srgbClr val="0038A8"/>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762000" y="6635496"/>
            <a:ext cx="8077200" cy="0"/>
          </a:xfrm>
          <a:prstGeom prst="line">
            <a:avLst/>
          </a:prstGeom>
          <a:ln>
            <a:solidFill>
              <a:srgbClr val="0038A8"/>
            </a:solidFill>
          </a:ln>
        </p:spPr>
        <p:style>
          <a:lnRef idx="2">
            <a:schemeClr val="accent1"/>
          </a:lnRef>
          <a:fillRef idx="0">
            <a:schemeClr val="accent1"/>
          </a:fillRef>
          <a:effectRef idx="1">
            <a:schemeClr val="accent1"/>
          </a:effectRef>
          <a:fontRef idx="minor">
            <a:schemeClr val="tx1"/>
          </a:fontRef>
        </p:style>
      </p:cxnSp>
      <p:pic>
        <p:nvPicPr>
          <p:cNvPr id="5" name="Picture 4" descr="usg_logo_black-03.png"/>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52400" y="5969000"/>
            <a:ext cx="2514600" cy="761677"/>
          </a:xfrm>
          <a:prstGeom prst="rect">
            <a:avLst/>
          </a:prstGeom>
        </p:spPr>
      </p:pic>
      <p:sp>
        <p:nvSpPr>
          <p:cNvPr id="4" name="Slide Number Placeholder 3"/>
          <p:cNvSpPr>
            <a:spLocks noGrp="1"/>
          </p:cNvSpPr>
          <p:nvPr>
            <p:ph type="sldNum" sz="quarter" idx="4"/>
          </p:nvPr>
        </p:nvSpPr>
        <p:spPr>
          <a:xfrm>
            <a:off x="8134674" y="6230113"/>
            <a:ext cx="552126" cy="366183"/>
          </a:xfrm>
          <a:prstGeom prst="rect">
            <a:avLst/>
          </a:prstGeom>
        </p:spPr>
        <p:txBody>
          <a:bodyPr vert="horz" lIns="91440" tIns="45720" rIns="91440" bIns="45720" rtlCol="0" anchor="ctr"/>
          <a:lstStyle>
            <a:lvl1pPr algn="r">
              <a:defRPr sz="1200">
                <a:solidFill>
                  <a:schemeClr val="tx1"/>
                </a:solidFill>
                <a:latin typeface="Century Gothic"/>
                <a:cs typeface="Century Gothic"/>
              </a:defRPr>
            </a:lvl1pPr>
          </a:lstStyle>
          <a:p>
            <a:fld id="{64336152-522D-534E-A387-BE770A7CAF94}" type="slidenum">
              <a:rPr lang="en-US" smtClean="0"/>
              <a:pPr/>
              <a:t>‹#›</a:t>
            </a:fld>
            <a:endParaRPr lang="en-US" dirty="0"/>
          </a:p>
        </p:txBody>
      </p:sp>
    </p:spTree>
    <p:extLst>
      <p:ext uri="{BB962C8B-B14F-4D97-AF65-F5344CB8AC3E}">
        <p14:creationId xmlns:p14="http://schemas.microsoft.com/office/powerpoint/2010/main" val="1711115673"/>
      </p:ext>
    </p:extLst>
  </p:cSld>
  <p:clrMap bg1="lt1" tx1="dk1" bg2="lt2" tx2="dk2" accent1="accent1" accent2="accent2" accent3="accent3" accent4="accent4" accent5="accent5" accent6="accent6" hlink="hlink" folHlink="folHlink"/>
  <p:sldLayoutIdLst>
    <p:sldLayoutId id="2147483827" r:id="rId1"/>
    <p:sldLayoutId id="2147483828" r:id="rId2"/>
    <p:sldLayoutId id="2147483829" r:id="rId3"/>
    <p:sldLayoutId id="2147483830" r:id="rId4"/>
    <p:sldLayoutId id="2147483831" r:id="rId5"/>
    <p:sldLayoutId id="2147483832" r:id="rId6"/>
  </p:sldLayoutIdLst>
  <p:timing>
    <p:tnLst>
      <p:par>
        <p:cTn id="1" dur="indefinite" restart="never" nodeType="tmRoot"/>
      </p:par>
    </p:tnLst>
  </p:timing>
  <p:hf hdr="0" ftr="0" dt="0"/>
  <p:txStyles>
    <p:titleStyle>
      <a:lvl1pPr marL="0" marR="0" indent="0" algn="ctr" defTabSz="914400" rtl="0" eaLnBrk="1" fontAlgn="auto" latinLnBrk="0" hangingPunct="1">
        <a:lnSpc>
          <a:spcPct val="100000"/>
        </a:lnSpc>
        <a:spcBef>
          <a:spcPct val="0"/>
        </a:spcBef>
        <a:spcAft>
          <a:spcPts val="0"/>
        </a:spcAft>
        <a:buClrTx/>
        <a:buSzTx/>
        <a:buFontTx/>
        <a:buNone/>
        <a:tabLst/>
        <a:defRPr sz="3600" kern="1200">
          <a:solidFill>
            <a:schemeClr val="tx1"/>
          </a:solidFill>
          <a:latin typeface="Century Gothic"/>
          <a:ea typeface="+mj-ea"/>
          <a:cs typeface="Century Gothic"/>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Century Gothic"/>
          <a:ea typeface="+mn-ea"/>
          <a:cs typeface="Century Gothic"/>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Century"/>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Century"/>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Century"/>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Century"/>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19200" y="274639"/>
            <a:ext cx="7467600" cy="1143000"/>
          </a:xfrm>
          <a:prstGeom prst="rect">
            <a:avLst/>
          </a:prstGeom>
        </p:spPr>
        <p:txBody>
          <a:bodyPr vert="horz" lIns="91440" tIns="45720" rIns="91440" bIns="45720" rtlCol="0" anchor="ctr">
            <a:normAutofit/>
          </a:bodyPr>
          <a:lstStyle/>
          <a:p>
            <a:r>
              <a:rPr lang="en-US" dirty="0" smtClean="0"/>
              <a:t>Page Title</a:t>
            </a:r>
            <a:endParaRPr lang="en-US" dirty="0"/>
          </a:p>
        </p:txBody>
      </p:sp>
      <p:sp>
        <p:nvSpPr>
          <p:cNvPr id="3" name="Text Placeholder 2"/>
          <p:cNvSpPr>
            <a:spLocks noGrp="1"/>
          </p:cNvSpPr>
          <p:nvPr>
            <p:ph type="body" idx="1"/>
          </p:nvPr>
        </p:nvSpPr>
        <p:spPr>
          <a:xfrm>
            <a:off x="1219200" y="1600201"/>
            <a:ext cx="7467600" cy="4191000"/>
          </a:xfrm>
          <a:prstGeom prst="rect">
            <a:avLst/>
          </a:prstGeom>
        </p:spPr>
        <p:txBody>
          <a:bodyPr vert="horz" lIns="91440" tIns="45720" rIns="91440" bIns="45720" rtlCol="0">
            <a:normAutofit/>
          </a:bodyPr>
          <a:lstStyle/>
          <a:p>
            <a:pPr lvl="0"/>
            <a:r>
              <a:rPr lang="en-US" dirty="0" smtClean="0"/>
              <a:t>Click to add text</a:t>
            </a:r>
          </a:p>
        </p:txBody>
      </p:sp>
      <p:cxnSp>
        <p:nvCxnSpPr>
          <p:cNvPr id="9" name="Straight Connector 8"/>
          <p:cNvCxnSpPr/>
          <p:nvPr/>
        </p:nvCxnSpPr>
        <p:spPr>
          <a:xfrm flipV="1">
            <a:off x="192024" y="228600"/>
            <a:ext cx="0" cy="5740400"/>
          </a:xfrm>
          <a:prstGeom prst="line">
            <a:avLst/>
          </a:prstGeom>
          <a:ln>
            <a:solidFill>
              <a:srgbClr val="0038A8"/>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762000" y="6635496"/>
            <a:ext cx="8077200" cy="0"/>
          </a:xfrm>
          <a:prstGeom prst="line">
            <a:avLst/>
          </a:prstGeom>
          <a:ln>
            <a:solidFill>
              <a:srgbClr val="0038A8"/>
            </a:solidFill>
          </a:ln>
        </p:spPr>
        <p:style>
          <a:lnRef idx="2">
            <a:schemeClr val="accent1"/>
          </a:lnRef>
          <a:fillRef idx="0">
            <a:schemeClr val="accent1"/>
          </a:fillRef>
          <a:effectRef idx="1">
            <a:schemeClr val="accent1"/>
          </a:effectRef>
          <a:fontRef idx="minor">
            <a:schemeClr val="tx1"/>
          </a:fontRef>
        </p:style>
      </p:cxnSp>
      <p:pic>
        <p:nvPicPr>
          <p:cNvPr id="5" name="Picture 4"/>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52400" y="6068565"/>
            <a:ext cx="2514600" cy="562546"/>
          </a:xfrm>
          <a:prstGeom prst="rect">
            <a:avLst/>
          </a:prstGeom>
        </p:spPr>
      </p:pic>
      <p:sp>
        <p:nvSpPr>
          <p:cNvPr id="4" name="Slide Number Placeholder 3"/>
          <p:cNvSpPr>
            <a:spLocks noGrp="1"/>
          </p:cNvSpPr>
          <p:nvPr>
            <p:ph type="sldNum" sz="quarter" idx="4"/>
          </p:nvPr>
        </p:nvSpPr>
        <p:spPr>
          <a:xfrm>
            <a:off x="8134674" y="6230115"/>
            <a:ext cx="552126" cy="366183"/>
          </a:xfrm>
          <a:prstGeom prst="rect">
            <a:avLst/>
          </a:prstGeom>
        </p:spPr>
        <p:txBody>
          <a:bodyPr vert="horz" lIns="91440" tIns="45720" rIns="91440" bIns="45720" rtlCol="0" anchor="ctr"/>
          <a:lstStyle>
            <a:lvl1pPr algn="r">
              <a:defRPr sz="900">
                <a:solidFill>
                  <a:schemeClr val="tx1"/>
                </a:solidFill>
                <a:latin typeface="Century Gothic"/>
                <a:cs typeface="Century Gothic"/>
              </a:defRPr>
            </a:lvl1pPr>
          </a:lstStyle>
          <a:p>
            <a:fld id="{64336152-522D-534E-A387-BE770A7CAF94}" type="slidenum">
              <a:rPr lang="en-US" smtClean="0"/>
              <a:pPr/>
              <a:t>‹#›</a:t>
            </a:fld>
            <a:endParaRPr lang="en-US" dirty="0"/>
          </a:p>
        </p:txBody>
      </p:sp>
    </p:spTree>
    <p:extLst>
      <p:ext uri="{BB962C8B-B14F-4D97-AF65-F5344CB8AC3E}">
        <p14:creationId xmlns:p14="http://schemas.microsoft.com/office/powerpoint/2010/main" val="859289356"/>
      </p:ext>
    </p:extLst>
  </p:cSld>
  <p:clrMap bg1="lt1" tx1="dk1" bg2="lt2" tx2="dk2" accent1="accent1" accent2="accent2" accent3="accent3" accent4="accent4" accent5="accent5" accent6="accent6" hlink="hlink" folHlink="folHlink"/>
  <p:sldLayoutIdLst>
    <p:sldLayoutId id="2147483845" r:id="rId1"/>
    <p:sldLayoutId id="2147483846" r:id="rId2"/>
    <p:sldLayoutId id="2147483847" r:id="rId3"/>
    <p:sldLayoutId id="2147483848" r:id="rId4"/>
    <p:sldLayoutId id="2147483849" r:id="rId5"/>
    <p:sldLayoutId id="2147483851" r:id="rId6"/>
  </p:sldLayoutIdLst>
  <p:timing>
    <p:tnLst>
      <p:par>
        <p:cTn id="1" dur="indefinite" restart="never" nodeType="tmRoot"/>
      </p:par>
    </p:tnLst>
  </p:timing>
  <p:hf hdr="0" ftr="0" dt="0"/>
  <p:txStyles>
    <p:titleStyle>
      <a:lvl1pPr marL="0" marR="0" indent="0" algn="ctr" defTabSz="685800" rtl="0" eaLnBrk="1" fontAlgn="auto" latinLnBrk="0" hangingPunct="1">
        <a:lnSpc>
          <a:spcPct val="100000"/>
        </a:lnSpc>
        <a:spcBef>
          <a:spcPct val="0"/>
        </a:spcBef>
        <a:spcAft>
          <a:spcPts val="0"/>
        </a:spcAft>
        <a:buClrTx/>
        <a:buSzTx/>
        <a:buFontTx/>
        <a:buNone/>
        <a:tabLst/>
        <a:defRPr sz="2700" kern="1200">
          <a:solidFill>
            <a:schemeClr val="tx1"/>
          </a:solidFill>
          <a:latin typeface="Century Gothic"/>
          <a:ea typeface="+mj-ea"/>
          <a:cs typeface="Century Gothic"/>
        </a:defRPr>
      </a:lvl1pPr>
    </p:titleStyle>
    <p:bodyStyle>
      <a:lvl1pPr marL="257175" indent="-257175" algn="l" defTabSz="685800" rtl="0" eaLnBrk="1" latinLnBrk="0" hangingPunct="1">
        <a:spcBef>
          <a:spcPct val="20000"/>
        </a:spcBef>
        <a:buFont typeface="Arial" pitchFamily="34" charset="0"/>
        <a:buChar char="•"/>
        <a:defRPr sz="2400" kern="1200">
          <a:solidFill>
            <a:schemeClr val="tx1"/>
          </a:solidFill>
          <a:latin typeface="Century Gothic"/>
          <a:ea typeface="+mn-ea"/>
          <a:cs typeface="Century Gothic"/>
        </a:defRPr>
      </a:lvl1pPr>
      <a:lvl2pPr marL="557213" indent="-214313" algn="l" defTabSz="685800" rtl="0" eaLnBrk="1" latinLnBrk="0" hangingPunct="1">
        <a:spcBef>
          <a:spcPct val="20000"/>
        </a:spcBef>
        <a:buFont typeface="Arial" pitchFamily="34" charset="0"/>
        <a:buChar char="–"/>
        <a:defRPr sz="2100" kern="1200">
          <a:solidFill>
            <a:schemeClr val="tx1"/>
          </a:solidFill>
          <a:latin typeface="Century"/>
          <a:ea typeface="+mn-ea"/>
          <a:cs typeface="+mn-cs"/>
        </a:defRPr>
      </a:lvl2pPr>
      <a:lvl3pPr marL="857250" indent="-171450" algn="l" defTabSz="685800" rtl="0" eaLnBrk="1" latinLnBrk="0" hangingPunct="1">
        <a:spcBef>
          <a:spcPct val="20000"/>
        </a:spcBef>
        <a:buFont typeface="Arial" pitchFamily="34" charset="0"/>
        <a:buChar char="•"/>
        <a:defRPr sz="1800" kern="1200">
          <a:solidFill>
            <a:schemeClr val="tx1"/>
          </a:solidFill>
          <a:latin typeface="Century"/>
          <a:ea typeface="+mn-ea"/>
          <a:cs typeface="+mn-cs"/>
        </a:defRPr>
      </a:lvl3pPr>
      <a:lvl4pPr marL="1200150" indent="-171450" algn="l" defTabSz="685800" rtl="0" eaLnBrk="1" latinLnBrk="0" hangingPunct="1">
        <a:spcBef>
          <a:spcPct val="20000"/>
        </a:spcBef>
        <a:buFont typeface="Arial" pitchFamily="34" charset="0"/>
        <a:buChar char="–"/>
        <a:defRPr sz="1500" kern="1200">
          <a:solidFill>
            <a:schemeClr val="tx1"/>
          </a:solidFill>
          <a:latin typeface="Century"/>
          <a:ea typeface="+mn-ea"/>
          <a:cs typeface="+mn-cs"/>
        </a:defRPr>
      </a:lvl4pPr>
      <a:lvl5pPr marL="1543050" indent="-171450" algn="l" defTabSz="685800" rtl="0" eaLnBrk="1" latinLnBrk="0" hangingPunct="1">
        <a:spcBef>
          <a:spcPct val="20000"/>
        </a:spcBef>
        <a:buFont typeface="Arial" pitchFamily="34" charset="0"/>
        <a:buChar char="»"/>
        <a:defRPr sz="1500" kern="1200">
          <a:solidFill>
            <a:schemeClr val="tx1"/>
          </a:solidFill>
          <a:latin typeface="Century"/>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hyperlink" Target="http://www.gasb.org/jsp/GASB/Document_C/GASBDocumentPage?cid=1176169170145&amp;acceptedDisclaimer=true&amp;__hstc=40088317.1932be7aa466d3bd7e11a5576e321a31.1509984036041.1509984036041.1509984036041.1&amp;__hssc=40088317.1.1509984036042&amp;__hsfp=1100155521" TargetMode="Externa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47666" y="381000"/>
            <a:ext cx="7829006" cy="1619250"/>
          </a:xfrm>
          <a:prstGeom prst="rect">
            <a:avLst/>
          </a:prstGeom>
        </p:spPr>
        <p:txBody>
          <a:bodyPr vert="horz" lIns="91440" tIns="45720" rIns="91440" bIns="45720" rtlCol="0" anchor="ctr">
            <a:normAutofit/>
          </a:bodyPr>
          <a:lstStyle>
            <a:lvl1pPr marL="0" marR="0" indent="0" algn="ctr" defTabSz="685800" rtl="0" eaLnBrk="1" fontAlgn="auto" latinLnBrk="0" hangingPunct="1">
              <a:lnSpc>
                <a:spcPct val="100000"/>
              </a:lnSpc>
              <a:spcBef>
                <a:spcPct val="0"/>
              </a:spcBef>
              <a:spcAft>
                <a:spcPts val="0"/>
              </a:spcAft>
              <a:buClrTx/>
              <a:buSzTx/>
              <a:buFontTx/>
              <a:buNone/>
              <a:tabLst/>
              <a:defRPr sz="2700" kern="1200">
                <a:solidFill>
                  <a:schemeClr val="tx1"/>
                </a:solidFill>
                <a:latin typeface="Century Gothic"/>
                <a:ea typeface="+mj-ea"/>
                <a:cs typeface="Century Gothic"/>
              </a:defRPr>
            </a:lvl1pPr>
          </a:lstStyle>
          <a:p>
            <a:r>
              <a:rPr lang="en-US" sz="4000" dirty="0" smtClean="0">
                <a:latin typeface="+mn-lt"/>
                <a:cs typeface="Arial" pitchFamily="34" charset="0"/>
              </a:rPr>
              <a:t>Board of Regents</a:t>
            </a:r>
            <a:br>
              <a:rPr lang="en-US" sz="4000" dirty="0" smtClean="0">
                <a:latin typeface="+mn-lt"/>
                <a:cs typeface="Arial" pitchFamily="34" charset="0"/>
              </a:rPr>
            </a:br>
            <a:r>
              <a:rPr lang="en-US" sz="4000" dirty="0" smtClean="0">
                <a:latin typeface="+mn-lt"/>
                <a:cs typeface="Arial" pitchFamily="34" charset="0"/>
              </a:rPr>
              <a:t>University System of Georgia</a:t>
            </a:r>
            <a:endParaRPr lang="en-US" sz="4000" dirty="0">
              <a:latin typeface="+mn-lt"/>
              <a:cs typeface="Arial" pitchFamily="34" charset="0"/>
            </a:endParaRPr>
          </a:p>
        </p:txBody>
      </p:sp>
      <p:sp>
        <p:nvSpPr>
          <p:cNvPr id="7" name="Subtitle 2"/>
          <p:cNvSpPr txBox="1">
            <a:spLocks/>
          </p:cNvSpPr>
          <p:nvPr/>
        </p:nvSpPr>
        <p:spPr>
          <a:xfrm>
            <a:off x="304801" y="4724400"/>
            <a:ext cx="8534400" cy="1143000"/>
          </a:xfrm>
          <a:prstGeom prst="rect">
            <a:avLst/>
          </a:prstGeom>
        </p:spPr>
        <p:txBody>
          <a:bodyPr vert="horz" lIns="91440" tIns="45720" rIns="91440" bIns="45720" rtlCol="0">
            <a:normAutofit/>
          </a:bodyPr>
          <a:lstStyle>
            <a:lvl1pPr marL="257175" indent="-257175" algn="l" defTabSz="685800" rtl="0" eaLnBrk="1" latinLnBrk="0" hangingPunct="1">
              <a:spcBef>
                <a:spcPct val="20000"/>
              </a:spcBef>
              <a:buFont typeface="Arial" pitchFamily="34" charset="0"/>
              <a:buChar char="•"/>
              <a:defRPr sz="2400" kern="1200">
                <a:solidFill>
                  <a:schemeClr val="tx1"/>
                </a:solidFill>
                <a:latin typeface="Century Gothic"/>
                <a:ea typeface="+mn-ea"/>
                <a:cs typeface="Century Gothic"/>
              </a:defRPr>
            </a:lvl1pPr>
            <a:lvl2pPr marL="557213" indent="-214313" algn="l" defTabSz="685800" rtl="0" eaLnBrk="1" latinLnBrk="0" hangingPunct="1">
              <a:spcBef>
                <a:spcPct val="20000"/>
              </a:spcBef>
              <a:buFont typeface="Arial" pitchFamily="34" charset="0"/>
              <a:buChar char="–"/>
              <a:defRPr sz="2100" kern="1200">
                <a:solidFill>
                  <a:schemeClr val="tx1"/>
                </a:solidFill>
                <a:latin typeface="Century Gothic"/>
                <a:ea typeface="+mn-ea"/>
                <a:cs typeface="Century Gothic"/>
              </a:defRPr>
            </a:lvl2pPr>
            <a:lvl3pPr marL="857250" indent="-171450" algn="l" defTabSz="685800" rtl="0" eaLnBrk="1" latinLnBrk="0" hangingPunct="1">
              <a:spcBef>
                <a:spcPct val="20000"/>
              </a:spcBef>
              <a:buFont typeface="Arial" pitchFamily="34" charset="0"/>
              <a:buChar char="•"/>
              <a:defRPr sz="1800" kern="1200">
                <a:solidFill>
                  <a:schemeClr val="tx1"/>
                </a:solidFill>
                <a:latin typeface="Century Gothic"/>
                <a:ea typeface="+mn-ea"/>
                <a:cs typeface="Century Gothic"/>
              </a:defRPr>
            </a:lvl3pPr>
            <a:lvl4pPr marL="1200150" indent="-171450" algn="l" defTabSz="685800" rtl="0" eaLnBrk="1" latinLnBrk="0" hangingPunct="1">
              <a:spcBef>
                <a:spcPct val="20000"/>
              </a:spcBef>
              <a:buFont typeface="Arial" pitchFamily="34" charset="0"/>
              <a:buChar char="–"/>
              <a:defRPr sz="1500" kern="1200">
                <a:solidFill>
                  <a:schemeClr val="tx1"/>
                </a:solidFill>
                <a:latin typeface="Century Gothic"/>
                <a:ea typeface="+mn-ea"/>
                <a:cs typeface="Century Gothic"/>
              </a:defRPr>
            </a:lvl4pPr>
            <a:lvl5pPr marL="1543050" indent="-171450" algn="l" defTabSz="685800" rtl="0" eaLnBrk="1" latinLnBrk="0" hangingPunct="1">
              <a:spcBef>
                <a:spcPct val="20000"/>
              </a:spcBef>
              <a:buFont typeface="Arial" pitchFamily="34" charset="0"/>
              <a:buChar char="»"/>
              <a:defRPr sz="1500" kern="1200">
                <a:solidFill>
                  <a:schemeClr val="tx1"/>
                </a:solidFill>
                <a:latin typeface="Century Gothic"/>
                <a:ea typeface="+mn-ea"/>
                <a:cs typeface="Century Gothic"/>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a:defRPr/>
            </a:pPr>
            <a:r>
              <a:rPr lang="en-US" altLang="en-US" sz="2200" dirty="0" smtClean="0">
                <a:latin typeface="Calibri" panose="020F0502020204030204" pitchFamily="34" charset="0"/>
              </a:rPr>
              <a:t>Claire Arnold</a:t>
            </a:r>
            <a:r>
              <a:rPr lang="en-US" altLang="en-US" sz="2200" dirty="0">
                <a:latin typeface="Calibri" panose="020F0502020204030204" pitchFamily="34" charset="0"/>
              </a:rPr>
              <a:t>, Associate Vice </a:t>
            </a:r>
            <a:r>
              <a:rPr lang="en-US" altLang="en-US" sz="2200" dirty="0" smtClean="0">
                <a:latin typeface="Calibri" panose="020F0502020204030204" pitchFamily="34" charset="0"/>
              </a:rPr>
              <a:t>Chancellor for </a:t>
            </a:r>
            <a:r>
              <a:rPr lang="en-US" altLang="en-US" sz="2200" dirty="0">
                <a:latin typeface="Calibri" panose="020F0502020204030204" pitchFamily="34" charset="0"/>
              </a:rPr>
              <a:t>Fiscal Affairs </a:t>
            </a:r>
            <a:endParaRPr lang="en-US" altLang="en-US" sz="2200" dirty="0" smtClean="0">
              <a:latin typeface="Calibri" panose="020F0502020204030204" pitchFamily="34" charset="0"/>
            </a:endParaRPr>
          </a:p>
          <a:p>
            <a:pPr>
              <a:defRPr/>
            </a:pPr>
            <a:r>
              <a:rPr lang="en-US" altLang="en-US" sz="2200" dirty="0" smtClean="0">
                <a:latin typeface="Calibri" panose="020F0502020204030204" pitchFamily="34" charset="0"/>
              </a:rPr>
              <a:t>Brad Freeman, Division Director</a:t>
            </a:r>
          </a:p>
        </p:txBody>
      </p:sp>
      <p:sp>
        <p:nvSpPr>
          <p:cNvPr id="8" name="Subtitle 2"/>
          <p:cNvSpPr txBox="1">
            <a:spLocks/>
          </p:cNvSpPr>
          <p:nvPr/>
        </p:nvSpPr>
        <p:spPr bwMode="auto">
          <a:xfrm>
            <a:off x="657498" y="2667000"/>
            <a:ext cx="7829006"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bg1"/>
                </a:solidFill>
                <a:latin typeface="+mn-lt"/>
                <a:ea typeface="ＭＳ Ｐゴシック" pitchFamily="-112" charset="-128"/>
                <a:cs typeface="ＭＳ Ｐゴシック" pitchFamily="-112" charset="-128"/>
              </a:defRPr>
            </a:lvl1pPr>
            <a:lvl2pPr marL="457200" indent="0" algn="ctr" rtl="0" eaLnBrk="0" fontAlgn="base" hangingPunct="0">
              <a:spcBef>
                <a:spcPct val="20000"/>
              </a:spcBef>
              <a:spcAft>
                <a:spcPct val="0"/>
              </a:spcAft>
              <a:buNone/>
              <a:defRPr sz="2800">
                <a:solidFill>
                  <a:schemeClr val="bg1"/>
                </a:solidFill>
                <a:latin typeface="+mn-lt"/>
                <a:ea typeface="ＭＳ Ｐゴシック" pitchFamily="-112" charset="-128"/>
              </a:defRPr>
            </a:lvl2pPr>
            <a:lvl3pPr marL="914400" indent="0" algn="ctr" rtl="0" eaLnBrk="0" fontAlgn="base" hangingPunct="0">
              <a:spcBef>
                <a:spcPct val="20000"/>
              </a:spcBef>
              <a:spcAft>
                <a:spcPct val="0"/>
              </a:spcAft>
              <a:buNone/>
              <a:defRPr sz="2400">
                <a:solidFill>
                  <a:schemeClr val="bg1"/>
                </a:solidFill>
                <a:latin typeface="+mn-lt"/>
                <a:ea typeface="ＭＳ Ｐゴシック" pitchFamily="-112" charset="-128"/>
              </a:defRPr>
            </a:lvl3pPr>
            <a:lvl4pPr marL="1371600" indent="0" algn="ctr" rtl="0" eaLnBrk="0" fontAlgn="base" hangingPunct="0">
              <a:spcBef>
                <a:spcPct val="20000"/>
              </a:spcBef>
              <a:spcAft>
                <a:spcPct val="0"/>
              </a:spcAft>
              <a:buNone/>
              <a:defRPr sz="2000">
                <a:solidFill>
                  <a:schemeClr val="bg1"/>
                </a:solidFill>
                <a:latin typeface="+mn-lt"/>
                <a:ea typeface="ＭＳ Ｐゴシック" pitchFamily="-112" charset="-128"/>
              </a:defRPr>
            </a:lvl4pPr>
            <a:lvl5pPr marL="1828800" indent="0" algn="ctr" rtl="0" eaLnBrk="0" fontAlgn="base" hangingPunct="0">
              <a:spcBef>
                <a:spcPct val="20000"/>
              </a:spcBef>
              <a:spcAft>
                <a:spcPct val="0"/>
              </a:spcAft>
              <a:buNone/>
              <a:defRPr sz="2000">
                <a:solidFill>
                  <a:schemeClr val="bg1"/>
                </a:solidFill>
                <a:latin typeface="+mn-lt"/>
                <a:ea typeface="ＭＳ Ｐゴシック" pitchFamily="-112" charset="-128"/>
              </a:defRPr>
            </a:lvl5pPr>
            <a:lvl6pPr marL="2286000" indent="0" algn="ctr" rtl="0" fontAlgn="base">
              <a:spcBef>
                <a:spcPct val="20000"/>
              </a:spcBef>
              <a:spcAft>
                <a:spcPct val="0"/>
              </a:spcAft>
              <a:buNone/>
              <a:defRPr sz="2000">
                <a:solidFill>
                  <a:schemeClr val="bg1"/>
                </a:solidFill>
                <a:latin typeface="+mn-lt"/>
                <a:ea typeface="ＭＳ Ｐゴシック" pitchFamily="-112" charset="-128"/>
              </a:defRPr>
            </a:lvl6pPr>
            <a:lvl7pPr marL="2743200" indent="0" algn="ctr" rtl="0" fontAlgn="base">
              <a:spcBef>
                <a:spcPct val="20000"/>
              </a:spcBef>
              <a:spcAft>
                <a:spcPct val="0"/>
              </a:spcAft>
              <a:buNone/>
              <a:defRPr sz="2000">
                <a:solidFill>
                  <a:schemeClr val="bg1"/>
                </a:solidFill>
                <a:latin typeface="+mn-lt"/>
                <a:ea typeface="ＭＳ Ｐゴシック" pitchFamily="-112" charset="-128"/>
              </a:defRPr>
            </a:lvl7pPr>
            <a:lvl8pPr marL="3200400" indent="0" algn="ctr" rtl="0" fontAlgn="base">
              <a:spcBef>
                <a:spcPct val="20000"/>
              </a:spcBef>
              <a:spcAft>
                <a:spcPct val="0"/>
              </a:spcAft>
              <a:buNone/>
              <a:defRPr sz="2000">
                <a:solidFill>
                  <a:schemeClr val="bg1"/>
                </a:solidFill>
                <a:latin typeface="+mn-lt"/>
                <a:ea typeface="ＭＳ Ｐゴシック" pitchFamily="-112" charset="-128"/>
              </a:defRPr>
            </a:lvl8pPr>
            <a:lvl9pPr marL="3657600" indent="0" algn="ctr" rtl="0" fontAlgn="base">
              <a:spcBef>
                <a:spcPct val="20000"/>
              </a:spcBef>
              <a:spcAft>
                <a:spcPct val="0"/>
              </a:spcAft>
              <a:buNone/>
              <a:defRPr sz="2000">
                <a:solidFill>
                  <a:schemeClr val="bg1"/>
                </a:solidFill>
                <a:latin typeface="+mn-lt"/>
                <a:ea typeface="ＭＳ Ｐゴシック" pitchFamily="-112" charset="-128"/>
              </a:defRPr>
            </a:lvl9pPr>
          </a:lstStyle>
          <a:p>
            <a:r>
              <a:rPr lang="en-US" sz="2500" dirty="0" smtClean="0">
                <a:solidFill>
                  <a:srgbClr val="0038A8"/>
                </a:solidFill>
                <a:latin typeface="Arial" panose="020B0604020202020204" pitchFamily="34" charset="0"/>
                <a:cs typeface="Arial" panose="020B0604020202020204" pitchFamily="34" charset="0"/>
              </a:rPr>
              <a:t>Office of Fiscal Affairs</a:t>
            </a:r>
          </a:p>
          <a:p>
            <a:r>
              <a:rPr lang="en-US" sz="2500" dirty="0" smtClean="0">
                <a:solidFill>
                  <a:srgbClr val="0038A8"/>
                </a:solidFill>
                <a:latin typeface="Arial" panose="020B0604020202020204" pitchFamily="34" charset="0"/>
                <a:cs typeface="Arial" panose="020B0604020202020204" pitchFamily="34" charset="0"/>
              </a:rPr>
              <a:t>USG Interact Conference</a:t>
            </a:r>
          </a:p>
          <a:p>
            <a:r>
              <a:rPr lang="en-US" sz="2500" dirty="0" smtClean="0">
                <a:solidFill>
                  <a:srgbClr val="0038A8"/>
                </a:solidFill>
                <a:latin typeface="Arial" panose="020B0604020202020204" pitchFamily="34" charset="0"/>
                <a:cs typeface="Arial" panose="020B0604020202020204" pitchFamily="34" charset="0"/>
              </a:rPr>
              <a:t>September 12, 2018</a:t>
            </a:r>
            <a:endParaRPr lang="en-US" sz="2500" dirty="0">
              <a:solidFill>
                <a:srgbClr val="0038A8"/>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61019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9"/>
            <a:ext cx="8229600" cy="1143000"/>
          </a:xfrm>
        </p:spPr>
        <p:txBody>
          <a:bodyPr>
            <a:normAutofit/>
          </a:bodyPr>
          <a:lstStyle/>
          <a:p>
            <a:pPr algn="l"/>
            <a:r>
              <a:rPr lang="en-US" sz="2400" b="1" dirty="0">
                <a:solidFill>
                  <a:srgbClr val="0038A8"/>
                </a:solidFill>
              </a:rPr>
              <a:t>GASB Statement 83 </a:t>
            </a:r>
            <a:r>
              <a:rPr lang="en-US" sz="2400" b="1" dirty="0" smtClean="0">
                <a:solidFill>
                  <a:srgbClr val="0038A8"/>
                </a:solidFill>
              </a:rPr>
              <a:t>“Certain </a:t>
            </a:r>
            <a:r>
              <a:rPr lang="en-US" sz="2400" b="1" dirty="0">
                <a:solidFill>
                  <a:srgbClr val="0038A8"/>
                </a:solidFill>
              </a:rPr>
              <a:t>Asset Retirement </a:t>
            </a:r>
            <a:r>
              <a:rPr lang="en-US" sz="2400" b="1" dirty="0" smtClean="0">
                <a:solidFill>
                  <a:srgbClr val="0038A8"/>
                </a:solidFill>
              </a:rPr>
              <a:t>Obligations”</a:t>
            </a:r>
            <a:endParaRPr lang="en-US" sz="2400" b="1" dirty="0">
              <a:solidFill>
                <a:srgbClr val="0038A8"/>
              </a:solidFill>
            </a:endParaRPr>
          </a:p>
        </p:txBody>
      </p:sp>
      <p:sp>
        <p:nvSpPr>
          <p:cNvPr id="5" name="Content Placeholder 4"/>
          <p:cNvSpPr>
            <a:spLocks noGrp="1"/>
          </p:cNvSpPr>
          <p:nvPr>
            <p:ph idx="1"/>
          </p:nvPr>
        </p:nvSpPr>
        <p:spPr>
          <a:xfrm>
            <a:off x="533400" y="1600201"/>
            <a:ext cx="8153400" cy="4191000"/>
          </a:xfrm>
        </p:spPr>
        <p:txBody>
          <a:bodyPr>
            <a:normAutofit/>
          </a:bodyPr>
          <a:lstStyle/>
          <a:p>
            <a:pPr marL="82296" indent="0">
              <a:buNone/>
            </a:pPr>
            <a:r>
              <a:rPr lang="en-US" sz="3200" b="1" dirty="0" smtClean="0"/>
              <a:t>Evaluation of ARO Activity</a:t>
            </a:r>
          </a:p>
          <a:p>
            <a:pPr marL="82296" indent="0">
              <a:buNone/>
            </a:pPr>
            <a:endParaRPr lang="en-US" sz="3200" b="1" dirty="0"/>
          </a:p>
          <a:p>
            <a:pPr marL="82296" indent="0">
              <a:buNone/>
            </a:pPr>
            <a:endParaRPr lang="en-US" sz="3200" b="1" dirty="0" smtClean="0"/>
          </a:p>
          <a:p>
            <a:pPr marL="82296" indent="0">
              <a:buNone/>
            </a:pPr>
            <a:endParaRPr lang="en-US" sz="3200" b="1" dirty="0"/>
          </a:p>
          <a:p>
            <a:pPr marL="0" indent="0">
              <a:buNone/>
            </a:pPr>
            <a:r>
              <a:rPr lang="en-US" sz="1800" b="1" dirty="0" smtClean="0"/>
              <a:t>Excel Evaluation File will be distributed via email on September 17, 2018</a:t>
            </a:r>
          </a:p>
          <a:p>
            <a:pPr marL="0" indent="0">
              <a:buNone/>
            </a:pPr>
            <a:r>
              <a:rPr lang="en-US" sz="1800" b="1" dirty="0" smtClean="0"/>
              <a:t>Due to USO – Friday, November 16</a:t>
            </a:r>
          </a:p>
          <a:p>
            <a:pPr marL="0" indent="0">
              <a:buNone/>
            </a:pPr>
            <a:r>
              <a:rPr lang="en-US" sz="1800" i="1" dirty="0" smtClean="0"/>
              <a:t>Upload Completed Evaluation to </a:t>
            </a:r>
            <a:r>
              <a:rPr lang="en-US" sz="1800" i="1" dirty="0" err="1" smtClean="0"/>
              <a:t>MoveIt</a:t>
            </a:r>
            <a:r>
              <a:rPr lang="en-US" sz="1800" i="1" dirty="0" smtClean="0"/>
              <a:t> – Fiscal Affairs/Accounting and Reporting/ARO Folder – Include Entity Name in file Title</a:t>
            </a:r>
            <a:endParaRPr lang="en-US" sz="1800" i="1" dirty="0"/>
          </a:p>
        </p:txBody>
      </p:sp>
      <p:sp>
        <p:nvSpPr>
          <p:cNvPr id="2" name="Footer Placeholder 1"/>
          <p:cNvSpPr>
            <a:spLocks noGrp="1"/>
          </p:cNvSpPr>
          <p:nvPr>
            <p:ph type="ftr" sz="quarter" idx="4294967295"/>
          </p:nvPr>
        </p:nvSpPr>
        <p:spPr/>
        <p:txBody>
          <a:bodyPr/>
          <a:lstStyle/>
          <a:p>
            <a:endParaRPr lang="en-US" dirty="0">
              <a:solidFill>
                <a:srgbClr val="EEECE1"/>
              </a:solidFill>
            </a:endParaRPr>
          </a:p>
        </p:txBody>
      </p:sp>
      <p:sp>
        <p:nvSpPr>
          <p:cNvPr id="4" name="Slide Number Placeholder 3"/>
          <p:cNvSpPr>
            <a:spLocks noGrp="1"/>
          </p:cNvSpPr>
          <p:nvPr>
            <p:ph type="sldNum" sz="quarter" idx="4294967295"/>
          </p:nvPr>
        </p:nvSpPr>
        <p:spPr/>
        <p:txBody>
          <a:bodyPr/>
          <a:lstStyle/>
          <a:p>
            <a:fld id="{13F32E05-98AA-41DA-BE8A-34A6D5EC9BD5}" type="slidenum">
              <a:rPr lang="en-US" smtClean="0"/>
              <a:pPr/>
              <a:t>10</a:t>
            </a:fld>
            <a:endParaRPr lang="en-US" dirty="0"/>
          </a:p>
        </p:txBody>
      </p:sp>
      <p:pic>
        <p:nvPicPr>
          <p:cNvPr id="6" name="Picture 5"/>
          <p:cNvPicPr>
            <a:picLocks noChangeAspect="1"/>
          </p:cNvPicPr>
          <p:nvPr/>
        </p:nvPicPr>
        <p:blipFill>
          <a:blip r:embed="rId2"/>
          <a:stretch>
            <a:fillRect/>
          </a:stretch>
        </p:blipFill>
        <p:spPr>
          <a:xfrm>
            <a:off x="533400" y="2286000"/>
            <a:ext cx="8103492" cy="1105182"/>
          </a:xfrm>
          <a:prstGeom prst="rect">
            <a:avLst/>
          </a:prstGeom>
        </p:spPr>
      </p:pic>
    </p:spTree>
    <p:extLst>
      <p:ext uri="{BB962C8B-B14F-4D97-AF65-F5344CB8AC3E}">
        <p14:creationId xmlns:p14="http://schemas.microsoft.com/office/powerpoint/2010/main" val="24327853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9"/>
            <a:ext cx="8229600" cy="1143000"/>
          </a:xfrm>
        </p:spPr>
        <p:txBody>
          <a:bodyPr>
            <a:normAutofit/>
          </a:bodyPr>
          <a:lstStyle/>
          <a:p>
            <a:pPr algn="l"/>
            <a:r>
              <a:rPr lang="en-US" b="1" dirty="0" smtClean="0">
                <a:solidFill>
                  <a:srgbClr val="0038A8"/>
                </a:solidFill>
              </a:rPr>
              <a:t>GASB Statement 84 “Fiduciary Funds”</a:t>
            </a:r>
            <a:endParaRPr lang="en-US" b="1" dirty="0">
              <a:solidFill>
                <a:srgbClr val="0038A8"/>
              </a:solidFill>
            </a:endParaRPr>
          </a:p>
        </p:txBody>
      </p:sp>
      <p:sp>
        <p:nvSpPr>
          <p:cNvPr id="5" name="Content Placeholder 4"/>
          <p:cNvSpPr>
            <a:spLocks noGrp="1"/>
          </p:cNvSpPr>
          <p:nvPr>
            <p:ph idx="1"/>
          </p:nvPr>
        </p:nvSpPr>
        <p:spPr>
          <a:xfrm>
            <a:off x="457200" y="1295400"/>
            <a:ext cx="7620000" cy="4362450"/>
          </a:xfrm>
        </p:spPr>
        <p:txBody>
          <a:bodyPr>
            <a:normAutofit fontScale="92500" lnSpcReduction="10000"/>
          </a:bodyPr>
          <a:lstStyle/>
          <a:p>
            <a:pPr marL="85725" indent="0">
              <a:buNone/>
            </a:pPr>
            <a:r>
              <a:rPr lang="en-US" sz="1800" dirty="0"/>
              <a:t>Statement establishes criteria for identifying fiduciary activities. The focus of the criteria is on:</a:t>
            </a:r>
          </a:p>
          <a:p>
            <a:r>
              <a:rPr lang="en-US" sz="1800" dirty="0"/>
              <a:t>whether a government controls the assets of the fiduciary activity, and</a:t>
            </a:r>
          </a:p>
          <a:p>
            <a:r>
              <a:rPr lang="en-US" sz="1800" dirty="0"/>
              <a:t>the beneficiaries with whom a fiduciary relationship exists.</a:t>
            </a:r>
          </a:p>
          <a:p>
            <a:pPr marL="85725" indent="0">
              <a:buNone/>
            </a:pPr>
            <a:endParaRPr lang="en-US" sz="1800" dirty="0"/>
          </a:p>
          <a:p>
            <a:pPr marL="85725" indent="0">
              <a:buNone/>
            </a:pPr>
            <a:r>
              <a:rPr lang="en-US" sz="1350" dirty="0"/>
              <a:t>A government is considered in control of the assets if the government holds the assets or has the ability to direct the use of the assets in a manner that provides benefits to the specified or intended recipients. The assets also cannot be derived from the government’s own source revenues (or from government-mandated or voluntary non-exchange transactions). In addition, with respect to the assets related to the specified or intended beneficiaries, one or more of the following characteristics must be present:</a:t>
            </a:r>
          </a:p>
          <a:p>
            <a:pPr marL="85725" indent="0">
              <a:buNone/>
            </a:pPr>
            <a:endParaRPr lang="en-US" sz="1350" dirty="0"/>
          </a:p>
          <a:p>
            <a:pPr marL="342900">
              <a:buAutoNum type="arabicParenR"/>
            </a:pPr>
            <a:r>
              <a:rPr lang="en-US" sz="1350" dirty="0"/>
              <a:t>Be administered through a trust</a:t>
            </a:r>
          </a:p>
          <a:p>
            <a:pPr marL="342900">
              <a:buAutoNum type="arabicParenR"/>
            </a:pPr>
            <a:r>
              <a:rPr lang="en-US" sz="1350" dirty="0"/>
              <a:t>The government itself is not the beneficiary </a:t>
            </a:r>
          </a:p>
          <a:p>
            <a:pPr marL="342900">
              <a:buAutoNum type="arabicParenR"/>
            </a:pPr>
            <a:r>
              <a:rPr lang="en-US" sz="1350" dirty="0"/>
              <a:t>Dedicated to providing benefits in accordance with the benefit terms </a:t>
            </a:r>
          </a:p>
          <a:p>
            <a:pPr marL="342900">
              <a:buAutoNum type="arabicParenR"/>
            </a:pPr>
            <a:r>
              <a:rPr lang="en-US" sz="1350" dirty="0"/>
              <a:t>Legally protected from the government’s creditors </a:t>
            </a:r>
          </a:p>
          <a:p>
            <a:pPr marL="342900">
              <a:buAutoNum type="arabicParenR"/>
            </a:pPr>
            <a:r>
              <a:rPr lang="en-US" sz="1350" dirty="0"/>
              <a:t>For the benefit of individuals and the government has no administrative or direct financial involvement with the assets </a:t>
            </a:r>
          </a:p>
        </p:txBody>
      </p:sp>
      <p:sp>
        <p:nvSpPr>
          <p:cNvPr id="2" name="Footer Placeholder 1"/>
          <p:cNvSpPr>
            <a:spLocks noGrp="1"/>
          </p:cNvSpPr>
          <p:nvPr>
            <p:ph type="ftr" sz="quarter" idx="4294967295"/>
          </p:nvPr>
        </p:nvSpPr>
        <p:spPr/>
        <p:txBody>
          <a:bodyPr/>
          <a:lstStyle/>
          <a:p>
            <a:endParaRPr lang="en-US" dirty="0">
              <a:solidFill>
                <a:srgbClr val="EEECE1"/>
              </a:solidFill>
            </a:endParaRPr>
          </a:p>
        </p:txBody>
      </p:sp>
      <p:sp>
        <p:nvSpPr>
          <p:cNvPr id="4" name="Slide Number Placeholder 3"/>
          <p:cNvSpPr>
            <a:spLocks noGrp="1"/>
          </p:cNvSpPr>
          <p:nvPr>
            <p:ph type="sldNum" sz="quarter" idx="4294967295"/>
          </p:nvPr>
        </p:nvSpPr>
        <p:spPr/>
        <p:txBody>
          <a:bodyPr/>
          <a:lstStyle/>
          <a:p>
            <a:fld id="{13F32E05-98AA-41DA-BE8A-34A6D5EC9BD5}" type="slidenum">
              <a:rPr lang="en-US" smtClean="0"/>
              <a:pPr/>
              <a:t>11</a:t>
            </a:fld>
            <a:endParaRPr lang="en-US" dirty="0"/>
          </a:p>
        </p:txBody>
      </p:sp>
    </p:spTree>
    <p:extLst>
      <p:ext uri="{BB962C8B-B14F-4D97-AF65-F5344CB8AC3E}">
        <p14:creationId xmlns:p14="http://schemas.microsoft.com/office/powerpoint/2010/main" val="37941830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9"/>
            <a:ext cx="8229600" cy="1143000"/>
          </a:xfrm>
        </p:spPr>
        <p:txBody>
          <a:bodyPr>
            <a:normAutofit/>
          </a:bodyPr>
          <a:lstStyle/>
          <a:p>
            <a:pPr algn="l"/>
            <a:r>
              <a:rPr lang="en-US" b="1" dirty="0" smtClean="0">
                <a:solidFill>
                  <a:srgbClr val="0038A8"/>
                </a:solidFill>
              </a:rPr>
              <a:t>GASB Statement 84 “Fiduciary Funds”</a:t>
            </a:r>
            <a:endParaRPr lang="en-US" b="1" dirty="0">
              <a:solidFill>
                <a:srgbClr val="0038A8"/>
              </a:solidFill>
            </a:endParaRPr>
          </a:p>
        </p:txBody>
      </p:sp>
      <p:sp>
        <p:nvSpPr>
          <p:cNvPr id="5" name="Content Placeholder 4"/>
          <p:cNvSpPr>
            <a:spLocks noGrp="1"/>
          </p:cNvSpPr>
          <p:nvPr>
            <p:ph idx="1"/>
          </p:nvPr>
        </p:nvSpPr>
        <p:spPr>
          <a:xfrm>
            <a:off x="457200" y="1714500"/>
            <a:ext cx="7620000" cy="3943350"/>
          </a:xfrm>
        </p:spPr>
        <p:txBody>
          <a:bodyPr>
            <a:normAutofit/>
          </a:bodyPr>
          <a:lstStyle/>
          <a:p>
            <a:pPr marL="85725" indent="0">
              <a:buNone/>
            </a:pPr>
            <a:endParaRPr lang="en-US" sz="2100" dirty="0"/>
          </a:p>
          <a:p>
            <a:pPr marL="85725" indent="0">
              <a:buNone/>
            </a:pPr>
            <a:r>
              <a:rPr lang="en-US" sz="2100" dirty="0"/>
              <a:t>Reporting </a:t>
            </a:r>
            <a:r>
              <a:rPr lang="en-US" sz="2100" dirty="0" smtClean="0"/>
              <a:t>an </a:t>
            </a:r>
            <a:r>
              <a:rPr lang="en-US" sz="2100" dirty="0"/>
              <a:t>activity meeting the above criteria should be reported in the basic financial statements in one of the following four fiduciary funds, as applicable:</a:t>
            </a:r>
          </a:p>
          <a:p>
            <a:pPr marL="85725" indent="0">
              <a:buNone/>
            </a:pPr>
            <a:endParaRPr lang="en-US" sz="2100" dirty="0"/>
          </a:p>
          <a:p>
            <a:pPr marL="342900">
              <a:buAutoNum type="arabicParenR"/>
            </a:pPr>
            <a:r>
              <a:rPr lang="en-US" sz="2100" dirty="0"/>
              <a:t>Pension (and other employee benefit) trust funds </a:t>
            </a:r>
          </a:p>
          <a:p>
            <a:pPr marL="342900">
              <a:buAutoNum type="arabicParenR"/>
            </a:pPr>
            <a:r>
              <a:rPr lang="en-US" sz="2100" dirty="0"/>
              <a:t>Investment trust funds </a:t>
            </a:r>
          </a:p>
          <a:p>
            <a:pPr marL="342900">
              <a:buAutoNum type="arabicParenR"/>
            </a:pPr>
            <a:r>
              <a:rPr lang="en-US" sz="2100" dirty="0"/>
              <a:t>Private-purpose trust funds </a:t>
            </a:r>
          </a:p>
          <a:p>
            <a:pPr marL="342900">
              <a:buAutoNum type="arabicParenR"/>
            </a:pPr>
            <a:r>
              <a:rPr lang="en-US" sz="2100" dirty="0"/>
              <a:t>Custodial funds</a:t>
            </a:r>
          </a:p>
        </p:txBody>
      </p:sp>
      <p:sp>
        <p:nvSpPr>
          <p:cNvPr id="2" name="Footer Placeholder 1"/>
          <p:cNvSpPr>
            <a:spLocks noGrp="1"/>
          </p:cNvSpPr>
          <p:nvPr>
            <p:ph type="ftr" sz="quarter" idx="4294967295"/>
          </p:nvPr>
        </p:nvSpPr>
        <p:spPr/>
        <p:txBody>
          <a:bodyPr/>
          <a:lstStyle/>
          <a:p>
            <a:endParaRPr lang="en-US" dirty="0">
              <a:solidFill>
                <a:srgbClr val="EEECE1"/>
              </a:solidFill>
            </a:endParaRPr>
          </a:p>
        </p:txBody>
      </p:sp>
      <p:sp>
        <p:nvSpPr>
          <p:cNvPr id="4" name="Slide Number Placeholder 3"/>
          <p:cNvSpPr>
            <a:spLocks noGrp="1"/>
          </p:cNvSpPr>
          <p:nvPr>
            <p:ph type="sldNum" sz="quarter" idx="4294967295"/>
          </p:nvPr>
        </p:nvSpPr>
        <p:spPr/>
        <p:txBody>
          <a:bodyPr/>
          <a:lstStyle/>
          <a:p>
            <a:fld id="{13F32E05-98AA-41DA-BE8A-34A6D5EC9BD5}" type="slidenum">
              <a:rPr lang="en-US" smtClean="0"/>
              <a:pPr/>
              <a:t>12</a:t>
            </a:fld>
            <a:endParaRPr lang="en-US" dirty="0"/>
          </a:p>
        </p:txBody>
      </p:sp>
    </p:spTree>
    <p:extLst>
      <p:ext uri="{BB962C8B-B14F-4D97-AF65-F5344CB8AC3E}">
        <p14:creationId xmlns:p14="http://schemas.microsoft.com/office/powerpoint/2010/main" val="27253120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274639"/>
            <a:ext cx="8153400" cy="1143000"/>
          </a:xfrm>
        </p:spPr>
        <p:txBody>
          <a:bodyPr>
            <a:normAutofit/>
          </a:bodyPr>
          <a:lstStyle/>
          <a:p>
            <a:pPr algn="l"/>
            <a:r>
              <a:rPr lang="en-US" b="1" dirty="0" smtClean="0">
                <a:solidFill>
                  <a:srgbClr val="0038A8"/>
                </a:solidFill>
              </a:rPr>
              <a:t>GASB Statement 84 “Fiduciary Funds”</a:t>
            </a:r>
            <a:endParaRPr lang="en-US" b="1" dirty="0">
              <a:solidFill>
                <a:srgbClr val="0038A8"/>
              </a:solidFill>
            </a:endParaRPr>
          </a:p>
        </p:txBody>
      </p:sp>
      <p:sp>
        <p:nvSpPr>
          <p:cNvPr id="5" name="Content Placeholder 4"/>
          <p:cNvSpPr>
            <a:spLocks noGrp="1"/>
          </p:cNvSpPr>
          <p:nvPr>
            <p:ph idx="1"/>
          </p:nvPr>
        </p:nvSpPr>
        <p:spPr>
          <a:xfrm>
            <a:off x="457200" y="1714500"/>
            <a:ext cx="7620000" cy="3943350"/>
          </a:xfrm>
        </p:spPr>
        <p:txBody>
          <a:bodyPr>
            <a:normAutofit/>
          </a:bodyPr>
          <a:lstStyle/>
          <a:p>
            <a:pPr marL="85725" indent="0">
              <a:buNone/>
            </a:pPr>
            <a:r>
              <a:rPr lang="en-US" sz="2625" dirty="0"/>
              <a:t>Custodial funds</a:t>
            </a:r>
          </a:p>
          <a:p>
            <a:pPr marL="85725" indent="0">
              <a:buNone/>
            </a:pPr>
            <a:r>
              <a:rPr lang="en-US" sz="1950" dirty="0"/>
              <a:t>Statement of Fiduciary Net Position</a:t>
            </a:r>
          </a:p>
          <a:p>
            <a:r>
              <a:rPr lang="en-US" sz="1950" dirty="0"/>
              <a:t>Assets</a:t>
            </a:r>
          </a:p>
          <a:p>
            <a:r>
              <a:rPr lang="en-US" sz="1950" dirty="0"/>
              <a:t>Deferred Outflows</a:t>
            </a:r>
          </a:p>
          <a:p>
            <a:r>
              <a:rPr lang="en-US" sz="1950" dirty="0"/>
              <a:t>Liabilities</a:t>
            </a:r>
          </a:p>
          <a:p>
            <a:r>
              <a:rPr lang="en-US" sz="1950" dirty="0"/>
              <a:t>Deferred Inflows</a:t>
            </a:r>
          </a:p>
          <a:p>
            <a:r>
              <a:rPr lang="en-US" sz="1950" dirty="0"/>
              <a:t>Fiduciary Net Position</a:t>
            </a:r>
          </a:p>
          <a:p>
            <a:pPr marL="85725" indent="0">
              <a:buNone/>
            </a:pPr>
            <a:r>
              <a:rPr lang="en-US" sz="1950" dirty="0"/>
              <a:t>Statement of Changes in Fiduciary Net Position</a:t>
            </a:r>
          </a:p>
          <a:p>
            <a:r>
              <a:rPr lang="en-US" sz="1950" dirty="0"/>
              <a:t>Additions</a:t>
            </a:r>
          </a:p>
          <a:p>
            <a:r>
              <a:rPr lang="en-US" sz="1950" dirty="0"/>
              <a:t>Deductions</a:t>
            </a:r>
          </a:p>
          <a:p>
            <a:pPr marL="85725" indent="0">
              <a:buNone/>
            </a:pPr>
            <a:endParaRPr lang="en-US" sz="2100" dirty="0"/>
          </a:p>
        </p:txBody>
      </p:sp>
      <p:sp>
        <p:nvSpPr>
          <p:cNvPr id="2" name="Footer Placeholder 1"/>
          <p:cNvSpPr>
            <a:spLocks noGrp="1"/>
          </p:cNvSpPr>
          <p:nvPr>
            <p:ph type="ftr" sz="quarter" idx="4294967295"/>
          </p:nvPr>
        </p:nvSpPr>
        <p:spPr/>
        <p:txBody>
          <a:bodyPr/>
          <a:lstStyle/>
          <a:p>
            <a:endParaRPr lang="en-US" dirty="0">
              <a:solidFill>
                <a:srgbClr val="EEECE1"/>
              </a:solidFill>
            </a:endParaRPr>
          </a:p>
        </p:txBody>
      </p:sp>
      <p:sp>
        <p:nvSpPr>
          <p:cNvPr id="4" name="Slide Number Placeholder 3"/>
          <p:cNvSpPr>
            <a:spLocks noGrp="1"/>
          </p:cNvSpPr>
          <p:nvPr>
            <p:ph type="sldNum" sz="quarter" idx="4294967295"/>
          </p:nvPr>
        </p:nvSpPr>
        <p:spPr/>
        <p:txBody>
          <a:bodyPr/>
          <a:lstStyle/>
          <a:p>
            <a:fld id="{13F32E05-98AA-41DA-BE8A-34A6D5EC9BD5}" type="slidenum">
              <a:rPr lang="en-US" smtClean="0"/>
              <a:pPr/>
              <a:t>13</a:t>
            </a:fld>
            <a:endParaRPr lang="en-US" dirty="0"/>
          </a:p>
        </p:txBody>
      </p:sp>
    </p:spTree>
    <p:extLst>
      <p:ext uri="{BB962C8B-B14F-4D97-AF65-F5344CB8AC3E}">
        <p14:creationId xmlns:p14="http://schemas.microsoft.com/office/powerpoint/2010/main" val="3883433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9"/>
            <a:ext cx="8229600" cy="1143000"/>
          </a:xfrm>
        </p:spPr>
        <p:txBody>
          <a:bodyPr>
            <a:normAutofit/>
          </a:bodyPr>
          <a:lstStyle/>
          <a:p>
            <a:pPr algn="l"/>
            <a:r>
              <a:rPr lang="en-US" b="1" dirty="0" smtClean="0">
                <a:solidFill>
                  <a:srgbClr val="0038A8"/>
                </a:solidFill>
              </a:rPr>
              <a:t>GASB Statement 84 “Fiduciary Funds”</a:t>
            </a:r>
            <a:endParaRPr lang="en-US" b="1" dirty="0">
              <a:solidFill>
                <a:srgbClr val="0038A8"/>
              </a:solidFill>
            </a:endParaRPr>
          </a:p>
        </p:txBody>
      </p:sp>
      <p:sp>
        <p:nvSpPr>
          <p:cNvPr id="5" name="Content Placeholder 4"/>
          <p:cNvSpPr>
            <a:spLocks noGrp="1"/>
          </p:cNvSpPr>
          <p:nvPr>
            <p:ph idx="1"/>
          </p:nvPr>
        </p:nvSpPr>
        <p:spPr>
          <a:xfrm>
            <a:off x="457200" y="1714500"/>
            <a:ext cx="7620000" cy="3943350"/>
          </a:xfrm>
        </p:spPr>
        <p:txBody>
          <a:bodyPr>
            <a:normAutofit/>
          </a:bodyPr>
          <a:lstStyle/>
          <a:p>
            <a:pPr marL="85725" indent="0">
              <a:buNone/>
            </a:pPr>
            <a:r>
              <a:rPr lang="en-US" sz="2100" b="1" dirty="0"/>
              <a:t>The use of Agency funds has been eliminated with GASB 84 and replaced with Custodial funds.</a:t>
            </a:r>
          </a:p>
          <a:p>
            <a:pPr marL="85725" indent="0">
              <a:buNone/>
            </a:pPr>
            <a:endParaRPr lang="en-US" sz="2100" dirty="0"/>
          </a:p>
          <a:p>
            <a:pPr marL="85725" indent="0">
              <a:buNone/>
            </a:pPr>
            <a:endParaRPr lang="en-US" sz="2100" dirty="0"/>
          </a:p>
          <a:p>
            <a:pPr marL="85725" indent="0">
              <a:buNone/>
            </a:pPr>
            <a:r>
              <a:rPr lang="en-US" sz="2100" b="1" dirty="0"/>
              <a:t>Next Steps:</a:t>
            </a:r>
          </a:p>
          <a:p>
            <a:pPr marL="85725" indent="0">
              <a:buNone/>
            </a:pPr>
            <a:r>
              <a:rPr lang="en-US" sz="2100" dirty="0"/>
              <a:t>Each agency fund will have to be evaluated</a:t>
            </a:r>
          </a:p>
          <a:p>
            <a:pPr marL="85725" indent="0">
              <a:buNone/>
            </a:pPr>
            <a:r>
              <a:rPr lang="en-US" sz="2100" dirty="0"/>
              <a:t>Non-custodial activity will have to be moved to the appropriate fund</a:t>
            </a:r>
          </a:p>
          <a:p>
            <a:pPr marL="85725" indent="0">
              <a:buNone/>
            </a:pPr>
            <a:r>
              <a:rPr lang="en-US" sz="2100" dirty="0"/>
              <a:t>Retrospective GASB Statement</a:t>
            </a:r>
          </a:p>
          <a:p>
            <a:pPr marL="85725" indent="0">
              <a:buNone/>
            </a:pPr>
            <a:r>
              <a:rPr lang="en-US" sz="2100" dirty="0"/>
              <a:t>Effective for Fiscal Year </a:t>
            </a:r>
            <a:r>
              <a:rPr lang="en-US" sz="2100" dirty="0" smtClean="0"/>
              <a:t>2020 – Beginning July 1, 2019</a:t>
            </a:r>
            <a:endParaRPr lang="en-US" sz="2100" dirty="0"/>
          </a:p>
        </p:txBody>
      </p:sp>
      <p:sp>
        <p:nvSpPr>
          <p:cNvPr id="2" name="Footer Placeholder 1"/>
          <p:cNvSpPr>
            <a:spLocks noGrp="1"/>
          </p:cNvSpPr>
          <p:nvPr>
            <p:ph type="ftr" sz="quarter" idx="4294967295"/>
          </p:nvPr>
        </p:nvSpPr>
        <p:spPr/>
        <p:txBody>
          <a:bodyPr/>
          <a:lstStyle/>
          <a:p>
            <a:endParaRPr lang="en-US" dirty="0">
              <a:solidFill>
                <a:srgbClr val="EEECE1"/>
              </a:solidFill>
            </a:endParaRPr>
          </a:p>
        </p:txBody>
      </p:sp>
      <p:sp>
        <p:nvSpPr>
          <p:cNvPr id="4" name="Slide Number Placeholder 3"/>
          <p:cNvSpPr>
            <a:spLocks noGrp="1"/>
          </p:cNvSpPr>
          <p:nvPr>
            <p:ph type="sldNum" sz="quarter" idx="4294967295"/>
          </p:nvPr>
        </p:nvSpPr>
        <p:spPr/>
        <p:txBody>
          <a:bodyPr/>
          <a:lstStyle/>
          <a:p>
            <a:fld id="{13F32E05-98AA-41DA-BE8A-34A6D5EC9BD5}" type="slidenum">
              <a:rPr lang="en-US" smtClean="0"/>
              <a:pPr/>
              <a:t>14</a:t>
            </a:fld>
            <a:endParaRPr lang="en-US" dirty="0"/>
          </a:p>
        </p:txBody>
      </p:sp>
    </p:spTree>
    <p:extLst>
      <p:ext uri="{BB962C8B-B14F-4D97-AF65-F5344CB8AC3E}">
        <p14:creationId xmlns:p14="http://schemas.microsoft.com/office/powerpoint/2010/main" val="30868675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9"/>
            <a:ext cx="8229600" cy="1143000"/>
          </a:xfrm>
        </p:spPr>
        <p:txBody>
          <a:bodyPr>
            <a:normAutofit/>
          </a:bodyPr>
          <a:lstStyle/>
          <a:p>
            <a:pPr algn="l"/>
            <a:r>
              <a:rPr lang="en-US" b="1" dirty="0" smtClean="0">
                <a:solidFill>
                  <a:srgbClr val="0038A8"/>
                </a:solidFill>
              </a:rPr>
              <a:t>GASB Statement 84 “Fiduciary Funds”</a:t>
            </a:r>
            <a:endParaRPr lang="en-US" b="1" dirty="0">
              <a:solidFill>
                <a:srgbClr val="0038A8"/>
              </a:solidFill>
            </a:endParaRPr>
          </a:p>
        </p:txBody>
      </p:sp>
      <p:sp>
        <p:nvSpPr>
          <p:cNvPr id="5" name="Content Placeholder 4"/>
          <p:cNvSpPr>
            <a:spLocks noGrp="1"/>
          </p:cNvSpPr>
          <p:nvPr>
            <p:ph idx="1"/>
          </p:nvPr>
        </p:nvSpPr>
        <p:spPr>
          <a:xfrm>
            <a:off x="457200" y="1143000"/>
            <a:ext cx="7620000" cy="4876800"/>
          </a:xfrm>
        </p:spPr>
        <p:txBody>
          <a:bodyPr>
            <a:normAutofit fontScale="92500" lnSpcReduction="10000"/>
          </a:bodyPr>
          <a:lstStyle/>
          <a:p>
            <a:pPr marL="85725" indent="0">
              <a:buNone/>
            </a:pPr>
            <a:r>
              <a:rPr lang="en-US" sz="2100" b="1" dirty="0" smtClean="0"/>
              <a:t>Agency Funds Analysis:</a:t>
            </a:r>
          </a:p>
          <a:p>
            <a:pPr marL="85725" indent="0">
              <a:buNone/>
            </a:pPr>
            <a:r>
              <a:rPr lang="en-US" sz="2100" dirty="0" smtClean="0"/>
              <a:t>Current Agency Fund Name:</a:t>
            </a:r>
          </a:p>
          <a:p>
            <a:pPr marL="85725" indent="0">
              <a:buNone/>
            </a:pPr>
            <a:r>
              <a:rPr lang="en-US" sz="2100" dirty="0" smtClean="0"/>
              <a:t>Project ID/Department ID Number:</a:t>
            </a:r>
          </a:p>
          <a:p>
            <a:pPr marL="85725" indent="0">
              <a:buNone/>
            </a:pPr>
            <a:r>
              <a:rPr lang="en-US" sz="2100" dirty="0" smtClean="0"/>
              <a:t>Description/Purpose of Agency Funds:</a:t>
            </a:r>
          </a:p>
          <a:p>
            <a:pPr marL="85725" indent="0">
              <a:buNone/>
            </a:pPr>
            <a:r>
              <a:rPr lang="en-US" sz="2100" dirty="0" smtClean="0"/>
              <a:t>Questions:</a:t>
            </a:r>
          </a:p>
          <a:p>
            <a:pPr marL="85725" indent="0">
              <a:buNone/>
            </a:pPr>
            <a:r>
              <a:rPr lang="en-US" sz="2100" dirty="0"/>
              <a:t>	</a:t>
            </a:r>
            <a:r>
              <a:rPr lang="en-US" sz="2100" dirty="0" smtClean="0"/>
              <a:t>1. Does institution control assets of fiduciary activity?</a:t>
            </a:r>
          </a:p>
          <a:p>
            <a:pPr marL="85725" indent="0">
              <a:buNone/>
            </a:pPr>
            <a:r>
              <a:rPr lang="en-US" sz="2100" dirty="0"/>
              <a:t>	</a:t>
            </a:r>
            <a:r>
              <a:rPr lang="en-US" sz="2100" dirty="0" smtClean="0"/>
              <a:t>2. Who is beneficiary of assets?</a:t>
            </a:r>
            <a:endParaRPr lang="en-US" sz="2100" dirty="0"/>
          </a:p>
          <a:p>
            <a:pPr marL="85725" indent="0">
              <a:buNone/>
            </a:pPr>
            <a:r>
              <a:rPr lang="en-US" sz="2100" dirty="0" smtClean="0"/>
              <a:t>Fiduciary Fund: Yes or No </a:t>
            </a:r>
          </a:p>
          <a:p>
            <a:pPr marL="85725" indent="0">
              <a:buNone/>
            </a:pPr>
            <a:r>
              <a:rPr lang="en-US" sz="2100" dirty="0" smtClean="0"/>
              <a:t>If Yes – Determine type of fiduciary fund</a:t>
            </a:r>
            <a:endParaRPr lang="en-US" sz="2100" dirty="0"/>
          </a:p>
          <a:p>
            <a:pPr marL="642938" lvl="1">
              <a:buAutoNum type="arabicParenR"/>
            </a:pPr>
            <a:r>
              <a:rPr lang="en-US" sz="1800" dirty="0"/>
              <a:t>Pension (and other employee benefit) trust funds </a:t>
            </a:r>
          </a:p>
          <a:p>
            <a:pPr marL="642938" lvl="1">
              <a:buAutoNum type="arabicParenR"/>
            </a:pPr>
            <a:r>
              <a:rPr lang="en-US" sz="1800" dirty="0"/>
              <a:t>Investment trust funds </a:t>
            </a:r>
          </a:p>
          <a:p>
            <a:pPr marL="642938" lvl="1">
              <a:buAutoNum type="arabicParenR"/>
            </a:pPr>
            <a:r>
              <a:rPr lang="en-US" sz="1800" dirty="0"/>
              <a:t>Private-purpose trust funds </a:t>
            </a:r>
          </a:p>
          <a:p>
            <a:pPr marL="642938" lvl="1">
              <a:buAutoNum type="arabicParenR"/>
            </a:pPr>
            <a:r>
              <a:rPr lang="en-US" sz="1800" dirty="0"/>
              <a:t>Custodial </a:t>
            </a:r>
            <a:r>
              <a:rPr lang="en-US" sz="1800" dirty="0" smtClean="0"/>
              <a:t>funds – There is no trust agreement or equivalent</a:t>
            </a:r>
            <a:endParaRPr lang="en-US" sz="1800" dirty="0"/>
          </a:p>
          <a:p>
            <a:pPr marL="128587" indent="0">
              <a:buNone/>
            </a:pPr>
            <a:r>
              <a:rPr lang="en-US" sz="2100" dirty="0" smtClean="0"/>
              <a:t>If No – Provide analysis/determination of reclassification to another funds</a:t>
            </a:r>
          </a:p>
        </p:txBody>
      </p:sp>
      <p:sp>
        <p:nvSpPr>
          <p:cNvPr id="2" name="Footer Placeholder 1"/>
          <p:cNvSpPr>
            <a:spLocks noGrp="1"/>
          </p:cNvSpPr>
          <p:nvPr>
            <p:ph type="ftr" sz="quarter" idx="4294967295"/>
          </p:nvPr>
        </p:nvSpPr>
        <p:spPr/>
        <p:txBody>
          <a:bodyPr/>
          <a:lstStyle/>
          <a:p>
            <a:endParaRPr lang="en-US" dirty="0">
              <a:solidFill>
                <a:srgbClr val="EEECE1"/>
              </a:solidFill>
            </a:endParaRPr>
          </a:p>
        </p:txBody>
      </p:sp>
      <p:sp>
        <p:nvSpPr>
          <p:cNvPr id="4" name="Slide Number Placeholder 3"/>
          <p:cNvSpPr>
            <a:spLocks noGrp="1"/>
          </p:cNvSpPr>
          <p:nvPr>
            <p:ph type="sldNum" sz="quarter" idx="4294967295"/>
          </p:nvPr>
        </p:nvSpPr>
        <p:spPr/>
        <p:txBody>
          <a:bodyPr/>
          <a:lstStyle/>
          <a:p>
            <a:fld id="{13F32E05-98AA-41DA-BE8A-34A6D5EC9BD5}" type="slidenum">
              <a:rPr lang="en-US" smtClean="0"/>
              <a:pPr/>
              <a:t>15</a:t>
            </a:fld>
            <a:endParaRPr lang="en-US" dirty="0"/>
          </a:p>
        </p:txBody>
      </p:sp>
    </p:spTree>
    <p:extLst>
      <p:ext uri="{BB962C8B-B14F-4D97-AF65-F5344CB8AC3E}">
        <p14:creationId xmlns:p14="http://schemas.microsoft.com/office/powerpoint/2010/main" val="7490064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9"/>
            <a:ext cx="8229600" cy="1143000"/>
          </a:xfrm>
        </p:spPr>
        <p:txBody>
          <a:bodyPr>
            <a:normAutofit/>
          </a:bodyPr>
          <a:lstStyle/>
          <a:p>
            <a:pPr algn="l"/>
            <a:r>
              <a:rPr lang="en-US" b="1" dirty="0" smtClean="0">
                <a:solidFill>
                  <a:srgbClr val="0038A8"/>
                </a:solidFill>
              </a:rPr>
              <a:t>GASB Statement 84 “Fiduciary Funds”</a:t>
            </a:r>
            <a:endParaRPr lang="en-US" b="1" dirty="0">
              <a:solidFill>
                <a:srgbClr val="0038A8"/>
              </a:solidFill>
            </a:endParaRPr>
          </a:p>
        </p:txBody>
      </p:sp>
      <p:sp>
        <p:nvSpPr>
          <p:cNvPr id="5" name="Content Placeholder 4"/>
          <p:cNvSpPr>
            <a:spLocks noGrp="1"/>
          </p:cNvSpPr>
          <p:nvPr>
            <p:ph idx="1"/>
          </p:nvPr>
        </p:nvSpPr>
        <p:spPr>
          <a:xfrm>
            <a:off x="457200" y="1143000"/>
            <a:ext cx="7620000" cy="4876800"/>
          </a:xfrm>
        </p:spPr>
        <p:txBody>
          <a:bodyPr>
            <a:normAutofit/>
          </a:bodyPr>
          <a:lstStyle/>
          <a:p>
            <a:pPr marL="85725" indent="0">
              <a:buNone/>
            </a:pPr>
            <a:r>
              <a:rPr lang="en-US" sz="2100" b="1" dirty="0" smtClean="0"/>
              <a:t>Example Discussion:</a:t>
            </a:r>
          </a:p>
          <a:p>
            <a:pPr marL="85725" indent="0">
              <a:buNone/>
            </a:pPr>
            <a:r>
              <a:rPr lang="en-US" sz="2100" dirty="0" smtClean="0"/>
              <a:t>Club Accounts</a:t>
            </a:r>
          </a:p>
          <a:p>
            <a:pPr marL="85725" indent="0">
              <a:buNone/>
            </a:pPr>
            <a:r>
              <a:rPr lang="en-US" sz="2100" dirty="0" smtClean="0"/>
              <a:t>Scholarship Fund with Trust Agreement</a:t>
            </a:r>
          </a:p>
          <a:p>
            <a:pPr marL="85725" indent="0">
              <a:buNone/>
            </a:pPr>
            <a:r>
              <a:rPr lang="en-US" sz="2100" dirty="0" smtClean="0"/>
              <a:t>Scholarship Fund with no Trust Agreement</a:t>
            </a:r>
          </a:p>
          <a:p>
            <a:pPr marL="85725" indent="0">
              <a:buNone/>
            </a:pPr>
            <a:r>
              <a:rPr lang="en-US" sz="2100" dirty="0" smtClean="0"/>
              <a:t>Fiscal Affairs Conference Account</a:t>
            </a:r>
          </a:p>
          <a:p>
            <a:pPr marL="85725" indent="0">
              <a:buNone/>
            </a:pPr>
            <a:r>
              <a:rPr lang="en-US" sz="2100" dirty="0" smtClean="0"/>
              <a:t>Direct Loan Program</a:t>
            </a:r>
          </a:p>
          <a:p>
            <a:pPr marL="85725" indent="0">
              <a:buNone/>
            </a:pPr>
            <a:r>
              <a:rPr lang="en-US" sz="2100" dirty="0" smtClean="0"/>
              <a:t>Hope Program</a:t>
            </a:r>
          </a:p>
          <a:p>
            <a:pPr marL="85725" indent="0">
              <a:buNone/>
            </a:pPr>
            <a:endParaRPr lang="en-US" sz="2100" dirty="0" smtClean="0"/>
          </a:p>
        </p:txBody>
      </p:sp>
      <p:sp>
        <p:nvSpPr>
          <p:cNvPr id="2" name="Footer Placeholder 1"/>
          <p:cNvSpPr>
            <a:spLocks noGrp="1"/>
          </p:cNvSpPr>
          <p:nvPr>
            <p:ph type="ftr" sz="quarter" idx="4294967295"/>
          </p:nvPr>
        </p:nvSpPr>
        <p:spPr/>
        <p:txBody>
          <a:bodyPr/>
          <a:lstStyle/>
          <a:p>
            <a:endParaRPr lang="en-US" dirty="0">
              <a:solidFill>
                <a:srgbClr val="EEECE1"/>
              </a:solidFill>
            </a:endParaRPr>
          </a:p>
        </p:txBody>
      </p:sp>
      <p:sp>
        <p:nvSpPr>
          <p:cNvPr id="4" name="Slide Number Placeholder 3"/>
          <p:cNvSpPr>
            <a:spLocks noGrp="1"/>
          </p:cNvSpPr>
          <p:nvPr>
            <p:ph type="sldNum" sz="quarter" idx="4294967295"/>
          </p:nvPr>
        </p:nvSpPr>
        <p:spPr/>
        <p:txBody>
          <a:bodyPr/>
          <a:lstStyle/>
          <a:p>
            <a:fld id="{13F32E05-98AA-41DA-BE8A-34A6D5EC9BD5}" type="slidenum">
              <a:rPr lang="en-US" smtClean="0"/>
              <a:pPr/>
              <a:t>16</a:t>
            </a:fld>
            <a:endParaRPr lang="en-US" dirty="0"/>
          </a:p>
        </p:txBody>
      </p:sp>
    </p:spTree>
    <p:extLst>
      <p:ext uri="{BB962C8B-B14F-4D97-AF65-F5344CB8AC3E}">
        <p14:creationId xmlns:p14="http://schemas.microsoft.com/office/powerpoint/2010/main" val="33022399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9"/>
            <a:ext cx="8229600" cy="1143000"/>
          </a:xfrm>
        </p:spPr>
        <p:txBody>
          <a:bodyPr>
            <a:normAutofit/>
          </a:bodyPr>
          <a:lstStyle/>
          <a:p>
            <a:pPr algn="l"/>
            <a:r>
              <a:rPr lang="en-US" b="1" dirty="0" smtClean="0">
                <a:solidFill>
                  <a:srgbClr val="0038A8"/>
                </a:solidFill>
              </a:rPr>
              <a:t>GASB Statement 84 “Fiduciary Funds”</a:t>
            </a:r>
            <a:endParaRPr lang="en-US" b="1" dirty="0">
              <a:solidFill>
                <a:srgbClr val="0038A8"/>
              </a:solidFill>
            </a:endParaRPr>
          </a:p>
        </p:txBody>
      </p:sp>
      <p:sp>
        <p:nvSpPr>
          <p:cNvPr id="5" name="Content Placeholder 4"/>
          <p:cNvSpPr>
            <a:spLocks noGrp="1"/>
          </p:cNvSpPr>
          <p:nvPr>
            <p:ph idx="1"/>
          </p:nvPr>
        </p:nvSpPr>
        <p:spPr>
          <a:xfrm>
            <a:off x="457200" y="1143000"/>
            <a:ext cx="7620000" cy="4876800"/>
          </a:xfrm>
        </p:spPr>
        <p:txBody>
          <a:bodyPr>
            <a:normAutofit fontScale="92500" lnSpcReduction="10000"/>
          </a:bodyPr>
          <a:lstStyle/>
          <a:p>
            <a:pPr marL="85725" indent="0">
              <a:buNone/>
            </a:pPr>
            <a:r>
              <a:rPr lang="en-US" sz="2100" b="1" dirty="0" smtClean="0"/>
              <a:t>Next Steps:</a:t>
            </a:r>
          </a:p>
          <a:p>
            <a:pPr marL="85725" indent="0">
              <a:buNone/>
            </a:pPr>
            <a:r>
              <a:rPr lang="en-US" sz="2100" dirty="0" smtClean="0"/>
              <a:t>Non-custodial </a:t>
            </a:r>
            <a:r>
              <a:rPr lang="en-US" sz="2100" dirty="0"/>
              <a:t>activity will have to be moved to the appropriate </a:t>
            </a:r>
            <a:r>
              <a:rPr lang="en-US" sz="2100" dirty="0" smtClean="0"/>
              <a:t>fund before June 30, 2019</a:t>
            </a:r>
            <a:endParaRPr lang="en-US" sz="2100" dirty="0"/>
          </a:p>
          <a:p>
            <a:pPr marL="85725" indent="0">
              <a:buNone/>
            </a:pPr>
            <a:r>
              <a:rPr lang="en-US" sz="2100" dirty="0"/>
              <a:t>Retrospective GASB Statement</a:t>
            </a:r>
          </a:p>
          <a:p>
            <a:pPr marL="85725" indent="0">
              <a:buNone/>
            </a:pPr>
            <a:r>
              <a:rPr lang="en-US" sz="2100" dirty="0"/>
              <a:t>Effective for Fiscal Year 2020 – Beginning July 1, 2019</a:t>
            </a:r>
          </a:p>
          <a:p>
            <a:pPr marL="428625" indent="-342900"/>
            <a:endParaRPr lang="en-US" sz="2100" dirty="0" smtClean="0"/>
          </a:p>
          <a:p>
            <a:pPr marL="85725" indent="0">
              <a:buNone/>
            </a:pPr>
            <a:r>
              <a:rPr lang="en-US" sz="2100" b="1" dirty="0" smtClean="0"/>
              <a:t>NOTE:</a:t>
            </a:r>
          </a:p>
          <a:p>
            <a:pPr marL="85725" indent="0">
              <a:buNone/>
            </a:pPr>
            <a:endParaRPr lang="en-US" sz="2100" dirty="0"/>
          </a:p>
          <a:p>
            <a:pPr marL="85725" indent="0">
              <a:buNone/>
            </a:pPr>
            <a:r>
              <a:rPr lang="en-US" sz="2100" dirty="0" smtClean="0"/>
              <a:t>BTA’s fiduciary activities should be reported in separate fiduciary fund financial statements</a:t>
            </a:r>
          </a:p>
          <a:p>
            <a:pPr marL="428625" indent="-342900"/>
            <a:endParaRPr lang="en-US" sz="2100" dirty="0"/>
          </a:p>
          <a:p>
            <a:pPr marL="85725" indent="0">
              <a:buNone/>
            </a:pPr>
            <a:r>
              <a:rPr lang="en-US" sz="2100" dirty="0" smtClean="0"/>
              <a:t>Resources expected to be held 3 months or less can be reported instead in the statement of net position, with inflows and outflows reporting as operating cash flows in the statement of cash flows.</a:t>
            </a:r>
          </a:p>
        </p:txBody>
      </p:sp>
      <p:sp>
        <p:nvSpPr>
          <p:cNvPr id="2" name="Footer Placeholder 1"/>
          <p:cNvSpPr>
            <a:spLocks noGrp="1"/>
          </p:cNvSpPr>
          <p:nvPr>
            <p:ph type="ftr" sz="quarter" idx="4294967295"/>
          </p:nvPr>
        </p:nvSpPr>
        <p:spPr/>
        <p:txBody>
          <a:bodyPr/>
          <a:lstStyle/>
          <a:p>
            <a:endParaRPr lang="en-US" dirty="0">
              <a:solidFill>
                <a:srgbClr val="EEECE1"/>
              </a:solidFill>
            </a:endParaRPr>
          </a:p>
        </p:txBody>
      </p:sp>
      <p:sp>
        <p:nvSpPr>
          <p:cNvPr id="4" name="Slide Number Placeholder 3"/>
          <p:cNvSpPr>
            <a:spLocks noGrp="1"/>
          </p:cNvSpPr>
          <p:nvPr>
            <p:ph type="sldNum" sz="quarter" idx="4294967295"/>
          </p:nvPr>
        </p:nvSpPr>
        <p:spPr/>
        <p:txBody>
          <a:bodyPr/>
          <a:lstStyle/>
          <a:p>
            <a:fld id="{13F32E05-98AA-41DA-BE8A-34A6D5EC9BD5}" type="slidenum">
              <a:rPr lang="en-US" smtClean="0"/>
              <a:pPr/>
              <a:t>17</a:t>
            </a:fld>
            <a:endParaRPr lang="en-US" dirty="0"/>
          </a:p>
        </p:txBody>
      </p:sp>
    </p:spTree>
    <p:extLst>
      <p:ext uri="{BB962C8B-B14F-4D97-AF65-F5344CB8AC3E}">
        <p14:creationId xmlns:p14="http://schemas.microsoft.com/office/powerpoint/2010/main" val="28557342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9"/>
            <a:ext cx="8229600" cy="1143000"/>
          </a:xfrm>
        </p:spPr>
        <p:txBody>
          <a:bodyPr>
            <a:normAutofit/>
          </a:bodyPr>
          <a:lstStyle/>
          <a:p>
            <a:pPr algn="l"/>
            <a:r>
              <a:rPr lang="en-US" b="1" dirty="0" smtClean="0">
                <a:solidFill>
                  <a:srgbClr val="0038A8"/>
                </a:solidFill>
              </a:rPr>
              <a:t>GASB Statement 84 “Fiduciary Funds”</a:t>
            </a:r>
            <a:endParaRPr lang="en-US" b="1" dirty="0">
              <a:solidFill>
                <a:srgbClr val="0038A8"/>
              </a:solidFill>
            </a:endParaRPr>
          </a:p>
        </p:txBody>
      </p:sp>
      <p:sp>
        <p:nvSpPr>
          <p:cNvPr id="5" name="Content Placeholder 4"/>
          <p:cNvSpPr>
            <a:spLocks noGrp="1"/>
          </p:cNvSpPr>
          <p:nvPr>
            <p:ph idx="1"/>
          </p:nvPr>
        </p:nvSpPr>
        <p:spPr>
          <a:xfrm>
            <a:off x="457200" y="1143000"/>
            <a:ext cx="7620000" cy="4876800"/>
          </a:xfrm>
        </p:spPr>
        <p:txBody>
          <a:bodyPr>
            <a:normAutofit fontScale="92500" lnSpcReduction="10000"/>
          </a:bodyPr>
          <a:lstStyle/>
          <a:p>
            <a:pPr marL="85725" indent="0">
              <a:buNone/>
            </a:pPr>
            <a:r>
              <a:rPr lang="en-US" sz="2100" b="1" dirty="0" smtClean="0"/>
              <a:t>Next Steps:</a:t>
            </a:r>
          </a:p>
          <a:p>
            <a:pPr marL="85725" indent="0">
              <a:buNone/>
            </a:pPr>
            <a:r>
              <a:rPr lang="en-US" sz="2100" dirty="0" smtClean="0"/>
              <a:t>Non-custodial </a:t>
            </a:r>
            <a:r>
              <a:rPr lang="en-US" sz="2100" dirty="0"/>
              <a:t>activity will have to be moved to the appropriate </a:t>
            </a:r>
            <a:r>
              <a:rPr lang="en-US" sz="2100" dirty="0" smtClean="0"/>
              <a:t>fund before June 30, 2019</a:t>
            </a:r>
            <a:endParaRPr lang="en-US" sz="2100" dirty="0"/>
          </a:p>
          <a:p>
            <a:pPr marL="85725" indent="0">
              <a:buNone/>
            </a:pPr>
            <a:r>
              <a:rPr lang="en-US" sz="2100" dirty="0"/>
              <a:t>Retrospective GASB Statement</a:t>
            </a:r>
          </a:p>
          <a:p>
            <a:pPr marL="85725" indent="0">
              <a:buNone/>
            </a:pPr>
            <a:r>
              <a:rPr lang="en-US" sz="2100" dirty="0"/>
              <a:t>Effective for Fiscal Year 2020 – Beginning July 1, 2019</a:t>
            </a:r>
          </a:p>
          <a:p>
            <a:pPr marL="428625" indent="-342900"/>
            <a:endParaRPr lang="en-US" sz="2100" dirty="0" smtClean="0"/>
          </a:p>
          <a:p>
            <a:pPr marL="85725" indent="0">
              <a:buNone/>
            </a:pPr>
            <a:r>
              <a:rPr lang="en-US" sz="2100" b="1" dirty="0" smtClean="0"/>
              <a:t>NOTE:</a:t>
            </a:r>
          </a:p>
          <a:p>
            <a:pPr marL="85725" indent="0">
              <a:buNone/>
            </a:pPr>
            <a:endParaRPr lang="en-US" sz="2100" dirty="0"/>
          </a:p>
          <a:p>
            <a:pPr marL="85725" indent="0">
              <a:buNone/>
            </a:pPr>
            <a:r>
              <a:rPr lang="en-US" sz="2100" dirty="0" smtClean="0"/>
              <a:t>BTA’s fiduciary activities should be reported in separate fiduciary fund financial statements</a:t>
            </a:r>
          </a:p>
          <a:p>
            <a:pPr marL="428625" indent="-342900"/>
            <a:endParaRPr lang="en-US" sz="2100" dirty="0"/>
          </a:p>
          <a:p>
            <a:pPr marL="85725" indent="0">
              <a:buNone/>
            </a:pPr>
            <a:r>
              <a:rPr lang="en-US" sz="2100" dirty="0" smtClean="0"/>
              <a:t>Resources expected to be held 3 months or less can be reported instead in the statement of net position, with inflows and outflows reporting as operating cash flows in the statement of cash flows.</a:t>
            </a:r>
          </a:p>
          <a:p>
            <a:pPr marL="85725" indent="0">
              <a:buNone/>
            </a:pPr>
            <a:endParaRPr lang="en-US" sz="2100" dirty="0"/>
          </a:p>
          <a:p>
            <a:pPr marL="85725" indent="0">
              <a:buNone/>
            </a:pPr>
            <a:endParaRPr lang="en-US" sz="2100" dirty="0" smtClean="0"/>
          </a:p>
        </p:txBody>
      </p:sp>
      <p:sp>
        <p:nvSpPr>
          <p:cNvPr id="2" name="Footer Placeholder 1"/>
          <p:cNvSpPr>
            <a:spLocks noGrp="1"/>
          </p:cNvSpPr>
          <p:nvPr>
            <p:ph type="ftr" sz="quarter" idx="4294967295"/>
          </p:nvPr>
        </p:nvSpPr>
        <p:spPr/>
        <p:txBody>
          <a:bodyPr/>
          <a:lstStyle/>
          <a:p>
            <a:endParaRPr lang="en-US" dirty="0">
              <a:solidFill>
                <a:srgbClr val="EEECE1"/>
              </a:solidFill>
            </a:endParaRPr>
          </a:p>
        </p:txBody>
      </p:sp>
      <p:sp>
        <p:nvSpPr>
          <p:cNvPr id="4" name="Slide Number Placeholder 3"/>
          <p:cNvSpPr>
            <a:spLocks noGrp="1"/>
          </p:cNvSpPr>
          <p:nvPr>
            <p:ph type="sldNum" sz="quarter" idx="4294967295"/>
          </p:nvPr>
        </p:nvSpPr>
        <p:spPr/>
        <p:txBody>
          <a:bodyPr/>
          <a:lstStyle/>
          <a:p>
            <a:fld id="{13F32E05-98AA-41DA-BE8A-34A6D5EC9BD5}" type="slidenum">
              <a:rPr lang="en-US" smtClean="0"/>
              <a:pPr/>
              <a:t>18</a:t>
            </a:fld>
            <a:endParaRPr lang="en-US" dirty="0"/>
          </a:p>
        </p:txBody>
      </p:sp>
    </p:spTree>
    <p:extLst>
      <p:ext uri="{BB962C8B-B14F-4D97-AF65-F5344CB8AC3E}">
        <p14:creationId xmlns:p14="http://schemas.microsoft.com/office/powerpoint/2010/main" val="21930377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274639"/>
            <a:ext cx="8001000" cy="1143000"/>
          </a:xfrm>
        </p:spPr>
        <p:txBody>
          <a:bodyPr>
            <a:normAutofit/>
          </a:bodyPr>
          <a:lstStyle/>
          <a:p>
            <a:pPr algn="l"/>
            <a:r>
              <a:rPr lang="en-US" b="1" dirty="0" smtClean="0">
                <a:solidFill>
                  <a:srgbClr val="0038A8"/>
                </a:solidFill>
              </a:rPr>
              <a:t>GASB Statement 87</a:t>
            </a:r>
            <a:endParaRPr lang="en-US" b="1" dirty="0">
              <a:solidFill>
                <a:srgbClr val="0038A8"/>
              </a:solidFill>
            </a:endParaRPr>
          </a:p>
        </p:txBody>
      </p:sp>
      <p:sp>
        <p:nvSpPr>
          <p:cNvPr id="5" name="Content Placeholder 4"/>
          <p:cNvSpPr>
            <a:spLocks noGrp="1"/>
          </p:cNvSpPr>
          <p:nvPr>
            <p:ph idx="1"/>
          </p:nvPr>
        </p:nvSpPr>
        <p:spPr>
          <a:xfrm>
            <a:off x="457200" y="1714500"/>
            <a:ext cx="7620000" cy="3943350"/>
          </a:xfrm>
        </p:spPr>
        <p:txBody>
          <a:bodyPr>
            <a:normAutofit fontScale="70000" lnSpcReduction="20000"/>
          </a:bodyPr>
          <a:lstStyle/>
          <a:p>
            <a:pPr marL="85725" indent="0">
              <a:buNone/>
            </a:pPr>
            <a:r>
              <a:rPr lang="en-US" dirty="0" smtClean="0"/>
              <a:t>The </a:t>
            </a:r>
            <a:r>
              <a:rPr lang="en-US" dirty="0"/>
              <a:t>newly issued </a:t>
            </a:r>
            <a:r>
              <a:rPr lang="en-US" dirty="0">
                <a:hlinkClick r:id="rId2"/>
              </a:rPr>
              <a:t>GASB Statement 87</a:t>
            </a:r>
            <a:r>
              <a:rPr lang="en-US" dirty="0"/>
              <a:t> on leases will fundamentally change lease recognition, measurement, and related disclosures for both government lessees and lessors</a:t>
            </a:r>
            <a:r>
              <a:rPr lang="en-US" dirty="0" smtClean="0"/>
              <a:t>.</a:t>
            </a:r>
          </a:p>
          <a:p>
            <a:pPr marL="85725" indent="0">
              <a:buNone/>
            </a:pPr>
            <a:endParaRPr lang="en-US" dirty="0"/>
          </a:p>
          <a:p>
            <a:pPr marL="85725" indent="0">
              <a:buNone/>
            </a:pPr>
            <a:r>
              <a:rPr lang="en-US" dirty="0"/>
              <a:t>The major changes outlined in GASB 87 are</a:t>
            </a:r>
            <a:r>
              <a:rPr lang="en-US" dirty="0" smtClean="0"/>
              <a:t>:</a:t>
            </a:r>
          </a:p>
          <a:p>
            <a:r>
              <a:rPr lang="en-US" dirty="0" smtClean="0"/>
              <a:t>Leases </a:t>
            </a:r>
            <a:r>
              <a:rPr lang="en-US" dirty="0"/>
              <a:t>will be classified as “short-term,” “contracts that transfer ownership,” and “all other.”</a:t>
            </a:r>
          </a:p>
          <a:p>
            <a:r>
              <a:rPr lang="en-US" dirty="0"/>
              <a:t>Leases that extend beyond 12 months will have a balance sheet impact on both the lessee and lessor.</a:t>
            </a:r>
          </a:p>
          <a:p>
            <a:r>
              <a:rPr lang="en-US" dirty="0"/>
              <a:t>For all leases other than non-short-term, the lessee will recognize the intangible use asset, and the lessor will continue to depreciate and account for the lease asset.</a:t>
            </a:r>
          </a:p>
          <a:p>
            <a:r>
              <a:rPr lang="en-US" dirty="0"/>
              <a:t>Financial statement disclosures and schedules will be required for contracts that transfer ownership and non-short-term leases.</a:t>
            </a:r>
          </a:p>
          <a:p>
            <a:r>
              <a:rPr lang="en-US" dirty="0"/>
              <a:t>There will be no disclosure requirement for short-term lease outflows.</a:t>
            </a:r>
          </a:p>
          <a:p>
            <a:pPr marL="85725" indent="0">
              <a:buNone/>
            </a:pPr>
            <a:endParaRPr lang="en-US" sz="2100" dirty="0"/>
          </a:p>
        </p:txBody>
      </p:sp>
      <p:sp>
        <p:nvSpPr>
          <p:cNvPr id="2" name="Footer Placeholder 1"/>
          <p:cNvSpPr>
            <a:spLocks noGrp="1"/>
          </p:cNvSpPr>
          <p:nvPr>
            <p:ph type="ftr" sz="quarter" idx="4294967295"/>
          </p:nvPr>
        </p:nvSpPr>
        <p:spPr/>
        <p:txBody>
          <a:bodyPr/>
          <a:lstStyle/>
          <a:p>
            <a:endParaRPr lang="en-US" dirty="0">
              <a:solidFill>
                <a:srgbClr val="EEECE1"/>
              </a:solidFill>
            </a:endParaRPr>
          </a:p>
        </p:txBody>
      </p:sp>
      <p:sp>
        <p:nvSpPr>
          <p:cNvPr id="4" name="Slide Number Placeholder 3"/>
          <p:cNvSpPr>
            <a:spLocks noGrp="1"/>
          </p:cNvSpPr>
          <p:nvPr>
            <p:ph type="sldNum" sz="quarter" idx="4294967295"/>
          </p:nvPr>
        </p:nvSpPr>
        <p:spPr/>
        <p:txBody>
          <a:bodyPr/>
          <a:lstStyle/>
          <a:p>
            <a:fld id="{13F32E05-98AA-41DA-BE8A-34A6D5EC9BD5}" type="slidenum">
              <a:rPr lang="en-US" smtClean="0"/>
              <a:pPr/>
              <a:t>19</a:t>
            </a:fld>
            <a:endParaRPr lang="en-US" dirty="0"/>
          </a:p>
        </p:txBody>
      </p:sp>
    </p:spTree>
    <p:extLst>
      <p:ext uri="{BB962C8B-B14F-4D97-AF65-F5344CB8AC3E}">
        <p14:creationId xmlns:p14="http://schemas.microsoft.com/office/powerpoint/2010/main" val="3095943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74639"/>
            <a:ext cx="8305800" cy="1143000"/>
          </a:xfrm>
        </p:spPr>
        <p:txBody>
          <a:bodyPr>
            <a:normAutofit/>
          </a:bodyPr>
          <a:lstStyle/>
          <a:p>
            <a:pPr algn="l"/>
            <a:r>
              <a:rPr lang="en-US" sz="2400" b="1" dirty="0">
                <a:solidFill>
                  <a:srgbClr val="0038A8"/>
                </a:solidFill>
              </a:rPr>
              <a:t>GASB Statement 83 </a:t>
            </a:r>
            <a:r>
              <a:rPr lang="en-US" sz="2400" b="1" dirty="0" smtClean="0">
                <a:solidFill>
                  <a:srgbClr val="0038A8"/>
                </a:solidFill>
              </a:rPr>
              <a:t>“Certain </a:t>
            </a:r>
            <a:r>
              <a:rPr lang="en-US" sz="2400" b="1" dirty="0">
                <a:solidFill>
                  <a:srgbClr val="0038A8"/>
                </a:solidFill>
              </a:rPr>
              <a:t>Asset Retirement </a:t>
            </a:r>
            <a:r>
              <a:rPr lang="en-US" sz="2400" b="1" dirty="0" smtClean="0">
                <a:solidFill>
                  <a:srgbClr val="0038A8"/>
                </a:solidFill>
              </a:rPr>
              <a:t>Obligations”</a:t>
            </a:r>
            <a:endParaRPr lang="en-US" sz="2400" b="1" dirty="0">
              <a:solidFill>
                <a:srgbClr val="0038A8"/>
              </a:solidFill>
            </a:endParaRPr>
          </a:p>
        </p:txBody>
      </p:sp>
      <p:sp>
        <p:nvSpPr>
          <p:cNvPr id="5" name="Content Placeholder 4"/>
          <p:cNvSpPr>
            <a:spLocks noGrp="1"/>
          </p:cNvSpPr>
          <p:nvPr>
            <p:ph idx="1"/>
          </p:nvPr>
        </p:nvSpPr>
        <p:spPr>
          <a:xfrm>
            <a:off x="457200" y="1600201"/>
            <a:ext cx="8229600" cy="4191000"/>
          </a:xfrm>
        </p:spPr>
        <p:txBody>
          <a:bodyPr>
            <a:normAutofit/>
          </a:bodyPr>
          <a:lstStyle/>
          <a:p>
            <a:pPr marL="82296" indent="0">
              <a:buNone/>
            </a:pPr>
            <a:r>
              <a:rPr lang="en-US" b="1" i="1" dirty="0" smtClean="0"/>
              <a:t>Overview</a:t>
            </a:r>
          </a:p>
          <a:p>
            <a:pPr marL="82296" indent="0">
              <a:buNone/>
            </a:pPr>
            <a:endParaRPr lang="en-US" dirty="0" smtClean="0">
              <a:solidFill>
                <a:prstClr val="black"/>
              </a:solidFill>
            </a:endParaRPr>
          </a:p>
          <a:p>
            <a:pPr marL="85725" indent="0" algn="just">
              <a:buNone/>
            </a:pPr>
            <a:r>
              <a:rPr lang="en-US" sz="1800" dirty="0"/>
              <a:t>Standardizes requirements on the recognition and measurement for asset retirement obligations, other than landfills, to reduce inconsistency in financial reporting and enhance comparability. </a:t>
            </a:r>
          </a:p>
          <a:p>
            <a:pPr marL="85725" indent="0">
              <a:buNone/>
            </a:pPr>
            <a:endParaRPr lang="en-US" sz="1800" dirty="0"/>
          </a:p>
          <a:p>
            <a:pPr marL="85725" indent="0">
              <a:buNone/>
            </a:pPr>
            <a:endParaRPr lang="en-US" sz="1800" dirty="0"/>
          </a:p>
          <a:p>
            <a:pPr marL="85725" indent="0">
              <a:buNone/>
            </a:pPr>
            <a:r>
              <a:rPr lang="en-US" sz="1800" b="1" dirty="0">
                <a:solidFill>
                  <a:prstClr val="black"/>
                </a:solidFill>
              </a:rPr>
              <a:t>Effective </a:t>
            </a:r>
            <a:r>
              <a:rPr lang="en-US" sz="1800" b="1" dirty="0" smtClean="0">
                <a:solidFill>
                  <a:prstClr val="black"/>
                </a:solidFill>
              </a:rPr>
              <a:t>for fiscal </a:t>
            </a:r>
            <a:r>
              <a:rPr lang="en-US" sz="1800" b="1" dirty="0">
                <a:solidFill>
                  <a:prstClr val="black"/>
                </a:solidFill>
              </a:rPr>
              <a:t>year </a:t>
            </a:r>
            <a:r>
              <a:rPr lang="en-US" sz="1800" b="1" dirty="0" smtClean="0">
                <a:solidFill>
                  <a:prstClr val="black"/>
                </a:solidFill>
              </a:rPr>
              <a:t>2019</a:t>
            </a:r>
            <a:endParaRPr lang="en-US" sz="1800" b="1" dirty="0"/>
          </a:p>
        </p:txBody>
      </p:sp>
      <p:sp>
        <p:nvSpPr>
          <p:cNvPr id="2" name="Footer Placeholder 1"/>
          <p:cNvSpPr>
            <a:spLocks noGrp="1"/>
          </p:cNvSpPr>
          <p:nvPr>
            <p:ph type="ftr" sz="quarter" idx="4294967295"/>
          </p:nvPr>
        </p:nvSpPr>
        <p:spPr/>
        <p:txBody>
          <a:bodyPr/>
          <a:lstStyle/>
          <a:p>
            <a:endParaRPr lang="en-US" dirty="0">
              <a:solidFill>
                <a:srgbClr val="EEECE1"/>
              </a:solidFill>
            </a:endParaRPr>
          </a:p>
        </p:txBody>
      </p:sp>
      <p:sp>
        <p:nvSpPr>
          <p:cNvPr id="4" name="Slide Number Placeholder 3"/>
          <p:cNvSpPr>
            <a:spLocks noGrp="1"/>
          </p:cNvSpPr>
          <p:nvPr>
            <p:ph type="sldNum" sz="quarter" idx="4294967295"/>
          </p:nvPr>
        </p:nvSpPr>
        <p:spPr/>
        <p:txBody>
          <a:bodyPr/>
          <a:lstStyle/>
          <a:p>
            <a:fld id="{13F32E05-98AA-41DA-BE8A-34A6D5EC9BD5}" type="slidenum">
              <a:rPr lang="en-US" smtClean="0"/>
              <a:pPr/>
              <a:t>2</a:t>
            </a:fld>
            <a:endParaRPr lang="en-US" dirty="0"/>
          </a:p>
        </p:txBody>
      </p:sp>
    </p:spTree>
    <p:extLst>
      <p:ext uri="{BB962C8B-B14F-4D97-AF65-F5344CB8AC3E}">
        <p14:creationId xmlns:p14="http://schemas.microsoft.com/office/powerpoint/2010/main" val="14115787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274639"/>
            <a:ext cx="8077200" cy="1143000"/>
          </a:xfrm>
        </p:spPr>
        <p:txBody>
          <a:bodyPr>
            <a:normAutofit/>
          </a:bodyPr>
          <a:lstStyle/>
          <a:p>
            <a:pPr algn="l"/>
            <a:r>
              <a:rPr lang="en-US" b="1" dirty="0" smtClean="0">
                <a:solidFill>
                  <a:srgbClr val="0038A8"/>
                </a:solidFill>
              </a:rPr>
              <a:t>GASB Statement 87</a:t>
            </a:r>
            <a:endParaRPr lang="en-US" b="1" dirty="0">
              <a:solidFill>
                <a:srgbClr val="0038A8"/>
              </a:solidFill>
            </a:endParaRPr>
          </a:p>
        </p:txBody>
      </p:sp>
      <p:sp>
        <p:nvSpPr>
          <p:cNvPr id="5" name="Content Placeholder 4"/>
          <p:cNvSpPr>
            <a:spLocks noGrp="1"/>
          </p:cNvSpPr>
          <p:nvPr>
            <p:ph idx="1"/>
          </p:nvPr>
        </p:nvSpPr>
        <p:spPr>
          <a:xfrm>
            <a:off x="457200" y="1714500"/>
            <a:ext cx="7620000" cy="3943350"/>
          </a:xfrm>
        </p:spPr>
        <p:txBody>
          <a:bodyPr>
            <a:normAutofit fontScale="85000" lnSpcReduction="10000"/>
          </a:bodyPr>
          <a:lstStyle/>
          <a:p>
            <a:pPr marL="85725" indent="0">
              <a:buNone/>
            </a:pPr>
            <a:r>
              <a:rPr lang="en-US" sz="2100" b="1" dirty="0"/>
              <a:t>Definition of a lease will include control of a nonfinancial asset</a:t>
            </a:r>
          </a:p>
          <a:p>
            <a:pPr marL="85725" indent="0">
              <a:buNone/>
            </a:pPr>
            <a:endParaRPr lang="en-US" dirty="0" smtClean="0"/>
          </a:p>
          <a:p>
            <a:pPr marL="85725" indent="0">
              <a:buNone/>
            </a:pPr>
            <a:r>
              <a:rPr lang="en-US" dirty="0" smtClean="0"/>
              <a:t>GASB </a:t>
            </a:r>
            <a:r>
              <a:rPr lang="en-US" dirty="0"/>
              <a:t>87 defines a lease as a “contract that conveys control of the right to use another entity’s nonfinancial asset (the underlying asset) as specified in the contract for a period of time in an exchange or exchange-like transaction.”</a:t>
            </a:r>
          </a:p>
          <a:p>
            <a:pPr marL="85725" indent="0">
              <a:buNone/>
            </a:pPr>
            <a:endParaRPr lang="en-US" dirty="0" smtClean="0"/>
          </a:p>
          <a:p>
            <a:pPr marL="85725" indent="0">
              <a:buNone/>
            </a:pPr>
            <a:r>
              <a:rPr lang="en-US" dirty="0" smtClean="0"/>
              <a:t>To </a:t>
            </a:r>
            <a:r>
              <a:rPr lang="en-US" dirty="0"/>
              <a:t>determine whether control exists, your government should assess whether it has both the ability and rights to use the asset. You should also consider the nature of the asset and how it will be used. Nonfinancial assets include land, equipment, buildings, and vehicles.</a:t>
            </a:r>
          </a:p>
          <a:p>
            <a:endParaRPr lang="en-US" sz="1800" dirty="0"/>
          </a:p>
          <a:p>
            <a:pPr marL="85725" indent="0">
              <a:buNone/>
            </a:pPr>
            <a:endParaRPr lang="en-US" sz="2100" dirty="0"/>
          </a:p>
        </p:txBody>
      </p:sp>
      <p:sp>
        <p:nvSpPr>
          <p:cNvPr id="2" name="Footer Placeholder 1"/>
          <p:cNvSpPr>
            <a:spLocks noGrp="1"/>
          </p:cNvSpPr>
          <p:nvPr>
            <p:ph type="ftr" sz="quarter" idx="4294967295"/>
          </p:nvPr>
        </p:nvSpPr>
        <p:spPr/>
        <p:txBody>
          <a:bodyPr/>
          <a:lstStyle/>
          <a:p>
            <a:endParaRPr lang="en-US" dirty="0">
              <a:solidFill>
                <a:srgbClr val="EEECE1"/>
              </a:solidFill>
            </a:endParaRPr>
          </a:p>
        </p:txBody>
      </p:sp>
      <p:sp>
        <p:nvSpPr>
          <p:cNvPr id="4" name="Slide Number Placeholder 3"/>
          <p:cNvSpPr>
            <a:spLocks noGrp="1"/>
          </p:cNvSpPr>
          <p:nvPr>
            <p:ph type="sldNum" sz="quarter" idx="4294967295"/>
          </p:nvPr>
        </p:nvSpPr>
        <p:spPr/>
        <p:txBody>
          <a:bodyPr/>
          <a:lstStyle/>
          <a:p>
            <a:fld id="{13F32E05-98AA-41DA-BE8A-34A6D5EC9BD5}" type="slidenum">
              <a:rPr lang="en-US" smtClean="0"/>
              <a:pPr/>
              <a:t>20</a:t>
            </a:fld>
            <a:endParaRPr lang="en-US" dirty="0"/>
          </a:p>
        </p:txBody>
      </p:sp>
    </p:spTree>
    <p:extLst>
      <p:ext uri="{BB962C8B-B14F-4D97-AF65-F5344CB8AC3E}">
        <p14:creationId xmlns:p14="http://schemas.microsoft.com/office/powerpoint/2010/main" val="1302144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9"/>
            <a:ext cx="8229600" cy="1143000"/>
          </a:xfrm>
        </p:spPr>
        <p:txBody>
          <a:bodyPr>
            <a:normAutofit/>
          </a:bodyPr>
          <a:lstStyle/>
          <a:p>
            <a:pPr algn="l"/>
            <a:r>
              <a:rPr lang="en-US" b="1" dirty="0" smtClean="0">
                <a:solidFill>
                  <a:srgbClr val="0038A8"/>
                </a:solidFill>
              </a:rPr>
              <a:t>GASB Statement 87</a:t>
            </a:r>
            <a:endParaRPr lang="en-US" b="1" dirty="0">
              <a:solidFill>
                <a:srgbClr val="0038A8"/>
              </a:solidFill>
            </a:endParaRPr>
          </a:p>
        </p:txBody>
      </p:sp>
      <p:sp>
        <p:nvSpPr>
          <p:cNvPr id="5" name="Content Placeholder 4"/>
          <p:cNvSpPr>
            <a:spLocks noGrp="1"/>
          </p:cNvSpPr>
          <p:nvPr>
            <p:ph idx="1"/>
          </p:nvPr>
        </p:nvSpPr>
        <p:spPr>
          <a:xfrm>
            <a:off x="457200" y="1714500"/>
            <a:ext cx="7620000" cy="3943350"/>
          </a:xfrm>
        </p:spPr>
        <p:txBody>
          <a:bodyPr>
            <a:normAutofit fontScale="40000" lnSpcReduction="20000"/>
          </a:bodyPr>
          <a:lstStyle/>
          <a:p>
            <a:pPr marL="85725" indent="0">
              <a:buNone/>
            </a:pPr>
            <a:r>
              <a:rPr lang="en-US" sz="2550" dirty="0"/>
              <a:t>Leases are currently classified as either “operating” or “capital,” based on a four-factor test. GASB 87 will sort lease agreements into three categories: short-term leases, contracts that transfer ownership, and all other leases. The four-factor test will be eliminated, as will the terminology of operating and capital leases.</a:t>
            </a:r>
          </a:p>
          <a:p>
            <a:pPr marL="85725" indent="0">
              <a:buNone/>
            </a:pPr>
            <a:endParaRPr lang="en-US" sz="2550" dirty="0"/>
          </a:p>
          <a:p>
            <a:pPr marL="85725" indent="0">
              <a:buNone/>
            </a:pPr>
            <a:r>
              <a:rPr lang="en-US" b="1" dirty="0" smtClean="0"/>
              <a:t>Short-term </a:t>
            </a:r>
            <a:r>
              <a:rPr lang="en-US" b="1" dirty="0"/>
              <a:t>leases </a:t>
            </a:r>
            <a:r>
              <a:rPr lang="en-US" dirty="0"/>
              <a:t>are defined as leases that have a maximum possible term of 12 months or less, including any options to extend. Leases that are month-to-month are considered short-term. Short-term leases will be accounted for similarly to operating leases, with lease payments being recorded as expense or revenue by the lessee or lessor.</a:t>
            </a:r>
          </a:p>
          <a:p>
            <a:pPr marL="85725" indent="0">
              <a:buNone/>
            </a:pPr>
            <a:r>
              <a:rPr lang="en-US" b="1" dirty="0"/>
              <a:t>Contracts that transfer </a:t>
            </a:r>
            <a:r>
              <a:rPr lang="en-US" b="1" dirty="0" smtClean="0"/>
              <a:t>ownership -</a:t>
            </a:r>
            <a:r>
              <a:rPr lang="en-US" dirty="0" smtClean="0"/>
              <a:t>If </a:t>
            </a:r>
            <a:r>
              <a:rPr lang="en-US" dirty="0"/>
              <a:t>the underlying asset transfers ownership to the lessee by the end of the contract, the transaction should be reported as a financed purchase of the underlying asset by the lessee, or sale of the asset by the lessor.</a:t>
            </a:r>
          </a:p>
          <a:p>
            <a:pPr marL="85725" indent="0">
              <a:buNone/>
            </a:pPr>
            <a:r>
              <a:rPr lang="en-US" b="1" dirty="0"/>
              <a:t>All other leases</a:t>
            </a:r>
          </a:p>
          <a:p>
            <a:pPr marL="85725" indent="0">
              <a:buNone/>
            </a:pPr>
            <a:r>
              <a:rPr lang="en-US" dirty="0"/>
              <a:t>Any agreement that doesn’t qualify as a short-term lease or ownership transfer contract will fall into this category, with implications for both lessees and lessors.</a:t>
            </a:r>
          </a:p>
          <a:p>
            <a:r>
              <a:rPr lang="en-US" b="1" dirty="0"/>
              <a:t>For lessees</a:t>
            </a:r>
            <a:r>
              <a:rPr lang="en-US" dirty="0"/>
              <a:t> — At the commencement of the lease term, the lessee should recognize a lease liability and an intangible right-to-use lease asset (lease asset). The lease liability will be measured at the present value of payments expected to be made during the lease term. Lease payments will result in reduction of the lease liability and recognition of interest expense. The lease asset will be measured as the sum of the initial measurement of the lease liability, initial direct costs, and lease payments made prior to commencement, less any lease incentives. The lease asset will be amortized over the shorter of the lease terms or the useful life of the underlying asset.</a:t>
            </a:r>
          </a:p>
          <a:p>
            <a:r>
              <a:rPr lang="en-US" b="1" dirty="0"/>
              <a:t>For lessors</a:t>
            </a:r>
            <a:r>
              <a:rPr lang="en-US" dirty="0"/>
              <a:t> — At the commencement of the lease term, a lessor should recognize a lease receivable and a deferred inflow of resources. The lease receivable should initially be measured at the present value of lease payments expected to be received during the lease term. Lease receipts (payments from lessee) will result in reduction of the lease receivable and recognition of inflows and revenues. The deferred inflow of resources should be measured as the sum of the initial measurement of the lease liability and lease payments received made prior to commencement, less any lease incentives. The lessor should not derecognize the asset underlying the lease and continue to record depreciation, as applicable</a:t>
            </a:r>
            <a:r>
              <a:rPr lang="en-US" dirty="0" smtClean="0"/>
              <a:t>.</a:t>
            </a:r>
            <a:endParaRPr lang="en-US" dirty="0"/>
          </a:p>
        </p:txBody>
      </p:sp>
      <p:sp>
        <p:nvSpPr>
          <p:cNvPr id="2" name="Footer Placeholder 1"/>
          <p:cNvSpPr>
            <a:spLocks noGrp="1"/>
          </p:cNvSpPr>
          <p:nvPr>
            <p:ph type="ftr" sz="quarter" idx="4294967295"/>
          </p:nvPr>
        </p:nvSpPr>
        <p:spPr/>
        <p:txBody>
          <a:bodyPr/>
          <a:lstStyle/>
          <a:p>
            <a:endParaRPr lang="en-US" dirty="0">
              <a:solidFill>
                <a:srgbClr val="EEECE1"/>
              </a:solidFill>
            </a:endParaRPr>
          </a:p>
        </p:txBody>
      </p:sp>
      <p:sp>
        <p:nvSpPr>
          <p:cNvPr id="4" name="Slide Number Placeholder 3"/>
          <p:cNvSpPr>
            <a:spLocks noGrp="1"/>
          </p:cNvSpPr>
          <p:nvPr>
            <p:ph type="sldNum" sz="quarter" idx="4294967295"/>
          </p:nvPr>
        </p:nvSpPr>
        <p:spPr/>
        <p:txBody>
          <a:bodyPr/>
          <a:lstStyle/>
          <a:p>
            <a:fld id="{13F32E05-98AA-41DA-BE8A-34A6D5EC9BD5}" type="slidenum">
              <a:rPr lang="en-US" smtClean="0"/>
              <a:pPr/>
              <a:t>21</a:t>
            </a:fld>
            <a:endParaRPr lang="en-US" dirty="0"/>
          </a:p>
        </p:txBody>
      </p:sp>
    </p:spTree>
    <p:extLst>
      <p:ext uri="{BB962C8B-B14F-4D97-AF65-F5344CB8AC3E}">
        <p14:creationId xmlns:p14="http://schemas.microsoft.com/office/powerpoint/2010/main" val="3408630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9"/>
            <a:ext cx="8229600" cy="1143000"/>
          </a:xfrm>
        </p:spPr>
        <p:txBody>
          <a:bodyPr>
            <a:normAutofit/>
          </a:bodyPr>
          <a:lstStyle/>
          <a:p>
            <a:pPr algn="l"/>
            <a:r>
              <a:rPr lang="en-US" b="1" dirty="0" smtClean="0">
                <a:solidFill>
                  <a:srgbClr val="0038A8"/>
                </a:solidFill>
              </a:rPr>
              <a:t>GASB Statement 87</a:t>
            </a:r>
            <a:endParaRPr lang="en-US" b="1" dirty="0">
              <a:solidFill>
                <a:srgbClr val="0038A8"/>
              </a:solidFill>
            </a:endParaRPr>
          </a:p>
        </p:txBody>
      </p:sp>
      <p:sp>
        <p:nvSpPr>
          <p:cNvPr id="5" name="Content Placeholder 4"/>
          <p:cNvSpPr>
            <a:spLocks noGrp="1"/>
          </p:cNvSpPr>
          <p:nvPr>
            <p:ph idx="1"/>
          </p:nvPr>
        </p:nvSpPr>
        <p:spPr>
          <a:xfrm>
            <a:off x="457200" y="1714500"/>
            <a:ext cx="7620000" cy="3943350"/>
          </a:xfrm>
        </p:spPr>
        <p:txBody>
          <a:bodyPr>
            <a:normAutofit fontScale="92500" lnSpcReduction="20000"/>
          </a:bodyPr>
          <a:lstStyle/>
          <a:p>
            <a:pPr marL="85725" indent="0">
              <a:buNone/>
            </a:pPr>
            <a:r>
              <a:rPr lang="en-US" sz="2700" b="1" dirty="0"/>
              <a:t>Impact:</a:t>
            </a:r>
          </a:p>
          <a:p>
            <a:pPr marL="85725" indent="0">
              <a:buNone/>
            </a:pPr>
            <a:endParaRPr lang="en-US" dirty="0" smtClean="0"/>
          </a:p>
          <a:p>
            <a:pPr marL="85725" indent="0">
              <a:buNone/>
            </a:pPr>
            <a:r>
              <a:rPr lang="en-US" dirty="0" smtClean="0"/>
              <a:t>Effective for Fiscal Year 2020</a:t>
            </a:r>
          </a:p>
          <a:p>
            <a:pPr marL="85725" indent="0">
              <a:buNone/>
            </a:pPr>
            <a:r>
              <a:rPr lang="en-US" dirty="0" smtClean="0"/>
              <a:t>Retrospective</a:t>
            </a:r>
          </a:p>
          <a:p>
            <a:pPr marL="85725" indent="0">
              <a:buNone/>
            </a:pPr>
            <a:r>
              <a:rPr lang="en-US" dirty="0" smtClean="0"/>
              <a:t>Debt Ratios</a:t>
            </a:r>
          </a:p>
          <a:p>
            <a:pPr marL="85725" indent="0">
              <a:buNone/>
            </a:pPr>
            <a:r>
              <a:rPr lang="en-US" dirty="0" smtClean="0"/>
              <a:t>State of Georgia Statutory Debt Limits</a:t>
            </a:r>
          </a:p>
          <a:p>
            <a:pPr marL="85725" indent="0">
              <a:buNone/>
            </a:pPr>
            <a:endParaRPr lang="en-US" dirty="0" smtClean="0"/>
          </a:p>
          <a:p>
            <a:pPr marL="85725" indent="0">
              <a:buNone/>
            </a:pPr>
            <a:endParaRPr lang="en-US" dirty="0"/>
          </a:p>
          <a:p>
            <a:pPr marL="85725" indent="0">
              <a:buNone/>
            </a:pPr>
            <a:r>
              <a:rPr lang="en-US" sz="2700" b="1" dirty="0"/>
              <a:t>Next Steps:</a:t>
            </a:r>
          </a:p>
          <a:p>
            <a:pPr marL="85725" indent="0">
              <a:buNone/>
            </a:pPr>
            <a:r>
              <a:rPr lang="en-US" dirty="0" smtClean="0"/>
              <a:t>Analysis of current leases – Lease Data Information due January 2019</a:t>
            </a:r>
          </a:p>
          <a:p>
            <a:pPr marL="85725" indent="0">
              <a:buNone/>
            </a:pPr>
            <a:endParaRPr lang="en-US" dirty="0" smtClean="0"/>
          </a:p>
          <a:p>
            <a:pPr marL="85725" indent="0">
              <a:buNone/>
            </a:pPr>
            <a:endParaRPr lang="en-US" dirty="0" smtClean="0"/>
          </a:p>
          <a:p>
            <a:pPr marL="85725" indent="0">
              <a:buNone/>
            </a:pPr>
            <a:endParaRPr lang="en-US" dirty="0"/>
          </a:p>
        </p:txBody>
      </p:sp>
      <p:sp>
        <p:nvSpPr>
          <p:cNvPr id="2" name="Footer Placeholder 1"/>
          <p:cNvSpPr>
            <a:spLocks noGrp="1"/>
          </p:cNvSpPr>
          <p:nvPr>
            <p:ph type="ftr" sz="quarter" idx="4294967295"/>
          </p:nvPr>
        </p:nvSpPr>
        <p:spPr/>
        <p:txBody>
          <a:bodyPr/>
          <a:lstStyle/>
          <a:p>
            <a:endParaRPr lang="en-US" dirty="0">
              <a:solidFill>
                <a:srgbClr val="EEECE1"/>
              </a:solidFill>
            </a:endParaRPr>
          </a:p>
        </p:txBody>
      </p:sp>
      <p:sp>
        <p:nvSpPr>
          <p:cNvPr id="4" name="Slide Number Placeholder 3"/>
          <p:cNvSpPr>
            <a:spLocks noGrp="1"/>
          </p:cNvSpPr>
          <p:nvPr>
            <p:ph type="sldNum" sz="quarter" idx="4294967295"/>
          </p:nvPr>
        </p:nvSpPr>
        <p:spPr/>
        <p:txBody>
          <a:bodyPr/>
          <a:lstStyle/>
          <a:p>
            <a:fld id="{13F32E05-98AA-41DA-BE8A-34A6D5EC9BD5}" type="slidenum">
              <a:rPr lang="en-US" smtClean="0"/>
              <a:pPr/>
              <a:t>22</a:t>
            </a:fld>
            <a:endParaRPr lang="en-US" dirty="0"/>
          </a:p>
        </p:txBody>
      </p:sp>
    </p:spTree>
    <p:extLst>
      <p:ext uri="{BB962C8B-B14F-4D97-AF65-F5344CB8AC3E}">
        <p14:creationId xmlns:p14="http://schemas.microsoft.com/office/powerpoint/2010/main" val="33376541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9"/>
            <a:ext cx="8229600" cy="1143000"/>
          </a:xfrm>
        </p:spPr>
        <p:txBody>
          <a:bodyPr>
            <a:normAutofit/>
          </a:bodyPr>
          <a:lstStyle/>
          <a:p>
            <a:pPr algn="l"/>
            <a:r>
              <a:rPr lang="en-US" b="1" dirty="0" smtClean="0">
                <a:solidFill>
                  <a:srgbClr val="0038A8"/>
                </a:solidFill>
              </a:rPr>
              <a:t>Taxable Fringe Benefits – Uniforms/Clothing</a:t>
            </a:r>
            <a:endParaRPr lang="en-US" b="1" dirty="0">
              <a:solidFill>
                <a:srgbClr val="0038A8"/>
              </a:solidFill>
            </a:endParaRPr>
          </a:p>
        </p:txBody>
      </p:sp>
      <p:sp>
        <p:nvSpPr>
          <p:cNvPr id="5" name="Content Placeholder 4"/>
          <p:cNvSpPr>
            <a:spLocks noGrp="1"/>
          </p:cNvSpPr>
          <p:nvPr>
            <p:ph idx="1"/>
          </p:nvPr>
        </p:nvSpPr>
        <p:spPr>
          <a:xfrm>
            <a:off x="457200" y="1714500"/>
            <a:ext cx="7620000" cy="3943350"/>
          </a:xfrm>
        </p:spPr>
        <p:txBody>
          <a:bodyPr>
            <a:normAutofit fontScale="47500" lnSpcReduction="20000"/>
          </a:bodyPr>
          <a:lstStyle/>
          <a:p>
            <a:pPr marL="85725" indent="0">
              <a:buNone/>
            </a:pPr>
            <a:r>
              <a:rPr lang="en-US" sz="2900" b="1" dirty="0" smtClean="0"/>
              <a:t>Clothing expenses and allowances are taxable fringe benefits, unless an exclusion applies.</a:t>
            </a:r>
          </a:p>
          <a:p>
            <a:pPr marL="85725" indent="0">
              <a:buNone/>
            </a:pPr>
            <a:endParaRPr lang="en-US" sz="2900" b="1" dirty="0"/>
          </a:p>
          <a:p>
            <a:pPr marL="85725" indent="0">
              <a:buNone/>
            </a:pPr>
            <a:r>
              <a:rPr lang="en-US" sz="2900" b="1" dirty="0" smtClean="0"/>
              <a:t>For a fringe benefit to be taxable, it need not be furnished directly to the employee by the institution, as long as the benefit is provided in connection with the performance of services for the institution.</a:t>
            </a:r>
            <a:endParaRPr lang="en-US" sz="2900" b="1" dirty="0"/>
          </a:p>
          <a:p>
            <a:pPr marL="85725" indent="0">
              <a:buNone/>
            </a:pPr>
            <a:endParaRPr lang="en-US" sz="2900" dirty="0" smtClean="0"/>
          </a:p>
          <a:p>
            <a:pPr marL="0" indent="0">
              <a:buNone/>
            </a:pPr>
            <a:r>
              <a:rPr lang="en-US" sz="2900" b="1" dirty="0"/>
              <a:t>The Tax Court has established three criteria for the cost of clothing to be considered an ordinary and necessary business expense:   </a:t>
            </a:r>
          </a:p>
          <a:p>
            <a:r>
              <a:rPr lang="en-US" sz="2900" b="1" dirty="0"/>
              <a:t>the clothing is required or essential in the individual’s employment;</a:t>
            </a:r>
          </a:p>
          <a:p>
            <a:r>
              <a:rPr lang="en-US" sz="2900" b="1" dirty="0"/>
              <a:t>the clothing is not suitable for general or personal wear; and</a:t>
            </a:r>
          </a:p>
          <a:p>
            <a:r>
              <a:rPr lang="en-US" sz="2900" b="1" dirty="0"/>
              <a:t>the clothing is not so worn.</a:t>
            </a:r>
          </a:p>
          <a:p>
            <a:pPr marL="0" indent="0">
              <a:buNone/>
            </a:pPr>
            <a:endParaRPr lang="en-US" b="1" i="1" dirty="0" smtClean="0"/>
          </a:p>
          <a:p>
            <a:pPr marL="0" indent="0">
              <a:buNone/>
            </a:pPr>
            <a:r>
              <a:rPr lang="en-US" b="1" i="1" dirty="0" smtClean="0"/>
              <a:t>EXAMPLES</a:t>
            </a:r>
            <a:r>
              <a:rPr lang="en-US" b="1" i="1" dirty="0"/>
              <a:t> </a:t>
            </a:r>
            <a:r>
              <a:rPr lang="en-US" dirty="0"/>
              <a:t>of clothing items that may be excluded as working condition fringes</a:t>
            </a:r>
            <a:r>
              <a:rPr lang="en-US" b="1" i="1" dirty="0"/>
              <a:t>: </a:t>
            </a:r>
            <a:endParaRPr lang="en-US" dirty="0"/>
          </a:p>
          <a:p>
            <a:r>
              <a:rPr lang="en-US" dirty="0"/>
              <a:t>Uniforms worn by police officers, health care professionals, delivery workers, letter carriers, transportation workers; chef’s coats; certain athletic uniforms.</a:t>
            </a:r>
          </a:p>
          <a:p>
            <a:r>
              <a:rPr lang="en-US" dirty="0"/>
              <a:t>Protective clothing such as safety glasses, hard-hats, work gloves, steel-toed work boots, and other clothing required by OSHA regulations.</a:t>
            </a:r>
          </a:p>
          <a:p>
            <a:r>
              <a:rPr lang="en-US" dirty="0"/>
              <a:t>Uniform/clothing that is rented and/or returned to the university and is maintained in a central area where the clothing is issued to the employee. The clothing must be kept and cleaned on university property and reissued on a regular basis. The employee may not assume personal possession of the clothing.</a:t>
            </a:r>
          </a:p>
          <a:p>
            <a:pPr marL="85725" indent="0">
              <a:buNone/>
            </a:pPr>
            <a:endParaRPr lang="en-US" dirty="0" smtClean="0"/>
          </a:p>
          <a:p>
            <a:pPr marL="85725" indent="0">
              <a:buNone/>
            </a:pPr>
            <a:endParaRPr lang="en-US" dirty="0"/>
          </a:p>
          <a:p>
            <a:pPr marL="85725" indent="0">
              <a:buNone/>
            </a:pPr>
            <a:endParaRPr lang="en-US" dirty="0" smtClean="0"/>
          </a:p>
          <a:p>
            <a:pPr marL="85725" indent="0">
              <a:buNone/>
            </a:pPr>
            <a:endParaRPr lang="en-US" dirty="0"/>
          </a:p>
        </p:txBody>
      </p:sp>
      <p:sp>
        <p:nvSpPr>
          <p:cNvPr id="2" name="Footer Placeholder 1"/>
          <p:cNvSpPr>
            <a:spLocks noGrp="1"/>
          </p:cNvSpPr>
          <p:nvPr>
            <p:ph type="ftr" sz="quarter" idx="4294967295"/>
          </p:nvPr>
        </p:nvSpPr>
        <p:spPr/>
        <p:txBody>
          <a:bodyPr/>
          <a:lstStyle/>
          <a:p>
            <a:endParaRPr lang="en-US" dirty="0">
              <a:solidFill>
                <a:srgbClr val="EEECE1"/>
              </a:solidFill>
            </a:endParaRPr>
          </a:p>
        </p:txBody>
      </p:sp>
      <p:sp>
        <p:nvSpPr>
          <p:cNvPr id="4" name="Slide Number Placeholder 3"/>
          <p:cNvSpPr>
            <a:spLocks noGrp="1"/>
          </p:cNvSpPr>
          <p:nvPr>
            <p:ph type="sldNum" sz="quarter" idx="4294967295"/>
          </p:nvPr>
        </p:nvSpPr>
        <p:spPr/>
        <p:txBody>
          <a:bodyPr/>
          <a:lstStyle/>
          <a:p>
            <a:fld id="{13F32E05-98AA-41DA-BE8A-34A6D5EC9BD5}" type="slidenum">
              <a:rPr lang="en-US" smtClean="0"/>
              <a:pPr/>
              <a:t>23</a:t>
            </a:fld>
            <a:endParaRPr lang="en-US" dirty="0"/>
          </a:p>
        </p:txBody>
      </p:sp>
    </p:spTree>
    <p:extLst>
      <p:ext uri="{BB962C8B-B14F-4D97-AF65-F5344CB8AC3E}">
        <p14:creationId xmlns:p14="http://schemas.microsoft.com/office/powerpoint/2010/main" val="786947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9"/>
            <a:ext cx="8229600" cy="1143000"/>
          </a:xfrm>
        </p:spPr>
        <p:txBody>
          <a:bodyPr>
            <a:normAutofit/>
          </a:bodyPr>
          <a:lstStyle/>
          <a:p>
            <a:pPr algn="l"/>
            <a:r>
              <a:rPr lang="en-US" b="1" dirty="0" smtClean="0">
                <a:solidFill>
                  <a:srgbClr val="0038A8"/>
                </a:solidFill>
              </a:rPr>
              <a:t>Taxable Fringe Benefits – Uniforms/Clothing</a:t>
            </a:r>
            <a:endParaRPr lang="en-US" b="1" dirty="0">
              <a:solidFill>
                <a:srgbClr val="0038A8"/>
              </a:solidFill>
            </a:endParaRPr>
          </a:p>
        </p:txBody>
      </p:sp>
      <p:sp>
        <p:nvSpPr>
          <p:cNvPr id="5" name="Content Placeholder 4"/>
          <p:cNvSpPr>
            <a:spLocks noGrp="1"/>
          </p:cNvSpPr>
          <p:nvPr>
            <p:ph idx="1"/>
          </p:nvPr>
        </p:nvSpPr>
        <p:spPr>
          <a:xfrm>
            <a:off x="457200" y="1219200"/>
            <a:ext cx="8305800" cy="4876800"/>
          </a:xfrm>
        </p:spPr>
        <p:txBody>
          <a:bodyPr>
            <a:normAutofit fontScale="62500" lnSpcReduction="20000"/>
          </a:bodyPr>
          <a:lstStyle/>
          <a:p>
            <a:pPr marL="0" indent="0">
              <a:buNone/>
            </a:pPr>
            <a:r>
              <a:rPr lang="en-US" b="1" dirty="0"/>
              <a:t>De Minimis Fringe Exclusion – </a:t>
            </a:r>
            <a:r>
              <a:rPr lang="en-US" i="1" dirty="0"/>
              <a:t>IRC §132(e); Reg. §1.132-6</a:t>
            </a:r>
            <a:r>
              <a:rPr lang="en-US" dirty="0"/>
              <a:t/>
            </a:r>
            <a:br>
              <a:rPr lang="en-US" dirty="0"/>
            </a:br>
            <a:r>
              <a:rPr lang="en-US" dirty="0"/>
              <a:t>De </a:t>
            </a:r>
            <a:r>
              <a:rPr lang="en-US" dirty="0" err="1"/>
              <a:t>minimis</a:t>
            </a:r>
            <a:r>
              <a:rPr lang="en-US" dirty="0"/>
              <a:t> fringe benefits are benefits in which the value is so small in relation to the frequency in which it is provided, that accounting for it is unreasonable or administratively impracticable.  For purposes of the de </a:t>
            </a:r>
            <a:r>
              <a:rPr lang="en-US" dirty="0" err="1"/>
              <a:t>minimis</a:t>
            </a:r>
            <a:r>
              <a:rPr lang="en-US" dirty="0"/>
              <a:t> exclusion, the term “employee” means any recipient of a fringe benefit.  </a:t>
            </a:r>
            <a:r>
              <a:rPr lang="en-US" i="1" dirty="0"/>
              <a:t>Reg. § 1.132-1(b)(4)</a:t>
            </a:r>
            <a:endParaRPr lang="en-US" dirty="0"/>
          </a:p>
          <a:p>
            <a:r>
              <a:rPr lang="en-US" dirty="0"/>
              <a:t>For </a:t>
            </a:r>
            <a:r>
              <a:rPr lang="en-US" dirty="0" smtClean="0"/>
              <a:t>USG’s </a:t>
            </a:r>
            <a:r>
              <a:rPr lang="en-US" dirty="0"/>
              <a:t>purposes, clothing items of </a:t>
            </a:r>
            <a:r>
              <a:rPr lang="en-US" b="1" dirty="0"/>
              <a:t>nominal value </a:t>
            </a:r>
            <a:r>
              <a:rPr lang="en-US" dirty="0" smtClean="0"/>
              <a:t>($75 </a:t>
            </a:r>
            <a:r>
              <a:rPr lang="en-US" dirty="0"/>
              <a:t>or less) provided</a:t>
            </a:r>
            <a:r>
              <a:rPr lang="en-US" b="1" dirty="0"/>
              <a:t> infrequently</a:t>
            </a:r>
            <a:r>
              <a:rPr lang="en-US" dirty="0"/>
              <a:t> (no more than </a:t>
            </a:r>
            <a:r>
              <a:rPr lang="en-US" dirty="0" smtClean="0"/>
              <a:t>two times </a:t>
            </a:r>
            <a:r>
              <a:rPr lang="en-US" dirty="0"/>
              <a:t>per year) may be excluded from taxation as a de </a:t>
            </a:r>
            <a:r>
              <a:rPr lang="en-US" dirty="0" err="1"/>
              <a:t>minimis</a:t>
            </a:r>
            <a:r>
              <a:rPr lang="en-US" dirty="0"/>
              <a:t> fringe benefit.</a:t>
            </a:r>
          </a:p>
          <a:p>
            <a:pPr marL="0" indent="0">
              <a:buNone/>
            </a:pPr>
            <a:endParaRPr lang="en-US" dirty="0"/>
          </a:p>
          <a:p>
            <a:pPr marL="0" indent="0">
              <a:buNone/>
            </a:pPr>
            <a:r>
              <a:rPr lang="en-US" dirty="0" smtClean="0"/>
              <a:t>Note: If </a:t>
            </a:r>
            <a:r>
              <a:rPr lang="en-US" dirty="0"/>
              <a:t>either the value or frequency limits are exceeded, the entire value of the </a:t>
            </a:r>
            <a:r>
              <a:rPr lang="en-US" dirty="0" smtClean="0"/>
              <a:t>benefit </a:t>
            </a:r>
            <a:r>
              <a:rPr lang="en-US" dirty="0"/>
              <a:t>(not just the excess amount) is taxable.  </a:t>
            </a:r>
            <a:r>
              <a:rPr lang="en-US" i="1" dirty="0"/>
              <a:t>Reg. §1.132-6 (d)(4)</a:t>
            </a:r>
            <a:endParaRPr lang="en-US" dirty="0"/>
          </a:p>
          <a:p>
            <a:pPr marL="0" indent="0">
              <a:buNone/>
            </a:pPr>
            <a:endParaRPr lang="en-US" b="1" i="1" dirty="0" smtClean="0"/>
          </a:p>
          <a:p>
            <a:pPr marL="0" indent="0">
              <a:buNone/>
            </a:pPr>
            <a:endParaRPr lang="en-US" b="1" i="1" dirty="0" smtClean="0"/>
          </a:p>
          <a:p>
            <a:pPr marL="0" indent="0">
              <a:buNone/>
            </a:pPr>
            <a:r>
              <a:rPr lang="en-US" b="1" i="1" dirty="0" smtClean="0"/>
              <a:t>EXAMPLES</a:t>
            </a:r>
            <a:r>
              <a:rPr lang="en-US" b="1" i="1" dirty="0"/>
              <a:t> </a:t>
            </a:r>
            <a:r>
              <a:rPr lang="en-US" dirty="0"/>
              <a:t>of clothing items that may be excluded as de </a:t>
            </a:r>
            <a:r>
              <a:rPr lang="en-US" dirty="0" err="1"/>
              <a:t>minimis</a:t>
            </a:r>
            <a:r>
              <a:rPr lang="en-US" dirty="0"/>
              <a:t> fringes</a:t>
            </a:r>
            <a:r>
              <a:rPr lang="en-US" b="1" i="1" dirty="0"/>
              <a:t>:</a:t>
            </a:r>
            <a:endParaRPr lang="en-US" dirty="0"/>
          </a:p>
          <a:p>
            <a:r>
              <a:rPr lang="en-US" dirty="0"/>
              <a:t>Low-value clothing bearing the University or department name, such as facilities services (maintenance) uniforms. These uniforms typically have a matching shirt and pant.</a:t>
            </a:r>
          </a:p>
          <a:p>
            <a:r>
              <a:rPr lang="en-US" dirty="0"/>
              <a:t>T-shirts provided to employees to wear to promote a campus event</a:t>
            </a:r>
          </a:p>
          <a:p>
            <a:r>
              <a:rPr lang="en-US" b="1" dirty="0"/>
              <a:t>An apparel allowance, </a:t>
            </a:r>
            <a:r>
              <a:rPr lang="en-US" dirty="0"/>
              <a:t>or the value of merchandise credit provided to certain employees that allows them to acquire apparel and goods directly from an outside vendor,</a:t>
            </a:r>
            <a:r>
              <a:rPr lang="en-US" b="1" dirty="0"/>
              <a:t> is a taxable fringe benefit.</a:t>
            </a:r>
            <a:endParaRPr lang="en-US" dirty="0"/>
          </a:p>
          <a:p>
            <a:pPr marL="85725" indent="0">
              <a:buNone/>
            </a:pPr>
            <a:endParaRPr lang="en-US" dirty="0" smtClean="0"/>
          </a:p>
          <a:p>
            <a:pPr marL="85725" indent="0">
              <a:buNone/>
            </a:pPr>
            <a:endParaRPr lang="en-US" dirty="0"/>
          </a:p>
        </p:txBody>
      </p:sp>
      <p:sp>
        <p:nvSpPr>
          <p:cNvPr id="2" name="Footer Placeholder 1"/>
          <p:cNvSpPr>
            <a:spLocks noGrp="1"/>
          </p:cNvSpPr>
          <p:nvPr>
            <p:ph type="ftr" sz="quarter" idx="4294967295"/>
          </p:nvPr>
        </p:nvSpPr>
        <p:spPr/>
        <p:txBody>
          <a:bodyPr/>
          <a:lstStyle/>
          <a:p>
            <a:endParaRPr lang="en-US" dirty="0">
              <a:solidFill>
                <a:srgbClr val="EEECE1"/>
              </a:solidFill>
            </a:endParaRPr>
          </a:p>
        </p:txBody>
      </p:sp>
      <p:sp>
        <p:nvSpPr>
          <p:cNvPr id="4" name="Slide Number Placeholder 3"/>
          <p:cNvSpPr>
            <a:spLocks noGrp="1"/>
          </p:cNvSpPr>
          <p:nvPr>
            <p:ph type="sldNum" sz="quarter" idx="4294967295"/>
          </p:nvPr>
        </p:nvSpPr>
        <p:spPr/>
        <p:txBody>
          <a:bodyPr/>
          <a:lstStyle/>
          <a:p>
            <a:fld id="{13F32E05-98AA-41DA-BE8A-34A6D5EC9BD5}" type="slidenum">
              <a:rPr lang="en-US" smtClean="0"/>
              <a:pPr/>
              <a:t>24</a:t>
            </a:fld>
            <a:endParaRPr lang="en-US" dirty="0"/>
          </a:p>
        </p:txBody>
      </p:sp>
    </p:spTree>
    <p:extLst>
      <p:ext uri="{BB962C8B-B14F-4D97-AF65-F5344CB8AC3E}">
        <p14:creationId xmlns:p14="http://schemas.microsoft.com/office/powerpoint/2010/main" val="39014307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763000" cy="762000"/>
          </a:xfrm>
          <a:ln>
            <a:noFill/>
          </a:ln>
        </p:spPr>
        <p:txBody>
          <a:bodyPr>
            <a:noAutofit/>
          </a:bodyPr>
          <a:lstStyle/>
          <a:p>
            <a:r>
              <a:rPr lang="en-US" sz="4000" dirty="0">
                <a:solidFill>
                  <a:srgbClr val="0038A8"/>
                </a:solidFill>
                <a:latin typeface="+mn-lt"/>
              </a:rPr>
              <a:t>Taxability of Employee Uniforms/Clothing</a:t>
            </a:r>
          </a:p>
        </p:txBody>
      </p:sp>
      <p:sp>
        <p:nvSpPr>
          <p:cNvPr id="3" name="Content Placeholder 2"/>
          <p:cNvSpPr>
            <a:spLocks noGrp="1"/>
          </p:cNvSpPr>
          <p:nvPr>
            <p:ph idx="1"/>
          </p:nvPr>
        </p:nvSpPr>
        <p:spPr>
          <a:xfrm>
            <a:off x="579844" y="1295400"/>
            <a:ext cx="8030818" cy="4927600"/>
          </a:xfrm>
        </p:spPr>
        <p:txBody>
          <a:bodyPr>
            <a:noAutofit/>
          </a:bodyPr>
          <a:lstStyle/>
          <a:p>
            <a:pPr marL="0" indent="0">
              <a:buNone/>
            </a:pPr>
            <a:r>
              <a:rPr lang="en-US" sz="2200" dirty="0">
                <a:latin typeface="Calibri" panose="020F0502020204030204" pitchFamily="34" charset="0"/>
                <a:cs typeface="Calibri" panose="020F0502020204030204" pitchFamily="34" charset="0"/>
              </a:rPr>
              <a:t>Periodic allowance payments made to employees for the purchase and maintenance of specific articles of </a:t>
            </a:r>
            <a:r>
              <a:rPr lang="en-US" sz="2200" i="1" dirty="0">
                <a:latin typeface="Calibri" panose="020F0502020204030204" pitchFamily="34" charset="0"/>
                <a:cs typeface="Calibri" panose="020F0502020204030204" pitchFamily="34" charset="0"/>
              </a:rPr>
              <a:t>employer-required </a:t>
            </a:r>
            <a:r>
              <a:rPr lang="en-US" sz="2200" dirty="0">
                <a:latin typeface="Calibri" panose="020F0502020204030204" pitchFamily="34" charset="0"/>
                <a:cs typeface="Calibri" panose="020F0502020204030204" pitchFamily="34" charset="0"/>
              </a:rPr>
              <a:t>uniforms are not taxable to the employees to the extent that the allowances are used to pay for uniforms are not adaptable to general use, and are not worn for general use, and the employees substantiate the expenses. If the employer does not require substantiation, the allowance is taxable as wages and subject to withholding when paid. </a:t>
            </a:r>
            <a:endParaRPr lang="en-US" sz="2200" dirty="0" smtClean="0">
              <a:latin typeface="Calibri" panose="020F0502020204030204" pitchFamily="34" charset="0"/>
              <a:cs typeface="Calibri" panose="020F0502020204030204" pitchFamily="34" charset="0"/>
            </a:endParaRPr>
          </a:p>
          <a:p>
            <a:pPr marL="0" indent="0">
              <a:buNone/>
            </a:pPr>
            <a:endParaRPr lang="en-US" sz="2200" dirty="0">
              <a:latin typeface="Calibri" panose="020F0502020204030204" pitchFamily="34" charset="0"/>
              <a:cs typeface="Calibri" panose="020F0502020204030204" pitchFamily="34" charset="0"/>
            </a:endParaRPr>
          </a:p>
          <a:p>
            <a:pPr marL="0" indent="0">
              <a:buNone/>
            </a:pPr>
            <a:r>
              <a:rPr lang="en-US" sz="2200" dirty="0">
                <a:latin typeface="Calibri" panose="020F0502020204030204" pitchFamily="34" charset="0"/>
                <a:cs typeface="Calibri" panose="020F0502020204030204" pitchFamily="34" charset="0"/>
              </a:rPr>
              <a:t>Example: An agency is required to reimburse certain employees for shoes under a union contract. The shoes are not safety shoes. Because the shoes are adaptable for general wear, the reimbursements are included as wages to the employees even if the employer is required to make the payment. </a:t>
            </a:r>
          </a:p>
          <a:p>
            <a:endParaRPr lang="en-US" sz="2200" dirty="0">
              <a:latin typeface="Calibri" panose="020F0502020204030204" pitchFamily="34" charset="0"/>
              <a:cs typeface="Calibri" panose="020F0502020204030204" pitchFamily="34" charset="0"/>
            </a:endParaRPr>
          </a:p>
          <a:p>
            <a:endParaRPr lang="en-US" sz="2200" dirty="0" smtClean="0">
              <a:latin typeface="Calibri" panose="020F0502020204030204" pitchFamily="34" charset="0"/>
              <a:cs typeface="Calibri" panose="020F0502020204030204" pitchFamily="34" charset="0"/>
            </a:endParaRPr>
          </a:p>
          <a:p>
            <a:endParaRPr lang="en-US" sz="2200" dirty="0">
              <a:latin typeface="Calibri" panose="020F0502020204030204" pitchFamily="34" charset="0"/>
              <a:cs typeface="Calibri" panose="020F0502020204030204" pitchFamily="34" charset="0"/>
            </a:endParaRPr>
          </a:p>
        </p:txBody>
      </p:sp>
      <p:sp>
        <p:nvSpPr>
          <p:cNvPr id="5" name="Slide Number Placeholder 4"/>
          <p:cNvSpPr>
            <a:spLocks noGrp="1"/>
          </p:cNvSpPr>
          <p:nvPr>
            <p:ph type="sldNum" sz="quarter" idx="10"/>
          </p:nvPr>
        </p:nvSpPr>
        <p:spPr/>
        <p:txBody>
          <a:bodyPr/>
          <a:lstStyle/>
          <a:p>
            <a:fld id="{64336152-522D-534E-A387-BE770A7CAF94}" type="slidenum">
              <a:rPr lang="en-US" smtClean="0"/>
              <a:pPr/>
              <a:t>25</a:t>
            </a:fld>
            <a:endParaRPr lang="en-US" dirty="0"/>
          </a:p>
        </p:txBody>
      </p:sp>
    </p:spTree>
    <p:extLst>
      <p:ext uri="{BB962C8B-B14F-4D97-AF65-F5344CB8AC3E}">
        <p14:creationId xmlns:p14="http://schemas.microsoft.com/office/powerpoint/2010/main" val="33358478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763000" cy="762000"/>
          </a:xfrm>
          <a:ln>
            <a:noFill/>
          </a:ln>
        </p:spPr>
        <p:txBody>
          <a:bodyPr>
            <a:noAutofit/>
          </a:bodyPr>
          <a:lstStyle/>
          <a:p>
            <a:r>
              <a:rPr lang="en-US" sz="4000" dirty="0">
                <a:solidFill>
                  <a:srgbClr val="0038A8"/>
                </a:solidFill>
                <a:latin typeface="+mn-lt"/>
              </a:rPr>
              <a:t>Taxability of Employee Uniforms/Clothing</a:t>
            </a:r>
          </a:p>
        </p:txBody>
      </p:sp>
      <p:sp>
        <p:nvSpPr>
          <p:cNvPr id="3" name="Content Placeholder 2"/>
          <p:cNvSpPr>
            <a:spLocks noGrp="1"/>
          </p:cNvSpPr>
          <p:nvPr>
            <p:ph idx="1"/>
          </p:nvPr>
        </p:nvSpPr>
        <p:spPr>
          <a:xfrm>
            <a:off x="579844" y="1295400"/>
            <a:ext cx="8030818" cy="4927600"/>
          </a:xfrm>
        </p:spPr>
        <p:txBody>
          <a:bodyPr>
            <a:noAutofit/>
          </a:bodyPr>
          <a:lstStyle/>
          <a:p>
            <a:pPr marL="0" indent="0">
              <a:buNone/>
            </a:pPr>
            <a:r>
              <a:rPr lang="en-US" sz="2600" dirty="0">
                <a:latin typeface="Calibri" panose="020F0502020204030204" pitchFamily="34" charset="0"/>
                <a:cs typeface="Calibri" panose="020F0502020204030204" pitchFamily="34" charset="0"/>
              </a:rPr>
              <a:t>Recent court cases may provide us enough flexibility to continue to provide grounds, maintenance and food service employees with uniforms without having to reflect as taxable compensation as they are characterized as “torn or stinky” (Madsen v. Commissioner, “bulky, utilitarian in fashion and unsuitable for personal use” (Jackson v. Commissioner) or dirty and stained (Cross v. Commissioner).</a:t>
            </a:r>
          </a:p>
          <a:p>
            <a:pPr marL="0" indent="0">
              <a:buNone/>
            </a:pPr>
            <a:endParaRPr lang="en-US" sz="2600" dirty="0">
              <a:latin typeface="Calibri" panose="020F0502020204030204" pitchFamily="34" charset="0"/>
              <a:cs typeface="Calibri" panose="020F0502020204030204" pitchFamily="34" charset="0"/>
            </a:endParaRPr>
          </a:p>
          <a:p>
            <a:pPr marL="0" indent="0">
              <a:buNone/>
            </a:pPr>
            <a:r>
              <a:rPr lang="en-US" sz="2600" dirty="0">
                <a:latin typeface="Calibri" panose="020F0502020204030204" pitchFamily="34" charset="0"/>
                <a:cs typeface="Calibri" panose="020F0502020204030204" pitchFamily="34" charset="0"/>
              </a:rPr>
              <a:t>Polo Shirts, jackets, etc. with Institution emblem will not meet the IRS definition to be excluded from W-2 Taxable Compensation.</a:t>
            </a:r>
          </a:p>
          <a:p>
            <a:endParaRPr lang="en-US" sz="2600" dirty="0">
              <a:latin typeface="Calibri" panose="020F0502020204030204" pitchFamily="34" charset="0"/>
              <a:cs typeface="Calibri" panose="020F0502020204030204" pitchFamily="34" charset="0"/>
            </a:endParaRPr>
          </a:p>
          <a:p>
            <a:endParaRPr lang="en-US" sz="2600" dirty="0" smtClean="0">
              <a:latin typeface="Calibri" panose="020F0502020204030204" pitchFamily="34" charset="0"/>
              <a:cs typeface="Calibri" panose="020F0502020204030204" pitchFamily="34" charset="0"/>
            </a:endParaRPr>
          </a:p>
          <a:p>
            <a:endParaRPr lang="en-US" sz="2600" dirty="0">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10"/>
          </p:nvPr>
        </p:nvSpPr>
        <p:spPr/>
        <p:txBody>
          <a:bodyPr/>
          <a:lstStyle/>
          <a:p>
            <a:fld id="{64336152-522D-534E-A387-BE770A7CAF94}" type="slidenum">
              <a:rPr lang="en-US" smtClean="0"/>
              <a:pPr/>
              <a:t>26</a:t>
            </a:fld>
            <a:endParaRPr lang="en-US" dirty="0"/>
          </a:p>
        </p:txBody>
      </p:sp>
    </p:spTree>
    <p:extLst>
      <p:ext uri="{BB962C8B-B14F-4D97-AF65-F5344CB8AC3E}">
        <p14:creationId xmlns:p14="http://schemas.microsoft.com/office/powerpoint/2010/main" val="21405928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57106" cy="762000"/>
          </a:xfrm>
          <a:ln>
            <a:noFill/>
          </a:ln>
        </p:spPr>
        <p:txBody>
          <a:bodyPr>
            <a:noAutofit/>
          </a:bodyPr>
          <a:lstStyle/>
          <a:p>
            <a:r>
              <a:rPr lang="en-US" sz="4000" dirty="0">
                <a:solidFill>
                  <a:srgbClr val="0038A8"/>
                </a:solidFill>
                <a:latin typeface="+mn-lt"/>
              </a:rPr>
              <a:t>Expenditures - Things to Consider </a:t>
            </a:r>
          </a:p>
        </p:txBody>
      </p:sp>
      <p:sp>
        <p:nvSpPr>
          <p:cNvPr id="3" name="Content Placeholder 2"/>
          <p:cNvSpPr>
            <a:spLocks noGrp="1"/>
          </p:cNvSpPr>
          <p:nvPr>
            <p:ph idx="1"/>
          </p:nvPr>
        </p:nvSpPr>
        <p:spPr>
          <a:xfrm>
            <a:off x="579844" y="1295400"/>
            <a:ext cx="8030818" cy="4927600"/>
          </a:xfrm>
        </p:spPr>
        <p:txBody>
          <a:bodyPr>
            <a:normAutofit/>
          </a:bodyPr>
          <a:lstStyle/>
          <a:p>
            <a:r>
              <a:rPr lang="en-US" dirty="0" smtClean="0">
                <a:latin typeface="Calibri" panose="020F0502020204030204" pitchFamily="34" charset="0"/>
                <a:cs typeface="Calibri" panose="020F0502020204030204" pitchFamily="34" charset="0"/>
              </a:rPr>
              <a:t>External </a:t>
            </a:r>
            <a:r>
              <a:rPr lang="en-US" dirty="0">
                <a:latin typeface="Calibri" panose="020F0502020204030204" pitchFamily="34" charset="0"/>
                <a:cs typeface="Calibri" panose="020F0502020204030204" pitchFamily="34" charset="0"/>
              </a:rPr>
              <a:t>and internal audits</a:t>
            </a:r>
          </a:p>
          <a:p>
            <a:r>
              <a:rPr lang="en-US" dirty="0">
                <a:latin typeface="Calibri" panose="020F0502020204030204" pitchFamily="34" charset="0"/>
                <a:cs typeface="Calibri" panose="020F0502020204030204" pitchFamily="34" charset="0"/>
              </a:rPr>
              <a:t>IRS Compensation audits</a:t>
            </a:r>
          </a:p>
          <a:p>
            <a:r>
              <a:rPr lang="en-US" dirty="0" smtClean="0">
                <a:latin typeface="Calibri" panose="020F0502020204030204" pitchFamily="34" charset="0"/>
                <a:cs typeface="Calibri" panose="020F0502020204030204" pitchFamily="34" charset="0"/>
              </a:rPr>
              <a:t>Travel</a:t>
            </a:r>
            <a:endParaRPr lang="en-US" dirty="0">
              <a:latin typeface="Calibri" panose="020F0502020204030204" pitchFamily="34" charset="0"/>
              <a:cs typeface="Calibri" panose="020F0502020204030204" pitchFamily="34" charset="0"/>
            </a:endParaRPr>
          </a:p>
          <a:p>
            <a:pPr lvl="1"/>
            <a:r>
              <a:rPr lang="en-US" dirty="0">
                <a:latin typeface="Calibri" panose="020F0502020204030204" pitchFamily="34" charset="0"/>
                <a:cs typeface="Calibri" panose="020F0502020204030204" pitchFamily="34" charset="0"/>
              </a:rPr>
              <a:t>Per Diem $28 per day in State/$36 per day High Cost Area in State/ GSA Rate (U.S. General Services Administration)</a:t>
            </a:r>
          </a:p>
          <a:p>
            <a:pPr lvl="1"/>
            <a:r>
              <a:rPr lang="en-US" dirty="0">
                <a:latin typeface="Calibri" panose="020F0502020204030204" pitchFamily="34" charset="0"/>
                <a:cs typeface="Calibri" panose="020F0502020204030204" pitchFamily="34" charset="0"/>
              </a:rPr>
              <a:t>Lodging - Hotels/Condos/Houses</a:t>
            </a:r>
          </a:p>
          <a:p>
            <a:r>
              <a:rPr lang="en-US" dirty="0">
                <a:latin typeface="Calibri" panose="020F0502020204030204" pitchFamily="34" charset="0"/>
                <a:cs typeface="Calibri" panose="020F0502020204030204" pitchFamily="34" charset="0"/>
              </a:rPr>
              <a:t>Cash Advances</a:t>
            </a:r>
          </a:p>
          <a:p>
            <a:r>
              <a:rPr lang="en-US" dirty="0">
                <a:latin typeface="Calibri" panose="020F0502020204030204" pitchFamily="34" charset="0"/>
                <a:cs typeface="Calibri" panose="020F0502020204030204" pitchFamily="34" charset="0"/>
              </a:rPr>
              <a:t>Executive Fringe Benefits </a:t>
            </a:r>
          </a:p>
          <a:p>
            <a:r>
              <a:rPr lang="en-US" dirty="0" smtClean="0">
                <a:latin typeface="Calibri" panose="020F0502020204030204" pitchFamily="34" charset="0"/>
                <a:cs typeface="Calibri" panose="020F0502020204030204" pitchFamily="34" charset="0"/>
              </a:rPr>
              <a:t>Public </a:t>
            </a:r>
            <a:r>
              <a:rPr lang="en-US" dirty="0">
                <a:latin typeface="Calibri" panose="020F0502020204030204" pitchFamily="34" charset="0"/>
                <a:cs typeface="Calibri" panose="020F0502020204030204" pitchFamily="34" charset="0"/>
              </a:rPr>
              <a:t>Scrutiny/Newspaper Test</a:t>
            </a:r>
          </a:p>
          <a:p>
            <a:r>
              <a:rPr lang="en-US" dirty="0">
                <a:latin typeface="Calibri" panose="020F0502020204030204" pitchFamily="34" charset="0"/>
                <a:cs typeface="Calibri" panose="020F0502020204030204" pitchFamily="34" charset="0"/>
              </a:rPr>
              <a:t>Review of financial transaction activity</a:t>
            </a:r>
          </a:p>
          <a:p>
            <a:endParaRPr lang="en-US" dirty="0">
              <a:latin typeface="Calibri" panose="020F0502020204030204" pitchFamily="34" charset="0"/>
              <a:cs typeface="Calibri" panose="020F0502020204030204" pitchFamily="34" charset="0"/>
            </a:endParaRPr>
          </a:p>
          <a:p>
            <a:endParaRPr lang="en-US" dirty="0" smtClean="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10"/>
          </p:nvPr>
        </p:nvSpPr>
        <p:spPr/>
        <p:txBody>
          <a:bodyPr/>
          <a:lstStyle/>
          <a:p>
            <a:fld id="{64336152-522D-534E-A387-BE770A7CAF94}" type="slidenum">
              <a:rPr lang="en-US" smtClean="0"/>
              <a:pPr/>
              <a:t>27</a:t>
            </a:fld>
            <a:endParaRPr lang="en-US" dirty="0"/>
          </a:p>
        </p:txBody>
      </p:sp>
    </p:spTree>
    <p:extLst>
      <p:ext uri="{BB962C8B-B14F-4D97-AF65-F5344CB8AC3E}">
        <p14:creationId xmlns:p14="http://schemas.microsoft.com/office/powerpoint/2010/main" val="37157856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57106" cy="762000"/>
          </a:xfrm>
          <a:ln>
            <a:noFill/>
          </a:ln>
        </p:spPr>
        <p:txBody>
          <a:bodyPr>
            <a:noAutofit/>
          </a:bodyPr>
          <a:lstStyle/>
          <a:p>
            <a:r>
              <a:rPr lang="en-US" sz="4000" dirty="0">
                <a:solidFill>
                  <a:srgbClr val="0038A8"/>
                </a:solidFill>
                <a:latin typeface="+mn-lt"/>
              </a:rPr>
              <a:t>Expenditures - Things to Consider </a:t>
            </a:r>
          </a:p>
        </p:txBody>
      </p:sp>
      <p:sp>
        <p:nvSpPr>
          <p:cNvPr id="3" name="Content Placeholder 2"/>
          <p:cNvSpPr>
            <a:spLocks noGrp="1"/>
          </p:cNvSpPr>
          <p:nvPr>
            <p:ph idx="1"/>
          </p:nvPr>
        </p:nvSpPr>
        <p:spPr>
          <a:xfrm>
            <a:off x="579844" y="1295400"/>
            <a:ext cx="8030818" cy="4927600"/>
          </a:xfrm>
        </p:spPr>
        <p:txBody>
          <a:bodyPr>
            <a:normAutofit/>
          </a:bodyPr>
          <a:lstStyle/>
          <a:p>
            <a:endParaRPr lang="en-US" dirty="0" smtClean="0">
              <a:latin typeface="Calibri" panose="020F0502020204030204" pitchFamily="34" charset="0"/>
              <a:cs typeface="Calibri" panose="020F0502020204030204" pitchFamily="34" charset="0"/>
            </a:endParaRPr>
          </a:p>
          <a:p>
            <a:r>
              <a:rPr lang="en-US" dirty="0" smtClean="0">
                <a:latin typeface="Calibri" panose="020F0502020204030204" pitchFamily="34" charset="0"/>
                <a:cs typeface="Calibri" panose="020F0502020204030204" pitchFamily="34" charset="0"/>
              </a:rPr>
              <a:t>All </a:t>
            </a:r>
            <a:r>
              <a:rPr lang="en-US" dirty="0">
                <a:latin typeface="Calibri" panose="020F0502020204030204" pitchFamily="34" charset="0"/>
                <a:cs typeface="Calibri" panose="020F0502020204030204" pitchFamily="34" charset="0"/>
              </a:rPr>
              <a:t>purchases are monitored by DOAS purchasing auditors on a continuous basis</a:t>
            </a:r>
          </a:p>
          <a:p>
            <a:r>
              <a:rPr lang="en-US" dirty="0" smtClean="0">
                <a:latin typeface="Calibri" panose="020F0502020204030204" pitchFamily="34" charset="0"/>
                <a:cs typeface="Calibri" panose="020F0502020204030204" pitchFamily="34" charset="0"/>
              </a:rPr>
              <a:t>P-Card </a:t>
            </a:r>
            <a:r>
              <a:rPr lang="en-US" dirty="0">
                <a:latin typeface="Calibri" panose="020F0502020204030204" pitchFamily="34" charset="0"/>
                <a:cs typeface="Calibri" panose="020F0502020204030204" pitchFamily="34" charset="0"/>
              </a:rPr>
              <a:t>purchases are monitored by DOAS on a continuous basis</a:t>
            </a:r>
          </a:p>
          <a:p>
            <a:pPr lvl="1"/>
            <a:r>
              <a:rPr lang="en-US" dirty="0">
                <a:latin typeface="Calibri" panose="020F0502020204030204" pitchFamily="34" charset="0"/>
                <a:cs typeface="Calibri" panose="020F0502020204030204" pitchFamily="34" charset="0"/>
              </a:rPr>
              <a:t>All P-Card purchases over $100 requires prior approval/purchase order</a:t>
            </a:r>
          </a:p>
          <a:p>
            <a:pPr lvl="1"/>
            <a:r>
              <a:rPr lang="en-US" dirty="0">
                <a:latin typeface="Calibri" panose="020F0502020204030204" pitchFamily="34" charset="0"/>
                <a:cs typeface="Calibri" panose="020F0502020204030204" pitchFamily="34" charset="0"/>
              </a:rPr>
              <a:t>P-Cards are not allowed to be utilized to pay for employee travel costs (lodging, meals, etc</a:t>
            </a:r>
            <a:r>
              <a:rPr lang="en-US" dirty="0" smtClean="0">
                <a:latin typeface="Calibri" panose="020F0502020204030204" pitchFamily="34" charset="0"/>
                <a:cs typeface="Calibri" panose="020F0502020204030204" pitchFamily="34" charset="0"/>
              </a:rPr>
              <a:t>.)</a:t>
            </a:r>
          </a:p>
          <a:p>
            <a:endParaRPr lang="en-US" dirty="0">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10"/>
          </p:nvPr>
        </p:nvSpPr>
        <p:spPr/>
        <p:txBody>
          <a:bodyPr/>
          <a:lstStyle/>
          <a:p>
            <a:fld id="{64336152-522D-534E-A387-BE770A7CAF94}" type="slidenum">
              <a:rPr lang="en-US" smtClean="0"/>
              <a:pPr/>
              <a:t>28</a:t>
            </a:fld>
            <a:endParaRPr lang="en-US" dirty="0"/>
          </a:p>
        </p:txBody>
      </p:sp>
    </p:spTree>
    <p:extLst>
      <p:ext uri="{BB962C8B-B14F-4D97-AF65-F5344CB8AC3E}">
        <p14:creationId xmlns:p14="http://schemas.microsoft.com/office/powerpoint/2010/main" val="34314525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57106" cy="762000"/>
          </a:xfrm>
          <a:ln>
            <a:noFill/>
          </a:ln>
        </p:spPr>
        <p:txBody>
          <a:bodyPr>
            <a:noAutofit/>
          </a:bodyPr>
          <a:lstStyle/>
          <a:p>
            <a:r>
              <a:rPr lang="en-US" sz="4000" dirty="0">
                <a:solidFill>
                  <a:srgbClr val="0038A8"/>
                </a:solidFill>
                <a:latin typeface="+mn-lt"/>
              </a:rPr>
              <a:t>Expenditures - Things to Consider </a:t>
            </a:r>
          </a:p>
        </p:txBody>
      </p:sp>
      <p:sp>
        <p:nvSpPr>
          <p:cNvPr id="3" name="Content Placeholder 2"/>
          <p:cNvSpPr>
            <a:spLocks noGrp="1"/>
          </p:cNvSpPr>
          <p:nvPr>
            <p:ph idx="1"/>
          </p:nvPr>
        </p:nvSpPr>
        <p:spPr>
          <a:xfrm>
            <a:off x="579844" y="1295400"/>
            <a:ext cx="8030818" cy="4927600"/>
          </a:xfrm>
        </p:spPr>
        <p:txBody>
          <a:bodyPr>
            <a:normAutofit lnSpcReduction="10000"/>
          </a:bodyPr>
          <a:lstStyle/>
          <a:p>
            <a:pPr marL="342900" lvl="1" indent="0">
              <a:buNone/>
            </a:pPr>
            <a:r>
              <a:rPr lang="en-US" b="1" dirty="0" smtClean="0">
                <a:latin typeface="Calibri" panose="020F0502020204030204" pitchFamily="34" charset="0"/>
                <a:cs typeface="Calibri" panose="020F0502020204030204" pitchFamily="34" charset="0"/>
              </a:rPr>
              <a:t>P-Card Purchases</a:t>
            </a:r>
          </a:p>
          <a:p>
            <a:pPr marL="342900" lvl="1" indent="0">
              <a:buNone/>
            </a:pPr>
            <a:endParaRPr lang="en-US" dirty="0">
              <a:latin typeface="Calibri" panose="020F0502020204030204" pitchFamily="34" charset="0"/>
              <a:cs typeface="Calibri" panose="020F0502020204030204" pitchFamily="34" charset="0"/>
            </a:endParaRPr>
          </a:p>
          <a:p>
            <a:pPr marL="342900" lvl="1" indent="0">
              <a:buNone/>
            </a:pPr>
            <a:r>
              <a:rPr lang="en-US" dirty="0" smtClean="0">
                <a:latin typeface="Calibri" panose="020F0502020204030204" pitchFamily="34" charset="0"/>
                <a:cs typeface="Calibri" panose="020F0502020204030204" pitchFamily="34" charset="0"/>
              </a:rPr>
              <a:t>OCGA 50-5-83 – Prohibits the issuance of cards to employees of foundations associated with any State Entity. Additionally, DOAS has included in the State </a:t>
            </a:r>
            <a:r>
              <a:rPr lang="en-US" dirty="0" err="1" smtClean="0">
                <a:latin typeface="Calibri" panose="020F0502020204030204" pitchFamily="34" charset="0"/>
                <a:cs typeface="Calibri" panose="020F0502020204030204" pitchFamily="34" charset="0"/>
              </a:rPr>
              <a:t>Pcard</a:t>
            </a:r>
            <a:r>
              <a:rPr lang="en-US" dirty="0" smtClean="0">
                <a:latin typeface="Calibri" panose="020F0502020204030204" pitchFamily="34" charset="0"/>
                <a:cs typeface="Calibri" panose="020F0502020204030204" pitchFamily="34" charset="0"/>
              </a:rPr>
              <a:t> policy that prohibited the use of the card by a State Entity employee when foundation funds will be use.</a:t>
            </a:r>
          </a:p>
          <a:p>
            <a:pPr marL="342900" lvl="1" indent="0">
              <a:buNone/>
            </a:pPr>
            <a:endParaRPr lang="en-US" dirty="0">
              <a:latin typeface="Calibri" panose="020F0502020204030204" pitchFamily="34" charset="0"/>
              <a:cs typeface="Calibri" panose="020F0502020204030204" pitchFamily="34" charset="0"/>
            </a:endParaRPr>
          </a:p>
          <a:p>
            <a:pPr marL="342900" lvl="1" indent="0">
              <a:buNone/>
            </a:pPr>
            <a:r>
              <a:rPr lang="en-US" b="1" dirty="0" smtClean="0">
                <a:latin typeface="Calibri" panose="020F0502020204030204" pitchFamily="34" charset="0"/>
                <a:cs typeface="Calibri" panose="020F0502020204030204" pitchFamily="34" charset="0"/>
              </a:rPr>
              <a:t>New Statement needs to be added to P-Card approvals </a:t>
            </a:r>
            <a:r>
              <a:rPr lang="en-US" dirty="0" smtClean="0">
                <a:latin typeface="Calibri" panose="020F0502020204030204" pitchFamily="34" charset="0"/>
                <a:cs typeface="Calibri" panose="020F0502020204030204" pitchFamily="34" charset="0"/>
              </a:rPr>
              <a:t>– </a:t>
            </a:r>
            <a:r>
              <a:rPr lang="en-US" i="1" dirty="0" smtClean="0">
                <a:latin typeface="Calibri" panose="020F0502020204030204" pitchFamily="34" charset="0"/>
                <a:cs typeface="Calibri" panose="020F0502020204030204" pitchFamily="34" charset="0"/>
              </a:rPr>
              <a:t>Although the original funding source associated with the funds utilized for this purchase may have been provided by one of the College/University’s foundations through a grant, gift, etc., the expenditure is being made with institutional funds for institutional purposes.</a:t>
            </a:r>
          </a:p>
          <a:p>
            <a:pPr marL="342900" lvl="1" indent="0">
              <a:buNone/>
            </a:pPr>
            <a:endParaRPr lang="en-US" i="1" dirty="0">
              <a:latin typeface="Calibri" panose="020F0502020204030204" pitchFamily="34" charset="0"/>
              <a:cs typeface="Calibri" panose="020F0502020204030204" pitchFamily="34" charset="0"/>
            </a:endParaRPr>
          </a:p>
          <a:p>
            <a:pPr marL="342900" lvl="1" indent="0">
              <a:buNone/>
            </a:pPr>
            <a:r>
              <a:rPr lang="en-US" i="1" dirty="0" smtClean="0">
                <a:latin typeface="Calibri" panose="020F0502020204030204" pitchFamily="34" charset="0"/>
                <a:cs typeface="Calibri" panose="020F0502020204030204" pitchFamily="34" charset="0"/>
              </a:rPr>
              <a:t>Must be added to all </a:t>
            </a:r>
            <a:r>
              <a:rPr lang="en-US" i="1" dirty="0" err="1" smtClean="0">
                <a:latin typeface="Calibri" panose="020F0502020204030204" pitchFamily="34" charset="0"/>
                <a:cs typeface="Calibri" panose="020F0502020204030204" pitchFamily="34" charset="0"/>
              </a:rPr>
              <a:t>pcard</a:t>
            </a:r>
            <a:r>
              <a:rPr lang="en-US" i="1" dirty="0" smtClean="0">
                <a:latin typeface="Calibri" panose="020F0502020204030204" pitchFamily="34" charset="0"/>
                <a:cs typeface="Calibri" panose="020F0502020204030204" pitchFamily="34" charset="0"/>
              </a:rPr>
              <a:t> preapprovals no later than November 1, 2018</a:t>
            </a:r>
            <a:endParaRPr lang="en-US" i="1"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smtClean="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10"/>
          </p:nvPr>
        </p:nvSpPr>
        <p:spPr/>
        <p:txBody>
          <a:bodyPr/>
          <a:lstStyle/>
          <a:p>
            <a:fld id="{64336152-522D-534E-A387-BE770A7CAF94}" type="slidenum">
              <a:rPr lang="en-US" smtClean="0"/>
              <a:pPr/>
              <a:t>29</a:t>
            </a:fld>
            <a:endParaRPr lang="en-US" dirty="0"/>
          </a:p>
        </p:txBody>
      </p:sp>
    </p:spTree>
    <p:extLst>
      <p:ext uri="{BB962C8B-B14F-4D97-AF65-F5344CB8AC3E}">
        <p14:creationId xmlns:p14="http://schemas.microsoft.com/office/powerpoint/2010/main" val="7820247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9"/>
            <a:ext cx="8229600" cy="1143000"/>
          </a:xfrm>
        </p:spPr>
        <p:txBody>
          <a:bodyPr>
            <a:normAutofit/>
          </a:bodyPr>
          <a:lstStyle/>
          <a:p>
            <a:pPr algn="l"/>
            <a:r>
              <a:rPr lang="en-US" sz="2400" b="1" dirty="0">
                <a:solidFill>
                  <a:srgbClr val="0038A8"/>
                </a:solidFill>
              </a:rPr>
              <a:t>GASB Statement 83 </a:t>
            </a:r>
            <a:r>
              <a:rPr lang="en-US" sz="2400" b="1" dirty="0" smtClean="0">
                <a:solidFill>
                  <a:srgbClr val="0038A8"/>
                </a:solidFill>
              </a:rPr>
              <a:t>“Certain </a:t>
            </a:r>
            <a:r>
              <a:rPr lang="en-US" sz="2400" b="1" dirty="0">
                <a:solidFill>
                  <a:srgbClr val="0038A8"/>
                </a:solidFill>
              </a:rPr>
              <a:t>Asset Retirement </a:t>
            </a:r>
            <a:r>
              <a:rPr lang="en-US" sz="2400" b="1" dirty="0" smtClean="0">
                <a:solidFill>
                  <a:srgbClr val="0038A8"/>
                </a:solidFill>
              </a:rPr>
              <a:t>Obligations”</a:t>
            </a:r>
            <a:endParaRPr lang="en-US" sz="2400" b="1" dirty="0">
              <a:solidFill>
                <a:srgbClr val="0038A8"/>
              </a:solidFill>
            </a:endParaRPr>
          </a:p>
        </p:txBody>
      </p:sp>
      <p:sp>
        <p:nvSpPr>
          <p:cNvPr id="5" name="Content Placeholder 4"/>
          <p:cNvSpPr>
            <a:spLocks noGrp="1"/>
          </p:cNvSpPr>
          <p:nvPr>
            <p:ph idx="1"/>
          </p:nvPr>
        </p:nvSpPr>
        <p:spPr>
          <a:xfrm>
            <a:off x="381000" y="1219200"/>
            <a:ext cx="8534400" cy="4953000"/>
          </a:xfrm>
        </p:spPr>
        <p:txBody>
          <a:bodyPr>
            <a:normAutofit fontScale="47500" lnSpcReduction="20000"/>
          </a:bodyPr>
          <a:lstStyle/>
          <a:p>
            <a:pPr algn="just"/>
            <a:r>
              <a:rPr lang="en-US" sz="2900" b="1" dirty="0"/>
              <a:t>Governments should recognize the </a:t>
            </a:r>
            <a:r>
              <a:rPr lang="en-US" sz="2900" b="1" dirty="0" smtClean="0"/>
              <a:t>Asset Retirement Obligations (ARO) </a:t>
            </a:r>
            <a:r>
              <a:rPr lang="en-US" sz="2900" b="1" dirty="0"/>
              <a:t>when the liability is incurred and reasonably estimable</a:t>
            </a:r>
            <a:r>
              <a:rPr lang="en-US" sz="2900" dirty="0"/>
              <a:t>. The liability is incurred by both an external obligating event (i.e. external laws, a legal contract, or the issuance of a court judgement) and an internal obligating event that requires the government to retire the asset (i.e. contamination, abandonment, or placing into operation a tangible asset that is required to be retired). Developing a plan to retire an asset is not, by itself, an internal obligating event.</a:t>
            </a:r>
          </a:p>
          <a:p>
            <a:pPr algn="just"/>
            <a:r>
              <a:rPr lang="en-US" sz="2900" dirty="0"/>
              <a:t>ARO measurement is to be based on the best estimate of the current value of the outlays expected to be incurred. The current value is the amount that would be paid if all equipment, facilities, and services included in the estimate were acquired at the end of the current reporting period.</a:t>
            </a:r>
          </a:p>
          <a:p>
            <a:pPr algn="just"/>
            <a:r>
              <a:rPr lang="en-US" sz="2900" dirty="0"/>
              <a:t>Governments should recognize a deferred outflow of resources when an ARO is recognized at the initial measurement value. Deferred outflows of resources should then be reduced and recognized as an outflow of resources (i.e. expense) in a rational manner over a period of time.</a:t>
            </a:r>
          </a:p>
          <a:p>
            <a:pPr algn="just"/>
            <a:r>
              <a:rPr lang="en-US" sz="2900" dirty="0"/>
              <a:t>After initial measurement, governments are required to adjust the current value of their AROs for the effects of inflation or deflation annually.</a:t>
            </a:r>
          </a:p>
          <a:p>
            <a:pPr algn="just"/>
            <a:r>
              <a:rPr lang="en-US" sz="2900" dirty="0"/>
              <a:t>Also, annually, governments are required to evaluate all relevant factors related to an ARO and to determine if any of those factors are expected to increase or decrease the estimated asset retirement outlays associated with an ARO.</a:t>
            </a:r>
          </a:p>
          <a:p>
            <a:pPr algn="just"/>
            <a:r>
              <a:rPr lang="en-US" sz="2900" dirty="0"/>
              <a:t>Governments should only </a:t>
            </a:r>
            <a:r>
              <a:rPr lang="en-US" sz="2900" dirty="0" smtClean="0"/>
              <a:t>re-measure </a:t>
            </a:r>
            <a:r>
              <a:rPr lang="en-US" sz="2900" dirty="0"/>
              <a:t>an ARO when the results of this evaluation indicate a significant change in the estimated outlay. Some examples of significant change include changes in technology, legal or regulatory requirements, and the type of equipment, facilities, or services that will be used to meet the obligations to retire the tangible capital asset.</a:t>
            </a:r>
          </a:p>
          <a:p>
            <a:pPr marL="82296" indent="0">
              <a:buNone/>
            </a:pPr>
            <a:endParaRPr lang="en-US" sz="1800" dirty="0"/>
          </a:p>
        </p:txBody>
      </p:sp>
      <p:sp>
        <p:nvSpPr>
          <p:cNvPr id="2" name="Footer Placeholder 1"/>
          <p:cNvSpPr>
            <a:spLocks noGrp="1"/>
          </p:cNvSpPr>
          <p:nvPr>
            <p:ph type="ftr" sz="quarter" idx="4294967295"/>
          </p:nvPr>
        </p:nvSpPr>
        <p:spPr/>
        <p:txBody>
          <a:bodyPr/>
          <a:lstStyle/>
          <a:p>
            <a:endParaRPr lang="en-US" dirty="0">
              <a:solidFill>
                <a:srgbClr val="EEECE1"/>
              </a:solidFill>
            </a:endParaRPr>
          </a:p>
        </p:txBody>
      </p:sp>
      <p:sp>
        <p:nvSpPr>
          <p:cNvPr id="4" name="Slide Number Placeholder 3"/>
          <p:cNvSpPr>
            <a:spLocks noGrp="1"/>
          </p:cNvSpPr>
          <p:nvPr>
            <p:ph type="sldNum" sz="quarter" idx="4294967295"/>
          </p:nvPr>
        </p:nvSpPr>
        <p:spPr/>
        <p:txBody>
          <a:bodyPr/>
          <a:lstStyle/>
          <a:p>
            <a:fld id="{13F32E05-98AA-41DA-BE8A-34A6D5EC9BD5}" type="slidenum">
              <a:rPr lang="en-US" smtClean="0"/>
              <a:pPr/>
              <a:t>3</a:t>
            </a:fld>
            <a:endParaRPr lang="en-US" dirty="0"/>
          </a:p>
        </p:txBody>
      </p:sp>
    </p:spTree>
    <p:extLst>
      <p:ext uri="{BB962C8B-B14F-4D97-AF65-F5344CB8AC3E}">
        <p14:creationId xmlns:p14="http://schemas.microsoft.com/office/powerpoint/2010/main" val="33405245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971306" cy="762000"/>
          </a:xfrm>
          <a:ln>
            <a:noFill/>
          </a:ln>
        </p:spPr>
        <p:txBody>
          <a:bodyPr>
            <a:noAutofit/>
          </a:bodyPr>
          <a:lstStyle/>
          <a:p>
            <a:pPr algn="l"/>
            <a:r>
              <a:rPr lang="en-US" sz="4000" dirty="0" smtClean="0">
                <a:solidFill>
                  <a:srgbClr val="0038A8"/>
                </a:solidFill>
                <a:latin typeface="+mn-lt"/>
              </a:rPr>
              <a:t>Other Topics </a:t>
            </a:r>
            <a:endParaRPr lang="en-US" sz="4000" dirty="0">
              <a:solidFill>
                <a:srgbClr val="0038A8"/>
              </a:solidFill>
              <a:latin typeface="+mn-lt"/>
            </a:endParaRPr>
          </a:p>
        </p:txBody>
      </p:sp>
      <p:sp>
        <p:nvSpPr>
          <p:cNvPr id="3" name="Content Placeholder 2"/>
          <p:cNvSpPr>
            <a:spLocks noGrp="1"/>
          </p:cNvSpPr>
          <p:nvPr>
            <p:ph idx="1"/>
          </p:nvPr>
        </p:nvSpPr>
        <p:spPr>
          <a:xfrm>
            <a:off x="579844" y="1295400"/>
            <a:ext cx="8030818" cy="4927600"/>
          </a:xfrm>
        </p:spPr>
        <p:txBody>
          <a:bodyPr>
            <a:normAutofit/>
          </a:bodyPr>
          <a:lstStyle/>
          <a:p>
            <a:r>
              <a:rPr lang="en-US" dirty="0" smtClean="0">
                <a:latin typeface="Calibri" panose="020F0502020204030204" pitchFamily="34" charset="0"/>
                <a:cs typeface="Calibri" panose="020F0502020204030204" pitchFamily="34" charset="0"/>
              </a:rPr>
              <a:t>Census Data Testing</a:t>
            </a:r>
          </a:p>
          <a:p>
            <a:r>
              <a:rPr lang="en-US" dirty="0" smtClean="0">
                <a:latin typeface="Calibri" panose="020F0502020204030204" pitchFamily="34" charset="0"/>
                <a:cs typeface="Calibri" panose="020F0502020204030204" pitchFamily="34" charset="0"/>
              </a:rPr>
              <a:t>Early Student Billing for Fall 2019</a:t>
            </a:r>
          </a:p>
          <a:p>
            <a:r>
              <a:rPr lang="en-US" dirty="0" smtClean="0">
                <a:latin typeface="Calibri" panose="020F0502020204030204" pitchFamily="34" charset="0"/>
                <a:cs typeface="Calibri" panose="020F0502020204030204" pitchFamily="34" charset="0"/>
              </a:rPr>
              <a:t>Federal Procurement Requirements – BPM Section 3.1.4.4</a:t>
            </a:r>
            <a:endParaRPr lang="en-US" dirty="0">
              <a:latin typeface="Calibri" panose="020F0502020204030204" pitchFamily="34" charset="0"/>
              <a:cs typeface="Calibri" panose="020F0502020204030204" pitchFamily="34" charset="0"/>
            </a:endParaRPr>
          </a:p>
          <a:p>
            <a:r>
              <a:rPr lang="en-US" dirty="0" smtClean="0">
                <a:latin typeface="Calibri" panose="020F0502020204030204" pitchFamily="34" charset="0"/>
                <a:cs typeface="Calibri" panose="020F0502020204030204" pitchFamily="34" charset="0"/>
              </a:rPr>
              <a:t>Updated Studies Abroad Section of BPM</a:t>
            </a:r>
          </a:p>
          <a:p>
            <a:r>
              <a:rPr lang="en-US" dirty="0" smtClean="0">
                <a:latin typeface="Calibri" panose="020F0502020204030204" pitchFamily="34" charset="0"/>
                <a:cs typeface="Calibri" panose="020F0502020204030204" pitchFamily="34" charset="0"/>
              </a:rPr>
              <a:t>Fiscal Affairs Workshop December 4 and 5</a:t>
            </a:r>
          </a:p>
          <a:p>
            <a:endParaRPr lang="en-US" dirty="0">
              <a:latin typeface="Calibri" panose="020F0502020204030204" pitchFamily="34" charset="0"/>
              <a:cs typeface="Calibri" panose="020F0502020204030204" pitchFamily="34" charset="0"/>
            </a:endParaRPr>
          </a:p>
          <a:p>
            <a:endParaRPr lang="en-US" dirty="0" smtClean="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10"/>
          </p:nvPr>
        </p:nvSpPr>
        <p:spPr/>
        <p:txBody>
          <a:bodyPr/>
          <a:lstStyle/>
          <a:p>
            <a:fld id="{64336152-522D-534E-A387-BE770A7CAF94}" type="slidenum">
              <a:rPr lang="en-US" smtClean="0"/>
              <a:pPr/>
              <a:t>30</a:t>
            </a:fld>
            <a:endParaRPr lang="en-US" dirty="0"/>
          </a:p>
        </p:txBody>
      </p:sp>
    </p:spTree>
    <p:extLst>
      <p:ext uri="{BB962C8B-B14F-4D97-AF65-F5344CB8AC3E}">
        <p14:creationId xmlns:p14="http://schemas.microsoft.com/office/powerpoint/2010/main" val="24914715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9"/>
            <a:ext cx="8229600" cy="1143000"/>
          </a:xfrm>
        </p:spPr>
        <p:txBody>
          <a:bodyPr>
            <a:normAutofit/>
          </a:bodyPr>
          <a:lstStyle/>
          <a:p>
            <a:pPr algn="l"/>
            <a:r>
              <a:rPr lang="en-US" sz="2400" b="1" dirty="0">
                <a:solidFill>
                  <a:srgbClr val="0038A8"/>
                </a:solidFill>
              </a:rPr>
              <a:t>GASB Statement 83 </a:t>
            </a:r>
            <a:r>
              <a:rPr lang="en-US" sz="2400" b="1" dirty="0" smtClean="0">
                <a:solidFill>
                  <a:srgbClr val="0038A8"/>
                </a:solidFill>
              </a:rPr>
              <a:t>“Certain </a:t>
            </a:r>
            <a:r>
              <a:rPr lang="en-US" sz="2400" b="1" dirty="0">
                <a:solidFill>
                  <a:srgbClr val="0038A8"/>
                </a:solidFill>
              </a:rPr>
              <a:t>Asset Retirement </a:t>
            </a:r>
            <a:r>
              <a:rPr lang="en-US" sz="2400" b="1" dirty="0" smtClean="0">
                <a:solidFill>
                  <a:srgbClr val="0038A8"/>
                </a:solidFill>
              </a:rPr>
              <a:t>Obligations”</a:t>
            </a:r>
            <a:endParaRPr lang="en-US" sz="2400" b="1" dirty="0">
              <a:solidFill>
                <a:srgbClr val="0038A8"/>
              </a:solidFill>
            </a:endParaRPr>
          </a:p>
        </p:txBody>
      </p:sp>
      <p:sp>
        <p:nvSpPr>
          <p:cNvPr id="5" name="Content Placeholder 4"/>
          <p:cNvSpPr>
            <a:spLocks noGrp="1"/>
          </p:cNvSpPr>
          <p:nvPr>
            <p:ph idx="1"/>
          </p:nvPr>
        </p:nvSpPr>
        <p:spPr>
          <a:xfrm>
            <a:off x="457200" y="1600201"/>
            <a:ext cx="8229600" cy="4191000"/>
          </a:xfrm>
        </p:spPr>
        <p:txBody>
          <a:bodyPr>
            <a:normAutofit/>
          </a:bodyPr>
          <a:lstStyle/>
          <a:p>
            <a:pPr marL="82296" indent="0">
              <a:buNone/>
            </a:pPr>
            <a:r>
              <a:rPr lang="en-US" sz="1800" b="1" dirty="0"/>
              <a:t>Examples of Asset Retirements:</a:t>
            </a:r>
          </a:p>
          <a:p>
            <a:pPr marL="82296" indent="0">
              <a:buNone/>
            </a:pPr>
            <a:endParaRPr lang="en-US" sz="1800" dirty="0"/>
          </a:p>
          <a:p>
            <a:pPr marL="82296" indent="0">
              <a:buNone/>
            </a:pPr>
            <a:r>
              <a:rPr lang="en-US" sz="1800" dirty="0"/>
              <a:t>• Decommission a nuclear reactor </a:t>
            </a:r>
          </a:p>
          <a:p>
            <a:pPr marL="82296" indent="0">
              <a:buNone/>
            </a:pPr>
            <a:r>
              <a:rPr lang="en-US" sz="1800" dirty="0"/>
              <a:t>• Remove and dispose an x-ray machine </a:t>
            </a:r>
          </a:p>
          <a:p>
            <a:pPr marL="82296" indent="0">
              <a:buNone/>
            </a:pPr>
            <a:r>
              <a:rPr lang="en-US" sz="1800" dirty="0"/>
              <a:t>• Remove and dispose of wind turbines </a:t>
            </a:r>
          </a:p>
          <a:p>
            <a:pPr marL="82296" indent="0">
              <a:buNone/>
            </a:pPr>
            <a:r>
              <a:rPr lang="en-US" sz="1800" dirty="0"/>
              <a:t>• Closure and removal of a sewage treatment facility </a:t>
            </a:r>
          </a:p>
        </p:txBody>
      </p:sp>
      <p:sp>
        <p:nvSpPr>
          <p:cNvPr id="2" name="Footer Placeholder 1"/>
          <p:cNvSpPr>
            <a:spLocks noGrp="1"/>
          </p:cNvSpPr>
          <p:nvPr>
            <p:ph type="ftr" sz="quarter" idx="4294967295"/>
          </p:nvPr>
        </p:nvSpPr>
        <p:spPr/>
        <p:txBody>
          <a:bodyPr/>
          <a:lstStyle/>
          <a:p>
            <a:endParaRPr lang="en-US" dirty="0">
              <a:solidFill>
                <a:srgbClr val="EEECE1"/>
              </a:solidFill>
            </a:endParaRPr>
          </a:p>
        </p:txBody>
      </p:sp>
      <p:sp>
        <p:nvSpPr>
          <p:cNvPr id="4" name="Slide Number Placeholder 3"/>
          <p:cNvSpPr>
            <a:spLocks noGrp="1"/>
          </p:cNvSpPr>
          <p:nvPr>
            <p:ph type="sldNum" sz="quarter" idx="4294967295"/>
          </p:nvPr>
        </p:nvSpPr>
        <p:spPr/>
        <p:txBody>
          <a:bodyPr/>
          <a:lstStyle/>
          <a:p>
            <a:fld id="{13F32E05-98AA-41DA-BE8A-34A6D5EC9BD5}" type="slidenum">
              <a:rPr lang="en-US" smtClean="0"/>
              <a:pPr/>
              <a:t>4</a:t>
            </a:fld>
            <a:endParaRPr lang="en-US" dirty="0"/>
          </a:p>
        </p:txBody>
      </p:sp>
    </p:spTree>
    <p:extLst>
      <p:ext uri="{BB962C8B-B14F-4D97-AF65-F5344CB8AC3E}">
        <p14:creationId xmlns:p14="http://schemas.microsoft.com/office/powerpoint/2010/main" val="15788323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9"/>
            <a:ext cx="8305800" cy="1143000"/>
          </a:xfrm>
        </p:spPr>
        <p:txBody>
          <a:bodyPr/>
          <a:lstStyle/>
          <a:p>
            <a:r>
              <a:rPr lang="en-US" b="1" dirty="0" smtClean="0">
                <a:solidFill>
                  <a:srgbClr val="0038A8"/>
                </a:solidFill>
              </a:rPr>
              <a:t>GASB 83 “Certain Asset Retirement Obligations”</a:t>
            </a:r>
            <a:endParaRPr lang="en-US" b="1" dirty="0">
              <a:solidFill>
                <a:srgbClr val="0038A8"/>
              </a:solidFill>
            </a:endParaRPr>
          </a:p>
        </p:txBody>
      </p:sp>
      <p:sp>
        <p:nvSpPr>
          <p:cNvPr id="3" name="Content Placeholder 2"/>
          <p:cNvSpPr>
            <a:spLocks noGrp="1"/>
          </p:cNvSpPr>
          <p:nvPr>
            <p:ph idx="1"/>
          </p:nvPr>
        </p:nvSpPr>
        <p:spPr>
          <a:xfrm>
            <a:off x="304800" y="1600201"/>
            <a:ext cx="8382000" cy="4191000"/>
          </a:xfrm>
        </p:spPr>
        <p:txBody>
          <a:bodyPr>
            <a:normAutofit fontScale="70000" lnSpcReduction="20000"/>
          </a:bodyPr>
          <a:lstStyle/>
          <a:p>
            <a:pPr marL="0" indent="0">
              <a:buNone/>
            </a:pPr>
            <a:r>
              <a:rPr lang="en-US" sz="2900" b="1" dirty="0" smtClean="0"/>
              <a:t>Asset Retirement Obligations – ARO</a:t>
            </a:r>
          </a:p>
          <a:p>
            <a:pPr marL="0" indent="0">
              <a:buNone/>
            </a:pPr>
            <a:endParaRPr lang="en-US" dirty="0"/>
          </a:p>
          <a:p>
            <a:pPr lvl="0" algn="just"/>
            <a:r>
              <a:rPr lang="en-US" dirty="0"/>
              <a:t>An </a:t>
            </a:r>
            <a:r>
              <a:rPr lang="en-US" dirty="0" smtClean="0"/>
              <a:t>institution </a:t>
            </a:r>
            <a:r>
              <a:rPr lang="en-US" dirty="0"/>
              <a:t>has an ARO if at the time of the asset being put into service, the </a:t>
            </a:r>
            <a:r>
              <a:rPr lang="en-US" dirty="0" smtClean="0"/>
              <a:t>institution </a:t>
            </a:r>
            <a:r>
              <a:rPr lang="en-US" dirty="0"/>
              <a:t>knows with certainty that they will incur some cost to retire the asset in the future. An asset does not qualify as an ARO if it “may have to” or “might possibility” have to do something to it upon retirement.  An ARO is for those assets whereby there is a “have to” pay to clean up or decommission the asset that is known by the reporting date.</a:t>
            </a:r>
          </a:p>
          <a:p>
            <a:pPr lvl="0" algn="just"/>
            <a:r>
              <a:rPr lang="en-US" dirty="0"/>
              <a:t>ARO is different than Pollution Remediation (GASB 49), in that under GASB 49 there is it is not known at the beginning of the assets life that there is something to do upon retirement, but rather than something has been polluted and there is an obligation at that point. </a:t>
            </a:r>
          </a:p>
          <a:p>
            <a:pPr lvl="0" algn="just"/>
            <a:r>
              <a:rPr lang="en-US" dirty="0"/>
              <a:t>In order to quality for ARO, there has to be a legal requirement or commitment to perform future retirement activities.</a:t>
            </a:r>
          </a:p>
          <a:p>
            <a:pPr lvl="0" algn="just"/>
            <a:r>
              <a:rPr lang="en-US" dirty="0" smtClean="0"/>
              <a:t>Institutions </a:t>
            </a:r>
            <a:r>
              <a:rPr lang="en-US" dirty="0"/>
              <a:t>with X-RAY machines and MRI Machines are very likely going to be ARO because of federal laws. </a:t>
            </a:r>
          </a:p>
        </p:txBody>
      </p:sp>
      <p:sp>
        <p:nvSpPr>
          <p:cNvPr id="4" name="Slide Number Placeholder 3"/>
          <p:cNvSpPr>
            <a:spLocks noGrp="1"/>
          </p:cNvSpPr>
          <p:nvPr>
            <p:ph type="sldNum" sz="quarter" idx="10"/>
          </p:nvPr>
        </p:nvSpPr>
        <p:spPr/>
        <p:txBody>
          <a:bodyPr/>
          <a:lstStyle/>
          <a:p>
            <a:fld id="{64336152-522D-534E-A387-BE770A7CAF94}" type="slidenum">
              <a:rPr lang="en-US" smtClean="0"/>
              <a:pPr/>
              <a:t>5</a:t>
            </a:fld>
            <a:endParaRPr lang="en-US" dirty="0"/>
          </a:p>
        </p:txBody>
      </p:sp>
    </p:spTree>
    <p:extLst>
      <p:ext uri="{BB962C8B-B14F-4D97-AF65-F5344CB8AC3E}">
        <p14:creationId xmlns:p14="http://schemas.microsoft.com/office/powerpoint/2010/main" val="9485466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9"/>
            <a:ext cx="8229600" cy="1143000"/>
          </a:xfrm>
        </p:spPr>
        <p:txBody>
          <a:bodyPr>
            <a:normAutofit/>
          </a:bodyPr>
          <a:lstStyle/>
          <a:p>
            <a:pPr algn="l"/>
            <a:r>
              <a:rPr lang="en-US" sz="2400" b="1" dirty="0">
                <a:solidFill>
                  <a:srgbClr val="0038A8"/>
                </a:solidFill>
              </a:rPr>
              <a:t>GASB Statement 83 </a:t>
            </a:r>
            <a:r>
              <a:rPr lang="en-US" sz="2400" b="1" dirty="0" smtClean="0">
                <a:solidFill>
                  <a:srgbClr val="0038A8"/>
                </a:solidFill>
              </a:rPr>
              <a:t>“Certain </a:t>
            </a:r>
            <a:r>
              <a:rPr lang="en-US" sz="2400" b="1" dirty="0">
                <a:solidFill>
                  <a:srgbClr val="0038A8"/>
                </a:solidFill>
              </a:rPr>
              <a:t>Asset Retirement </a:t>
            </a:r>
            <a:r>
              <a:rPr lang="en-US" sz="2400" b="1" dirty="0" smtClean="0">
                <a:solidFill>
                  <a:srgbClr val="0038A8"/>
                </a:solidFill>
              </a:rPr>
              <a:t>Obligations”</a:t>
            </a:r>
            <a:endParaRPr lang="en-US" sz="2400" b="1" dirty="0">
              <a:solidFill>
                <a:srgbClr val="0038A8"/>
              </a:solidFill>
            </a:endParaRPr>
          </a:p>
        </p:txBody>
      </p:sp>
      <p:sp>
        <p:nvSpPr>
          <p:cNvPr id="5" name="Content Placeholder 4"/>
          <p:cNvSpPr>
            <a:spLocks noGrp="1"/>
          </p:cNvSpPr>
          <p:nvPr>
            <p:ph idx="1"/>
          </p:nvPr>
        </p:nvSpPr>
        <p:spPr>
          <a:xfrm>
            <a:off x="381000" y="1600201"/>
            <a:ext cx="8305800" cy="4191000"/>
          </a:xfrm>
        </p:spPr>
        <p:txBody>
          <a:bodyPr>
            <a:normAutofit fontScale="85000" lnSpcReduction="10000"/>
          </a:bodyPr>
          <a:lstStyle/>
          <a:p>
            <a:pPr marL="85725" indent="0" algn="just">
              <a:buNone/>
            </a:pPr>
            <a:r>
              <a:rPr lang="en-US" dirty="0"/>
              <a:t>You will be required to disclose the following in your financial statements:</a:t>
            </a:r>
          </a:p>
          <a:p>
            <a:pPr algn="just"/>
            <a:r>
              <a:rPr lang="en-US" dirty="0"/>
              <a:t>General description of the ARO</a:t>
            </a:r>
          </a:p>
          <a:p>
            <a:pPr algn="just"/>
            <a:r>
              <a:rPr lang="en-US" dirty="0"/>
              <a:t>General description of the associated tangible capital asset</a:t>
            </a:r>
          </a:p>
          <a:p>
            <a:pPr algn="just"/>
            <a:r>
              <a:rPr lang="en-US" dirty="0"/>
              <a:t>Source of the obligations (i.e. law, regulation, or contract)</a:t>
            </a:r>
          </a:p>
          <a:p>
            <a:pPr algn="just"/>
            <a:r>
              <a:rPr lang="en-US" dirty="0"/>
              <a:t>Methods and assumptions used to measure the liabilities</a:t>
            </a:r>
          </a:p>
          <a:p>
            <a:pPr algn="just"/>
            <a:r>
              <a:rPr lang="en-US" dirty="0"/>
              <a:t>Estimated remaining useful life of the associated tangible capital asset</a:t>
            </a:r>
          </a:p>
          <a:p>
            <a:pPr algn="just"/>
            <a:r>
              <a:rPr lang="en-US" dirty="0"/>
              <a:t>How any legally required funding and assurance provisions associated with the ARO are being met (i.e. insurance policies, letters of credit, and guarantees by other entities)</a:t>
            </a:r>
          </a:p>
          <a:p>
            <a:pPr algn="just"/>
            <a:r>
              <a:rPr lang="en-US" dirty="0"/>
              <a:t>Amount of assets restricted for payment of liabilities, if not separately displayed in the financial statements.</a:t>
            </a:r>
          </a:p>
          <a:p>
            <a:pPr marL="82296" indent="0">
              <a:buNone/>
            </a:pPr>
            <a:endParaRPr lang="en-US" sz="1800" dirty="0"/>
          </a:p>
        </p:txBody>
      </p:sp>
      <p:sp>
        <p:nvSpPr>
          <p:cNvPr id="2" name="Footer Placeholder 1"/>
          <p:cNvSpPr>
            <a:spLocks noGrp="1"/>
          </p:cNvSpPr>
          <p:nvPr>
            <p:ph type="ftr" sz="quarter" idx="4294967295"/>
          </p:nvPr>
        </p:nvSpPr>
        <p:spPr/>
        <p:txBody>
          <a:bodyPr/>
          <a:lstStyle/>
          <a:p>
            <a:endParaRPr lang="en-US" dirty="0">
              <a:solidFill>
                <a:srgbClr val="EEECE1"/>
              </a:solidFill>
            </a:endParaRPr>
          </a:p>
        </p:txBody>
      </p:sp>
      <p:sp>
        <p:nvSpPr>
          <p:cNvPr id="4" name="Slide Number Placeholder 3"/>
          <p:cNvSpPr>
            <a:spLocks noGrp="1"/>
          </p:cNvSpPr>
          <p:nvPr>
            <p:ph type="sldNum" sz="quarter" idx="4294967295"/>
          </p:nvPr>
        </p:nvSpPr>
        <p:spPr/>
        <p:txBody>
          <a:bodyPr/>
          <a:lstStyle/>
          <a:p>
            <a:fld id="{13F32E05-98AA-41DA-BE8A-34A6D5EC9BD5}" type="slidenum">
              <a:rPr lang="en-US" smtClean="0"/>
              <a:pPr/>
              <a:t>6</a:t>
            </a:fld>
            <a:endParaRPr lang="en-US" dirty="0"/>
          </a:p>
        </p:txBody>
      </p:sp>
    </p:spTree>
    <p:extLst>
      <p:ext uri="{BB962C8B-B14F-4D97-AF65-F5344CB8AC3E}">
        <p14:creationId xmlns:p14="http://schemas.microsoft.com/office/powerpoint/2010/main" val="723132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9"/>
            <a:ext cx="8229600" cy="1143000"/>
          </a:xfrm>
        </p:spPr>
        <p:txBody>
          <a:bodyPr>
            <a:normAutofit/>
          </a:bodyPr>
          <a:lstStyle/>
          <a:p>
            <a:pPr algn="l"/>
            <a:r>
              <a:rPr lang="en-US" sz="2400" b="1" dirty="0">
                <a:solidFill>
                  <a:srgbClr val="0038A8"/>
                </a:solidFill>
              </a:rPr>
              <a:t>GASB Statement 83 </a:t>
            </a:r>
            <a:r>
              <a:rPr lang="en-US" sz="2400" b="1" dirty="0" smtClean="0">
                <a:solidFill>
                  <a:srgbClr val="0038A8"/>
                </a:solidFill>
              </a:rPr>
              <a:t>“Certain </a:t>
            </a:r>
            <a:r>
              <a:rPr lang="en-US" sz="2400" b="1" dirty="0">
                <a:solidFill>
                  <a:srgbClr val="0038A8"/>
                </a:solidFill>
              </a:rPr>
              <a:t>Asset Retirement </a:t>
            </a:r>
            <a:r>
              <a:rPr lang="en-US" sz="2400" b="1" dirty="0" smtClean="0">
                <a:solidFill>
                  <a:srgbClr val="0038A8"/>
                </a:solidFill>
              </a:rPr>
              <a:t>Obligations”</a:t>
            </a:r>
            <a:endParaRPr lang="en-US" sz="2400" b="1" dirty="0">
              <a:solidFill>
                <a:srgbClr val="0038A8"/>
              </a:solidFill>
            </a:endParaRPr>
          </a:p>
        </p:txBody>
      </p:sp>
      <p:sp>
        <p:nvSpPr>
          <p:cNvPr id="5" name="Content Placeholder 4"/>
          <p:cNvSpPr>
            <a:spLocks noGrp="1"/>
          </p:cNvSpPr>
          <p:nvPr>
            <p:ph idx="1"/>
          </p:nvPr>
        </p:nvSpPr>
        <p:spPr>
          <a:xfrm>
            <a:off x="533400" y="1600201"/>
            <a:ext cx="8153400" cy="4191000"/>
          </a:xfrm>
        </p:spPr>
        <p:txBody>
          <a:bodyPr>
            <a:normAutofit/>
          </a:bodyPr>
          <a:lstStyle/>
          <a:p>
            <a:pPr marL="82296" indent="0">
              <a:buNone/>
            </a:pPr>
            <a:r>
              <a:rPr lang="en-US" sz="2700" dirty="0"/>
              <a:t>Potential Retirement Costs Excludes…. </a:t>
            </a:r>
          </a:p>
          <a:p>
            <a:pPr marL="82296" indent="0">
              <a:buNone/>
            </a:pPr>
            <a:endParaRPr lang="en-US" sz="1800" dirty="0"/>
          </a:p>
          <a:p>
            <a:pPr marL="82296" indent="0">
              <a:buNone/>
            </a:pPr>
            <a:r>
              <a:rPr lang="en-US" sz="1800" dirty="0"/>
              <a:t>• Cost of planning to sell/dispose tangible capital assets </a:t>
            </a:r>
          </a:p>
          <a:p>
            <a:pPr marL="82296" indent="0">
              <a:buNone/>
            </a:pPr>
            <a:r>
              <a:rPr lang="en-US" sz="1800" dirty="0"/>
              <a:t>• Prepping an asset for alternative use </a:t>
            </a:r>
          </a:p>
          <a:p>
            <a:pPr marL="82296" indent="0">
              <a:buNone/>
            </a:pPr>
            <a:r>
              <a:rPr lang="en-US" sz="1800" dirty="0"/>
              <a:t>• Pollution mitigation and landfill closure </a:t>
            </a:r>
          </a:p>
          <a:p>
            <a:pPr marL="82296" indent="0">
              <a:buNone/>
            </a:pPr>
            <a:r>
              <a:rPr lang="en-US" sz="1800" dirty="0"/>
              <a:t>• Routine maintenance </a:t>
            </a:r>
          </a:p>
          <a:p>
            <a:pPr marL="82296" indent="0">
              <a:buNone/>
            </a:pPr>
            <a:r>
              <a:rPr lang="en-US" sz="1800" dirty="0"/>
              <a:t>• Replacement of capital asset parts </a:t>
            </a:r>
          </a:p>
        </p:txBody>
      </p:sp>
      <p:sp>
        <p:nvSpPr>
          <p:cNvPr id="2" name="Footer Placeholder 1"/>
          <p:cNvSpPr>
            <a:spLocks noGrp="1"/>
          </p:cNvSpPr>
          <p:nvPr>
            <p:ph type="ftr" sz="quarter" idx="4294967295"/>
          </p:nvPr>
        </p:nvSpPr>
        <p:spPr/>
        <p:txBody>
          <a:bodyPr/>
          <a:lstStyle/>
          <a:p>
            <a:endParaRPr lang="en-US" dirty="0">
              <a:solidFill>
                <a:srgbClr val="EEECE1"/>
              </a:solidFill>
            </a:endParaRPr>
          </a:p>
        </p:txBody>
      </p:sp>
      <p:sp>
        <p:nvSpPr>
          <p:cNvPr id="4" name="Slide Number Placeholder 3"/>
          <p:cNvSpPr>
            <a:spLocks noGrp="1"/>
          </p:cNvSpPr>
          <p:nvPr>
            <p:ph type="sldNum" sz="quarter" idx="4294967295"/>
          </p:nvPr>
        </p:nvSpPr>
        <p:spPr/>
        <p:txBody>
          <a:bodyPr/>
          <a:lstStyle/>
          <a:p>
            <a:fld id="{13F32E05-98AA-41DA-BE8A-34A6D5EC9BD5}" type="slidenum">
              <a:rPr lang="en-US" smtClean="0"/>
              <a:pPr/>
              <a:t>7</a:t>
            </a:fld>
            <a:endParaRPr lang="en-US" dirty="0"/>
          </a:p>
        </p:txBody>
      </p:sp>
    </p:spTree>
    <p:extLst>
      <p:ext uri="{BB962C8B-B14F-4D97-AF65-F5344CB8AC3E}">
        <p14:creationId xmlns:p14="http://schemas.microsoft.com/office/powerpoint/2010/main" val="14395914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9"/>
            <a:ext cx="8229600" cy="1143000"/>
          </a:xfrm>
        </p:spPr>
        <p:txBody>
          <a:bodyPr>
            <a:normAutofit/>
          </a:bodyPr>
          <a:lstStyle/>
          <a:p>
            <a:pPr algn="l"/>
            <a:r>
              <a:rPr lang="en-US" sz="2400" b="1" dirty="0">
                <a:solidFill>
                  <a:srgbClr val="0038A8"/>
                </a:solidFill>
              </a:rPr>
              <a:t>GASB Statement 83 </a:t>
            </a:r>
            <a:r>
              <a:rPr lang="en-US" sz="2400" b="1" dirty="0" smtClean="0">
                <a:solidFill>
                  <a:srgbClr val="0038A8"/>
                </a:solidFill>
              </a:rPr>
              <a:t>“Certain </a:t>
            </a:r>
            <a:r>
              <a:rPr lang="en-US" sz="2400" b="1" dirty="0">
                <a:solidFill>
                  <a:srgbClr val="0038A8"/>
                </a:solidFill>
              </a:rPr>
              <a:t>Asset Retirement </a:t>
            </a:r>
            <a:r>
              <a:rPr lang="en-US" sz="2400" b="1" dirty="0" smtClean="0">
                <a:solidFill>
                  <a:srgbClr val="0038A8"/>
                </a:solidFill>
              </a:rPr>
              <a:t>Obligations”</a:t>
            </a:r>
            <a:endParaRPr lang="en-US" sz="2400" b="1" dirty="0">
              <a:solidFill>
                <a:srgbClr val="0038A8"/>
              </a:solidFill>
            </a:endParaRPr>
          </a:p>
        </p:txBody>
      </p:sp>
      <p:sp>
        <p:nvSpPr>
          <p:cNvPr id="5" name="Content Placeholder 4"/>
          <p:cNvSpPr>
            <a:spLocks noGrp="1"/>
          </p:cNvSpPr>
          <p:nvPr>
            <p:ph idx="1"/>
          </p:nvPr>
        </p:nvSpPr>
        <p:spPr>
          <a:xfrm>
            <a:off x="533400" y="1600201"/>
            <a:ext cx="8153400" cy="4191000"/>
          </a:xfrm>
        </p:spPr>
        <p:txBody>
          <a:bodyPr>
            <a:normAutofit/>
          </a:bodyPr>
          <a:lstStyle/>
          <a:p>
            <a:pPr marL="82296" indent="0">
              <a:buNone/>
            </a:pPr>
            <a:r>
              <a:rPr lang="en-US" sz="3200" b="1" dirty="0" smtClean="0"/>
              <a:t>Evaluation of ARO Activity</a:t>
            </a:r>
          </a:p>
          <a:p>
            <a:pPr lvl="0"/>
            <a:r>
              <a:rPr lang="en-US" dirty="0"/>
              <a:t>List of assets </a:t>
            </a:r>
            <a:r>
              <a:rPr lang="en-US" dirty="0" smtClean="0"/>
              <a:t>with </a:t>
            </a:r>
            <a:r>
              <a:rPr lang="en-US" dirty="0"/>
              <a:t>potential ARO</a:t>
            </a:r>
          </a:p>
          <a:p>
            <a:r>
              <a:rPr lang="en-US" dirty="0"/>
              <a:t>List of legal or contractual obligations, court judgements related to the assets </a:t>
            </a:r>
            <a:r>
              <a:rPr lang="en-US" dirty="0" smtClean="0"/>
              <a:t>listed</a:t>
            </a:r>
          </a:p>
          <a:p>
            <a:pPr lvl="0"/>
            <a:r>
              <a:rPr lang="en-US" dirty="0"/>
              <a:t>Methodology to use to estimate liability</a:t>
            </a:r>
          </a:p>
          <a:p>
            <a:pPr lvl="0"/>
            <a:r>
              <a:rPr lang="en-US" dirty="0" smtClean="0"/>
              <a:t>Estimate </a:t>
            </a:r>
            <a:r>
              <a:rPr lang="en-US" dirty="0"/>
              <a:t>of your </a:t>
            </a:r>
            <a:r>
              <a:rPr lang="en-US" dirty="0" smtClean="0"/>
              <a:t>institution’s </a:t>
            </a:r>
            <a:r>
              <a:rPr lang="en-US" dirty="0"/>
              <a:t>liability </a:t>
            </a:r>
            <a:r>
              <a:rPr lang="en-US" dirty="0" smtClean="0"/>
              <a:t>by asset</a:t>
            </a:r>
            <a:endParaRPr lang="en-US" dirty="0"/>
          </a:p>
          <a:p>
            <a:endParaRPr lang="en-US" sz="1800" dirty="0"/>
          </a:p>
        </p:txBody>
      </p:sp>
      <p:sp>
        <p:nvSpPr>
          <p:cNvPr id="2" name="Footer Placeholder 1"/>
          <p:cNvSpPr>
            <a:spLocks noGrp="1"/>
          </p:cNvSpPr>
          <p:nvPr>
            <p:ph type="ftr" sz="quarter" idx="4294967295"/>
          </p:nvPr>
        </p:nvSpPr>
        <p:spPr/>
        <p:txBody>
          <a:bodyPr/>
          <a:lstStyle/>
          <a:p>
            <a:endParaRPr lang="en-US" dirty="0">
              <a:solidFill>
                <a:srgbClr val="EEECE1"/>
              </a:solidFill>
            </a:endParaRPr>
          </a:p>
        </p:txBody>
      </p:sp>
      <p:sp>
        <p:nvSpPr>
          <p:cNvPr id="4" name="Slide Number Placeholder 3"/>
          <p:cNvSpPr>
            <a:spLocks noGrp="1"/>
          </p:cNvSpPr>
          <p:nvPr>
            <p:ph type="sldNum" sz="quarter" idx="4294967295"/>
          </p:nvPr>
        </p:nvSpPr>
        <p:spPr/>
        <p:txBody>
          <a:bodyPr/>
          <a:lstStyle/>
          <a:p>
            <a:fld id="{13F32E05-98AA-41DA-BE8A-34A6D5EC9BD5}" type="slidenum">
              <a:rPr lang="en-US" smtClean="0"/>
              <a:pPr/>
              <a:t>8</a:t>
            </a:fld>
            <a:endParaRPr lang="en-US" dirty="0"/>
          </a:p>
        </p:txBody>
      </p:sp>
    </p:spTree>
    <p:extLst>
      <p:ext uri="{BB962C8B-B14F-4D97-AF65-F5344CB8AC3E}">
        <p14:creationId xmlns:p14="http://schemas.microsoft.com/office/powerpoint/2010/main" val="39017609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9"/>
            <a:ext cx="8229600" cy="1143000"/>
          </a:xfrm>
        </p:spPr>
        <p:txBody>
          <a:bodyPr>
            <a:normAutofit/>
          </a:bodyPr>
          <a:lstStyle/>
          <a:p>
            <a:pPr algn="l"/>
            <a:r>
              <a:rPr lang="en-US" sz="2400" b="1" dirty="0">
                <a:solidFill>
                  <a:srgbClr val="0038A8"/>
                </a:solidFill>
              </a:rPr>
              <a:t>GASB Statement 83 </a:t>
            </a:r>
            <a:r>
              <a:rPr lang="en-US" sz="2400" b="1" dirty="0" smtClean="0">
                <a:solidFill>
                  <a:srgbClr val="0038A8"/>
                </a:solidFill>
              </a:rPr>
              <a:t>“Certain </a:t>
            </a:r>
            <a:r>
              <a:rPr lang="en-US" sz="2400" b="1" dirty="0">
                <a:solidFill>
                  <a:srgbClr val="0038A8"/>
                </a:solidFill>
              </a:rPr>
              <a:t>Asset Retirement </a:t>
            </a:r>
            <a:r>
              <a:rPr lang="en-US" sz="2400" b="1" dirty="0" smtClean="0">
                <a:solidFill>
                  <a:srgbClr val="0038A8"/>
                </a:solidFill>
              </a:rPr>
              <a:t>Obligations”</a:t>
            </a:r>
            <a:endParaRPr lang="en-US" sz="2400" b="1" dirty="0">
              <a:solidFill>
                <a:srgbClr val="0038A8"/>
              </a:solidFill>
            </a:endParaRPr>
          </a:p>
        </p:txBody>
      </p:sp>
      <p:sp>
        <p:nvSpPr>
          <p:cNvPr id="5" name="Content Placeholder 4"/>
          <p:cNvSpPr>
            <a:spLocks noGrp="1"/>
          </p:cNvSpPr>
          <p:nvPr>
            <p:ph idx="1"/>
          </p:nvPr>
        </p:nvSpPr>
        <p:spPr>
          <a:xfrm>
            <a:off x="533400" y="1600201"/>
            <a:ext cx="8153400" cy="4191000"/>
          </a:xfrm>
        </p:spPr>
        <p:txBody>
          <a:bodyPr>
            <a:normAutofit lnSpcReduction="10000"/>
          </a:bodyPr>
          <a:lstStyle/>
          <a:p>
            <a:pPr marL="82296" indent="0">
              <a:buNone/>
            </a:pPr>
            <a:r>
              <a:rPr lang="en-US" sz="3200" b="1" dirty="0" smtClean="0"/>
              <a:t>Evaluation of ARO Activity</a:t>
            </a:r>
          </a:p>
          <a:p>
            <a:pPr marL="82296" indent="0">
              <a:buNone/>
            </a:pPr>
            <a:endParaRPr lang="en-US" sz="3200" b="1" dirty="0"/>
          </a:p>
          <a:p>
            <a:pPr marL="82296" indent="0">
              <a:buNone/>
            </a:pPr>
            <a:endParaRPr lang="en-US" sz="3200" b="1" dirty="0" smtClean="0"/>
          </a:p>
          <a:p>
            <a:pPr marL="82296" indent="0">
              <a:buNone/>
            </a:pPr>
            <a:endParaRPr lang="en-US" sz="3200" b="1" dirty="0"/>
          </a:p>
          <a:p>
            <a:pPr marL="82296" indent="0">
              <a:buNone/>
            </a:pPr>
            <a:r>
              <a:rPr lang="en-US" sz="1200" b="1" dirty="0" smtClean="0"/>
              <a:t>Asset ID</a:t>
            </a:r>
          </a:p>
          <a:p>
            <a:pPr marL="82296" indent="0">
              <a:buNone/>
            </a:pPr>
            <a:r>
              <a:rPr lang="en-US" sz="1200" b="1" dirty="0" smtClean="0"/>
              <a:t>Asset Description</a:t>
            </a:r>
          </a:p>
          <a:p>
            <a:pPr marL="82296" indent="0">
              <a:buNone/>
            </a:pPr>
            <a:r>
              <a:rPr lang="en-US" sz="1200" b="1" dirty="0" smtClean="0"/>
              <a:t>Fund</a:t>
            </a:r>
          </a:p>
          <a:p>
            <a:pPr marL="82296" indent="0">
              <a:buNone/>
            </a:pPr>
            <a:r>
              <a:rPr lang="en-US" sz="1200" b="1" dirty="0" smtClean="0"/>
              <a:t>Original Cost</a:t>
            </a:r>
          </a:p>
          <a:p>
            <a:pPr marL="82296" indent="0">
              <a:buNone/>
            </a:pPr>
            <a:r>
              <a:rPr lang="en-US" sz="1200" b="1" dirty="0" smtClean="0"/>
              <a:t>Date of </a:t>
            </a:r>
            <a:r>
              <a:rPr lang="en-US" sz="1200" b="1" dirty="0" err="1" smtClean="0"/>
              <a:t>Inservice</a:t>
            </a:r>
            <a:endParaRPr lang="en-US" sz="1200" b="1" dirty="0" smtClean="0"/>
          </a:p>
          <a:p>
            <a:pPr marL="82296" indent="0">
              <a:buNone/>
            </a:pPr>
            <a:r>
              <a:rPr lang="en-US" sz="1200" b="1" dirty="0" smtClean="0"/>
              <a:t>Useful Life</a:t>
            </a:r>
          </a:p>
          <a:p>
            <a:pPr marL="82296" indent="0">
              <a:buNone/>
            </a:pPr>
            <a:r>
              <a:rPr lang="en-US" sz="1200" b="1" dirty="0" smtClean="0"/>
              <a:t>ARO Requirement – </a:t>
            </a:r>
            <a:r>
              <a:rPr lang="en-US" sz="1200" dirty="0" smtClean="0"/>
              <a:t>Legal, federal statute, federal regulation, state statute, contract, grant award, etc.</a:t>
            </a:r>
          </a:p>
          <a:p>
            <a:pPr marL="82296" indent="0">
              <a:buNone/>
            </a:pPr>
            <a:r>
              <a:rPr lang="en-US" sz="1200" b="1" dirty="0" smtClean="0"/>
              <a:t>Estimated Cost of Disposal</a:t>
            </a:r>
          </a:p>
          <a:p>
            <a:pPr marL="82296" indent="0">
              <a:buNone/>
            </a:pPr>
            <a:r>
              <a:rPr lang="en-US" sz="1200" b="1" dirty="0" smtClean="0"/>
              <a:t>Disposal Calculation Methodology – </a:t>
            </a:r>
            <a:r>
              <a:rPr lang="en-US" sz="1200" dirty="0" smtClean="0"/>
              <a:t>Actual, Estimate, Historical, etc.</a:t>
            </a:r>
          </a:p>
          <a:p>
            <a:pPr marL="0" indent="0">
              <a:buNone/>
            </a:pPr>
            <a:endParaRPr lang="en-US" sz="1800" dirty="0"/>
          </a:p>
        </p:txBody>
      </p:sp>
      <p:sp>
        <p:nvSpPr>
          <p:cNvPr id="2" name="Footer Placeholder 1"/>
          <p:cNvSpPr>
            <a:spLocks noGrp="1"/>
          </p:cNvSpPr>
          <p:nvPr>
            <p:ph type="ftr" sz="quarter" idx="4294967295"/>
          </p:nvPr>
        </p:nvSpPr>
        <p:spPr/>
        <p:txBody>
          <a:bodyPr/>
          <a:lstStyle/>
          <a:p>
            <a:endParaRPr lang="en-US" dirty="0">
              <a:solidFill>
                <a:srgbClr val="EEECE1"/>
              </a:solidFill>
            </a:endParaRPr>
          </a:p>
        </p:txBody>
      </p:sp>
      <p:sp>
        <p:nvSpPr>
          <p:cNvPr id="4" name="Slide Number Placeholder 3"/>
          <p:cNvSpPr>
            <a:spLocks noGrp="1"/>
          </p:cNvSpPr>
          <p:nvPr>
            <p:ph type="sldNum" sz="quarter" idx="4294967295"/>
          </p:nvPr>
        </p:nvSpPr>
        <p:spPr/>
        <p:txBody>
          <a:bodyPr/>
          <a:lstStyle/>
          <a:p>
            <a:fld id="{13F32E05-98AA-41DA-BE8A-34A6D5EC9BD5}" type="slidenum">
              <a:rPr lang="en-US" smtClean="0"/>
              <a:pPr/>
              <a:t>9</a:t>
            </a:fld>
            <a:endParaRPr lang="en-US" dirty="0"/>
          </a:p>
        </p:txBody>
      </p:sp>
      <p:pic>
        <p:nvPicPr>
          <p:cNvPr id="6" name="Picture 5"/>
          <p:cNvPicPr>
            <a:picLocks noChangeAspect="1"/>
          </p:cNvPicPr>
          <p:nvPr/>
        </p:nvPicPr>
        <p:blipFill>
          <a:blip r:embed="rId2"/>
          <a:stretch>
            <a:fillRect/>
          </a:stretch>
        </p:blipFill>
        <p:spPr>
          <a:xfrm>
            <a:off x="533400" y="2286000"/>
            <a:ext cx="8103492" cy="1105182"/>
          </a:xfrm>
          <a:prstGeom prst="rect">
            <a:avLst/>
          </a:prstGeom>
        </p:spPr>
      </p:pic>
    </p:spTree>
    <p:extLst>
      <p:ext uri="{BB962C8B-B14F-4D97-AF65-F5344CB8AC3E}">
        <p14:creationId xmlns:p14="http://schemas.microsoft.com/office/powerpoint/2010/main" val="25269810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econdary slides USG Widescreen whit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Secondary slides USG Widescreen whit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USG slides">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Secondary slides USG Widescreen whit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838A91628E46445806FDC38FBC89207" ma:contentTypeVersion="" ma:contentTypeDescription="Create a new document." ma:contentTypeScope="" ma:versionID="5d9bfd02b62b55efdbce5b82c1c26838">
  <xsd:schema xmlns:xsd="http://www.w3.org/2001/XMLSchema" xmlns:xs="http://www.w3.org/2001/XMLSchema" xmlns:p="http://schemas.microsoft.com/office/2006/metadata/properties" targetNamespace="http://schemas.microsoft.com/office/2006/metadata/properties" ma:root="true" ma:fieldsID="10dfa3a37f45b259322daf90cd70d3c6">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ma:index="8"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E798778-0102-4747-B059-6A7C1186B6C0}">
  <ds:schemaRefs>
    <ds:schemaRef ds:uri="http://schemas.microsoft.com/sharepoint/v3/contenttype/forms"/>
  </ds:schemaRefs>
</ds:datastoreItem>
</file>

<file path=customXml/itemProps2.xml><?xml version="1.0" encoding="utf-8"?>
<ds:datastoreItem xmlns:ds="http://schemas.openxmlformats.org/officeDocument/2006/customXml" ds:itemID="{FE5A536E-023D-4C6A-81CB-042EDC400A93}">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http://www.w3.org/XML/1998/namespace"/>
    <ds:schemaRef ds:uri="http://purl.org/dc/terms/"/>
  </ds:schemaRefs>
</ds:datastoreItem>
</file>

<file path=customXml/itemProps3.xml><?xml version="1.0" encoding="utf-8"?>
<ds:datastoreItem xmlns:ds="http://schemas.openxmlformats.org/officeDocument/2006/customXml" ds:itemID="{9E38D51B-3F28-43FD-8B20-9E8EC2E374D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USG slides.thmx</Template>
  <TotalTime>11782</TotalTime>
  <Words>2378</Words>
  <Application>Microsoft Office PowerPoint</Application>
  <PresentationFormat>On-screen Show (4:3)</PresentationFormat>
  <Paragraphs>306</Paragraphs>
  <Slides>30</Slides>
  <Notes>8</Notes>
  <HiddenSlides>0</HiddenSlides>
  <MMClips>0</MMClips>
  <ScaleCrop>false</ScaleCrop>
  <HeadingPairs>
    <vt:vector size="6" baseType="variant">
      <vt:variant>
        <vt:lpstr>Fonts Used</vt:lpstr>
      </vt:variant>
      <vt:variant>
        <vt:i4>6</vt:i4>
      </vt:variant>
      <vt:variant>
        <vt:lpstr>Theme</vt:lpstr>
      </vt:variant>
      <vt:variant>
        <vt:i4>5</vt:i4>
      </vt:variant>
      <vt:variant>
        <vt:lpstr>Slide Titles</vt:lpstr>
      </vt:variant>
      <vt:variant>
        <vt:i4>30</vt:i4>
      </vt:variant>
    </vt:vector>
  </HeadingPairs>
  <TitlesOfParts>
    <vt:vector size="41" baseType="lpstr">
      <vt:lpstr>ＭＳ Ｐゴシック</vt:lpstr>
      <vt:lpstr>Arial</vt:lpstr>
      <vt:lpstr>Calibri</vt:lpstr>
      <vt:lpstr>Calibri Light</vt:lpstr>
      <vt:lpstr>Century</vt:lpstr>
      <vt:lpstr>Century Gothic</vt:lpstr>
      <vt:lpstr>Custom Design</vt:lpstr>
      <vt:lpstr>Secondary slides USG Widescreen white</vt:lpstr>
      <vt:lpstr>1_Secondary slides USG Widescreen white</vt:lpstr>
      <vt:lpstr>1_USG slides</vt:lpstr>
      <vt:lpstr>2_Secondary slides USG Widescreen white</vt:lpstr>
      <vt:lpstr>PowerPoint Presentation</vt:lpstr>
      <vt:lpstr>GASB Statement 83 “Certain Asset Retirement Obligations”</vt:lpstr>
      <vt:lpstr>GASB Statement 83 “Certain Asset Retirement Obligations”</vt:lpstr>
      <vt:lpstr>GASB Statement 83 “Certain Asset Retirement Obligations”</vt:lpstr>
      <vt:lpstr>GASB 83 “Certain Asset Retirement Obligations”</vt:lpstr>
      <vt:lpstr>GASB Statement 83 “Certain Asset Retirement Obligations”</vt:lpstr>
      <vt:lpstr>GASB Statement 83 “Certain Asset Retirement Obligations”</vt:lpstr>
      <vt:lpstr>GASB Statement 83 “Certain Asset Retirement Obligations”</vt:lpstr>
      <vt:lpstr>GASB Statement 83 “Certain Asset Retirement Obligations”</vt:lpstr>
      <vt:lpstr>GASB Statement 83 “Certain Asset Retirement Obligations”</vt:lpstr>
      <vt:lpstr>GASB Statement 84 “Fiduciary Funds”</vt:lpstr>
      <vt:lpstr>GASB Statement 84 “Fiduciary Funds”</vt:lpstr>
      <vt:lpstr>GASB Statement 84 “Fiduciary Funds”</vt:lpstr>
      <vt:lpstr>GASB Statement 84 “Fiduciary Funds”</vt:lpstr>
      <vt:lpstr>GASB Statement 84 “Fiduciary Funds”</vt:lpstr>
      <vt:lpstr>GASB Statement 84 “Fiduciary Funds”</vt:lpstr>
      <vt:lpstr>GASB Statement 84 “Fiduciary Funds”</vt:lpstr>
      <vt:lpstr>GASB Statement 84 “Fiduciary Funds”</vt:lpstr>
      <vt:lpstr>GASB Statement 87</vt:lpstr>
      <vt:lpstr>GASB Statement 87</vt:lpstr>
      <vt:lpstr>GASB Statement 87</vt:lpstr>
      <vt:lpstr>GASB Statement 87</vt:lpstr>
      <vt:lpstr>Taxable Fringe Benefits – Uniforms/Clothing</vt:lpstr>
      <vt:lpstr>Taxable Fringe Benefits – Uniforms/Clothing</vt:lpstr>
      <vt:lpstr>Taxability of Employee Uniforms/Clothing</vt:lpstr>
      <vt:lpstr>Taxability of Employee Uniforms/Clothing</vt:lpstr>
      <vt:lpstr>Expenditures - Things to Consider </vt:lpstr>
      <vt:lpstr>Expenditures - Things to Consider </vt:lpstr>
      <vt:lpstr>Expenditures - Things to Consider </vt:lpstr>
      <vt:lpstr>Other Topics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USG PowerPoint template 2016</dc:title>
  <dc:subject/>
  <dc:creator>John Vanchella</dc:creator>
  <cp:keywords/>
  <dc:description/>
  <cp:lastModifiedBy>Donna Wooddell</cp:lastModifiedBy>
  <cp:revision>599</cp:revision>
  <cp:lastPrinted>2018-09-11T12:42:45Z</cp:lastPrinted>
  <dcterms:created xsi:type="dcterms:W3CDTF">2011-09-28T19:18:53Z</dcterms:created>
  <dcterms:modified xsi:type="dcterms:W3CDTF">2018-09-26T12:17:34Z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0x0101003838A91628E46445806FDC38FBC89207</vt:lpwstr>
  </property>
</Properties>
</file>