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5.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26.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38"/>
  </p:notesMasterIdLst>
  <p:sldIdLst>
    <p:sldId id="259" r:id="rId2"/>
    <p:sldId id="260" r:id="rId3"/>
    <p:sldId id="322" r:id="rId4"/>
    <p:sldId id="329" r:id="rId5"/>
    <p:sldId id="279" r:id="rId6"/>
    <p:sldId id="327" r:id="rId7"/>
    <p:sldId id="315" r:id="rId8"/>
    <p:sldId id="323" r:id="rId9"/>
    <p:sldId id="330" r:id="rId10"/>
    <p:sldId id="257" r:id="rId11"/>
    <p:sldId id="307" r:id="rId12"/>
    <p:sldId id="309" r:id="rId13"/>
    <p:sldId id="331" r:id="rId14"/>
    <p:sldId id="262" r:id="rId15"/>
    <p:sldId id="261" r:id="rId16"/>
    <p:sldId id="311" r:id="rId17"/>
    <p:sldId id="310" r:id="rId18"/>
    <p:sldId id="316" r:id="rId19"/>
    <p:sldId id="326" r:id="rId20"/>
    <p:sldId id="312" r:id="rId21"/>
    <p:sldId id="293" r:id="rId22"/>
    <p:sldId id="332" r:id="rId23"/>
    <p:sldId id="319" r:id="rId24"/>
    <p:sldId id="320" r:id="rId25"/>
    <p:sldId id="314" r:id="rId26"/>
    <p:sldId id="325" r:id="rId27"/>
    <p:sldId id="317" r:id="rId28"/>
    <p:sldId id="318" r:id="rId29"/>
    <p:sldId id="328" r:id="rId30"/>
    <p:sldId id="299" r:id="rId31"/>
    <p:sldId id="296" r:id="rId32"/>
    <p:sldId id="298" r:id="rId33"/>
    <p:sldId id="303" r:id="rId34"/>
    <p:sldId id="305" r:id="rId35"/>
    <p:sldId id="306" r:id="rId36"/>
    <p:sldId id="302"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BD125B57-76C8-B342-82D9-2FF95DEAAFCF}">
          <p14:sldIdLst>
            <p14:sldId id="259"/>
            <p14:sldId id="260"/>
            <p14:sldId id="322"/>
            <p14:sldId id="329"/>
            <p14:sldId id="279"/>
            <p14:sldId id="327"/>
            <p14:sldId id="315"/>
            <p14:sldId id="323"/>
            <p14:sldId id="330"/>
            <p14:sldId id="257"/>
            <p14:sldId id="307"/>
            <p14:sldId id="309"/>
            <p14:sldId id="331"/>
            <p14:sldId id="262"/>
            <p14:sldId id="261"/>
            <p14:sldId id="311"/>
            <p14:sldId id="310"/>
            <p14:sldId id="316"/>
            <p14:sldId id="326"/>
            <p14:sldId id="312"/>
            <p14:sldId id="293"/>
            <p14:sldId id="332"/>
            <p14:sldId id="319"/>
            <p14:sldId id="320"/>
            <p14:sldId id="314"/>
            <p14:sldId id="325"/>
            <p14:sldId id="317"/>
            <p14:sldId id="318"/>
            <p14:sldId id="328"/>
            <p14:sldId id="299"/>
            <p14:sldId id="296"/>
            <p14:sldId id="298"/>
            <p14:sldId id="303"/>
            <p14:sldId id="305"/>
            <p14:sldId id="306"/>
          </p14:sldIdLst>
        </p14:section>
        <p14:section name="Untitled Section" id="{797E0C1A-D45C-2E47-9406-B57CD2B6162F}">
          <p14:sldIdLst>
            <p14:sldId id="30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55" autoAdjust="0"/>
  </p:normalViewPr>
  <p:slideViewPr>
    <p:cSldViewPr snapToGrid="0" snapToObjects="1">
      <p:cViewPr>
        <p:scale>
          <a:sx n="100" d="100"/>
          <a:sy n="100" d="100"/>
        </p:scale>
        <p:origin x="-58" y="-5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snapToGrid="0" snapToObjects="1">
      <p:cViewPr varScale="1">
        <p:scale>
          <a:sx n="99" d="100"/>
          <a:sy n="99" d="100"/>
        </p:scale>
        <p:origin x="-356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8.1229221347331598E-2"/>
          <c:y val="4.5714290921592002E-2"/>
          <c:w val="0.72777000097210098"/>
          <c:h val="0.71349491973571999"/>
        </c:manualLayout>
      </c:layout>
      <c:barChart>
        <c:barDir val="col"/>
        <c:grouping val="clustered"/>
        <c:varyColors val="0"/>
        <c:ser>
          <c:idx val="0"/>
          <c:order val="0"/>
          <c:tx>
            <c:strRef>
              <c:f>Sheet1!$B$1</c:f>
              <c:strCache>
                <c:ptCount val="1"/>
                <c:pt idx="0">
                  <c:v>Last Year</c:v>
                </c:pt>
              </c:strCache>
            </c:strRef>
          </c:tx>
          <c:invertIfNegative val="0"/>
          <c:cat>
            <c:strRef>
              <c:f>Sheet1!$A$2:$A$5</c:f>
              <c:strCache>
                <c:ptCount val="4"/>
                <c:pt idx="0">
                  <c:v>Total users * (+34%)</c:v>
                </c:pt>
                <c:pt idx="1">
                  <c:v>Department Mgrs &amp; staff (+29%)</c:v>
                </c:pt>
                <c:pt idx="2">
                  <c:v>Business Mgrs (+23%)</c:v>
                </c:pt>
                <c:pt idx="3">
                  <c:v>Project Mgrs (+233%)</c:v>
                </c:pt>
              </c:strCache>
            </c:strRef>
          </c:cat>
          <c:val>
            <c:numRef>
              <c:f>Sheet1!$B$2:$B$5</c:f>
              <c:numCache>
                <c:formatCode>General</c:formatCode>
                <c:ptCount val="4"/>
                <c:pt idx="0">
                  <c:v>258</c:v>
                </c:pt>
                <c:pt idx="1">
                  <c:v>226</c:v>
                </c:pt>
                <c:pt idx="2">
                  <c:v>13</c:v>
                </c:pt>
                <c:pt idx="3">
                  <c:v>6</c:v>
                </c:pt>
              </c:numCache>
            </c:numRef>
          </c:val>
        </c:ser>
        <c:ser>
          <c:idx val="1"/>
          <c:order val="1"/>
          <c:tx>
            <c:strRef>
              <c:f>Sheet1!$C$1</c:f>
              <c:strCache>
                <c:ptCount val="1"/>
                <c:pt idx="0">
                  <c:v>This Year</c:v>
                </c:pt>
              </c:strCache>
            </c:strRef>
          </c:tx>
          <c:invertIfNegative val="0"/>
          <c:dLbls>
            <c:showLegendKey val="0"/>
            <c:showVal val="1"/>
            <c:showCatName val="0"/>
            <c:showSerName val="0"/>
            <c:showPercent val="0"/>
            <c:showBubbleSize val="0"/>
            <c:showLeaderLines val="0"/>
          </c:dLbls>
          <c:cat>
            <c:strRef>
              <c:f>Sheet1!$A$2:$A$5</c:f>
              <c:strCache>
                <c:ptCount val="4"/>
                <c:pt idx="0">
                  <c:v>Total users * (+34%)</c:v>
                </c:pt>
                <c:pt idx="1">
                  <c:v>Department Mgrs &amp; staff (+29%)</c:v>
                </c:pt>
                <c:pt idx="2">
                  <c:v>Business Mgrs (+23%)</c:v>
                </c:pt>
                <c:pt idx="3">
                  <c:v>Project Mgrs (+233%)</c:v>
                </c:pt>
              </c:strCache>
            </c:strRef>
          </c:cat>
          <c:val>
            <c:numRef>
              <c:f>Sheet1!$C$2:$C$5</c:f>
              <c:numCache>
                <c:formatCode>General</c:formatCode>
                <c:ptCount val="4"/>
                <c:pt idx="0">
                  <c:v>345</c:v>
                </c:pt>
                <c:pt idx="1">
                  <c:v>292</c:v>
                </c:pt>
                <c:pt idx="2">
                  <c:v>16</c:v>
                </c:pt>
                <c:pt idx="3">
                  <c:v>20</c:v>
                </c:pt>
              </c:numCache>
            </c:numRef>
          </c:val>
        </c:ser>
        <c:dLbls>
          <c:showLegendKey val="0"/>
          <c:showVal val="0"/>
          <c:showCatName val="0"/>
          <c:showSerName val="0"/>
          <c:showPercent val="0"/>
          <c:showBubbleSize val="0"/>
        </c:dLbls>
        <c:gapWidth val="150"/>
        <c:axId val="114164480"/>
        <c:axId val="114166016"/>
      </c:barChart>
      <c:catAx>
        <c:axId val="114164480"/>
        <c:scaling>
          <c:orientation val="minMax"/>
        </c:scaling>
        <c:delete val="0"/>
        <c:axPos val="b"/>
        <c:majorTickMark val="out"/>
        <c:minorTickMark val="none"/>
        <c:tickLblPos val="nextTo"/>
        <c:crossAx val="114166016"/>
        <c:crosses val="autoZero"/>
        <c:auto val="1"/>
        <c:lblAlgn val="ctr"/>
        <c:lblOffset val="100"/>
        <c:noMultiLvlLbl val="0"/>
      </c:catAx>
      <c:valAx>
        <c:axId val="114166016"/>
        <c:scaling>
          <c:orientation val="minMax"/>
        </c:scaling>
        <c:delete val="0"/>
        <c:axPos val="l"/>
        <c:majorGridlines/>
        <c:numFmt formatCode="General" sourceLinked="1"/>
        <c:majorTickMark val="out"/>
        <c:minorTickMark val="none"/>
        <c:tickLblPos val="nextTo"/>
        <c:crossAx val="114164480"/>
        <c:crosses val="autoZero"/>
        <c:crossBetween val="between"/>
      </c:valAx>
    </c:plotArea>
    <c:legend>
      <c:legendPos val="r"/>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Project Profile</c:v>
                </c:pt>
              </c:strCache>
            </c:strRef>
          </c:tx>
          <c:cat>
            <c:strRef>
              <c:f>Sheet1!$A$2:$A$5</c:f>
              <c:strCache>
                <c:ptCount val="4"/>
                <c:pt idx="0">
                  <c:v>Accountability</c:v>
                </c:pt>
                <c:pt idx="1">
                  <c:v>Regulatory</c:v>
                </c:pt>
                <c:pt idx="2">
                  <c:v>Strategic</c:v>
                </c:pt>
                <c:pt idx="3">
                  <c:v>Support</c:v>
                </c:pt>
              </c:strCache>
            </c:strRef>
          </c:cat>
          <c:val>
            <c:numRef>
              <c:f>Sheet1!$B$2:$B$5</c:f>
              <c:numCache>
                <c:formatCode>General</c:formatCode>
                <c:ptCount val="4"/>
                <c:pt idx="0">
                  <c:v>60</c:v>
                </c:pt>
                <c:pt idx="1">
                  <c:v>5</c:v>
                </c:pt>
                <c:pt idx="2">
                  <c:v>2</c:v>
                </c:pt>
                <c:pt idx="3">
                  <c:v>12</c:v>
                </c:pt>
              </c:numCache>
            </c:numRef>
          </c:val>
        </c:ser>
        <c:dLbls>
          <c:showLegendKey val="0"/>
          <c:showVal val="0"/>
          <c:showCatName val="0"/>
          <c:showSerName val="0"/>
          <c:showPercent val="0"/>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Functional Units Profile</c:v>
                </c:pt>
              </c:strCache>
            </c:strRef>
          </c:tx>
          <c:cat>
            <c:strRef>
              <c:f>Sheet1!$A$2:$A$7</c:f>
              <c:strCache>
                <c:ptCount val="6"/>
                <c:pt idx="0">
                  <c:v>Budget and Planning</c:v>
                </c:pt>
                <c:pt idx="1">
                  <c:v>Finance and Accounting</c:v>
                </c:pt>
                <c:pt idx="2">
                  <c:v>Risk Management</c:v>
                </c:pt>
                <c:pt idx="3">
                  <c:v>Office of Research (Grants Post-Award)</c:v>
                </c:pt>
                <c:pt idx="4">
                  <c:v>Procurement and Contracting</c:v>
                </c:pt>
                <c:pt idx="5">
                  <c:v>Others</c:v>
                </c:pt>
              </c:strCache>
            </c:strRef>
          </c:cat>
          <c:val>
            <c:numRef>
              <c:f>Sheet1!$B$2:$B$7</c:f>
              <c:numCache>
                <c:formatCode>General</c:formatCode>
                <c:ptCount val="6"/>
                <c:pt idx="0">
                  <c:v>7</c:v>
                </c:pt>
                <c:pt idx="1">
                  <c:v>17</c:v>
                </c:pt>
                <c:pt idx="2">
                  <c:v>1</c:v>
                </c:pt>
                <c:pt idx="3">
                  <c:v>5</c:v>
                </c:pt>
                <c:pt idx="4">
                  <c:v>18</c:v>
                </c:pt>
                <c:pt idx="5">
                  <c:v>14</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65004860503548201"/>
          <c:y val="7.9008239305138395E-2"/>
          <c:w val="0.33760571595217298"/>
          <c:h val="0.77755053169900101"/>
        </c:manualLayout>
      </c:layout>
      <c:overlay val="0"/>
    </c:legend>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7A7F29-C194-1246-AFFF-A32EDCCB2AF5}" type="doc">
      <dgm:prSet loTypeId="urn:microsoft.com/office/officeart/2005/8/layout/pyramid2" loCatId="" qsTypeId="urn:microsoft.com/office/officeart/2005/8/quickstyle/simple5" qsCatId="simple" csTypeId="urn:microsoft.com/office/officeart/2005/8/colors/accent1_2" csCatId="accent1" phldr="1"/>
      <dgm:spPr/>
      <dgm:t>
        <a:bodyPr/>
        <a:lstStyle/>
        <a:p>
          <a:endParaRPr lang="en-US"/>
        </a:p>
      </dgm:t>
    </dgm:pt>
    <dgm:pt modelId="{016CC10C-44DC-0543-B940-5CAAEBC071AD}">
      <dgm:prSet phldrT="[Text]"/>
      <dgm:spPr>
        <a:ln>
          <a:solidFill>
            <a:schemeClr val="tx1"/>
          </a:solidFill>
        </a:ln>
      </dgm:spPr>
      <dgm:t>
        <a:bodyPr/>
        <a:lstStyle/>
        <a:p>
          <a:r>
            <a:rPr lang="en-US" dirty="0" smtClean="0"/>
            <a:t>Enhance and streamline budget development and reporting</a:t>
          </a:r>
          <a:endParaRPr lang="en-US" dirty="0"/>
        </a:p>
      </dgm:t>
    </dgm:pt>
    <dgm:pt modelId="{285B54B4-4E4D-654C-88C9-6D3A2CA8F037}" type="parTrans" cxnId="{07E5EDB1-8903-044C-B62B-C6FF6E6E1F45}">
      <dgm:prSet/>
      <dgm:spPr/>
      <dgm:t>
        <a:bodyPr/>
        <a:lstStyle/>
        <a:p>
          <a:endParaRPr lang="en-US"/>
        </a:p>
      </dgm:t>
    </dgm:pt>
    <dgm:pt modelId="{4007FA7E-E3FD-C84B-97CE-14CD8DCDE1E4}" type="sibTrans" cxnId="{07E5EDB1-8903-044C-B62B-C6FF6E6E1F45}">
      <dgm:prSet/>
      <dgm:spPr/>
      <dgm:t>
        <a:bodyPr/>
        <a:lstStyle/>
        <a:p>
          <a:endParaRPr lang="en-US"/>
        </a:p>
      </dgm:t>
    </dgm:pt>
    <dgm:pt modelId="{1E946A2C-C8F5-A64E-B18E-7FFD44C2E289}">
      <dgm:prSet phldrT="[Text]"/>
      <dgm:spPr>
        <a:ln>
          <a:solidFill>
            <a:schemeClr val="tx1"/>
          </a:solidFill>
        </a:ln>
      </dgm:spPr>
      <dgm:t>
        <a:bodyPr/>
        <a:lstStyle/>
        <a:p>
          <a:r>
            <a:rPr lang="en-US" dirty="0" smtClean="0"/>
            <a:t>Ability to perform financial analytics for budget and planning</a:t>
          </a:r>
          <a:endParaRPr lang="en-US" dirty="0"/>
        </a:p>
      </dgm:t>
    </dgm:pt>
    <dgm:pt modelId="{C59C2A3B-85E4-F84E-A3FF-C8B0CA22DE91}" type="sibTrans" cxnId="{B8027319-2031-4D42-83A9-F31D1E29131A}">
      <dgm:prSet/>
      <dgm:spPr/>
      <dgm:t>
        <a:bodyPr/>
        <a:lstStyle/>
        <a:p>
          <a:endParaRPr lang="en-US"/>
        </a:p>
      </dgm:t>
    </dgm:pt>
    <dgm:pt modelId="{4C104FC4-4A4E-6D44-B608-7F32109881A0}" type="parTrans" cxnId="{B8027319-2031-4D42-83A9-F31D1E29131A}">
      <dgm:prSet/>
      <dgm:spPr/>
      <dgm:t>
        <a:bodyPr/>
        <a:lstStyle/>
        <a:p>
          <a:endParaRPr lang="en-US"/>
        </a:p>
      </dgm:t>
    </dgm:pt>
    <dgm:pt modelId="{2DA3ECEE-96D3-814B-B4F3-73666B3874BE}">
      <dgm:prSet phldrT="[Text]"/>
      <dgm:spPr>
        <a:ln>
          <a:solidFill>
            <a:schemeClr val="tx1"/>
          </a:solidFill>
        </a:ln>
      </dgm:spPr>
      <dgm:t>
        <a:bodyPr/>
        <a:lstStyle/>
        <a:p>
          <a:r>
            <a:rPr lang="en-US" dirty="0" smtClean="0"/>
            <a:t>Easy-to-use self-service reporting tools for enterprise</a:t>
          </a:r>
          <a:endParaRPr lang="en-US" dirty="0"/>
        </a:p>
      </dgm:t>
    </dgm:pt>
    <dgm:pt modelId="{E3E408BE-3491-DD40-9B85-C0414E118B4D}" type="parTrans" cxnId="{F4EE5653-5B4F-0442-983D-9C42A4946EAD}">
      <dgm:prSet/>
      <dgm:spPr/>
      <dgm:t>
        <a:bodyPr/>
        <a:lstStyle/>
        <a:p>
          <a:endParaRPr lang="en-US"/>
        </a:p>
      </dgm:t>
    </dgm:pt>
    <dgm:pt modelId="{0E2F8D34-B638-094F-B654-9796EECF0203}" type="sibTrans" cxnId="{F4EE5653-5B4F-0442-983D-9C42A4946EAD}">
      <dgm:prSet/>
      <dgm:spPr/>
      <dgm:t>
        <a:bodyPr/>
        <a:lstStyle/>
        <a:p>
          <a:endParaRPr lang="en-US"/>
        </a:p>
      </dgm:t>
    </dgm:pt>
    <dgm:pt modelId="{E3C2AAEB-29E6-B14B-AAC7-E8A0C6A2EEE7}">
      <dgm:prSet/>
      <dgm:spPr>
        <a:ln>
          <a:solidFill>
            <a:schemeClr val="tx1"/>
          </a:solidFill>
        </a:ln>
      </dgm:spPr>
      <dgm:t>
        <a:bodyPr/>
        <a:lstStyle/>
        <a:p>
          <a:r>
            <a:rPr lang="en-US" dirty="0" smtClean="0"/>
            <a:t>Promote data quality and integrity with “one version of the truth”</a:t>
          </a:r>
          <a:endParaRPr lang="en-US" dirty="0"/>
        </a:p>
      </dgm:t>
    </dgm:pt>
    <dgm:pt modelId="{31BD1E25-4FEB-CC42-A8B9-08E437FA9E2E}" type="parTrans" cxnId="{DF5B1284-6A5F-FC40-83B9-C9F4B2CF488B}">
      <dgm:prSet/>
      <dgm:spPr/>
      <dgm:t>
        <a:bodyPr/>
        <a:lstStyle/>
        <a:p>
          <a:endParaRPr lang="en-US"/>
        </a:p>
      </dgm:t>
    </dgm:pt>
    <dgm:pt modelId="{4F69675D-FBA9-674B-BDD8-1A96E4ADD46A}" type="sibTrans" cxnId="{DF5B1284-6A5F-FC40-83B9-C9F4B2CF488B}">
      <dgm:prSet/>
      <dgm:spPr/>
      <dgm:t>
        <a:bodyPr/>
        <a:lstStyle/>
        <a:p>
          <a:endParaRPr lang="en-US"/>
        </a:p>
      </dgm:t>
    </dgm:pt>
    <dgm:pt modelId="{508BFFAA-6960-944D-8DA5-3B8F02A4766D}">
      <dgm:prSet phldrT="[Text]"/>
      <dgm:spPr>
        <a:ln>
          <a:solidFill>
            <a:schemeClr val="tx1"/>
          </a:solidFill>
        </a:ln>
      </dgm:spPr>
      <dgm:t>
        <a:bodyPr/>
        <a:lstStyle/>
        <a:p>
          <a:r>
            <a:rPr lang="en-US" dirty="0" smtClean="0"/>
            <a:t>Support budget management tracking and accountability</a:t>
          </a:r>
        </a:p>
      </dgm:t>
    </dgm:pt>
    <dgm:pt modelId="{B0CF9C69-3822-0241-B35F-14EF240CB7B3}" type="parTrans" cxnId="{9B61BF2E-4546-F24C-88C4-3FAD2A6AE04F}">
      <dgm:prSet/>
      <dgm:spPr/>
      <dgm:t>
        <a:bodyPr/>
        <a:lstStyle/>
        <a:p>
          <a:endParaRPr lang="en-US"/>
        </a:p>
      </dgm:t>
    </dgm:pt>
    <dgm:pt modelId="{4C5B721D-522D-0F48-B9C4-8C9BFDD729C0}" type="sibTrans" cxnId="{9B61BF2E-4546-F24C-88C4-3FAD2A6AE04F}">
      <dgm:prSet/>
      <dgm:spPr/>
      <dgm:t>
        <a:bodyPr/>
        <a:lstStyle/>
        <a:p>
          <a:endParaRPr lang="en-US"/>
        </a:p>
      </dgm:t>
    </dgm:pt>
    <dgm:pt modelId="{E4F0BA0E-2E4F-464E-A1D4-D22075DD10ED}">
      <dgm:prSet phldrT="[Text]"/>
      <dgm:spPr>
        <a:ln>
          <a:solidFill>
            <a:schemeClr val="tx1"/>
          </a:solidFill>
        </a:ln>
      </dgm:spPr>
      <dgm:t>
        <a:bodyPr/>
        <a:lstStyle/>
        <a:p>
          <a:r>
            <a:rPr lang="en-US" dirty="0" smtClean="0"/>
            <a:t>Manage financial data integration to better enable decision support</a:t>
          </a:r>
          <a:endParaRPr lang="en-US" dirty="0"/>
        </a:p>
      </dgm:t>
    </dgm:pt>
    <dgm:pt modelId="{5E102A2C-E819-8A43-B06F-90372EF7686F}" type="parTrans" cxnId="{DD4CDBEB-A220-2340-8B36-ED949F4F83B6}">
      <dgm:prSet/>
      <dgm:spPr/>
      <dgm:t>
        <a:bodyPr/>
        <a:lstStyle/>
        <a:p>
          <a:endParaRPr lang="en-US"/>
        </a:p>
      </dgm:t>
    </dgm:pt>
    <dgm:pt modelId="{F10B9227-091D-E840-A3A9-0AB6E8FE77BE}" type="sibTrans" cxnId="{DD4CDBEB-A220-2340-8B36-ED949F4F83B6}">
      <dgm:prSet/>
      <dgm:spPr/>
      <dgm:t>
        <a:bodyPr/>
        <a:lstStyle/>
        <a:p>
          <a:endParaRPr lang="en-US"/>
        </a:p>
      </dgm:t>
    </dgm:pt>
    <dgm:pt modelId="{10829C98-1B2E-2146-911D-C2B6C37C56B5}" type="pres">
      <dgm:prSet presAssocID="{FA7A7F29-C194-1246-AFFF-A32EDCCB2AF5}" presName="compositeShape" presStyleCnt="0">
        <dgm:presLayoutVars>
          <dgm:dir/>
          <dgm:resizeHandles/>
        </dgm:presLayoutVars>
      </dgm:prSet>
      <dgm:spPr/>
      <dgm:t>
        <a:bodyPr/>
        <a:lstStyle/>
        <a:p>
          <a:endParaRPr lang="en-US"/>
        </a:p>
      </dgm:t>
    </dgm:pt>
    <dgm:pt modelId="{025B3193-6A95-AD45-B9DF-BAB01EB96D1B}" type="pres">
      <dgm:prSet presAssocID="{FA7A7F29-C194-1246-AFFF-A32EDCCB2AF5}" presName="pyramid" presStyleLbl="node1" presStyleIdx="0" presStyleCnt="1" custScaleX="116032" custScaleY="100000" custLinFactNeighborY="2014"/>
      <dgm:spPr>
        <a:solidFill>
          <a:schemeClr val="bg2">
            <a:lumMod val="50000"/>
          </a:schemeClr>
        </a:solidFill>
      </dgm:spPr>
      <dgm:t>
        <a:bodyPr/>
        <a:lstStyle/>
        <a:p>
          <a:endParaRPr lang="en-US"/>
        </a:p>
      </dgm:t>
    </dgm:pt>
    <dgm:pt modelId="{503A91B5-73EB-6845-BE1C-2B5A572825FE}" type="pres">
      <dgm:prSet presAssocID="{FA7A7F29-C194-1246-AFFF-A32EDCCB2AF5}" presName="theList" presStyleCnt="0"/>
      <dgm:spPr/>
      <dgm:t>
        <a:bodyPr/>
        <a:lstStyle/>
        <a:p>
          <a:endParaRPr lang="en-US"/>
        </a:p>
      </dgm:t>
    </dgm:pt>
    <dgm:pt modelId="{B264D1C6-32F9-234E-9B73-4CDA0549035F}" type="pres">
      <dgm:prSet presAssocID="{016CC10C-44DC-0543-B940-5CAAEBC071AD}" presName="aNode" presStyleLbl="fgAcc1" presStyleIdx="0" presStyleCnt="6" custScaleX="101612" custLinFactY="7613" custLinFactNeighborY="100000">
        <dgm:presLayoutVars>
          <dgm:bulletEnabled val="1"/>
        </dgm:presLayoutVars>
      </dgm:prSet>
      <dgm:spPr/>
      <dgm:t>
        <a:bodyPr/>
        <a:lstStyle/>
        <a:p>
          <a:endParaRPr lang="en-US"/>
        </a:p>
      </dgm:t>
    </dgm:pt>
    <dgm:pt modelId="{DF77B677-863F-854C-9A6B-6876EA4B082B}" type="pres">
      <dgm:prSet presAssocID="{016CC10C-44DC-0543-B940-5CAAEBC071AD}" presName="aSpace" presStyleCnt="0"/>
      <dgm:spPr/>
      <dgm:t>
        <a:bodyPr/>
        <a:lstStyle/>
        <a:p>
          <a:endParaRPr lang="en-US"/>
        </a:p>
      </dgm:t>
    </dgm:pt>
    <dgm:pt modelId="{CAF024DA-EF1A-AE41-ADE5-6BE9C74FC03C}" type="pres">
      <dgm:prSet presAssocID="{1E946A2C-C8F5-A64E-B18E-7FFD44C2E289}" presName="aNode" presStyleLbl="fgAcc1" presStyleIdx="1" presStyleCnt="6" custScaleX="100061" custLinFactY="10708" custLinFactNeighborY="100000">
        <dgm:presLayoutVars>
          <dgm:bulletEnabled val="1"/>
        </dgm:presLayoutVars>
      </dgm:prSet>
      <dgm:spPr/>
      <dgm:t>
        <a:bodyPr/>
        <a:lstStyle/>
        <a:p>
          <a:endParaRPr lang="en-US"/>
        </a:p>
      </dgm:t>
    </dgm:pt>
    <dgm:pt modelId="{94563133-E149-4848-93AF-A896A2F3E563}" type="pres">
      <dgm:prSet presAssocID="{1E946A2C-C8F5-A64E-B18E-7FFD44C2E289}" presName="aSpace" presStyleCnt="0"/>
      <dgm:spPr/>
      <dgm:t>
        <a:bodyPr/>
        <a:lstStyle/>
        <a:p>
          <a:endParaRPr lang="en-US"/>
        </a:p>
      </dgm:t>
    </dgm:pt>
    <dgm:pt modelId="{3FA0B98C-E527-AF42-A011-D62CB423F79C}" type="pres">
      <dgm:prSet presAssocID="{2DA3ECEE-96D3-814B-B4F3-73666B3874BE}" presName="aNode" presStyleLbl="fgAcc1" presStyleIdx="2" presStyleCnt="6" custLinFactY="6066" custLinFactNeighborX="282" custLinFactNeighborY="100000">
        <dgm:presLayoutVars>
          <dgm:bulletEnabled val="1"/>
        </dgm:presLayoutVars>
      </dgm:prSet>
      <dgm:spPr/>
      <dgm:t>
        <a:bodyPr/>
        <a:lstStyle/>
        <a:p>
          <a:endParaRPr lang="en-US"/>
        </a:p>
      </dgm:t>
    </dgm:pt>
    <dgm:pt modelId="{51681D67-6959-D04A-8F76-174949296147}" type="pres">
      <dgm:prSet presAssocID="{2DA3ECEE-96D3-814B-B4F3-73666B3874BE}" presName="aSpace" presStyleCnt="0"/>
      <dgm:spPr/>
      <dgm:t>
        <a:bodyPr/>
        <a:lstStyle/>
        <a:p>
          <a:endParaRPr lang="en-US"/>
        </a:p>
      </dgm:t>
    </dgm:pt>
    <dgm:pt modelId="{9F080982-9093-BA42-A943-04F70399F48C}" type="pres">
      <dgm:prSet presAssocID="{E4F0BA0E-2E4F-464E-A1D4-D22075DD10ED}" presName="aNode" presStyleLbl="fgAcc1" presStyleIdx="3" presStyleCnt="6" custLinFactY="7613" custLinFactNeighborX="282" custLinFactNeighborY="100000">
        <dgm:presLayoutVars>
          <dgm:bulletEnabled val="1"/>
        </dgm:presLayoutVars>
      </dgm:prSet>
      <dgm:spPr/>
      <dgm:t>
        <a:bodyPr/>
        <a:lstStyle/>
        <a:p>
          <a:endParaRPr lang="en-US"/>
        </a:p>
      </dgm:t>
    </dgm:pt>
    <dgm:pt modelId="{B5D8EFA0-3891-8849-B80F-9FC10383EEBA}" type="pres">
      <dgm:prSet presAssocID="{E4F0BA0E-2E4F-464E-A1D4-D22075DD10ED}" presName="aSpace" presStyleCnt="0"/>
      <dgm:spPr/>
      <dgm:t>
        <a:bodyPr/>
        <a:lstStyle/>
        <a:p>
          <a:endParaRPr lang="en-US"/>
        </a:p>
      </dgm:t>
    </dgm:pt>
    <dgm:pt modelId="{94A35AA5-6CAC-9448-B547-32B9A3D82486}" type="pres">
      <dgm:prSet presAssocID="{508BFFAA-6960-944D-8DA5-3B8F02A4766D}" presName="aNode" presStyleLbl="fgAcc1" presStyleIdx="4" presStyleCnt="6" custLinFactY="12254" custLinFactNeighborX="282" custLinFactNeighborY="100000">
        <dgm:presLayoutVars>
          <dgm:bulletEnabled val="1"/>
        </dgm:presLayoutVars>
      </dgm:prSet>
      <dgm:spPr/>
      <dgm:t>
        <a:bodyPr/>
        <a:lstStyle/>
        <a:p>
          <a:endParaRPr lang="en-US"/>
        </a:p>
      </dgm:t>
    </dgm:pt>
    <dgm:pt modelId="{7DC5F711-DAE1-7B41-B7CA-79496E099C94}" type="pres">
      <dgm:prSet presAssocID="{508BFFAA-6960-944D-8DA5-3B8F02A4766D}" presName="aSpace" presStyleCnt="0"/>
      <dgm:spPr/>
      <dgm:t>
        <a:bodyPr/>
        <a:lstStyle/>
        <a:p>
          <a:endParaRPr lang="en-US"/>
        </a:p>
      </dgm:t>
    </dgm:pt>
    <dgm:pt modelId="{A3AB8FDA-06F3-7449-B4B4-E63CB5829BA7}" type="pres">
      <dgm:prSet presAssocID="{E3C2AAEB-29E6-B14B-AAC7-E8A0C6A2EEE7}" presName="aNode" presStyleLbl="fgAcc1" presStyleIdx="5" presStyleCnt="6" custLinFactY="13801" custLinFactNeighborX="282" custLinFactNeighborY="100000">
        <dgm:presLayoutVars>
          <dgm:bulletEnabled val="1"/>
        </dgm:presLayoutVars>
      </dgm:prSet>
      <dgm:spPr/>
      <dgm:t>
        <a:bodyPr/>
        <a:lstStyle/>
        <a:p>
          <a:endParaRPr lang="en-US"/>
        </a:p>
      </dgm:t>
    </dgm:pt>
    <dgm:pt modelId="{62410EBC-0886-DC4E-B97D-7709BE3C3DE0}" type="pres">
      <dgm:prSet presAssocID="{E3C2AAEB-29E6-B14B-AAC7-E8A0C6A2EEE7}" presName="aSpace" presStyleCnt="0"/>
      <dgm:spPr/>
      <dgm:t>
        <a:bodyPr/>
        <a:lstStyle/>
        <a:p>
          <a:endParaRPr lang="en-US"/>
        </a:p>
      </dgm:t>
    </dgm:pt>
  </dgm:ptLst>
  <dgm:cxnLst>
    <dgm:cxn modelId="{07E5EDB1-8903-044C-B62B-C6FF6E6E1F45}" srcId="{FA7A7F29-C194-1246-AFFF-A32EDCCB2AF5}" destId="{016CC10C-44DC-0543-B940-5CAAEBC071AD}" srcOrd="0" destOrd="0" parTransId="{285B54B4-4E4D-654C-88C9-6D3A2CA8F037}" sibTransId="{4007FA7E-E3FD-C84B-97CE-14CD8DCDE1E4}"/>
    <dgm:cxn modelId="{30184584-3218-3C40-8318-279F69172672}" type="presOf" srcId="{508BFFAA-6960-944D-8DA5-3B8F02A4766D}" destId="{94A35AA5-6CAC-9448-B547-32B9A3D82486}" srcOrd="0" destOrd="0" presId="urn:microsoft.com/office/officeart/2005/8/layout/pyramid2"/>
    <dgm:cxn modelId="{B8027319-2031-4D42-83A9-F31D1E29131A}" srcId="{FA7A7F29-C194-1246-AFFF-A32EDCCB2AF5}" destId="{1E946A2C-C8F5-A64E-B18E-7FFD44C2E289}" srcOrd="1" destOrd="0" parTransId="{4C104FC4-4A4E-6D44-B608-7F32109881A0}" sibTransId="{C59C2A3B-85E4-F84E-A3FF-C8B0CA22DE91}"/>
    <dgm:cxn modelId="{DF5B1284-6A5F-FC40-83B9-C9F4B2CF488B}" srcId="{FA7A7F29-C194-1246-AFFF-A32EDCCB2AF5}" destId="{E3C2AAEB-29E6-B14B-AAC7-E8A0C6A2EEE7}" srcOrd="5" destOrd="0" parTransId="{31BD1E25-4FEB-CC42-A8B9-08E437FA9E2E}" sibTransId="{4F69675D-FBA9-674B-BDD8-1A96E4ADD46A}"/>
    <dgm:cxn modelId="{DD4CDBEB-A220-2340-8B36-ED949F4F83B6}" srcId="{FA7A7F29-C194-1246-AFFF-A32EDCCB2AF5}" destId="{E4F0BA0E-2E4F-464E-A1D4-D22075DD10ED}" srcOrd="3" destOrd="0" parTransId="{5E102A2C-E819-8A43-B06F-90372EF7686F}" sibTransId="{F10B9227-091D-E840-A3A9-0AB6E8FE77BE}"/>
    <dgm:cxn modelId="{9DA33DE1-6E8F-CD49-80A2-F99AF42E3765}" type="presOf" srcId="{E3C2AAEB-29E6-B14B-AAC7-E8A0C6A2EEE7}" destId="{A3AB8FDA-06F3-7449-B4B4-E63CB5829BA7}" srcOrd="0" destOrd="0" presId="urn:microsoft.com/office/officeart/2005/8/layout/pyramid2"/>
    <dgm:cxn modelId="{C2AED4DC-F385-7840-8B27-89CC1354BA58}" type="presOf" srcId="{2DA3ECEE-96D3-814B-B4F3-73666B3874BE}" destId="{3FA0B98C-E527-AF42-A011-D62CB423F79C}" srcOrd="0" destOrd="0" presId="urn:microsoft.com/office/officeart/2005/8/layout/pyramid2"/>
    <dgm:cxn modelId="{4494F5F2-1EB9-244D-A12F-8C46FCD2AE5E}" type="presOf" srcId="{FA7A7F29-C194-1246-AFFF-A32EDCCB2AF5}" destId="{10829C98-1B2E-2146-911D-C2B6C37C56B5}" srcOrd="0" destOrd="0" presId="urn:microsoft.com/office/officeart/2005/8/layout/pyramid2"/>
    <dgm:cxn modelId="{9B61BF2E-4546-F24C-88C4-3FAD2A6AE04F}" srcId="{FA7A7F29-C194-1246-AFFF-A32EDCCB2AF5}" destId="{508BFFAA-6960-944D-8DA5-3B8F02A4766D}" srcOrd="4" destOrd="0" parTransId="{B0CF9C69-3822-0241-B35F-14EF240CB7B3}" sibTransId="{4C5B721D-522D-0F48-B9C4-8C9BFDD729C0}"/>
    <dgm:cxn modelId="{1CFA3F14-DD1C-1546-9462-00D0C4FD2991}" type="presOf" srcId="{1E946A2C-C8F5-A64E-B18E-7FFD44C2E289}" destId="{CAF024DA-EF1A-AE41-ADE5-6BE9C74FC03C}" srcOrd="0" destOrd="0" presId="urn:microsoft.com/office/officeart/2005/8/layout/pyramid2"/>
    <dgm:cxn modelId="{F4EE5653-5B4F-0442-983D-9C42A4946EAD}" srcId="{FA7A7F29-C194-1246-AFFF-A32EDCCB2AF5}" destId="{2DA3ECEE-96D3-814B-B4F3-73666B3874BE}" srcOrd="2" destOrd="0" parTransId="{E3E408BE-3491-DD40-9B85-C0414E118B4D}" sibTransId="{0E2F8D34-B638-094F-B654-9796EECF0203}"/>
    <dgm:cxn modelId="{E080F75C-4C1D-A74A-8F6D-9187AB224231}" type="presOf" srcId="{016CC10C-44DC-0543-B940-5CAAEBC071AD}" destId="{B264D1C6-32F9-234E-9B73-4CDA0549035F}" srcOrd="0" destOrd="0" presId="urn:microsoft.com/office/officeart/2005/8/layout/pyramid2"/>
    <dgm:cxn modelId="{8D6624BC-7AAD-4A4E-A70D-B9F340F09B96}" type="presOf" srcId="{E4F0BA0E-2E4F-464E-A1D4-D22075DD10ED}" destId="{9F080982-9093-BA42-A943-04F70399F48C}" srcOrd="0" destOrd="0" presId="urn:microsoft.com/office/officeart/2005/8/layout/pyramid2"/>
    <dgm:cxn modelId="{C98A7235-FEBF-BB49-AD02-E225BA78F83E}" type="presParOf" srcId="{10829C98-1B2E-2146-911D-C2B6C37C56B5}" destId="{025B3193-6A95-AD45-B9DF-BAB01EB96D1B}" srcOrd="0" destOrd="0" presId="urn:microsoft.com/office/officeart/2005/8/layout/pyramid2"/>
    <dgm:cxn modelId="{02FB423C-EF1A-004B-BBE1-7BAFE5746196}" type="presParOf" srcId="{10829C98-1B2E-2146-911D-C2B6C37C56B5}" destId="{503A91B5-73EB-6845-BE1C-2B5A572825FE}" srcOrd="1" destOrd="0" presId="urn:microsoft.com/office/officeart/2005/8/layout/pyramid2"/>
    <dgm:cxn modelId="{D7030CFC-FEFD-A64E-A5D3-CE37D04A9530}" type="presParOf" srcId="{503A91B5-73EB-6845-BE1C-2B5A572825FE}" destId="{B264D1C6-32F9-234E-9B73-4CDA0549035F}" srcOrd="0" destOrd="0" presId="urn:microsoft.com/office/officeart/2005/8/layout/pyramid2"/>
    <dgm:cxn modelId="{DE2ECD74-798A-B24E-B5D2-0BEDEE332300}" type="presParOf" srcId="{503A91B5-73EB-6845-BE1C-2B5A572825FE}" destId="{DF77B677-863F-854C-9A6B-6876EA4B082B}" srcOrd="1" destOrd="0" presId="urn:microsoft.com/office/officeart/2005/8/layout/pyramid2"/>
    <dgm:cxn modelId="{98C3EDDF-D75E-A24A-95CC-28A2503FFE6D}" type="presParOf" srcId="{503A91B5-73EB-6845-BE1C-2B5A572825FE}" destId="{CAF024DA-EF1A-AE41-ADE5-6BE9C74FC03C}" srcOrd="2" destOrd="0" presId="urn:microsoft.com/office/officeart/2005/8/layout/pyramid2"/>
    <dgm:cxn modelId="{0679C888-56C7-2941-B57D-F8C2B8CEB87B}" type="presParOf" srcId="{503A91B5-73EB-6845-BE1C-2B5A572825FE}" destId="{94563133-E149-4848-93AF-A896A2F3E563}" srcOrd="3" destOrd="0" presId="urn:microsoft.com/office/officeart/2005/8/layout/pyramid2"/>
    <dgm:cxn modelId="{E4C0F4E9-5E12-DA44-8F57-25041F3D4E9E}" type="presParOf" srcId="{503A91B5-73EB-6845-BE1C-2B5A572825FE}" destId="{3FA0B98C-E527-AF42-A011-D62CB423F79C}" srcOrd="4" destOrd="0" presId="urn:microsoft.com/office/officeart/2005/8/layout/pyramid2"/>
    <dgm:cxn modelId="{864BB805-344A-D341-8C95-80C1CC8C577E}" type="presParOf" srcId="{503A91B5-73EB-6845-BE1C-2B5A572825FE}" destId="{51681D67-6959-D04A-8F76-174949296147}" srcOrd="5" destOrd="0" presId="urn:microsoft.com/office/officeart/2005/8/layout/pyramid2"/>
    <dgm:cxn modelId="{0C8B533A-183A-FB4B-817E-26F14A340B0F}" type="presParOf" srcId="{503A91B5-73EB-6845-BE1C-2B5A572825FE}" destId="{9F080982-9093-BA42-A943-04F70399F48C}" srcOrd="6" destOrd="0" presId="urn:microsoft.com/office/officeart/2005/8/layout/pyramid2"/>
    <dgm:cxn modelId="{A949992E-E531-9E44-ACC6-E0814596F77D}" type="presParOf" srcId="{503A91B5-73EB-6845-BE1C-2B5A572825FE}" destId="{B5D8EFA0-3891-8849-B80F-9FC10383EEBA}" srcOrd="7" destOrd="0" presId="urn:microsoft.com/office/officeart/2005/8/layout/pyramid2"/>
    <dgm:cxn modelId="{FD3A6645-2286-CD4F-96C0-EEF966A13278}" type="presParOf" srcId="{503A91B5-73EB-6845-BE1C-2B5A572825FE}" destId="{94A35AA5-6CAC-9448-B547-32B9A3D82486}" srcOrd="8" destOrd="0" presId="urn:microsoft.com/office/officeart/2005/8/layout/pyramid2"/>
    <dgm:cxn modelId="{C7BD38C3-198E-6141-B0F8-AD1818888533}" type="presParOf" srcId="{503A91B5-73EB-6845-BE1C-2B5A572825FE}" destId="{7DC5F711-DAE1-7B41-B7CA-79496E099C94}" srcOrd="9" destOrd="0" presId="urn:microsoft.com/office/officeart/2005/8/layout/pyramid2"/>
    <dgm:cxn modelId="{0A476A88-54ED-5D43-9443-563B0F89694B}" type="presParOf" srcId="{503A91B5-73EB-6845-BE1C-2B5A572825FE}" destId="{A3AB8FDA-06F3-7449-B4B4-E63CB5829BA7}" srcOrd="10" destOrd="0" presId="urn:microsoft.com/office/officeart/2005/8/layout/pyramid2"/>
    <dgm:cxn modelId="{B97C52F8-519B-E44B-920C-046860590EAE}" type="presParOf" srcId="{503A91B5-73EB-6845-BE1C-2B5A572825FE}" destId="{62410EBC-0886-DC4E-B97D-7709BE3C3DE0}" srcOrd="11"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F8F34C-7FAC-B349-A2E4-F7DAAFCE5B05}" type="doc">
      <dgm:prSet loTypeId="urn:microsoft.com/office/officeart/2005/8/layout/funnel1" loCatId="" qsTypeId="urn:microsoft.com/office/officeart/2005/8/quickstyle/simple1" qsCatId="simple" csTypeId="urn:microsoft.com/office/officeart/2005/8/colors/accent3_2" csCatId="accent3" phldr="1"/>
      <dgm:spPr/>
      <dgm:t>
        <a:bodyPr/>
        <a:lstStyle/>
        <a:p>
          <a:endParaRPr lang="en-US"/>
        </a:p>
      </dgm:t>
    </dgm:pt>
    <dgm:pt modelId="{157687D3-9B39-B840-A1F8-89EC3FB764A5}">
      <dgm:prSet phldrT="[Text]"/>
      <dgm:spPr/>
      <dgm:t>
        <a:bodyPr/>
        <a:lstStyle/>
        <a:p>
          <a:r>
            <a:rPr lang="en-US" dirty="0" smtClean="0"/>
            <a:t>ADP</a:t>
          </a:r>
          <a:endParaRPr lang="en-US" dirty="0"/>
        </a:p>
      </dgm:t>
    </dgm:pt>
    <dgm:pt modelId="{D0215848-0712-8A48-A5BD-27C106C2DDED}" type="parTrans" cxnId="{27989282-E6C0-D345-9CFE-B8BA984DC8F2}">
      <dgm:prSet/>
      <dgm:spPr/>
      <dgm:t>
        <a:bodyPr/>
        <a:lstStyle/>
        <a:p>
          <a:endParaRPr lang="en-US"/>
        </a:p>
      </dgm:t>
    </dgm:pt>
    <dgm:pt modelId="{06E1AE2C-8CB4-214C-AA38-66BF943635AD}" type="sibTrans" cxnId="{27989282-E6C0-D345-9CFE-B8BA984DC8F2}">
      <dgm:prSet/>
      <dgm:spPr/>
      <dgm:t>
        <a:bodyPr/>
        <a:lstStyle/>
        <a:p>
          <a:endParaRPr lang="en-US"/>
        </a:p>
      </dgm:t>
    </dgm:pt>
    <dgm:pt modelId="{4F3581D5-071B-3645-AAE1-B3E37272807E}">
      <dgm:prSet phldrT="[Text]"/>
      <dgm:spPr/>
      <dgm:t>
        <a:bodyPr/>
        <a:lstStyle/>
        <a:p>
          <a:r>
            <a:rPr lang="en-US" dirty="0" smtClean="0"/>
            <a:t>PeopleSoft</a:t>
          </a:r>
        </a:p>
        <a:p>
          <a:r>
            <a:rPr lang="en-US" dirty="0" smtClean="0"/>
            <a:t>Financials</a:t>
          </a:r>
          <a:endParaRPr lang="en-US" dirty="0"/>
        </a:p>
      </dgm:t>
    </dgm:pt>
    <dgm:pt modelId="{8920DF75-0BA2-5441-9562-9F669688C096}" type="parTrans" cxnId="{202136A7-EE42-3A4A-8D07-D8D2AC741878}">
      <dgm:prSet/>
      <dgm:spPr/>
      <dgm:t>
        <a:bodyPr/>
        <a:lstStyle/>
        <a:p>
          <a:endParaRPr lang="en-US"/>
        </a:p>
      </dgm:t>
    </dgm:pt>
    <dgm:pt modelId="{D2B7789F-E150-6942-85EF-0B7A17F57A25}" type="sibTrans" cxnId="{202136A7-EE42-3A4A-8D07-D8D2AC741878}">
      <dgm:prSet/>
      <dgm:spPr/>
      <dgm:t>
        <a:bodyPr/>
        <a:lstStyle/>
        <a:p>
          <a:endParaRPr lang="en-US"/>
        </a:p>
      </dgm:t>
    </dgm:pt>
    <dgm:pt modelId="{DAEBC926-87B4-1242-855F-789AAD485177}">
      <dgm:prSet phldrT="[Text]"/>
      <dgm:spPr/>
      <dgm:t>
        <a:bodyPr/>
        <a:lstStyle/>
        <a:p>
          <a:r>
            <a:rPr lang="en-US" dirty="0" smtClean="0"/>
            <a:t>Banner</a:t>
          </a:r>
          <a:endParaRPr lang="en-US" dirty="0"/>
        </a:p>
      </dgm:t>
    </dgm:pt>
    <dgm:pt modelId="{0BEFFE25-CCCC-DD4B-80ED-6A351C22F666}" type="sibTrans" cxnId="{72998BC8-2C3A-0742-9FBB-B832C065CEBC}">
      <dgm:prSet/>
      <dgm:spPr/>
      <dgm:t>
        <a:bodyPr/>
        <a:lstStyle/>
        <a:p>
          <a:endParaRPr lang="en-US"/>
        </a:p>
      </dgm:t>
    </dgm:pt>
    <dgm:pt modelId="{7D0F7D51-96A1-8449-9C9E-807A7DADC892}" type="parTrans" cxnId="{72998BC8-2C3A-0742-9FBB-B832C065CEBC}">
      <dgm:prSet/>
      <dgm:spPr/>
      <dgm:t>
        <a:bodyPr/>
        <a:lstStyle/>
        <a:p>
          <a:endParaRPr lang="en-US"/>
        </a:p>
      </dgm:t>
    </dgm:pt>
    <dgm:pt modelId="{6EE790B7-5273-6B44-A603-E171FA9598F7}">
      <dgm:prSet phldrT="[Text]" custT="1"/>
      <dgm:spPr>
        <a:solidFill>
          <a:schemeClr val="accent3"/>
        </a:solidFill>
      </dgm:spPr>
      <dgm:t>
        <a:bodyPr/>
        <a:lstStyle/>
        <a:p>
          <a:pPr algn="ctr"/>
          <a:r>
            <a:rPr lang="en-US" sz="1800" b="1" cap="none" spc="0" dirty="0" smtClean="0">
              <a:ln w="1905"/>
              <a:effectLst>
                <a:innerShdw blurRad="69850" dist="43180" dir="5400000">
                  <a:srgbClr val="000000">
                    <a:alpha val="65000"/>
                  </a:srgbClr>
                </a:innerShdw>
              </a:effectLst>
            </a:rPr>
            <a:t>FINANCIAL DATA MART</a:t>
          </a:r>
          <a:endParaRPr lang="en-US" sz="1800" b="1" cap="none" spc="0" dirty="0">
            <a:ln w="1905"/>
            <a:effectLst>
              <a:innerShdw blurRad="69850" dist="43180" dir="5400000">
                <a:srgbClr val="000000">
                  <a:alpha val="65000"/>
                </a:srgbClr>
              </a:innerShdw>
            </a:effectLst>
          </a:endParaRPr>
        </a:p>
      </dgm:t>
    </dgm:pt>
    <dgm:pt modelId="{6A3C23C3-80F5-CF4B-926E-F5BBF55B1B8F}" type="parTrans" cxnId="{26E3C65C-579C-9E46-BFCD-515576A8DD3F}">
      <dgm:prSet/>
      <dgm:spPr/>
      <dgm:t>
        <a:bodyPr/>
        <a:lstStyle/>
        <a:p>
          <a:endParaRPr lang="en-US"/>
        </a:p>
      </dgm:t>
    </dgm:pt>
    <dgm:pt modelId="{F160A148-992A-0541-B60C-CC05A9CCF1EE}" type="sibTrans" cxnId="{26E3C65C-579C-9E46-BFCD-515576A8DD3F}">
      <dgm:prSet/>
      <dgm:spPr/>
      <dgm:t>
        <a:bodyPr/>
        <a:lstStyle/>
        <a:p>
          <a:endParaRPr lang="en-US"/>
        </a:p>
      </dgm:t>
    </dgm:pt>
    <dgm:pt modelId="{FE8530D4-A71A-D344-B43B-998FE54A55B0}" type="pres">
      <dgm:prSet presAssocID="{25F8F34C-7FAC-B349-A2E4-F7DAAFCE5B05}" presName="Name0" presStyleCnt="0">
        <dgm:presLayoutVars>
          <dgm:chMax val="4"/>
          <dgm:resizeHandles val="exact"/>
        </dgm:presLayoutVars>
      </dgm:prSet>
      <dgm:spPr/>
      <dgm:t>
        <a:bodyPr/>
        <a:lstStyle/>
        <a:p>
          <a:endParaRPr lang="en-US"/>
        </a:p>
      </dgm:t>
    </dgm:pt>
    <dgm:pt modelId="{4606A663-9653-9A42-B2D4-16C1C3457A08}" type="pres">
      <dgm:prSet presAssocID="{25F8F34C-7FAC-B349-A2E4-F7DAAFCE5B05}" presName="ellipse" presStyleLbl="trBgShp" presStyleIdx="0" presStyleCnt="1" custScaleX="100056" custLinFactNeighborX="-8452" custLinFactNeighborY="23178"/>
      <dgm:spPr/>
      <dgm:t>
        <a:bodyPr/>
        <a:lstStyle/>
        <a:p>
          <a:endParaRPr lang="en-US"/>
        </a:p>
      </dgm:t>
    </dgm:pt>
    <dgm:pt modelId="{30C7A9D5-5C5E-7646-8050-379C8C0D489C}" type="pres">
      <dgm:prSet presAssocID="{25F8F34C-7FAC-B349-A2E4-F7DAAFCE5B05}" presName="arrow1" presStyleLbl="fgShp" presStyleIdx="0" presStyleCnt="1" custScaleY="160036" custLinFactNeighborX="-20398" custLinFactNeighborY="-35933"/>
      <dgm:spPr/>
      <dgm:t>
        <a:bodyPr/>
        <a:lstStyle/>
        <a:p>
          <a:endParaRPr lang="en-US"/>
        </a:p>
      </dgm:t>
    </dgm:pt>
    <dgm:pt modelId="{11B56291-987E-9D4E-BA00-5FEB84929011}" type="pres">
      <dgm:prSet presAssocID="{25F8F34C-7FAC-B349-A2E4-F7DAAFCE5B05}" presName="rectangle" presStyleLbl="revTx" presStyleIdx="0" presStyleCnt="1" custScaleX="42267" custLinFactNeighborX="-4550" custLinFactNeighborY="3333">
        <dgm:presLayoutVars>
          <dgm:bulletEnabled val="1"/>
        </dgm:presLayoutVars>
      </dgm:prSet>
      <dgm:spPr>
        <a:prstGeom prst="can">
          <a:avLst/>
        </a:prstGeom>
      </dgm:spPr>
      <dgm:t>
        <a:bodyPr/>
        <a:lstStyle/>
        <a:p>
          <a:endParaRPr lang="en-US"/>
        </a:p>
      </dgm:t>
    </dgm:pt>
    <dgm:pt modelId="{7936C7BF-6D44-9943-99B3-4E735EE3DB25}" type="pres">
      <dgm:prSet presAssocID="{157687D3-9B39-B840-A1F8-89EC3FB764A5}" presName="item1" presStyleLbl="node1" presStyleIdx="0" presStyleCnt="3">
        <dgm:presLayoutVars>
          <dgm:bulletEnabled val="1"/>
        </dgm:presLayoutVars>
      </dgm:prSet>
      <dgm:spPr/>
      <dgm:t>
        <a:bodyPr/>
        <a:lstStyle/>
        <a:p>
          <a:endParaRPr lang="en-US"/>
        </a:p>
      </dgm:t>
    </dgm:pt>
    <dgm:pt modelId="{CFE40BC2-10B3-5548-B459-503ABB3CC551}" type="pres">
      <dgm:prSet presAssocID="{DAEBC926-87B4-1242-855F-789AAD485177}" presName="item2" presStyleLbl="node1" presStyleIdx="1" presStyleCnt="3" custScaleX="92291" custScaleY="96000">
        <dgm:presLayoutVars>
          <dgm:bulletEnabled val="1"/>
        </dgm:presLayoutVars>
      </dgm:prSet>
      <dgm:spPr/>
      <dgm:t>
        <a:bodyPr/>
        <a:lstStyle/>
        <a:p>
          <a:endParaRPr lang="en-US"/>
        </a:p>
      </dgm:t>
    </dgm:pt>
    <dgm:pt modelId="{F61FFA25-90A3-A248-ABFE-F6D533366CDA}" type="pres">
      <dgm:prSet presAssocID="{6EE790B7-5273-6B44-A603-E171FA9598F7}" presName="item3" presStyleLbl="node1" presStyleIdx="2" presStyleCnt="3">
        <dgm:presLayoutVars>
          <dgm:bulletEnabled val="1"/>
        </dgm:presLayoutVars>
      </dgm:prSet>
      <dgm:spPr/>
      <dgm:t>
        <a:bodyPr/>
        <a:lstStyle/>
        <a:p>
          <a:endParaRPr lang="en-US"/>
        </a:p>
      </dgm:t>
    </dgm:pt>
    <dgm:pt modelId="{C7C553F6-8377-9C41-8E12-FDE6DC5326FE}" type="pres">
      <dgm:prSet presAssocID="{25F8F34C-7FAC-B349-A2E4-F7DAAFCE5B05}" presName="funnel" presStyleLbl="trAlignAcc1" presStyleIdx="0" presStyleCnt="1" custScaleX="117190" custScaleY="84477" custLinFactNeighborX="-3386" custLinFactNeighborY="1778"/>
      <dgm:spPr/>
      <dgm:t>
        <a:bodyPr/>
        <a:lstStyle/>
        <a:p>
          <a:endParaRPr lang="en-US"/>
        </a:p>
      </dgm:t>
    </dgm:pt>
  </dgm:ptLst>
  <dgm:cxnLst>
    <dgm:cxn modelId="{E854361C-3920-DF4E-993F-EA5512760E8B}" type="presOf" srcId="{6EE790B7-5273-6B44-A603-E171FA9598F7}" destId="{11B56291-987E-9D4E-BA00-5FEB84929011}" srcOrd="0" destOrd="0" presId="urn:microsoft.com/office/officeart/2005/8/layout/funnel1"/>
    <dgm:cxn modelId="{93908821-6541-D845-BD76-A330FC5FBC0A}" type="presOf" srcId="{157687D3-9B39-B840-A1F8-89EC3FB764A5}" destId="{CFE40BC2-10B3-5548-B459-503ABB3CC551}" srcOrd="0" destOrd="0" presId="urn:microsoft.com/office/officeart/2005/8/layout/funnel1"/>
    <dgm:cxn modelId="{27989282-E6C0-D345-9CFE-B8BA984DC8F2}" srcId="{25F8F34C-7FAC-B349-A2E4-F7DAAFCE5B05}" destId="{157687D3-9B39-B840-A1F8-89EC3FB764A5}" srcOrd="1" destOrd="0" parTransId="{D0215848-0712-8A48-A5BD-27C106C2DDED}" sibTransId="{06E1AE2C-8CB4-214C-AA38-66BF943635AD}"/>
    <dgm:cxn modelId="{82DFC7A6-0816-D841-955D-BABE8E977C11}" type="presOf" srcId="{DAEBC926-87B4-1242-855F-789AAD485177}" destId="{7936C7BF-6D44-9943-99B3-4E735EE3DB25}" srcOrd="0" destOrd="0" presId="urn:microsoft.com/office/officeart/2005/8/layout/funnel1"/>
    <dgm:cxn modelId="{72998BC8-2C3A-0742-9FBB-B832C065CEBC}" srcId="{25F8F34C-7FAC-B349-A2E4-F7DAAFCE5B05}" destId="{DAEBC926-87B4-1242-855F-789AAD485177}" srcOrd="2" destOrd="0" parTransId="{7D0F7D51-96A1-8449-9C9E-807A7DADC892}" sibTransId="{0BEFFE25-CCCC-DD4B-80ED-6A351C22F666}"/>
    <dgm:cxn modelId="{180862ED-A52F-DF4D-BCF3-0137676F4F92}" type="presOf" srcId="{25F8F34C-7FAC-B349-A2E4-F7DAAFCE5B05}" destId="{FE8530D4-A71A-D344-B43B-998FE54A55B0}" srcOrd="0" destOrd="0" presId="urn:microsoft.com/office/officeart/2005/8/layout/funnel1"/>
    <dgm:cxn modelId="{72BA1154-ED7B-6B4A-963C-12BB884AAA28}" type="presOf" srcId="{4F3581D5-071B-3645-AAE1-B3E37272807E}" destId="{F61FFA25-90A3-A248-ABFE-F6D533366CDA}" srcOrd="0" destOrd="0" presId="urn:microsoft.com/office/officeart/2005/8/layout/funnel1"/>
    <dgm:cxn modelId="{26E3C65C-579C-9E46-BFCD-515576A8DD3F}" srcId="{25F8F34C-7FAC-B349-A2E4-F7DAAFCE5B05}" destId="{6EE790B7-5273-6B44-A603-E171FA9598F7}" srcOrd="3" destOrd="0" parTransId="{6A3C23C3-80F5-CF4B-926E-F5BBF55B1B8F}" sibTransId="{F160A148-992A-0541-B60C-CC05A9CCF1EE}"/>
    <dgm:cxn modelId="{202136A7-EE42-3A4A-8D07-D8D2AC741878}" srcId="{25F8F34C-7FAC-B349-A2E4-F7DAAFCE5B05}" destId="{4F3581D5-071B-3645-AAE1-B3E37272807E}" srcOrd="0" destOrd="0" parTransId="{8920DF75-0BA2-5441-9562-9F669688C096}" sibTransId="{D2B7789F-E150-6942-85EF-0B7A17F57A25}"/>
    <dgm:cxn modelId="{AC9A2AB7-7C87-F442-8CEF-70FB9AB54C6C}" type="presParOf" srcId="{FE8530D4-A71A-D344-B43B-998FE54A55B0}" destId="{4606A663-9653-9A42-B2D4-16C1C3457A08}" srcOrd="0" destOrd="0" presId="urn:microsoft.com/office/officeart/2005/8/layout/funnel1"/>
    <dgm:cxn modelId="{B4DB8906-29AA-5F45-957B-7C8D735943C7}" type="presParOf" srcId="{FE8530D4-A71A-D344-B43B-998FE54A55B0}" destId="{30C7A9D5-5C5E-7646-8050-379C8C0D489C}" srcOrd="1" destOrd="0" presId="urn:microsoft.com/office/officeart/2005/8/layout/funnel1"/>
    <dgm:cxn modelId="{3DC26BD4-4097-6541-A60B-48B1E2A03393}" type="presParOf" srcId="{FE8530D4-A71A-D344-B43B-998FE54A55B0}" destId="{11B56291-987E-9D4E-BA00-5FEB84929011}" srcOrd="2" destOrd="0" presId="urn:microsoft.com/office/officeart/2005/8/layout/funnel1"/>
    <dgm:cxn modelId="{6A45213B-EC9A-5540-A8FF-2AEC6E92DB3D}" type="presParOf" srcId="{FE8530D4-A71A-D344-B43B-998FE54A55B0}" destId="{7936C7BF-6D44-9943-99B3-4E735EE3DB25}" srcOrd="3" destOrd="0" presId="urn:microsoft.com/office/officeart/2005/8/layout/funnel1"/>
    <dgm:cxn modelId="{27F32B38-D3A9-2F4F-9940-EF3333A25052}" type="presParOf" srcId="{FE8530D4-A71A-D344-B43B-998FE54A55B0}" destId="{CFE40BC2-10B3-5548-B459-503ABB3CC551}" srcOrd="4" destOrd="0" presId="urn:microsoft.com/office/officeart/2005/8/layout/funnel1"/>
    <dgm:cxn modelId="{ADF363A7-F0BE-FC46-AC26-CB65F418D357}" type="presParOf" srcId="{FE8530D4-A71A-D344-B43B-998FE54A55B0}" destId="{F61FFA25-90A3-A248-ABFE-F6D533366CDA}" srcOrd="5" destOrd="0" presId="urn:microsoft.com/office/officeart/2005/8/layout/funnel1"/>
    <dgm:cxn modelId="{735474AA-B6B7-D648-B0F7-CCBEC2951601}" type="presParOf" srcId="{FE8530D4-A71A-D344-B43B-998FE54A55B0}" destId="{C7C553F6-8377-9C41-8E12-FDE6DC5326FE}" srcOrd="6" destOrd="0" presId="urn:microsoft.com/office/officeart/2005/8/layout/funnel1"/>
  </dgm:cxnLst>
  <dgm:bg/>
  <dgm:whole>
    <a:ln>
      <a:solidFill>
        <a:schemeClr val="accent5">
          <a:lumMod val="60000"/>
          <a:lumOff val="40000"/>
        </a:schemeClr>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7A63F8-0881-8542-893A-777190FE4F2F}" type="doc">
      <dgm:prSet loTypeId="urn:microsoft.com/office/officeart/2005/8/layout/hProcess9" loCatId="" qsTypeId="urn:microsoft.com/office/officeart/2005/8/quickstyle/simple4" qsCatId="simple" csTypeId="urn:microsoft.com/office/officeart/2005/8/colors/accent1_2" csCatId="accent1" phldr="1"/>
      <dgm:spPr/>
    </dgm:pt>
    <dgm:pt modelId="{CAACE1E5-AA4B-0647-9380-5065F1B0364E}">
      <dgm:prSet phldrT="[Text]"/>
      <dgm:spPr>
        <a:solidFill>
          <a:srgbClr val="DEAE00"/>
        </a:solidFill>
      </dgm:spPr>
      <dgm:t>
        <a:bodyPr/>
        <a:lstStyle/>
        <a:p>
          <a:r>
            <a:rPr lang="en-US" dirty="0" smtClean="0"/>
            <a:t>EXTRACT </a:t>
          </a:r>
        </a:p>
        <a:p>
          <a:r>
            <a:rPr lang="en-US" dirty="0" smtClean="0"/>
            <a:t>(PSFIN Table Copy/Link to Banner and ADP Schema)</a:t>
          </a:r>
          <a:endParaRPr lang="en-US" dirty="0"/>
        </a:p>
      </dgm:t>
    </dgm:pt>
    <dgm:pt modelId="{2337327D-E88B-A44D-984D-2C9983A85EEA}" type="parTrans" cxnId="{FF85181A-4DD9-324D-B010-356F0B0AA063}">
      <dgm:prSet/>
      <dgm:spPr/>
      <dgm:t>
        <a:bodyPr/>
        <a:lstStyle/>
        <a:p>
          <a:endParaRPr lang="en-US"/>
        </a:p>
      </dgm:t>
    </dgm:pt>
    <dgm:pt modelId="{FCFB0820-7775-6644-82E0-DB0DB639B5EF}" type="sibTrans" cxnId="{FF85181A-4DD9-324D-B010-356F0B0AA063}">
      <dgm:prSet/>
      <dgm:spPr/>
      <dgm:t>
        <a:bodyPr/>
        <a:lstStyle/>
        <a:p>
          <a:endParaRPr lang="en-US"/>
        </a:p>
      </dgm:t>
    </dgm:pt>
    <dgm:pt modelId="{567DCED8-1101-8942-A37C-23399780A09E}">
      <dgm:prSet phldrT="[Text]"/>
      <dgm:spPr>
        <a:solidFill>
          <a:srgbClr val="DEAE00"/>
        </a:solidFill>
      </dgm:spPr>
      <dgm:t>
        <a:bodyPr/>
        <a:lstStyle/>
        <a:p>
          <a:r>
            <a:rPr lang="en-US" dirty="0" smtClean="0"/>
            <a:t>TRANSFORM</a:t>
          </a:r>
        </a:p>
        <a:p>
          <a:r>
            <a:rPr lang="en-US" dirty="0" smtClean="0"/>
            <a:t>(Apply Rules and Filters)</a:t>
          </a:r>
          <a:endParaRPr lang="en-US" dirty="0"/>
        </a:p>
      </dgm:t>
    </dgm:pt>
    <dgm:pt modelId="{00C7D73D-D5B5-AB42-8375-D6AAD86DC0EB}" type="parTrans" cxnId="{FD83E0F7-4649-FD47-BA94-CD89E4BCBC03}">
      <dgm:prSet/>
      <dgm:spPr/>
      <dgm:t>
        <a:bodyPr/>
        <a:lstStyle/>
        <a:p>
          <a:endParaRPr lang="en-US"/>
        </a:p>
      </dgm:t>
    </dgm:pt>
    <dgm:pt modelId="{09179394-E8CF-2041-87B4-BFC640FBACC4}" type="sibTrans" cxnId="{FD83E0F7-4649-FD47-BA94-CD89E4BCBC03}">
      <dgm:prSet/>
      <dgm:spPr/>
      <dgm:t>
        <a:bodyPr/>
        <a:lstStyle/>
        <a:p>
          <a:endParaRPr lang="en-US"/>
        </a:p>
      </dgm:t>
    </dgm:pt>
    <dgm:pt modelId="{3F5C0222-085B-E24B-AE03-14E0D5942639}">
      <dgm:prSet phldrT="[Text]"/>
      <dgm:spPr>
        <a:solidFill>
          <a:srgbClr val="DEAE00"/>
        </a:solidFill>
      </dgm:spPr>
      <dgm:t>
        <a:bodyPr/>
        <a:lstStyle/>
        <a:p>
          <a:r>
            <a:rPr lang="en-US" dirty="0" smtClean="0"/>
            <a:t>LOAD </a:t>
          </a:r>
        </a:p>
        <a:p>
          <a:r>
            <a:rPr lang="en-US" dirty="0" smtClean="0"/>
            <a:t>(Detail Data Store)</a:t>
          </a:r>
          <a:endParaRPr lang="en-US" dirty="0"/>
        </a:p>
      </dgm:t>
    </dgm:pt>
    <dgm:pt modelId="{E93B28C5-74EE-DC42-879C-412653602884}" type="parTrans" cxnId="{4AA1F00A-3883-8A4E-AC36-917C49B46246}">
      <dgm:prSet/>
      <dgm:spPr/>
      <dgm:t>
        <a:bodyPr/>
        <a:lstStyle/>
        <a:p>
          <a:endParaRPr lang="en-US"/>
        </a:p>
      </dgm:t>
    </dgm:pt>
    <dgm:pt modelId="{80FC89AA-E7AA-C14D-B1B3-A57C130E44FC}" type="sibTrans" cxnId="{4AA1F00A-3883-8A4E-AC36-917C49B46246}">
      <dgm:prSet/>
      <dgm:spPr/>
      <dgm:t>
        <a:bodyPr/>
        <a:lstStyle/>
        <a:p>
          <a:endParaRPr lang="en-US"/>
        </a:p>
      </dgm:t>
    </dgm:pt>
    <dgm:pt modelId="{1E45B194-083C-AE4B-966D-2A829B8EF3B1}">
      <dgm:prSet/>
      <dgm:spPr>
        <a:solidFill>
          <a:srgbClr val="DEAE00"/>
        </a:solidFill>
      </dgm:spPr>
      <dgm:t>
        <a:bodyPr/>
        <a:lstStyle/>
        <a:p>
          <a:r>
            <a:rPr lang="en-US" dirty="0" smtClean="0"/>
            <a:t>OLAP </a:t>
          </a:r>
        </a:p>
        <a:p>
          <a:r>
            <a:rPr lang="en-US" dirty="0" smtClean="0"/>
            <a:t>(Cube Rebuilds)</a:t>
          </a:r>
          <a:endParaRPr lang="en-US" dirty="0"/>
        </a:p>
      </dgm:t>
    </dgm:pt>
    <dgm:pt modelId="{E451904C-B020-B34C-A83F-5E2F49B075B0}" type="parTrans" cxnId="{61353D5B-EE18-C04B-ADB8-69BBB5A44F5E}">
      <dgm:prSet/>
      <dgm:spPr/>
      <dgm:t>
        <a:bodyPr/>
        <a:lstStyle/>
        <a:p>
          <a:endParaRPr lang="en-US"/>
        </a:p>
      </dgm:t>
    </dgm:pt>
    <dgm:pt modelId="{994A8A79-FDC9-FE4A-B74B-F8DA570A641C}" type="sibTrans" cxnId="{61353D5B-EE18-C04B-ADB8-69BBB5A44F5E}">
      <dgm:prSet/>
      <dgm:spPr/>
      <dgm:t>
        <a:bodyPr/>
        <a:lstStyle/>
        <a:p>
          <a:endParaRPr lang="en-US"/>
        </a:p>
      </dgm:t>
    </dgm:pt>
    <dgm:pt modelId="{523D3BDC-386B-444B-91A9-EA16ADF350E9}" type="pres">
      <dgm:prSet presAssocID="{697A63F8-0881-8542-893A-777190FE4F2F}" presName="CompostProcess" presStyleCnt="0">
        <dgm:presLayoutVars>
          <dgm:dir/>
          <dgm:resizeHandles val="exact"/>
        </dgm:presLayoutVars>
      </dgm:prSet>
      <dgm:spPr/>
    </dgm:pt>
    <dgm:pt modelId="{0DB3A655-989B-8D4D-A64A-B07FF80BC5B0}" type="pres">
      <dgm:prSet presAssocID="{697A63F8-0881-8542-893A-777190FE4F2F}" presName="arrow" presStyleLbl="bgShp" presStyleIdx="0" presStyleCnt="1"/>
      <dgm:spPr/>
    </dgm:pt>
    <dgm:pt modelId="{99DFB377-0B27-E44D-AC1D-B1EB5968E3E0}" type="pres">
      <dgm:prSet presAssocID="{697A63F8-0881-8542-893A-777190FE4F2F}" presName="linearProcess" presStyleCnt="0"/>
      <dgm:spPr/>
    </dgm:pt>
    <dgm:pt modelId="{8FD3960D-8018-6D4D-B054-501519B21958}" type="pres">
      <dgm:prSet presAssocID="{CAACE1E5-AA4B-0647-9380-5065F1B0364E}" presName="textNode" presStyleLbl="node1" presStyleIdx="0" presStyleCnt="4">
        <dgm:presLayoutVars>
          <dgm:bulletEnabled val="1"/>
        </dgm:presLayoutVars>
      </dgm:prSet>
      <dgm:spPr/>
      <dgm:t>
        <a:bodyPr/>
        <a:lstStyle/>
        <a:p>
          <a:endParaRPr lang="en-US"/>
        </a:p>
      </dgm:t>
    </dgm:pt>
    <dgm:pt modelId="{429C347F-C046-2B45-BCAC-69AD789E0AC8}" type="pres">
      <dgm:prSet presAssocID="{FCFB0820-7775-6644-82E0-DB0DB639B5EF}" presName="sibTrans" presStyleCnt="0"/>
      <dgm:spPr/>
    </dgm:pt>
    <dgm:pt modelId="{02F1E116-CF62-0745-9069-B4530926A257}" type="pres">
      <dgm:prSet presAssocID="{567DCED8-1101-8942-A37C-23399780A09E}" presName="textNode" presStyleLbl="node1" presStyleIdx="1" presStyleCnt="4">
        <dgm:presLayoutVars>
          <dgm:bulletEnabled val="1"/>
        </dgm:presLayoutVars>
      </dgm:prSet>
      <dgm:spPr/>
      <dgm:t>
        <a:bodyPr/>
        <a:lstStyle/>
        <a:p>
          <a:endParaRPr lang="en-US"/>
        </a:p>
      </dgm:t>
    </dgm:pt>
    <dgm:pt modelId="{6D9E7EA9-1602-9A41-851E-16A3D987674B}" type="pres">
      <dgm:prSet presAssocID="{09179394-E8CF-2041-87B4-BFC640FBACC4}" presName="sibTrans" presStyleCnt="0"/>
      <dgm:spPr/>
    </dgm:pt>
    <dgm:pt modelId="{3BE9F6F3-B37F-EA42-8C28-9D36D2519306}" type="pres">
      <dgm:prSet presAssocID="{3F5C0222-085B-E24B-AE03-14E0D5942639}" presName="textNode" presStyleLbl="node1" presStyleIdx="2" presStyleCnt="4">
        <dgm:presLayoutVars>
          <dgm:bulletEnabled val="1"/>
        </dgm:presLayoutVars>
      </dgm:prSet>
      <dgm:spPr/>
      <dgm:t>
        <a:bodyPr/>
        <a:lstStyle/>
        <a:p>
          <a:endParaRPr lang="en-US"/>
        </a:p>
      </dgm:t>
    </dgm:pt>
    <dgm:pt modelId="{6D3BAB25-5DCF-634D-B5CA-E28ABDCF958B}" type="pres">
      <dgm:prSet presAssocID="{80FC89AA-E7AA-C14D-B1B3-A57C130E44FC}" presName="sibTrans" presStyleCnt="0"/>
      <dgm:spPr/>
    </dgm:pt>
    <dgm:pt modelId="{9538839C-E9D1-4741-996B-9B8CFA2C1E21}" type="pres">
      <dgm:prSet presAssocID="{1E45B194-083C-AE4B-966D-2A829B8EF3B1}" presName="textNode" presStyleLbl="node1" presStyleIdx="3" presStyleCnt="4">
        <dgm:presLayoutVars>
          <dgm:bulletEnabled val="1"/>
        </dgm:presLayoutVars>
      </dgm:prSet>
      <dgm:spPr/>
      <dgm:t>
        <a:bodyPr/>
        <a:lstStyle/>
        <a:p>
          <a:endParaRPr lang="en-US"/>
        </a:p>
      </dgm:t>
    </dgm:pt>
  </dgm:ptLst>
  <dgm:cxnLst>
    <dgm:cxn modelId="{30663830-2716-3F42-9B4F-B00C505C27BC}" type="presOf" srcId="{CAACE1E5-AA4B-0647-9380-5065F1B0364E}" destId="{8FD3960D-8018-6D4D-B054-501519B21958}" srcOrd="0" destOrd="0" presId="urn:microsoft.com/office/officeart/2005/8/layout/hProcess9"/>
    <dgm:cxn modelId="{BAB694A0-DBE5-5D40-A69A-5372431AC3EA}" type="presOf" srcId="{3F5C0222-085B-E24B-AE03-14E0D5942639}" destId="{3BE9F6F3-B37F-EA42-8C28-9D36D2519306}" srcOrd="0" destOrd="0" presId="urn:microsoft.com/office/officeart/2005/8/layout/hProcess9"/>
    <dgm:cxn modelId="{0149CFDF-BF2B-924B-860A-1110B86762C9}" type="presOf" srcId="{697A63F8-0881-8542-893A-777190FE4F2F}" destId="{523D3BDC-386B-444B-91A9-EA16ADF350E9}" srcOrd="0" destOrd="0" presId="urn:microsoft.com/office/officeart/2005/8/layout/hProcess9"/>
    <dgm:cxn modelId="{61353D5B-EE18-C04B-ADB8-69BBB5A44F5E}" srcId="{697A63F8-0881-8542-893A-777190FE4F2F}" destId="{1E45B194-083C-AE4B-966D-2A829B8EF3B1}" srcOrd="3" destOrd="0" parTransId="{E451904C-B020-B34C-A83F-5E2F49B075B0}" sibTransId="{994A8A79-FDC9-FE4A-B74B-F8DA570A641C}"/>
    <dgm:cxn modelId="{4AA1F00A-3883-8A4E-AC36-917C49B46246}" srcId="{697A63F8-0881-8542-893A-777190FE4F2F}" destId="{3F5C0222-085B-E24B-AE03-14E0D5942639}" srcOrd="2" destOrd="0" parTransId="{E93B28C5-74EE-DC42-879C-412653602884}" sibTransId="{80FC89AA-E7AA-C14D-B1B3-A57C130E44FC}"/>
    <dgm:cxn modelId="{FF85181A-4DD9-324D-B010-356F0B0AA063}" srcId="{697A63F8-0881-8542-893A-777190FE4F2F}" destId="{CAACE1E5-AA4B-0647-9380-5065F1B0364E}" srcOrd="0" destOrd="0" parTransId="{2337327D-E88B-A44D-984D-2C9983A85EEA}" sibTransId="{FCFB0820-7775-6644-82E0-DB0DB639B5EF}"/>
    <dgm:cxn modelId="{FD83E0F7-4649-FD47-BA94-CD89E4BCBC03}" srcId="{697A63F8-0881-8542-893A-777190FE4F2F}" destId="{567DCED8-1101-8942-A37C-23399780A09E}" srcOrd="1" destOrd="0" parTransId="{00C7D73D-D5B5-AB42-8375-D6AAD86DC0EB}" sibTransId="{09179394-E8CF-2041-87B4-BFC640FBACC4}"/>
    <dgm:cxn modelId="{93D0027E-8A52-634C-8D0B-3FBBB97CA119}" type="presOf" srcId="{567DCED8-1101-8942-A37C-23399780A09E}" destId="{02F1E116-CF62-0745-9069-B4530926A257}" srcOrd="0" destOrd="0" presId="urn:microsoft.com/office/officeart/2005/8/layout/hProcess9"/>
    <dgm:cxn modelId="{C466DE89-18F9-3645-9102-72905E07AFDA}" type="presOf" srcId="{1E45B194-083C-AE4B-966D-2A829B8EF3B1}" destId="{9538839C-E9D1-4741-996B-9B8CFA2C1E21}" srcOrd="0" destOrd="0" presId="urn:microsoft.com/office/officeart/2005/8/layout/hProcess9"/>
    <dgm:cxn modelId="{5374F792-4879-F14B-A324-C57DF76C4063}" type="presParOf" srcId="{523D3BDC-386B-444B-91A9-EA16ADF350E9}" destId="{0DB3A655-989B-8D4D-A64A-B07FF80BC5B0}" srcOrd="0" destOrd="0" presId="urn:microsoft.com/office/officeart/2005/8/layout/hProcess9"/>
    <dgm:cxn modelId="{8016EEF1-2891-2C43-AC1A-FA744C7F5AF3}" type="presParOf" srcId="{523D3BDC-386B-444B-91A9-EA16ADF350E9}" destId="{99DFB377-0B27-E44D-AC1D-B1EB5968E3E0}" srcOrd="1" destOrd="0" presId="urn:microsoft.com/office/officeart/2005/8/layout/hProcess9"/>
    <dgm:cxn modelId="{ABBD4B2B-B7D6-A041-ABFA-3CC416F32679}" type="presParOf" srcId="{99DFB377-0B27-E44D-AC1D-B1EB5968E3E0}" destId="{8FD3960D-8018-6D4D-B054-501519B21958}" srcOrd="0" destOrd="0" presId="urn:microsoft.com/office/officeart/2005/8/layout/hProcess9"/>
    <dgm:cxn modelId="{733DD9BA-D2EB-6448-9E95-15F5A1EBD5F1}" type="presParOf" srcId="{99DFB377-0B27-E44D-AC1D-B1EB5968E3E0}" destId="{429C347F-C046-2B45-BCAC-69AD789E0AC8}" srcOrd="1" destOrd="0" presId="urn:microsoft.com/office/officeart/2005/8/layout/hProcess9"/>
    <dgm:cxn modelId="{116E4695-DEC7-EF45-93A9-742294CF1AAD}" type="presParOf" srcId="{99DFB377-0B27-E44D-AC1D-B1EB5968E3E0}" destId="{02F1E116-CF62-0745-9069-B4530926A257}" srcOrd="2" destOrd="0" presId="urn:microsoft.com/office/officeart/2005/8/layout/hProcess9"/>
    <dgm:cxn modelId="{974CD9AC-547F-9844-9100-8FEC8E789489}" type="presParOf" srcId="{99DFB377-0B27-E44D-AC1D-B1EB5968E3E0}" destId="{6D9E7EA9-1602-9A41-851E-16A3D987674B}" srcOrd="3" destOrd="0" presId="urn:microsoft.com/office/officeart/2005/8/layout/hProcess9"/>
    <dgm:cxn modelId="{9D3521BA-A77B-E442-AB14-726E3BC9A435}" type="presParOf" srcId="{99DFB377-0B27-E44D-AC1D-B1EB5968E3E0}" destId="{3BE9F6F3-B37F-EA42-8C28-9D36D2519306}" srcOrd="4" destOrd="0" presId="urn:microsoft.com/office/officeart/2005/8/layout/hProcess9"/>
    <dgm:cxn modelId="{C5F1E56A-98B8-5248-8660-F6912609092A}" type="presParOf" srcId="{99DFB377-0B27-E44D-AC1D-B1EB5968E3E0}" destId="{6D3BAB25-5DCF-634D-B5CA-E28ABDCF958B}" srcOrd="5" destOrd="0" presId="urn:microsoft.com/office/officeart/2005/8/layout/hProcess9"/>
    <dgm:cxn modelId="{06CFC3BD-EFE1-7044-8C59-D3FDF6E1B075}" type="presParOf" srcId="{99DFB377-0B27-E44D-AC1D-B1EB5968E3E0}" destId="{9538839C-E9D1-4741-996B-9B8CFA2C1E21}" srcOrd="6" destOrd="0" presId="urn:microsoft.com/office/officeart/2005/8/layout/hProcess9"/>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B0589AA-D7FA-8141-AF9E-542949D5387E}" type="doc">
      <dgm:prSet loTypeId="urn:microsoft.com/office/officeart/2005/8/layout/cycle4" loCatId="" qsTypeId="urn:microsoft.com/office/officeart/2005/8/quickstyle/3D9" qsCatId="3D" csTypeId="urn:microsoft.com/office/officeart/2005/8/colors/accent1_2" csCatId="accent1" phldr="1"/>
      <dgm:spPr/>
      <dgm:t>
        <a:bodyPr/>
        <a:lstStyle/>
        <a:p>
          <a:endParaRPr lang="en-US"/>
        </a:p>
      </dgm:t>
    </dgm:pt>
    <dgm:pt modelId="{7970C2A9-2DC0-BF46-B69F-00185574240B}">
      <dgm:prSet phldrT="[Text]"/>
      <dgm:spPr>
        <a:solidFill>
          <a:srgbClr val="98C723"/>
        </a:solidFill>
      </dgm:spPr>
      <dgm:t>
        <a:bodyPr/>
        <a:lstStyle/>
        <a:p>
          <a:r>
            <a:rPr lang="en-US" b="1" dirty="0" smtClean="0">
              <a:solidFill>
                <a:srgbClr val="000000"/>
              </a:solidFill>
            </a:rPr>
            <a:t>BUDGET</a:t>
          </a:r>
        </a:p>
        <a:p>
          <a:r>
            <a:rPr lang="en-US" b="1" dirty="0" smtClean="0">
              <a:solidFill>
                <a:srgbClr val="000000"/>
              </a:solidFill>
            </a:rPr>
            <a:t>GLOBAL</a:t>
          </a:r>
          <a:endParaRPr lang="en-US" b="1" dirty="0">
            <a:solidFill>
              <a:srgbClr val="000000"/>
            </a:solidFill>
          </a:endParaRPr>
        </a:p>
      </dgm:t>
    </dgm:pt>
    <dgm:pt modelId="{803085DD-DB48-074C-8967-AE65FF27182C}" type="parTrans" cxnId="{974BCB2F-C71A-634F-BA71-7D4F661F1AEA}">
      <dgm:prSet/>
      <dgm:spPr/>
      <dgm:t>
        <a:bodyPr/>
        <a:lstStyle/>
        <a:p>
          <a:endParaRPr lang="en-US"/>
        </a:p>
      </dgm:t>
    </dgm:pt>
    <dgm:pt modelId="{B4A33C8B-B5F5-7E45-BFC2-8B68AC37C5E3}" type="sibTrans" cxnId="{974BCB2F-C71A-634F-BA71-7D4F661F1AEA}">
      <dgm:prSet/>
      <dgm:spPr/>
      <dgm:t>
        <a:bodyPr/>
        <a:lstStyle/>
        <a:p>
          <a:endParaRPr lang="en-US"/>
        </a:p>
      </dgm:t>
    </dgm:pt>
    <dgm:pt modelId="{360A3C71-1FFB-094A-8497-73B2AA0A01E0}">
      <dgm:prSet custT="1"/>
      <dgm:spPr>
        <a:noFill/>
        <a:ln w="12700" cmpd="sng">
          <a:noFill/>
        </a:ln>
      </dgm:spPr>
      <dgm:t>
        <a:bodyPr/>
        <a:lstStyle/>
        <a:p>
          <a:pPr>
            <a:lnSpc>
              <a:spcPct val="100000"/>
            </a:lnSpc>
          </a:pPr>
          <a:r>
            <a:rPr lang="en-US" sz="1200" b="1" dirty="0" smtClean="0"/>
            <a:t>POSITION DATA</a:t>
          </a:r>
          <a:endParaRPr lang="en-US" sz="1200" b="1" dirty="0"/>
        </a:p>
      </dgm:t>
    </dgm:pt>
    <dgm:pt modelId="{2F9CDC4C-8506-7B43-B8AD-C766561784C3}">
      <dgm:prSet custT="1"/>
      <dgm:spPr>
        <a:noFill/>
        <a:ln w="12700" cmpd="sng">
          <a:noFill/>
        </a:ln>
      </dgm:spPr>
      <dgm:t>
        <a:bodyPr/>
        <a:lstStyle/>
        <a:p>
          <a:pPr>
            <a:lnSpc>
              <a:spcPct val="100000"/>
            </a:lnSpc>
          </a:pPr>
          <a:r>
            <a:rPr lang="en-US" sz="1200" b="1" dirty="0" smtClean="0"/>
            <a:t>EMPOYEE DATA</a:t>
          </a:r>
          <a:endParaRPr lang="en-US" sz="1200" b="1" dirty="0"/>
        </a:p>
      </dgm:t>
    </dgm:pt>
    <dgm:pt modelId="{C2C98418-2E06-D34B-BC9B-C6D85F3CC1CB}" type="sibTrans" cxnId="{9C46713B-3585-9B44-8F25-CB425604A979}">
      <dgm:prSet/>
      <dgm:spPr/>
      <dgm:t>
        <a:bodyPr/>
        <a:lstStyle/>
        <a:p>
          <a:endParaRPr lang="en-US"/>
        </a:p>
      </dgm:t>
    </dgm:pt>
    <dgm:pt modelId="{2777212C-2CC9-0645-A580-B64BBB0BC946}" type="parTrans" cxnId="{9C46713B-3585-9B44-8F25-CB425604A979}">
      <dgm:prSet/>
      <dgm:spPr/>
      <dgm:t>
        <a:bodyPr/>
        <a:lstStyle/>
        <a:p>
          <a:endParaRPr lang="en-US"/>
        </a:p>
      </dgm:t>
    </dgm:pt>
    <dgm:pt modelId="{15493B8E-01C5-3D48-B93E-046750576CE7}" type="sibTrans" cxnId="{1E34F116-C6DC-F348-B7C4-DA0B7626BFB8}">
      <dgm:prSet/>
      <dgm:spPr/>
      <dgm:t>
        <a:bodyPr/>
        <a:lstStyle/>
        <a:p>
          <a:endParaRPr lang="en-US"/>
        </a:p>
      </dgm:t>
    </dgm:pt>
    <dgm:pt modelId="{8E451342-2113-7642-B314-0778018BBE26}" type="parTrans" cxnId="{1E34F116-C6DC-F348-B7C4-DA0B7626BFB8}">
      <dgm:prSet/>
      <dgm:spPr/>
      <dgm:t>
        <a:bodyPr/>
        <a:lstStyle/>
        <a:p>
          <a:endParaRPr lang="en-US"/>
        </a:p>
      </dgm:t>
    </dgm:pt>
    <dgm:pt modelId="{3807599D-99C1-EC4A-B64F-B1F5CA80B856}">
      <dgm:prSet custT="1"/>
      <dgm:spPr>
        <a:noFill/>
        <a:ln w="12700" cmpd="sng">
          <a:noFill/>
        </a:ln>
      </dgm:spPr>
      <dgm:t>
        <a:bodyPr/>
        <a:lstStyle/>
        <a:p>
          <a:pPr>
            <a:lnSpc>
              <a:spcPct val="100000"/>
            </a:lnSpc>
          </a:pPr>
          <a:r>
            <a:rPr lang="en-US" sz="1200" b="1" dirty="0" smtClean="0"/>
            <a:t>BUDGET DATA</a:t>
          </a:r>
          <a:endParaRPr lang="en-US" sz="1200" b="1" dirty="0"/>
        </a:p>
      </dgm:t>
    </dgm:pt>
    <dgm:pt modelId="{6BBBCE07-0A09-A940-B477-F720EC9E1921}" type="sibTrans" cxnId="{EADACD96-2245-3644-B8F3-82F0C69C2844}">
      <dgm:prSet/>
      <dgm:spPr/>
      <dgm:t>
        <a:bodyPr/>
        <a:lstStyle/>
        <a:p>
          <a:endParaRPr lang="en-US"/>
        </a:p>
      </dgm:t>
    </dgm:pt>
    <dgm:pt modelId="{42818C59-B7E7-BC4F-88A8-241E9B7D4218}" type="parTrans" cxnId="{EADACD96-2245-3644-B8F3-82F0C69C2844}">
      <dgm:prSet/>
      <dgm:spPr/>
      <dgm:t>
        <a:bodyPr/>
        <a:lstStyle/>
        <a:p>
          <a:endParaRPr lang="en-US"/>
        </a:p>
      </dgm:t>
    </dgm:pt>
    <dgm:pt modelId="{238F4C2A-851E-4B49-9BBE-A9469AA9C8A3}">
      <dgm:prSet custT="1"/>
      <dgm:spPr>
        <a:noFill/>
        <a:ln w="12700" cmpd="sng">
          <a:noFill/>
        </a:ln>
      </dgm:spPr>
      <dgm:t>
        <a:bodyPr/>
        <a:lstStyle/>
        <a:p>
          <a:pPr>
            <a:lnSpc>
              <a:spcPct val="100000"/>
            </a:lnSpc>
          </a:pPr>
          <a:r>
            <a:rPr lang="en-US" sz="1200" b="1" dirty="0" smtClean="0"/>
            <a:t>PAYROLL DATA</a:t>
          </a:r>
          <a:endParaRPr lang="en-US" sz="1200" b="1" dirty="0"/>
        </a:p>
      </dgm:t>
    </dgm:pt>
    <dgm:pt modelId="{FB828C3E-B2F0-B445-97A0-CB6E999D843F}" type="sibTrans" cxnId="{CCAB224A-4986-5845-9A1D-D624C2BDAADB}">
      <dgm:prSet/>
      <dgm:spPr/>
      <dgm:t>
        <a:bodyPr/>
        <a:lstStyle/>
        <a:p>
          <a:endParaRPr lang="en-US"/>
        </a:p>
      </dgm:t>
    </dgm:pt>
    <dgm:pt modelId="{3344C740-8CF8-0B4C-A594-B00660D8B500}" type="parTrans" cxnId="{CCAB224A-4986-5845-9A1D-D624C2BDAADB}">
      <dgm:prSet/>
      <dgm:spPr/>
      <dgm:t>
        <a:bodyPr/>
        <a:lstStyle/>
        <a:p>
          <a:endParaRPr lang="en-US"/>
        </a:p>
      </dgm:t>
    </dgm:pt>
    <dgm:pt modelId="{40BFA971-B577-FF44-91F3-AA29BFCD764E}">
      <dgm:prSet custT="1"/>
      <dgm:spPr>
        <a:noFill/>
        <a:ln w="12700" cmpd="sng">
          <a:noFill/>
        </a:ln>
      </dgm:spPr>
      <dgm:t>
        <a:bodyPr/>
        <a:lstStyle/>
        <a:p>
          <a:pPr>
            <a:lnSpc>
              <a:spcPct val="100000"/>
            </a:lnSpc>
          </a:pPr>
          <a:r>
            <a:rPr lang="en-US" sz="1200" b="1" dirty="0" smtClean="0"/>
            <a:t>JOB DATA</a:t>
          </a:r>
          <a:endParaRPr lang="en-US" sz="1200" b="1" dirty="0"/>
        </a:p>
      </dgm:t>
    </dgm:pt>
    <dgm:pt modelId="{C7D992A8-B57E-EC41-8991-745379DB88AB}" type="parTrans" cxnId="{01214A33-AFB4-AE4A-A6F8-669348FBE7C4}">
      <dgm:prSet/>
      <dgm:spPr/>
      <dgm:t>
        <a:bodyPr/>
        <a:lstStyle/>
        <a:p>
          <a:endParaRPr lang="en-US"/>
        </a:p>
      </dgm:t>
    </dgm:pt>
    <dgm:pt modelId="{2BDDF2DE-AFB5-CB44-A533-ADAAEF33D274}" type="sibTrans" cxnId="{01214A33-AFB4-AE4A-A6F8-669348FBE7C4}">
      <dgm:prSet/>
      <dgm:spPr/>
      <dgm:t>
        <a:bodyPr/>
        <a:lstStyle/>
        <a:p>
          <a:endParaRPr lang="en-US"/>
        </a:p>
      </dgm:t>
    </dgm:pt>
    <dgm:pt modelId="{10E37129-CE17-7D42-BC17-9F835BB6B152}">
      <dgm:prSet/>
      <dgm:spPr>
        <a:solidFill>
          <a:schemeClr val="accent3"/>
        </a:solidFill>
      </dgm:spPr>
      <dgm:t>
        <a:bodyPr/>
        <a:lstStyle/>
        <a:p>
          <a:r>
            <a:rPr lang="en-US" b="1" dirty="0" smtClean="0">
              <a:solidFill>
                <a:srgbClr val="000000"/>
              </a:solidFill>
            </a:rPr>
            <a:t>FINANCIAL GLOBAL</a:t>
          </a:r>
          <a:endParaRPr lang="en-US" b="1" dirty="0">
            <a:solidFill>
              <a:srgbClr val="000000"/>
            </a:solidFill>
          </a:endParaRPr>
        </a:p>
      </dgm:t>
    </dgm:pt>
    <dgm:pt modelId="{6A4BD5B2-8F8A-2C48-9F78-2420CE4DB3DA}" type="parTrans" cxnId="{856F447B-CDA0-3245-91E0-4BEE9F73E9C0}">
      <dgm:prSet/>
      <dgm:spPr/>
      <dgm:t>
        <a:bodyPr/>
        <a:lstStyle/>
        <a:p>
          <a:endParaRPr lang="en-US"/>
        </a:p>
      </dgm:t>
    </dgm:pt>
    <dgm:pt modelId="{DBF2AE02-008B-5742-B4E1-35B3D9A4F54A}" type="sibTrans" cxnId="{856F447B-CDA0-3245-91E0-4BEE9F73E9C0}">
      <dgm:prSet/>
      <dgm:spPr/>
      <dgm:t>
        <a:bodyPr/>
        <a:lstStyle/>
        <a:p>
          <a:endParaRPr lang="en-US"/>
        </a:p>
      </dgm:t>
    </dgm:pt>
    <dgm:pt modelId="{883E651C-312F-B14C-8BC8-83E560C1A975}">
      <dgm:prSet>
        <dgm:style>
          <a:lnRef idx="2">
            <a:schemeClr val="accent1"/>
          </a:lnRef>
          <a:fillRef idx="1">
            <a:schemeClr val="lt1"/>
          </a:fillRef>
          <a:effectRef idx="0">
            <a:schemeClr val="accent1"/>
          </a:effectRef>
          <a:fontRef idx="minor">
            <a:schemeClr val="dk1"/>
          </a:fontRef>
        </dgm:style>
      </dgm:prSet>
      <dgm:spPr>
        <a:solidFill>
          <a:srgbClr val="98C723"/>
        </a:solidFill>
      </dgm:spPr>
      <dgm:t>
        <a:bodyPr/>
        <a:lstStyle/>
        <a:p>
          <a:r>
            <a:rPr lang="en-US" b="1" dirty="0" smtClean="0">
              <a:solidFill>
                <a:srgbClr val="000000"/>
              </a:solidFill>
            </a:rPr>
            <a:t>FINANCIAL SECURE</a:t>
          </a:r>
          <a:endParaRPr lang="en-US" b="1" dirty="0">
            <a:solidFill>
              <a:srgbClr val="000000"/>
            </a:solidFill>
          </a:endParaRPr>
        </a:p>
      </dgm:t>
    </dgm:pt>
    <dgm:pt modelId="{79A59694-632F-3046-8D69-DD66980E5C6E}" type="parTrans" cxnId="{B47F4138-BB68-B044-B729-D5ECE7709EC6}">
      <dgm:prSet/>
      <dgm:spPr/>
      <dgm:t>
        <a:bodyPr/>
        <a:lstStyle/>
        <a:p>
          <a:endParaRPr lang="en-US"/>
        </a:p>
      </dgm:t>
    </dgm:pt>
    <dgm:pt modelId="{619DC25E-A895-AB4F-87C6-66D543BA05B5}" type="sibTrans" cxnId="{B47F4138-BB68-B044-B729-D5ECE7709EC6}">
      <dgm:prSet/>
      <dgm:spPr/>
      <dgm:t>
        <a:bodyPr/>
        <a:lstStyle/>
        <a:p>
          <a:endParaRPr lang="en-US"/>
        </a:p>
      </dgm:t>
    </dgm:pt>
    <dgm:pt modelId="{0C328143-356C-E649-8CB4-EE35828A3B33}">
      <dgm:prSet/>
      <dgm:spPr>
        <a:solidFill>
          <a:srgbClr val="98C723"/>
        </a:solidFill>
      </dgm:spPr>
      <dgm:t>
        <a:bodyPr/>
        <a:lstStyle/>
        <a:p>
          <a:r>
            <a:rPr lang="en-US" b="1" dirty="0" smtClean="0">
              <a:solidFill>
                <a:srgbClr val="000000"/>
              </a:solidFill>
            </a:rPr>
            <a:t>GRANTS SECURE</a:t>
          </a:r>
          <a:endParaRPr lang="en-US" b="1" dirty="0">
            <a:solidFill>
              <a:srgbClr val="000000"/>
            </a:solidFill>
          </a:endParaRPr>
        </a:p>
      </dgm:t>
    </dgm:pt>
    <dgm:pt modelId="{5A7E3345-ABF1-3E4C-8A4D-828A66CC3FE5}" type="parTrans" cxnId="{B42FAED3-6C81-1A46-9099-91A59CD87CBD}">
      <dgm:prSet/>
      <dgm:spPr/>
      <dgm:t>
        <a:bodyPr/>
        <a:lstStyle/>
        <a:p>
          <a:endParaRPr lang="en-US"/>
        </a:p>
      </dgm:t>
    </dgm:pt>
    <dgm:pt modelId="{F2478198-8370-7140-9910-8F805750602F}" type="sibTrans" cxnId="{B42FAED3-6C81-1A46-9099-91A59CD87CBD}">
      <dgm:prSet/>
      <dgm:spPr/>
      <dgm:t>
        <a:bodyPr/>
        <a:lstStyle/>
        <a:p>
          <a:endParaRPr lang="en-US"/>
        </a:p>
      </dgm:t>
    </dgm:pt>
    <dgm:pt modelId="{BAA061BB-9218-2B46-9462-CEB0318BDA43}">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JOURNAL DATA</a:t>
          </a:r>
          <a:endParaRPr lang="en-US" sz="1200" b="1" dirty="0"/>
        </a:p>
      </dgm:t>
    </dgm:pt>
    <dgm:pt modelId="{2DF47DD3-4783-9B48-B896-05F981D31210}" type="parTrans" cxnId="{30B28F92-F665-014F-902C-B8503BA087B3}">
      <dgm:prSet/>
      <dgm:spPr/>
      <dgm:t>
        <a:bodyPr/>
        <a:lstStyle/>
        <a:p>
          <a:endParaRPr lang="en-US"/>
        </a:p>
      </dgm:t>
    </dgm:pt>
    <dgm:pt modelId="{190AB65E-0193-6A48-83E3-86076D248509}" type="sibTrans" cxnId="{30B28F92-F665-014F-902C-B8503BA087B3}">
      <dgm:prSet/>
      <dgm:spPr/>
      <dgm:t>
        <a:bodyPr/>
        <a:lstStyle/>
        <a:p>
          <a:endParaRPr lang="en-US"/>
        </a:p>
      </dgm:t>
    </dgm:pt>
    <dgm:pt modelId="{4F1680F6-8FD7-834E-B2AD-172C6BD9F48B}">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A/R DATA</a:t>
          </a:r>
          <a:endParaRPr lang="en-US" sz="1200" b="1" dirty="0"/>
        </a:p>
      </dgm:t>
    </dgm:pt>
    <dgm:pt modelId="{B26B942F-1FA6-824E-BDC3-5F2BD7CC9CBB}" type="parTrans" cxnId="{5E5B534B-D858-6F40-8D00-65FFBD9CEE63}">
      <dgm:prSet/>
      <dgm:spPr/>
      <dgm:t>
        <a:bodyPr/>
        <a:lstStyle/>
        <a:p>
          <a:endParaRPr lang="en-US"/>
        </a:p>
      </dgm:t>
    </dgm:pt>
    <dgm:pt modelId="{DA58364D-82C2-CD40-8F8E-9B9250860D40}" type="sibTrans" cxnId="{5E5B534B-D858-6F40-8D00-65FFBD9CEE63}">
      <dgm:prSet/>
      <dgm:spPr/>
      <dgm:t>
        <a:bodyPr/>
        <a:lstStyle/>
        <a:p>
          <a:endParaRPr lang="en-US"/>
        </a:p>
      </dgm:t>
    </dgm:pt>
    <dgm:pt modelId="{F3A8B25D-927F-FB42-9D84-9B4BC296077B}">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VENDOR DATA</a:t>
          </a:r>
          <a:endParaRPr lang="en-US" sz="1200" b="1" dirty="0"/>
        </a:p>
      </dgm:t>
    </dgm:pt>
    <dgm:pt modelId="{AEF5C9CE-15B3-E548-A9A9-3B5BE13BA153}" type="parTrans" cxnId="{6CAB05B6-F9CB-9146-992F-FB18CA6F8392}">
      <dgm:prSet/>
      <dgm:spPr/>
      <dgm:t>
        <a:bodyPr/>
        <a:lstStyle/>
        <a:p>
          <a:endParaRPr lang="en-US"/>
        </a:p>
      </dgm:t>
    </dgm:pt>
    <dgm:pt modelId="{A9DD928F-28E8-594D-BF03-9919C6B97D77}" type="sibTrans" cxnId="{6CAB05B6-F9CB-9146-992F-FB18CA6F8392}">
      <dgm:prSet/>
      <dgm:spPr/>
      <dgm:t>
        <a:bodyPr/>
        <a:lstStyle/>
        <a:p>
          <a:endParaRPr lang="en-US"/>
        </a:p>
      </dgm:t>
    </dgm:pt>
    <dgm:pt modelId="{4F95E8D0-B331-924D-8E17-4C19F7717041}">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VOUCHER DATA</a:t>
          </a:r>
          <a:endParaRPr lang="en-US" sz="1200" b="1" dirty="0"/>
        </a:p>
      </dgm:t>
    </dgm:pt>
    <dgm:pt modelId="{82BCBCB3-E3A6-554D-8960-BE5DC15D02B3}" type="parTrans" cxnId="{890EBAE8-EC3D-DE48-87E7-09CE9D65B095}">
      <dgm:prSet/>
      <dgm:spPr/>
      <dgm:t>
        <a:bodyPr/>
        <a:lstStyle/>
        <a:p>
          <a:endParaRPr lang="en-US"/>
        </a:p>
      </dgm:t>
    </dgm:pt>
    <dgm:pt modelId="{6983B27A-8846-1B42-B845-322B08B86B5B}" type="sibTrans" cxnId="{890EBAE8-EC3D-DE48-87E7-09CE9D65B095}">
      <dgm:prSet/>
      <dgm:spPr/>
      <dgm:t>
        <a:bodyPr/>
        <a:lstStyle/>
        <a:p>
          <a:endParaRPr lang="en-US"/>
        </a:p>
      </dgm:t>
    </dgm:pt>
    <dgm:pt modelId="{035ADD11-1DB8-DC4B-99A5-67F1C577FC1F}">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PO AND RECEIVER DATA</a:t>
          </a:r>
          <a:endParaRPr lang="en-US" sz="1200" b="1" dirty="0"/>
        </a:p>
      </dgm:t>
    </dgm:pt>
    <dgm:pt modelId="{6B50B221-F5D6-444A-BF26-A5388C747668}" type="parTrans" cxnId="{5F09E8B7-E2C1-A44C-B327-BB89144CFF9E}">
      <dgm:prSet/>
      <dgm:spPr/>
      <dgm:t>
        <a:bodyPr/>
        <a:lstStyle/>
        <a:p>
          <a:endParaRPr lang="en-US"/>
        </a:p>
      </dgm:t>
    </dgm:pt>
    <dgm:pt modelId="{F41CE89D-0723-EC43-B263-C2D342AF3547}" type="sibTrans" cxnId="{5F09E8B7-E2C1-A44C-B327-BB89144CFF9E}">
      <dgm:prSet/>
      <dgm:spPr/>
      <dgm:t>
        <a:bodyPr/>
        <a:lstStyle/>
        <a:p>
          <a:endParaRPr lang="en-US"/>
        </a:p>
      </dgm:t>
    </dgm:pt>
    <dgm:pt modelId="{4F7A6122-A093-544B-BE6A-CCD4D3BBD9C4}">
      <dgm:prSet phldrT="[Text]" custT="1">
        <dgm:style>
          <a:lnRef idx="2">
            <a:schemeClr val="accent1"/>
          </a:lnRef>
          <a:fillRef idx="1">
            <a:schemeClr val="lt1"/>
          </a:fillRef>
          <a:effectRef idx="0">
            <a:schemeClr val="accent1"/>
          </a:effectRef>
          <a:fontRef idx="minor">
            <a:schemeClr val="dk1"/>
          </a:fontRef>
        </dgm:style>
      </dgm:prSet>
      <dgm:spPr>
        <a:noFill/>
        <a:ln w="12700" cmpd="sng">
          <a:noFill/>
        </a:ln>
      </dgm:spPr>
      <dgm:t>
        <a:bodyPr anchor="ctr"/>
        <a:lstStyle/>
        <a:p>
          <a:pPr algn="l">
            <a:lnSpc>
              <a:spcPct val="100000"/>
            </a:lnSpc>
          </a:pPr>
          <a:r>
            <a:rPr lang="en-US" sz="1200" b="1" dirty="0" smtClean="0"/>
            <a:t>USER SECURITY DATA</a:t>
          </a:r>
          <a:endParaRPr lang="en-US" sz="1200" b="1" dirty="0"/>
        </a:p>
      </dgm:t>
    </dgm:pt>
    <dgm:pt modelId="{B48469B7-D707-784F-8A3B-62D29C89F2BB}" type="parTrans" cxnId="{F4B8329C-7547-1046-BB3B-08609CAE4B1D}">
      <dgm:prSet/>
      <dgm:spPr/>
      <dgm:t>
        <a:bodyPr/>
        <a:lstStyle/>
        <a:p>
          <a:endParaRPr lang="en-US"/>
        </a:p>
      </dgm:t>
    </dgm:pt>
    <dgm:pt modelId="{A35F4CB5-7105-1E40-90A4-35DBEEC6E5DB}" type="sibTrans" cxnId="{F4B8329C-7547-1046-BB3B-08609CAE4B1D}">
      <dgm:prSet/>
      <dgm:spPr/>
      <dgm:t>
        <a:bodyPr/>
        <a:lstStyle/>
        <a:p>
          <a:endParaRPr lang="en-US"/>
        </a:p>
      </dgm:t>
    </dgm:pt>
    <dgm:pt modelId="{F620B1B9-2800-9146-BA6C-67B547D96494}">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PAYROLL DATA</a:t>
          </a:r>
          <a:endParaRPr lang="en-US" sz="1200" b="1" dirty="0"/>
        </a:p>
      </dgm:t>
    </dgm:pt>
    <dgm:pt modelId="{2520504E-C73B-E544-8C5F-AB304DA9A917}" type="parTrans" cxnId="{523BB678-BC4E-0040-A3FB-79E05A081A3F}">
      <dgm:prSet/>
      <dgm:spPr/>
      <dgm:t>
        <a:bodyPr/>
        <a:lstStyle/>
        <a:p>
          <a:endParaRPr lang="en-US"/>
        </a:p>
      </dgm:t>
    </dgm:pt>
    <dgm:pt modelId="{159F661F-79E7-E045-93F3-DB98E97598D6}" type="sibTrans" cxnId="{523BB678-BC4E-0040-A3FB-79E05A081A3F}">
      <dgm:prSet/>
      <dgm:spPr/>
      <dgm:t>
        <a:bodyPr/>
        <a:lstStyle/>
        <a:p>
          <a:endParaRPr lang="en-US"/>
        </a:p>
      </dgm:t>
    </dgm:pt>
    <dgm:pt modelId="{435E6122-9AF9-D541-9901-4AA753B2877B}">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REQUISITION DATA</a:t>
          </a:r>
          <a:endParaRPr lang="en-US" sz="1200" b="1" dirty="0"/>
        </a:p>
      </dgm:t>
    </dgm:pt>
    <dgm:pt modelId="{0A8A94E4-8D3C-3241-808D-D74E6DA32CFD}" type="parTrans" cxnId="{24C7EB21-8CE5-6C43-AD4D-136CC6A29099}">
      <dgm:prSet/>
      <dgm:spPr/>
      <dgm:t>
        <a:bodyPr/>
        <a:lstStyle/>
        <a:p>
          <a:endParaRPr lang="en-US"/>
        </a:p>
      </dgm:t>
    </dgm:pt>
    <dgm:pt modelId="{E6D6849F-3564-2841-B796-E117DAEC18B1}" type="sibTrans" cxnId="{24C7EB21-8CE5-6C43-AD4D-136CC6A29099}">
      <dgm:prSet/>
      <dgm:spPr/>
      <dgm:t>
        <a:bodyPr/>
        <a:lstStyle/>
        <a:p>
          <a:endParaRPr lang="en-US"/>
        </a:p>
      </dgm:t>
    </dgm:pt>
    <dgm:pt modelId="{E19A8F2C-652F-684A-BBBE-29B0DB1F60BA}">
      <dgm:prSet custT="1"/>
      <dgm:spPr>
        <a:noFill/>
        <a:ln w="12700" cmpd="sng">
          <a:noFill/>
        </a:ln>
      </dgm:spPr>
      <dgm:t>
        <a:bodyPr/>
        <a:lstStyle/>
        <a:p>
          <a:pPr>
            <a:lnSpc>
              <a:spcPct val="100000"/>
            </a:lnSpc>
          </a:pPr>
          <a:r>
            <a:rPr lang="en-US" sz="1200" b="1" dirty="0" smtClean="0"/>
            <a:t>BUDGET PREP DATA</a:t>
          </a:r>
          <a:endParaRPr lang="en-US" sz="1200" b="1" dirty="0"/>
        </a:p>
      </dgm:t>
    </dgm:pt>
    <dgm:pt modelId="{33BA1F85-BD8C-1446-8ED1-10596CCCB2D2}" type="parTrans" cxnId="{54DADDB9-2B7C-5942-8E6E-2CC6EF626DBB}">
      <dgm:prSet/>
      <dgm:spPr/>
      <dgm:t>
        <a:bodyPr/>
        <a:lstStyle/>
        <a:p>
          <a:endParaRPr lang="en-US"/>
        </a:p>
      </dgm:t>
    </dgm:pt>
    <dgm:pt modelId="{47CDD6F3-DB3B-1044-B5F7-3415F5F6BEF4}" type="sibTrans" cxnId="{54DADDB9-2B7C-5942-8E6E-2CC6EF626DBB}">
      <dgm:prSet/>
      <dgm:spPr/>
      <dgm:t>
        <a:bodyPr/>
        <a:lstStyle/>
        <a:p>
          <a:endParaRPr lang="en-US"/>
        </a:p>
      </dgm:t>
    </dgm:pt>
    <dgm:pt modelId="{F915D2DC-6488-0B43-8A9E-8F9B0833BCA9}">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KK TRANSACTION LIFE-CYCLE  DATA</a:t>
          </a:r>
          <a:endParaRPr lang="en-US" sz="1200" b="1" dirty="0"/>
        </a:p>
      </dgm:t>
    </dgm:pt>
    <dgm:pt modelId="{7C0CA22B-3F62-1D46-82C5-C6001B0AF110}" type="parTrans" cxnId="{7AEF3261-0DC9-9A4D-B385-C55C4A4B26F7}">
      <dgm:prSet/>
      <dgm:spPr/>
      <dgm:t>
        <a:bodyPr/>
        <a:lstStyle/>
        <a:p>
          <a:endParaRPr lang="en-US"/>
        </a:p>
      </dgm:t>
    </dgm:pt>
    <dgm:pt modelId="{BF635F3B-CE7E-8646-A4CB-EBA671BAA82B}" type="sibTrans" cxnId="{7AEF3261-0DC9-9A4D-B385-C55C4A4B26F7}">
      <dgm:prSet/>
      <dgm:spPr/>
      <dgm:t>
        <a:bodyPr/>
        <a:lstStyle/>
        <a:p>
          <a:endParaRPr lang="en-US"/>
        </a:p>
      </dgm:t>
    </dgm:pt>
    <dgm:pt modelId="{A058CE71-E7BE-D244-9DFE-A1087E19CC92}">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P-CARD DATA</a:t>
          </a:r>
          <a:endParaRPr lang="en-US" sz="1200" b="1" dirty="0"/>
        </a:p>
      </dgm:t>
    </dgm:pt>
    <dgm:pt modelId="{667D82A5-D2DC-F745-8853-7368343B750F}" type="parTrans" cxnId="{16E51B60-B36A-D34B-80FA-0149EBCE31B8}">
      <dgm:prSet/>
      <dgm:spPr/>
      <dgm:t>
        <a:bodyPr/>
        <a:lstStyle/>
        <a:p>
          <a:endParaRPr lang="en-US"/>
        </a:p>
      </dgm:t>
    </dgm:pt>
    <dgm:pt modelId="{E7F91E2A-3F98-F148-8E2B-9F50BA2AA058}" type="sibTrans" cxnId="{16E51B60-B36A-D34B-80FA-0149EBCE31B8}">
      <dgm:prSet/>
      <dgm:spPr/>
      <dgm:t>
        <a:bodyPr/>
        <a:lstStyle/>
        <a:p>
          <a:endParaRPr lang="en-US"/>
        </a:p>
      </dgm:t>
    </dgm:pt>
    <dgm:pt modelId="{895DF3B3-E229-E248-88E8-90FB747E7ADB}">
      <dgm:prSet custT="1"/>
      <dgm:spPr>
        <a:noFill/>
        <a:ln>
          <a:noFill/>
        </a:ln>
      </dgm:spPr>
      <dgm:t>
        <a:bodyPr anchor="ctr"/>
        <a:lstStyle/>
        <a:p>
          <a:pPr algn="l">
            <a:lnSpc>
              <a:spcPct val="100000"/>
            </a:lnSpc>
          </a:pPr>
          <a:r>
            <a:rPr lang="en-US" sz="1200" b="1" dirty="0" smtClean="0"/>
            <a:t>BUDGET DATA</a:t>
          </a:r>
          <a:endParaRPr lang="en-US" sz="1200" b="1" dirty="0"/>
        </a:p>
      </dgm:t>
    </dgm:pt>
    <dgm:pt modelId="{E0272C09-D964-7848-82F9-83FC6DFEA2E9}" type="parTrans" cxnId="{32DA7574-4D39-2D42-97E2-4647B6F297E9}">
      <dgm:prSet/>
      <dgm:spPr/>
      <dgm:t>
        <a:bodyPr/>
        <a:lstStyle/>
        <a:p>
          <a:endParaRPr lang="en-US"/>
        </a:p>
      </dgm:t>
    </dgm:pt>
    <dgm:pt modelId="{012E36F6-FE7E-824E-9BDD-498523713CE4}" type="sibTrans" cxnId="{32DA7574-4D39-2D42-97E2-4647B6F297E9}">
      <dgm:prSet/>
      <dgm:spPr/>
      <dgm:t>
        <a:bodyPr/>
        <a:lstStyle/>
        <a:p>
          <a:endParaRPr lang="en-US"/>
        </a:p>
      </dgm:t>
    </dgm:pt>
    <dgm:pt modelId="{063FE9BD-0657-EF44-A5EF-68F40F5287A0}">
      <dgm:prSet custT="1"/>
      <dgm:spPr>
        <a:noFill/>
        <a:ln>
          <a:noFill/>
        </a:ln>
      </dgm:spPr>
      <dgm:t>
        <a:bodyPr anchor="ctr"/>
        <a:lstStyle/>
        <a:p>
          <a:pPr algn="l">
            <a:lnSpc>
              <a:spcPct val="100000"/>
            </a:lnSpc>
          </a:pPr>
          <a:r>
            <a:rPr lang="en-US" sz="1200" b="1" dirty="0" smtClean="0"/>
            <a:t>REVENUE DATA</a:t>
          </a:r>
          <a:endParaRPr lang="en-US" sz="1200" b="1" dirty="0"/>
        </a:p>
      </dgm:t>
    </dgm:pt>
    <dgm:pt modelId="{9AC48F9C-3F45-2945-B109-ADCC05F51584}" type="parTrans" cxnId="{CDE0C9D3-B20E-284A-99AA-838C9A79649E}">
      <dgm:prSet/>
      <dgm:spPr/>
      <dgm:t>
        <a:bodyPr/>
        <a:lstStyle/>
        <a:p>
          <a:endParaRPr lang="en-US"/>
        </a:p>
      </dgm:t>
    </dgm:pt>
    <dgm:pt modelId="{38187A6D-7E02-8744-815C-88F184931315}" type="sibTrans" cxnId="{CDE0C9D3-B20E-284A-99AA-838C9A79649E}">
      <dgm:prSet/>
      <dgm:spPr/>
      <dgm:t>
        <a:bodyPr/>
        <a:lstStyle/>
        <a:p>
          <a:endParaRPr lang="en-US"/>
        </a:p>
      </dgm:t>
    </dgm:pt>
    <dgm:pt modelId="{C3FA8821-B477-1C42-A834-3806B895724D}">
      <dgm:prSet custT="1"/>
      <dgm:spPr>
        <a:noFill/>
        <a:ln>
          <a:noFill/>
        </a:ln>
      </dgm:spPr>
      <dgm:t>
        <a:bodyPr anchor="ctr"/>
        <a:lstStyle/>
        <a:p>
          <a:pPr algn="l">
            <a:lnSpc>
              <a:spcPct val="100000"/>
            </a:lnSpc>
          </a:pPr>
          <a:r>
            <a:rPr lang="en-US" sz="1200" b="1" dirty="0" smtClean="0"/>
            <a:t>EXPENSES DATA</a:t>
          </a:r>
          <a:endParaRPr lang="en-US" sz="1200" b="1" dirty="0"/>
        </a:p>
      </dgm:t>
    </dgm:pt>
    <dgm:pt modelId="{2BB51EEB-8EE1-4843-9DF0-40EE3B09A63E}" type="parTrans" cxnId="{827C79C5-09F1-8547-80A5-61E93EED88F9}">
      <dgm:prSet/>
      <dgm:spPr/>
      <dgm:t>
        <a:bodyPr/>
        <a:lstStyle/>
        <a:p>
          <a:endParaRPr lang="en-US"/>
        </a:p>
      </dgm:t>
    </dgm:pt>
    <dgm:pt modelId="{1D84BBD1-F388-7249-AC9B-15368A246E4E}" type="sibTrans" cxnId="{827C79C5-09F1-8547-80A5-61E93EED88F9}">
      <dgm:prSet/>
      <dgm:spPr/>
      <dgm:t>
        <a:bodyPr/>
        <a:lstStyle/>
        <a:p>
          <a:endParaRPr lang="en-US"/>
        </a:p>
      </dgm:t>
    </dgm:pt>
    <dgm:pt modelId="{DB498122-2B80-D649-B2F3-1DAF70D9E385}">
      <dgm:prSet custT="1"/>
      <dgm:spPr>
        <a:noFill/>
        <a:ln>
          <a:noFill/>
        </a:ln>
      </dgm:spPr>
      <dgm:t>
        <a:bodyPr anchor="ctr"/>
        <a:lstStyle/>
        <a:p>
          <a:pPr algn="l">
            <a:lnSpc>
              <a:spcPct val="100000"/>
            </a:lnSpc>
          </a:pPr>
          <a:r>
            <a:rPr lang="en-US" sz="1200" b="1" dirty="0" smtClean="0"/>
            <a:t>FUND BALANCES </a:t>
          </a:r>
          <a:endParaRPr lang="en-US" sz="1200" b="1" dirty="0"/>
        </a:p>
      </dgm:t>
    </dgm:pt>
    <dgm:pt modelId="{96421FC3-F369-EC46-9D5D-6D6F5E7C19DD}" type="parTrans" cxnId="{107F6E36-09E0-8640-8C7E-B9138FB12D57}">
      <dgm:prSet/>
      <dgm:spPr/>
      <dgm:t>
        <a:bodyPr/>
        <a:lstStyle/>
        <a:p>
          <a:endParaRPr lang="en-US"/>
        </a:p>
      </dgm:t>
    </dgm:pt>
    <dgm:pt modelId="{221B4D8D-B2E6-4245-97A0-6110617B6D4A}" type="sibTrans" cxnId="{107F6E36-09E0-8640-8C7E-B9138FB12D57}">
      <dgm:prSet/>
      <dgm:spPr/>
      <dgm:t>
        <a:bodyPr/>
        <a:lstStyle/>
        <a:p>
          <a:endParaRPr lang="en-US"/>
        </a:p>
      </dgm:t>
    </dgm:pt>
    <dgm:pt modelId="{C4AFE26E-919D-FE40-A72F-C0A295D1AD7A}">
      <dgm:prSet custT="1"/>
      <dgm:spPr>
        <a:noFill/>
        <a:ln>
          <a:noFill/>
        </a:ln>
      </dgm:spPr>
      <dgm:t>
        <a:bodyPr anchor="ctr"/>
        <a:lstStyle/>
        <a:p>
          <a:pPr algn="l">
            <a:lnSpc>
              <a:spcPct val="100000"/>
            </a:lnSpc>
          </a:pPr>
          <a:r>
            <a:rPr lang="en-US" sz="1200" b="1" dirty="0" smtClean="0"/>
            <a:t>ENCUMBRANCES DATA</a:t>
          </a:r>
          <a:endParaRPr lang="en-US" sz="1200" b="1" dirty="0"/>
        </a:p>
      </dgm:t>
    </dgm:pt>
    <dgm:pt modelId="{9DF63C81-1420-6E49-8ED6-DF2E4EA84687}" type="parTrans" cxnId="{6293DC57-AE71-0D4A-8A04-2831071E6610}">
      <dgm:prSet/>
      <dgm:spPr/>
      <dgm:t>
        <a:bodyPr/>
        <a:lstStyle/>
        <a:p>
          <a:endParaRPr lang="en-US"/>
        </a:p>
      </dgm:t>
    </dgm:pt>
    <dgm:pt modelId="{2F046596-D473-9D48-816E-42F46C76533D}" type="sibTrans" cxnId="{6293DC57-AE71-0D4A-8A04-2831071E6610}">
      <dgm:prSet/>
      <dgm:spPr/>
      <dgm:t>
        <a:bodyPr/>
        <a:lstStyle/>
        <a:p>
          <a:endParaRPr lang="en-US"/>
        </a:p>
      </dgm:t>
    </dgm:pt>
    <dgm:pt modelId="{A6028C10-CB84-AF45-8B2C-DFAB6F945E36}">
      <dgm:prSet custT="1"/>
      <dgm:spPr>
        <a:noFill/>
        <a:ln w="12700" cmpd="sng">
          <a:noFill/>
        </a:ln>
      </dgm:spPr>
      <dgm:t>
        <a:bodyPr/>
        <a:lstStyle/>
        <a:p>
          <a:pPr>
            <a:lnSpc>
              <a:spcPct val="100000"/>
            </a:lnSpc>
          </a:pPr>
          <a:r>
            <a:rPr lang="en-US" sz="1200" b="1" dirty="0" smtClean="0"/>
            <a:t>POSITION MANAGEMENT DATA</a:t>
          </a:r>
          <a:endParaRPr lang="en-US" sz="1200" b="1" dirty="0"/>
        </a:p>
      </dgm:t>
    </dgm:pt>
    <dgm:pt modelId="{5FFC21A8-3076-7848-9DCC-3D5605B54907}" type="parTrans" cxnId="{4B56B833-7C94-CE4F-839A-613B870C622C}">
      <dgm:prSet/>
      <dgm:spPr/>
      <dgm:t>
        <a:bodyPr/>
        <a:lstStyle/>
        <a:p>
          <a:endParaRPr lang="en-US"/>
        </a:p>
      </dgm:t>
    </dgm:pt>
    <dgm:pt modelId="{0DF10317-DDFC-3843-B756-AFE9EC9B2FB0}" type="sibTrans" cxnId="{4B56B833-7C94-CE4F-839A-613B870C622C}">
      <dgm:prSet/>
      <dgm:spPr/>
      <dgm:t>
        <a:bodyPr/>
        <a:lstStyle/>
        <a:p>
          <a:endParaRPr lang="en-US"/>
        </a:p>
      </dgm:t>
    </dgm:pt>
    <dgm:pt modelId="{EEB25657-653D-F444-8AC6-C4E7EFF1DE93}">
      <dgm:prSet phldrT="[Text]" custT="1">
        <dgm:style>
          <a:lnRef idx="2">
            <a:schemeClr val="accent1"/>
          </a:lnRef>
          <a:fillRef idx="1">
            <a:schemeClr val="lt1"/>
          </a:fillRef>
          <a:effectRef idx="0">
            <a:schemeClr val="accent1"/>
          </a:effectRef>
          <a:fontRef idx="minor">
            <a:schemeClr val="dk1"/>
          </a:fontRef>
        </dgm:style>
      </dgm:prSet>
      <dgm:spPr>
        <a:noFill/>
        <a:ln w="12700" cmpd="sng">
          <a:noFill/>
        </a:ln>
      </dgm:spPr>
      <dgm:t>
        <a:bodyPr anchor="ctr"/>
        <a:lstStyle/>
        <a:p>
          <a:pPr algn="l">
            <a:lnSpc>
              <a:spcPct val="100000"/>
            </a:lnSpc>
          </a:pPr>
          <a:r>
            <a:rPr lang="en-US" sz="1200" b="1" dirty="0" smtClean="0"/>
            <a:t>VENDOR SPEND DATA</a:t>
          </a:r>
          <a:endParaRPr lang="en-US" sz="1200" b="1" dirty="0"/>
        </a:p>
      </dgm:t>
    </dgm:pt>
    <dgm:pt modelId="{9D7F2F4E-4520-6C4D-84DF-A35FAA03983F}" type="parTrans" cxnId="{CCACAA6B-48F8-F14F-8965-D4407D7326EF}">
      <dgm:prSet/>
      <dgm:spPr/>
      <dgm:t>
        <a:bodyPr/>
        <a:lstStyle/>
        <a:p>
          <a:endParaRPr lang="en-US"/>
        </a:p>
      </dgm:t>
    </dgm:pt>
    <dgm:pt modelId="{85AC8F83-E169-1F4C-8520-15780470406C}" type="sibTrans" cxnId="{CCACAA6B-48F8-F14F-8965-D4407D7326EF}">
      <dgm:prSet/>
      <dgm:spPr/>
      <dgm:t>
        <a:bodyPr/>
        <a:lstStyle/>
        <a:p>
          <a:endParaRPr lang="en-US"/>
        </a:p>
      </dgm:t>
    </dgm:pt>
    <dgm:pt modelId="{1CA83D52-1942-5C47-B7DA-006D3D6CCAB5}">
      <dgm:prSet custT="1"/>
      <dgm:spPr>
        <a:noFill/>
        <a:ln w="12700" cmpd="sng">
          <a:noFill/>
        </a:ln>
      </dgm:spPr>
      <dgm:t>
        <a:bodyPr/>
        <a:lstStyle/>
        <a:p>
          <a:pPr>
            <a:lnSpc>
              <a:spcPct val="100000"/>
            </a:lnSpc>
          </a:pPr>
          <a:r>
            <a:rPr lang="en-US" sz="1200" b="1" dirty="0" smtClean="0"/>
            <a:t>BUDGET DATA</a:t>
          </a:r>
          <a:endParaRPr lang="en-US" sz="1200" b="1" dirty="0"/>
        </a:p>
      </dgm:t>
    </dgm:pt>
    <dgm:pt modelId="{752D3E4E-586B-5B45-8D02-CA4B0DE34FEF}" type="parTrans" cxnId="{01C14C43-D2BC-D346-8B35-23B04910693A}">
      <dgm:prSet/>
      <dgm:spPr/>
      <dgm:t>
        <a:bodyPr/>
        <a:lstStyle/>
        <a:p>
          <a:endParaRPr lang="en-US"/>
        </a:p>
      </dgm:t>
    </dgm:pt>
    <dgm:pt modelId="{2365D667-1B0F-EF43-82D8-D6247A86D0BF}" type="sibTrans" cxnId="{01C14C43-D2BC-D346-8B35-23B04910693A}">
      <dgm:prSet/>
      <dgm:spPr/>
      <dgm:t>
        <a:bodyPr/>
        <a:lstStyle/>
        <a:p>
          <a:endParaRPr lang="en-US"/>
        </a:p>
      </dgm:t>
    </dgm:pt>
    <dgm:pt modelId="{CC8194D9-4CAC-7B47-913C-94A6D8135B0C}">
      <dgm:prSet custT="1"/>
      <dgm:spPr>
        <a:noFill/>
        <a:ln w="12700" cmpd="sng">
          <a:noFill/>
        </a:ln>
      </dgm:spPr>
      <dgm:t>
        <a:bodyPr/>
        <a:lstStyle/>
        <a:p>
          <a:pPr>
            <a:lnSpc>
              <a:spcPct val="100000"/>
            </a:lnSpc>
          </a:pPr>
          <a:r>
            <a:rPr lang="en-US" sz="1200" b="1" dirty="0" smtClean="0"/>
            <a:t>DIRECT REVENUE</a:t>
          </a:r>
          <a:endParaRPr lang="en-US" sz="1200" b="1" dirty="0"/>
        </a:p>
      </dgm:t>
    </dgm:pt>
    <dgm:pt modelId="{B67BD855-25B0-3D4A-A9AA-1F26BFE37396}" type="parTrans" cxnId="{1F2644B8-C622-A941-B32A-9AB0A8D94FFA}">
      <dgm:prSet/>
      <dgm:spPr/>
      <dgm:t>
        <a:bodyPr/>
        <a:lstStyle/>
        <a:p>
          <a:endParaRPr lang="en-US"/>
        </a:p>
      </dgm:t>
    </dgm:pt>
    <dgm:pt modelId="{D3776C65-7FA4-7D49-9184-38B788B340B0}" type="sibTrans" cxnId="{1F2644B8-C622-A941-B32A-9AB0A8D94FFA}">
      <dgm:prSet/>
      <dgm:spPr/>
      <dgm:t>
        <a:bodyPr/>
        <a:lstStyle/>
        <a:p>
          <a:endParaRPr lang="en-US"/>
        </a:p>
      </dgm:t>
    </dgm:pt>
    <dgm:pt modelId="{4698CB0C-10BA-684E-BFC2-2E64EC64CD23}">
      <dgm:prSet custT="1"/>
      <dgm:spPr>
        <a:noFill/>
        <a:ln w="12700" cmpd="sng">
          <a:noFill/>
        </a:ln>
      </dgm:spPr>
      <dgm:t>
        <a:bodyPr/>
        <a:lstStyle/>
        <a:p>
          <a:pPr>
            <a:lnSpc>
              <a:spcPct val="100000"/>
            </a:lnSpc>
          </a:pPr>
          <a:r>
            <a:rPr lang="en-US" sz="1200" b="1" dirty="0" smtClean="0"/>
            <a:t>EXENSES DATA</a:t>
          </a:r>
          <a:endParaRPr lang="en-US" sz="1200" b="1" dirty="0"/>
        </a:p>
      </dgm:t>
    </dgm:pt>
    <dgm:pt modelId="{D33BA853-96C8-3F4D-9EF4-DEAFF85D4B42}" type="parTrans" cxnId="{4CC35F68-DE72-4046-B28A-D1A6A2891233}">
      <dgm:prSet/>
      <dgm:spPr/>
      <dgm:t>
        <a:bodyPr/>
        <a:lstStyle/>
        <a:p>
          <a:endParaRPr lang="en-US"/>
        </a:p>
      </dgm:t>
    </dgm:pt>
    <dgm:pt modelId="{ACC4FADA-38EC-2D4A-A6A4-EC6EA6186653}" type="sibTrans" cxnId="{4CC35F68-DE72-4046-B28A-D1A6A2891233}">
      <dgm:prSet/>
      <dgm:spPr/>
      <dgm:t>
        <a:bodyPr/>
        <a:lstStyle/>
        <a:p>
          <a:endParaRPr lang="en-US"/>
        </a:p>
      </dgm:t>
    </dgm:pt>
    <dgm:pt modelId="{A55308CA-FE6D-4C4C-9D40-AF8458EEB1DE}">
      <dgm:prSet custT="1"/>
      <dgm:spPr>
        <a:noFill/>
        <a:ln w="12700" cmpd="sng">
          <a:noFill/>
        </a:ln>
      </dgm:spPr>
      <dgm:t>
        <a:bodyPr/>
        <a:lstStyle/>
        <a:p>
          <a:pPr>
            <a:lnSpc>
              <a:spcPct val="100000"/>
            </a:lnSpc>
          </a:pPr>
          <a:r>
            <a:rPr lang="en-US" sz="1200" b="1" dirty="0" smtClean="0"/>
            <a:t>PAYROLL DATA</a:t>
          </a:r>
          <a:endParaRPr lang="en-US" sz="1200" b="1" dirty="0"/>
        </a:p>
      </dgm:t>
    </dgm:pt>
    <dgm:pt modelId="{490BA6CC-1D09-9B49-9383-5AC6D81EF560}" type="parTrans" cxnId="{60000D8B-867E-E940-A109-F5F862C52954}">
      <dgm:prSet/>
      <dgm:spPr/>
      <dgm:t>
        <a:bodyPr/>
        <a:lstStyle/>
        <a:p>
          <a:endParaRPr lang="en-US"/>
        </a:p>
      </dgm:t>
    </dgm:pt>
    <dgm:pt modelId="{8C819766-A8F7-E447-BC1E-7F4AE21F1D66}" type="sibTrans" cxnId="{60000D8B-867E-E940-A109-F5F862C52954}">
      <dgm:prSet/>
      <dgm:spPr/>
      <dgm:t>
        <a:bodyPr/>
        <a:lstStyle/>
        <a:p>
          <a:endParaRPr lang="en-US"/>
        </a:p>
      </dgm:t>
    </dgm:pt>
    <dgm:pt modelId="{5A776A22-76E4-2C40-9E27-36A9008F63FE}">
      <dgm:prSet custT="1"/>
      <dgm:spPr>
        <a:noFill/>
        <a:ln w="12700" cmpd="sng">
          <a:noFill/>
        </a:ln>
      </dgm:spPr>
      <dgm:t>
        <a:bodyPr/>
        <a:lstStyle/>
        <a:p>
          <a:pPr>
            <a:lnSpc>
              <a:spcPct val="100000"/>
            </a:lnSpc>
          </a:pPr>
          <a:r>
            <a:rPr lang="en-US" sz="1200" b="1" dirty="0" smtClean="0"/>
            <a:t>INDIRECTS DATA</a:t>
          </a:r>
          <a:endParaRPr lang="en-US" sz="1200" b="1" dirty="0"/>
        </a:p>
      </dgm:t>
    </dgm:pt>
    <dgm:pt modelId="{28EAAEBA-FEBD-B34B-AA57-76E99ADE73B6}" type="parTrans" cxnId="{36FDB339-B26E-444C-BA21-51EACB6EFC03}">
      <dgm:prSet/>
      <dgm:spPr/>
      <dgm:t>
        <a:bodyPr/>
        <a:lstStyle/>
        <a:p>
          <a:endParaRPr lang="en-US"/>
        </a:p>
      </dgm:t>
    </dgm:pt>
    <dgm:pt modelId="{CF71D915-8734-574D-BFC4-65431C858955}" type="sibTrans" cxnId="{36FDB339-B26E-444C-BA21-51EACB6EFC03}">
      <dgm:prSet/>
      <dgm:spPr/>
      <dgm:t>
        <a:bodyPr/>
        <a:lstStyle/>
        <a:p>
          <a:endParaRPr lang="en-US"/>
        </a:p>
      </dgm:t>
    </dgm:pt>
    <dgm:pt modelId="{A61B4FE9-70DC-0D43-A8A3-FA0C9D8165F7}">
      <dgm:prSet custT="1"/>
      <dgm:spPr>
        <a:noFill/>
        <a:ln w="12700" cmpd="sng">
          <a:noFill/>
        </a:ln>
      </dgm:spPr>
      <dgm:t>
        <a:bodyPr/>
        <a:lstStyle/>
        <a:p>
          <a:pPr>
            <a:lnSpc>
              <a:spcPct val="100000"/>
            </a:lnSpc>
          </a:pPr>
          <a:r>
            <a:rPr lang="en-US" sz="1200" b="1" dirty="0" smtClean="0"/>
            <a:t>A/R DATA</a:t>
          </a:r>
          <a:endParaRPr lang="en-US" sz="1200" b="1" dirty="0"/>
        </a:p>
      </dgm:t>
    </dgm:pt>
    <dgm:pt modelId="{F3CB3468-FD64-2B42-9FF2-0033F801B735}" type="parTrans" cxnId="{A2F87A24-3C51-4843-B29E-AEBE0C53D771}">
      <dgm:prSet/>
      <dgm:spPr/>
      <dgm:t>
        <a:bodyPr/>
        <a:lstStyle/>
        <a:p>
          <a:endParaRPr lang="en-US"/>
        </a:p>
      </dgm:t>
    </dgm:pt>
    <dgm:pt modelId="{1D73AF80-06E1-3945-B933-A6FAAA02562F}" type="sibTrans" cxnId="{A2F87A24-3C51-4843-B29E-AEBE0C53D771}">
      <dgm:prSet/>
      <dgm:spPr/>
      <dgm:t>
        <a:bodyPr/>
        <a:lstStyle/>
        <a:p>
          <a:endParaRPr lang="en-US"/>
        </a:p>
      </dgm:t>
    </dgm:pt>
    <dgm:pt modelId="{1A86B71C-61D9-2F48-9061-1CE3749E0CD0}">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AGENCY FUND</a:t>
          </a:r>
          <a:endParaRPr lang="en-US" sz="1200" b="1" dirty="0"/>
        </a:p>
      </dgm:t>
    </dgm:pt>
    <dgm:pt modelId="{1DE6A873-7326-3D4E-AA5D-271C5E580E45}" type="parTrans" cxnId="{3450B4FA-EF60-434F-858F-11558D353EC8}">
      <dgm:prSet/>
      <dgm:spPr/>
      <dgm:t>
        <a:bodyPr/>
        <a:lstStyle/>
        <a:p>
          <a:endParaRPr lang="en-US"/>
        </a:p>
      </dgm:t>
    </dgm:pt>
    <dgm:pt modelId="{CE82EA80-8636-174C-86A5-1220D7E073C4}" type="sibTrans" cxnId="{3450B4FA-EF60-434F-858F-11558D353EC8}">
      <dgm:prSet/>
      <dgm:spPr/>
      <dgm:t>
        <a:bodyPr/>
        <a:lstStyle/>
        <a:p>
          <a:endParaRPr lang="en-US"/>
        </a:p>
      </dgm:t>
    </dgm:pt>
    <dgm:pt modelId="{A32BBCFA-C45C-C44A-B21B-3F444F92555E}">
      <dgm:prSet custT="1"/>
      <dgm:spPr>
        <a:noFill/>
        <a:ln w="12700" cmpd="sng">
          <a:noFill/>
        </a:ln>
      </dgm:spPr>
      <dgm:t>
        <a:bodyPr/>
        <a:lstStyle/>
        <a:p>
          <a:pPr>
            <a:lnSpc>
              <a:spcPct val="100000"/>
            </a:lnSpc>
          </a:pPr>
          <a:r>
            <a:rPr lang="en-US" sz="1200" b="1" dirty="0" smtClean="0"/>
            <a:t>EMPLOYEE DATA</a:t>
          </a:r>
          <a:endParaRPr lang="en-US" sz="1200" b="1" dirty="0"/>
        </a:p>
      </dgm:t>
    </dgm:pt>
    <dgm:pt modelId="{A64DFAA0-9095-7742-8E6A-8615C0493539}" type="parTrans" cxnId="{468A485E-E5FF-A04E-ACB9-F65CB479B38B}">
      <dgm:prSet/>
      <dgm:spPr/>
      <dgm:t>
        <a:bodyPr/>
        <a:lstStyle/>
        <a:p>
          <a:endParaRPr lang="en-US"/>
        </a:p>
      </dgm:t>
    </dgm:pt>
    <dgm:pt modelId="{D0CDA17D-AF6F-EF4D-9F4C-6318188180CA}" type="sibTrans" cxnId="{468A485E-E5FF-A04E-ACB9-F65CB479B38B}">
      <dgm:prSet/>
      <dgm:spPr/>
      <dgm:t>
        <a:bodyPr/>
        <a:lstStyle/>
        <a:p>
          <a:endParaRPr lang="en-US"/>
        </a:p>
      </dgm:t>
    </dgm:pt>
    <dgm:pt modelId="{2E4C6DBB-9B92-FD4B-88A3-4AD6286FF6BB}">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SHIPMENT DATA</a:t>
          </a:r>
          <a:endParaRPr lang="en-US" sz="1200" b="1" dirty="0"/>
        </a:p>
      </dgm:t>
    </dgm:pt>
    <dgm:pt modelId="{1007F669-B37F-B14E-9A41-97936B8649A8}" type="parTrans" cxnId="{FD8BF8C4-DCBE-B047-976C-2092C80EFDFE}">
      <dgm:prSet/>
      <dgm:spPr/>
      <dgm:t>
        <a:bodyPr/>
        <a:lstStyle/>
        <a:p>
          <a:endParaRPr lang="en-US"/>
        </a:p>
      </dgm:t>
    </dgm:pt>
    <dgm:pt modelId="{B998B23A-8AC1-8D40-897A-C147259E07A7}" type="sibTrans" cxnId="{FD8BF8C4-DCBE-B047-976C-2092C80EFDFE}">
      <dgm:prSet/>
      <dgm:spPr/>
      <dgm:t>
        <a:bodyPr/>
        <a:lstStyle/>
        <a:p>
          <a:endParaRPr lang="en-US"/>
        </a:p>
      </dgm:t>
    </dgm:pt>
    <dgm:pt modelId="{B56ADBDA-5CE7-AD41-8A19-D1638CF7EB86}" type="pres">
      <dgm:prSet presAssocID="{CB0589AA-D7FA-8141-AF9E-542949D5387E}" presName="cycleMatrixDiagram" presStyleCnt="0">
        <dgm:presLayoutVars>
          <dgm:chMax val="1"/>
          <dgm:dir/>
          <dgm:animLvl val="lvl"/>
          <dgm:resizeHandles val="exact"/>
        </dgm:presLayoutVars>
      </dgm:prSet>
      <dgm:spPr/>
      <dgm:t>
        <a:bodyPr/>
        <a:lstStyle/>
        <a:p>
          <a:endParaRPr lang="en-US"/>
        </a:p>
      </dgm:t>
    </dgm:pt>
    <dgm:pt modelId="{EA8558F2-3E2D-0641-B2DD-C37BBAC561DE}" type="pres">
      <dgm:prSet presAssocID="{CB0589AA-D7FA-8141-AF9E-542949D5387E}" presName="children" presStyleCnt="0"/>
      <dgm:spPr/>
      <dgm:t>
        <a:bodyPr/>
        <a:lstStyle/>
        <a:p>
          <a:endParaRPr lang="en-US"/>
        </a:p>
      </dgm:t>
    </dgm:pt>
    <dgm:pt modelId="{52EA16A6-E9F8-B040-B2D3-43F845887426}" type="pres">
      <dgm:prSet presAssocID="{CB0589AA-D7FA-8141-AF9E-542949D5387E}" presName="child1group" presStyleCnt="0"/>
      <dgm:spPr/>
      <dgm:t>
        <a:bodyPr/>
        <a:lstStyle/>
        <a:p>
          <a:endParaRPr lang="en-US"/>
        </a:p>
      </dgm:t>
    </dgm:pt>
    <dgm:pt modelId="{9B1CB986-5F53-7241-BC94-36D1F4190010}" type="pres">
      <dgm:prSet presAssocID="{CB0589AA-D7FA-8141-AF9E-542949D5387E}" presName="child1" presStyleLbl="bgAcc1" presStyleIdx="0" presStyleCnt="4" custLinFactNeighborX="-14879" custLinFactNeighborY="10031"/>
      <dgm:spPr/>
      <dgm:t>
        <a:bodyPr/>
        <a:lstStyle/>
        <a:p>
          <a:endParaRPr lang="en-US"/>
        </a:p>
      </dgm:t>
    </dgm:pt>
    <dgm:pt modelId="{0FD32521-A4EC-524B-AC53-5E932E8D8D34}" type="pres">
      <dgm:prSet presAssocID="{CB0589AA-D7FA-8141-AF9E-542949D5387E}" presName="child1Text" presStyleLbl="bgAcc1" presStyleIdx="0" presStyleCnt="4">
        <dgm:presLayoutVars>
          <dgm:bulletEnabled val="1"/>
        </dgm:presLayoutVars>
      </dgm:prSet>
      <dgm:spPr/>
      <dgm:t>
        <a:bodyPr/>
        <a:lstStyle/>
        <a:p>
          <a:endParaRPr lang="en-US"/>
        </a:p>
      </dgm:t>
    </dgm:pt>
    <dgm:pt modelId="{3E3B16A9-6FFD-1E4E-AB5F-D69CDFCEC66E}" type="pres">
      <dgm:prSet presAssocID="{CB0589AA-D7FA-8141-AF9E-542949D5387E}" presName="child2group" presStyleCnt="0"/>
      <dgm:spPr/>
    </dgm:pt>
    <dgm:pt modelId="{640DBEB4-1799-1A46-8516-ECCE4111F032}" type="pres">
      <dgm:prSet presAssocID="{CB0589AA-D7FA-8141-AF9E-542949D5387E}" presName="child2" presStyleLbl="bgAcc1" presStyleIdx="1" presStyleCnt="4" custLinFactNeighborX="36732"/>
      <dgm:spPr/>
      <dgm:t>
        <a:bodyPr/>
        <a:lstStyle/>
        <a:p>
          <a:endParaRPr lang="en-US"/>
        </a:p>
      </dgm:t>
    </dgm:pt>
    <dgm:pt modelId="{9AF2E3BF-6F98-1045-8E43-B0B516B5A399}" type="pres">
      <dgm:prSet presAssocID="{CB0589AA-D7FA-8141-AF9E-542949D5387E}" presName="child2Text" presStyleLbl="bgAcc1" presStyleIdx="1" presStyleCnt="4">
        <dgm:presLayoutVars>
          <dgm:bulletEnabled val="1"/>
        </dgm:presLayoutVars>
      </dgm:prSet>
      <dgm:spPr/>
      <dgm:t>
        <a:bodyPr/>
        <a:lstStyle/>
        <a:p>
          <a:endParaRPr lang="en-US"/>
        </a:p>
      </dgm:t>
    </dgm:pt>
    <dgm:pt modelId="{A0C138E9-93B7-6847-A117-28B545FB2D1B}" type="pres">
      <dgm:prSet presAssocID="{CB0589AA-D7FA-8141-AF9E-542949D5387E}" presName="child3group" presStyleCnt="0"/>
      <dgm:spPr/>
    </dgm:pt>
    <dgm:pt modelId="{D699893F-4D54-B140-9248-157389A6B859}" type="pres">
      <dgm:prSet presAssocID="{CB0589AA-D7FA-8141-AF9E-542949D5387E}" presName="child3" presStyleLbl="bgAcc1" presStyleIdx="2" presStyleCnt="4" custLinFactNeighborX="34404" custLinFactNeighborY="-48398"/>
      <dgm:spPr/>
      <dgm:t>
        <a:bodyPr/>
        <a:lstStyle/>
        <a:p>
          <a:endParaRPr lang="en-US"/>
        </a:p>
      </dgm:t>
    </dgm:pt>
    <dgm:pt modelId="{313DA57F-8FC1-3948-A756-774626AE2119}" type="pres">
      <dgm:prSet presAssocID="{CB0589AA-D7FA-8141-AF9E-542949D5387E}" presName="child3Text" presStyleLbl="bgAcc1" presStyleIdx="2" presStyleCnt="4">
        <dgm:presLayoutVars>
          <dgm:bulletEnabled val="1"/>
        </dgm:presLayoutVars>
      </dgm:prSet>
      <dgm:spPr/>
      <dgm:t>
        <a:bodyPr/>
        <a:lstStyle/>
        <a:p>
          <a:endParaRPr lang="en-US"/>
        </a:p>
      </dgm:t>
    </dgm:pt>
    <dgm:pt modelId="{7C428CEC-65D7-7B43-9528-1FBE69D7E4AA}" type="pres">
      <dgm:prSet presAssocID="{CB0589AA-D7FA-8141-AF9E-542949D5387E}" presName="child4group" presStyleCnt="0"/>
      <dgm:spPr/>
    </dgm:pt>
    <dgm:pt modelId="{F171088A-03D9-A94C-B59D-1AB03E4D04B4}" type="pres">
      <dgm:prSet presAssocID="{CB0589AA-D7FA-8141-AF9E-542949D5387E}" presName="child4" presStyleLbl="bgAcc1" presStyleIdx="3" presStyleCnt="4" custLinFactNeighborX="-12986" custLinFactNeighborY="-51262"/>
      <dgm:spPr/>
      <dgm:t>
        <a:bodyPr/>
        <a:lstStyle/>
        <a:p>
          <a:endParaRPr lang="en-US"/>
        </a:p>
      </dgm:t>
    </dgm:pt>
    <dgm:pt modelId="{730745D9-DA42-0A4F-B8E4-41D7B3695461}" type="pres">
      <dgm:prSet presAssocID="{CB0589AA-D7FA-8141-AF9E-542949D5387E}" presName="child4Text" presStyleLbl="bgAcc1" presStyleIdx="3" presStyleCnt="4">
        <dgm:presLayoutVars>
          <dgm:bulletEnabled val="1"/>
        </dgm:presLayoutVars>
      </dgm:prSet>
      <dgm:spPr/>
      <dgm:t>
        <a:bodyPr/>
        <a:lstStyle/>
        <a:p>
          <a:endParaRPr lang="en-US"/>
        </a:p>
      </dgm:t>
    </dgm:pt>
    <dgm:pt modelId="{82DA8C09-6E22-6241-A872-CA2F6CE981CA}" type="pres">
      <dgm:prSet presAssocID="{CB0589AA-D7FA-8141-AF9E-542949D5387E}" presName="childPlaceholder" presStyleCnt="0"/>
      <dgm:spPr/>
      <dgm:t>
        <a:bodyPr/>
        <a:lstStyle/>
        <a:p>
          <a:endParaRPr lang="en-US"/>
        </a:p>
      </dgm:t>
    </dgm:pt>
    <dgm:pt modelId="{BE1831CE-C326-5B4C-BAC2-E3FF827C807A}" type="pres">
      <dgm:prSet presAssocID="{CB0589AA-D7FA-8141-AF9E-542949D5387E}" presName="circle" presStyleCnt="0"/>
      <dgm:spPr/>
      <dgm:t>
        <a:bodyPr/>
        <a:lstStyle/>
        <a:p>
          <a:endParaRPr lang="en-US"/>
        </a:p>
      </dgm:t>
    </dgm:pt>
    <dgm:pt modelId="{D13BA2FC-AA99-1E44-A689-663E62550FBA}" type="pres">
      <dgm:prSet presAssocID="{CB0589AA-D7FA-8141-AF9E-542949D5387E}" presName="quadrant1" presStyleLbl="node1" presStyleIdx="0" presStyleCnt="4">
        <dgm:presLayoutVars>
          <dgm:chMax val="1"/>
          <dgm:bulletEnabled val="1"/>
        </dgm:presLayoutVars>
      </dgm:prSet>
      <dgm:spPr/>
      <dgm:t>
        <a:bodyPr/>
        <a:lstStyle/>
        <a:p>
          <a:endParaRPr lang="en-US"/>
        </a:p>
      </dgm:t>
    </dgm:pt>
    <dgm:pt modelId="{6A3ABB8A-4872-D544-9EAA-502277CF59B0}" type="pres">
      <dgm:prSet presAssocID="{CB0589AA-D7FA-8141-AF9E-542949D5387E}" presName="quadrant2" presStyleLbl="node1" presStyleIdx="1" presStyleCnt="4">
        <dgm:presLayoutVars>
          <dgm:chMax val="1"/>
          <dgm:bulletEnabled val="1"/>
        </dgm:presLayoutVars>
      </dgm:prSet>
      <dgm:spPr/>
      <dgm:t>
        <a:bodyPr/>
        <a:lstStyle/>
        <a:p>
          <a:endParaRPr lang="en-US"/>
        </a:p>
      </dgm:t>
    </dgm:pt>
    <dgm:pt modelId="{CC816FB1-E35D-2542-BFF0-3B56D660345B}" type="pres">
      <dgm:prSet presAssocID="{CB0589AA-D7FA-8141-AF9E-542949D5387E}" presName="quadrant3" presStyleLbl="node1" presStyleIdx="2" presStyleCnt="4">
        <dgm:presLayoutVars>
          <dgm:chMax val="1"/>
          <dgm:bulletEnabled val="1"/>
        </dgm:presLayoutVars>
      </dgm:prSet>
      <dgm:spPr/>
      <dgm:t>
        <a:bodyPr/>
        <a:lstStyle/>
        <a:p>
          <a:endParaRPr lang="en-US"/>
        </a:p>
      </dgm:t>
    </dgm:pt>
    <dgm:pt modelId="{B473682B-0C91-C943-BF36-6716C04DAD40}" type="pres">
      <dgm:prSet presAssocID="{CB0589AA-D7FA-8141-AF9E-542949D5387E}" presName="quadrant4" presStyleLbl="node1" presStyleIdx="3" presStyleCnt="4">
        <dgm:presLayoutVars>
          <dgm:chMax val="1"/>
          <dgm:bulletEnabled val="1"/>
        </dgm:presLayoutVars>
      </dgm:prSet>
      <dgm:spPr>
        <a:solidFill>
          <a:schemeClr val="accent3"/>
        </a:solidFill>
      </dgm:spPr>
      <dgm:t>
        <a:bodyPr/>
        <a:lstStyle/>
        <a:p>
          <a:endParaRPr lang="en-US"/>
        </a:p>
      </dgm:t>
    </dgm:pt>
    <dgm:pt modelId="{9DA8844D-64E8-8141-87EE-11AB28E7641F}" type="pres">
      <dgm:prSet presAssocID="{CB0589AA-D7FA-8141-AF9E-542949D5387E}" presName="quadrantPlaceholder" presStyleCnt="0"/>
      <dgm:spPr/>
      <dgm:t>
        <a:bodyPr/>
        <a:lstStyle/>
        <a:p>
          <a:endParaRPr lang="en-US"/>
        </a:p>
      </dgm:t>
    </dgm:pt>
    <dgm:pt modelId="{91A5E160-E12A-E744-9737-3D9B7D603CB3}" type="pres">
      <dgm:prSet presAssocID="{CB0589AA-D7FA-8141-AF9E-542949D5387E}" presName="center1" presStyleLbl="fgShp" presStyleIdx="0" presStyleCnt="2"/>
      <dgm:spPr/>
      <dgm:t>
        <a:bodyPr/>
        <a:lstStyle/>
        <a:p>
          <a:endParaRPr lang="en-US"/>
        </a:p>
      </dgm:t>
    </dgm:pt>
    <dgm:pt modelId="{273BA3EF-F6C5-C946-AC6B-8399E9F3DBAB}" type="pres">
      <dgm:prSet presAssocID="{CB0589AA-D7FA-8141-AF9E-542949D5387E}" presName="center2" presStyleLbl="fgShp" presStyleIdx="1" presStyleCnt="2"/>
      <dgm:spPr/>
      <dgm:t>
        <a:bodyPr/>
        <a:lstStyle/>
        <a:p>
          <a:endParaRPr lang="en-US"/>
        </a:p>
      </dgm:t>
    </dgm:pt>
  </dgm:ptLst>
  <dgm:cxnLst>
    <dgm:cxn modelId="{22C42248-9AD6-C744-9FF7-7962928997E5}" type="presOf" srcId="{883E651C-312F-B14C-8BC8-83E560C1A975}" destId="{CC816FB1-E35D-2542-BFF0-3B56D660345B}" srcOrd="0" destOrd="0" presId="urn:microsoft.com/office/officeart/2005/8/layout/cycle4"/>
    <dgm:cxn modelId="{5FBB35EB-A79C-1240-91F6-312604C7C0FE}" type="presOf" srcId="{7970C2A9-2DC0-BF46-B69F-00185574240B}" destId="{D13BA2FC-AA99-1E44-A689-663E62550FBA}" srcOrd="0" destOrd="0" presId="urn:microsoft.com/office/officeart/2005/8/layout/cycle4"/>
    <dgm:cxn modelId="{4CC35F68-DE72-4046-B28A-D1A6A2891233}" srcId="{0C328143-356C-E649-8CB4-EE35828A3B33}" destId="{4698CB0C-10BA-684E-BFC2-2E64EC64CD23}" srcOrd="3" destOrd="0" parTransId="{D33BA853-96C8-3F4D-9EF4-DEAFF85D4B42}" sibTransId="{ACC4FADA-38EC-2D4A-A6A4-EC6EA6186653}"/>
    <dgm:cxn modelId="{D819002F-AEDA-5447-9651-A60D2CAAB94B}" type="presOf" srcId="{360A3C71-1FFB-094A-8497-73B2AA0A01E0}" destId="{0FD32521-A4EC-524B-AC53-5E932E8D8D34}" srcOrd="1" destOrd="4" presId="urn:microsoft.com/office/officeart/2005/8/layout/cycle4"/>
    <dgm:cxn modelId="{16E51B60-B36A-D34B-80FA-0149EBCE31B8}" srcId="{10E37129-CE17-7D42-BC17-9F835BB6B152}" destId="{A058CE71-E7BE-D244-9DFE-A1087E19CC92}" srcOrd="8" destOrd="0" parTransId="{667D82A5-D2DC-F745-8853-7368343B750F}" sibTransId="{E7F91E2A-3F98-F148-8E2B-9F50BA2AA058}"/>
    <dgm:cxn modelId="{967233DD-1A93-5D47-B0F4-96ADBB560C73}" type="presOf" srcId="{A6028C10-CB84-AF45-8B2C-DFAB6F945E36}" destId="{9B1CB986-5F53-7241-BC94-36D1F4190010}" srcOrd="0" destOrd="6" presId="urn:microsoft.com/office/officeart/2005/8/layout/cycle4"/>
    <dgm:cxn modelId="{45645271-FD14-EB47-B529-71118295B9B1}" type="presOf" srcId="{CC8194D9-4CAC-7B47-913C-94A6D8135B0C}" destId="{F171088A-03D9-A94C-B59D-1AB03E4D04B4}" srcOrd="0" destOrd="1" presId="urn:microsoft.com/office/officeart/2005/8/layout/cycle4"/>
    <dgm:cxn modelId="{AE873709-DE5C-7141-8F28-EF4F97017488}" type="presOf" srcId="{4F95E8D0-B331-924D-8E17-4C19F7717041}" destId="{640DBEB4-1799-1A46-8516-ECCE4111F032}" srcOrd="0" destOrd="3" presId="urn:microsoft.com/office/officeart/2005/8/layout/cycle4"/>
    <dgm:cxn modelId="{0F340766-8F44-7F43-8A4F-03CA5818C29C}" type="presOf" srcId="{1A86B71C-61D9-2F48-9061-1CE3749E0CD0}" destId="{640DBEB4-1799-1A46-8516-ECCE4111F032}" srcOrd="0" destOrd="9" presId="urn:microsoft.com/office/officeart/2005/8/layout/cycle4"/>
    <dgm:cxn modelId="{CCAB224A-4986-5845-9A1D-D624C2BDAADB}" srcId="{7970C2A9-2DC0-BF46-B69F-00185574240B}" destId="{238F4C2A-851E-4B49-9BBE-A9469AA9C8A3}" srcOrd="3" destOrd="0" parTransId="{3344C740-8CF8-0B4C-A594-B00660D8B500}" sibTransId="{FB828C3E-B2F0-B445-97A0-CB6E999D843F}"/>
    <dgm:cxn modelId="{FC608879-9C3A-ED46-8819-1EBD443A4D25}" type="presOf" srcId="{0C328143-356C-E649-8CB4-EE35828A3B33}" destId="{B473682B-0C91-C943-BF36-6716C04DAD40}" srcOrd="0" destOrd="0" presId="urn:microsoft.com/office/officeart/2005/8/layout/cycle4"/>
    <dgm:cxn modelId="{EED144A0-5D1B-D643-A68F-88A8CBCC903C}" type="presOf" srcId="{4F1680F6-8FD7-834E-B2AD-172C6BD9F48B}" destId="{9AF2E3BF-6F98-1045-8E43-B0B516B5A399}" srcOrd="1" destOrd="1" presId="urn:microsoft.com/office/officeart/2005/8/layout/cycle4"/>
    <dgm:cxn modelId="{4473867F-7A9F-FD41-909D-E15BF96BC51F}" type="presOf" srcId="{F620B1B9-2800-9146-BA6C-67B547D96494}" destId="{640DBEB4-1799-1A46-8516-ECCE4111F032}" srcOrd="0" destOrd="5" presId="urn:microsoft.com/office/officeart/2005/8/layout/cycle4"/>
    <dgm:cxn modelId="{FA9D4BB6-FA22-2547-B378-463F2E9C6344}" type="presOf" srcId="{F915D2DC-6488-0B43-8A9E-8F9B0833BCA9}" destId="{9AF2E3BF-6F98-1045-8E43-B0B516B5A399}" srcOrd="1" destOrd="7" presId="urn:microsoft.com/office/officeart/2005/8/layout/cycle4"/>
    <dgm:cxn modelId="{1F2644B8-C622-A941-B32A-9AB0A8D94FFA}" srcId="{0C328143-356C-E649-8CB4-EE35828A3B33}" destId="{CC8194D9-4CAC-7B47-913C-94A6D8135B0C}" srcOrd="1" destOrd="0" parTransId="{B67BD855-25B0-3D4A-A9AA-1F26BFE37396}" sibTransId="{D3776C65-7FA4-7D49-9184-38B788B340B0}"/>
    <dgm:cxn modelId="{86344510-CE28-3F49-98F0-BDDEB976CC0F}" type="presOf" srcId="{A058CE71-E7BE-D244-9DFE-A1087E19CC92}" destId="{640DBEB4-1799-1A46-8516-ECCE4111F032}" srcOrd="0" destOrd="8" presId="urn:microsoft.com/office/officeart/2005/8/layout/cycle4"/>
    <dgm:cxn modelId="{1E34F116-C6DC-F348-B7C4-DA0B7626BFB8}" srcId="{7970C2A9-2DC0-BF46-B69F-00185574240B}" destId="{2F9CDC4C-8506-7B43-B8AD-C766561784C3}" srcOrd="1" destOrd="0" parTransId="{8E451342-2113-7642-B314-0778018BBE26}" sibTransId="{15493B8E-01C5-3D48-B93E-046750576CE7}"/>
    <dgm:cxn modelId="{9B81D0BA-6B67-5547-904D-EE366E49F6DF}" type="presOf" srcId="{A55308CA-FE6D-4C4C-9D40-AF8458EEB1DE}" destId="{F171088A-03D9-A94C-B59D-1AB03E4D04B4}" srcOrd="0" destOrd="5" presId="urn:microsoft.com/office/officeart/2005/8/layout/cycle4"/>
    <dgm:cxn modelId="{5E5B534B-D858-6F40-8D00-65FFBD9CEE63}" srcId="{10E37129-CE17-7D42-BC17-9F835BB6B152}" destId="{4F1680F6-8FD7-834E-B2AD-172C6BD9F48B}" srcOrd="1" destOrd="0" parTransId="{B26B942F-1FA6-824E-BDC3-5F2BD7CC9CBB}" sibTransId="{DA58364D-82C2-CD40-8F8E-9B9250860D40}"/>
    <dgm:cxn modelId="{6CAB05B6-F9CB-9146-992F-FB18CA6F8392}" srcId="{10E37129-CE17-7D42-BC17-9F835BB6B152}" destId="{F3A8B25D-927F-FB42-9D84-9B4BC296077B}" srcOrd="2" destOrd="0" parTransId="{AEF5C9CE-15B3-E548-A9A9-3B5BE13BA153}" sibTransId="{A9DD928F-28E8-594D-BF03-9919C6B97D77}"/>
    <dgm:cxn modelId="{523BB678-BC4E-0040-A3FB-79E05A081A3F}" srcId="{10E37129-CE17-7D42-BC17-9F835BB6B152}" destId="{F620B1B9-2800-9146-BA6C-67B547D96494}" srcOrd="5" destOrd="0" parTransId="{2520504E-C73B-E544-8C5F-AB304DA9A917}" sibTransId="{159F661F-79E7-E045-93F3-DB98E97598D6}"/>
    <dgm:cxn modelId="{3450B4FA-EF60-434F-858F-11558D353EC8}" srcId="{10E37129-CE17-7D42-BC17-9F835BB6B152}" destId="{1A86B71C-61D9-2F48-9061-1CE3749E0CD0}" srcOrd="9" destOrd="0" parTransId="{1DE6A873-7326-3D4E-AA5D-271C5E580E45}" sibTransId="{CE82EA80-8636-174C-86A5-1220D7E073C4}"/>
    <dgm:cxn modelId="{AE1ADAC2-EA68-8B47-AEB9-BE9F8829313F}" type="presOf" srcId="{3807599D-99C1-EC4A-B64F-B1F5CA80B856}" destId="{9B1CB986-5F53-7241-BC94-36D1F4190010}" srcOrd="0" destOrd="0" presId="urn:microsoft.com/office/officeart/2005/8/layout/cycle4"/>
    <dgm:cxn modelId="{C9C82239-6380-AC4B-8AA6-2E856874585B}" type="presOf" srcId="{3807599D-99C1-EC4A-B64F-B1F5CA80B856}" destId="{0FD32521-A4EC-524B-AC53-5E932E8D8D34}" srcOrd="1" destOrd="0" presId="urn:microsoft.com/office/officeart/2005/8/layout/cycle4"/>
    <dgm:cxn modelId="{CDE0C9D3-B20E-284A-99AA-838C9A79649E}" srcId="{883E651C-312F-B14C-8BC8-83E560C1A975}" destId="{063FE9BD-0657-EF44-A5EF-68F40F5287A0}" srcOrd="1" destOrd="0" parTransId="{9AC48F9C-3F45-2945-B109-ADCC05F51584}" sibTransId="{38187A6D-7E02-8744-815C-88F184931315}"/>
    <dgm:cxn modelId="{01C14C43-D2BC-D346-8B35-23B04910693A}" srcId="{0C328143-356C-E649-8CB4-EE35828A3B33}" destId="{1CA83D52-1942-5C47-B7DA-006D3D6CCAB5}" srcOrd="0" destOrd="0" parTransId="{752D3E4E-586B-5B45-8D02-CA4B0DE34FEF}" sibTransId="{2365D667-1B0F-EF43-82D8-D6247A86D0BF}"/>
    <dgm:cxn modelId="{7AEF3261-0DC9-9A4D-B385-C55C4A4B26F7}" srcId="{10E37129-CE17-7D42-BC17-9F835BB6B152}" destId="{F915D2DC-6488-0B43-8A9E-8F9B0833BCA9}" srcOrd="7" destOrd="0" parTransId="{7C0CA22B-3F62-1D46-82C5-C6001B0AF110}" sibTransId="{BF635F3B-CE7E-8646-A4CB-EBA671BAA82B}"/>
    <dgm:cxn modelId="{B42F11E1-6738-C843-89A8-E5CF3BA2151A}" type="presOf" srcId="{EEB25657-653D-F444-8AC6-C4E7EFF1DE93}" destId="{313DA57F-8FC1-3948-A756-774626AE2119}" srcOrd="1" destOrd="5" presId="urn:microsoft.com/office/officeart/2005/8/layout/cycle4"/>
    <dgm:cxn modelId="{C4688F87-790A-FC48-9CD5-3F05961881A6}" type="presOf" srcId="{F3A8B25D-927F-FB42-9D84-9B4BC296077B}" destId="{9AF2E3BF-6F98-1045-8E43-B0B516B5A399}" srcOrd="1" destOrd="2" presId="urn:microsoft.com/office/officeart/2005/8/layout/cycle4"/>
    <dgm:cxn modelId="{36FDB339-B26E-444C-BA21-51EACB6EFC03}" srcId="{0C328143-356C-E649-8CB4-EE35828A3B33}" destId="{5A776A22-76E4-2C40-9E27-36A9008F63FE}" srcOrd="6" destOrd="0" parTransId="{28EAAEBA-FEBD-B34B-AA57-76E99ADE73B6}" sibTransId="{CF71D915-8734-574D-BFC4-65431C858955}"/>
    <dgm:cxn modelId="{70A21B5F-D4EA-B24F-9EDC-CC2D56E62B5C}" type="presOf" srcId="{895DF3B3-E229-E248-88E8-90FB747E7ADB}" destId="{D699893F-4D54-B140-9248-157389A6B859}" srcOrd="0" destOrd="0" presId="urn:microsoft.com/office/officeart/2005/8/layout/cycle4"/>
    <dgm:cxn modelId="{2EDE7AEC-7C0C-4B4F-A606-FB4637403551}" type="presOf" srcId="{C4AFE26E-919D-FE40-A72F-C0A295D1AD7A}" destId="{D699893F-4D54-B140-9248-157389A6B859}" srcOrd="0" destOrd="3" presId="urn:microsoft.com/office/officeart/2005/8/layout/cycle4"/>
    <dgm:cxn modelId="{24C7EB21-8CE5-6C43-AD4D-136CC6A29099}" srcId="{10E37129-CE17-7D42-BC17-9F835BB6B152}" destId="{435E6122-9AF9-D541-9901-4AA753B2877B}" srcOrd="6" destOrd="0" parTransId="{0A8A94E4-8D3C-3241-808D-D74E6DA32CFD}" sibTransId="{E6D6849F-3564-2841-B796-E117DAEC18B1}"/>
    <dgm:cxn modelId="{0C6C97B8-C080-7645-B716-C05A5680F230}" type="presOf" srcId="{435E6122-9AF9-D541-9901-4AA753B2877B}" destId="{9AF2E3BF-6F98-1045-8E43-B0B516B5A399}" srcOrd="1" destOrd="6" presId="urn:microsoft.com/office/officeart/2005/8/layout/cycle4"/>
    <dgm:cxn modelId="{B42FAED3-6C81-1A46-9099-91A59CD87CBD}" srcId="{CB0589AA-D7FA-8141-AF9E-542949D5387E}" destId="{0C328143-356C-E649-8CB4-EE35828A3B33}" srcOrd="3" destOrd="0" parTransId="{5A7E3345-ABF1-3E4C-8A4D-828A66CC3FE5}" sibTransId="{F2478198-8370-7140-9910-8F805750602F}"/>
    <dgm:cxn modelId="{820D6DF0-F070-F94A-BE6A-A20A7F7EA1F0}" type="presOf" srcId="{2E4C6DBB-9B92-FD4B-88A3-4AD6286FF6BB}" destId="{640DBEB4-1799-1A46-8516-ECCE4111F032}" srcOrd="0" destOrd="10" presId="urn:microsoft.com/office/officeart/2005/8/layout/cycle4"/>
    <dgm:cxn modelId="{4AF6270B-88EB-F740-A17A-AE0BE169576B}" type="presOf" srcId="{A058CE71-E7BE-D244-9DFE-A1087E19CC92}" destId="{9AF2E3BF-6F98-1045-8E43-B0B516B5A399}" srcOrd="1" destOrd="8" presId="urn:microsoft.com/office/officeart/2005/8/layout/cycle4"/>
    <dgm:cxn modelId="{B8659E2C-D3F3-3F4D-AF9F-BD729E607ECA}" type="presOf" srcId="{238F4C2A-851E-4B49-9BBE-A9469AA9C8A3}" destId="{9B1CB986-5F53-7241-BC94-36D1F4190010}" srcOrd="0" destOrd="3" presId="urn:microsoft.com/office/officeart/2005/8/layout/cycle4"/>
    <dgm:cxn modelId="{9262B0FC-3026-3F46-B37B-FEDC5172F016}" type="presOf" srcId="{238F4C2A-851E-4B49-9BBE-A9469AA9C8A3}" destId="{0FD32521-A4EC-524B-AC53-5E932E8D8D34}" srcOrd="1" destOrd="3" presId="urn:microsoft.com/office/officeart/2005/8/layout/cycle4"/>
    <dgm:cxn modelId="{444CACB8-64C8-3B46-9748-3C73B2947D08}" type="presOf" srcId="{035ADD11-1DB8-DC4B-99A5-67F1C577FC1F}" destId="{640DBEB4-1799-1A46-8516-ECCE4111F032}" srcOrd="0" destOrd="4" presId="urn:microsoft.com/office/officeart/2005/8/layout/cycle4"/>
    <dgm:cxn modelId="{057046C3-8D74-184C-A7AE-D89512410AE5}" type="presOf" srcId="{2F9CDC4C-8506-7B43-B8AD-C766561784C3}" destId="{0FD32521-A4EC-524B-AC53-5E932E8D8D34}" srcOrd="1" destOrd="1" presId="urn:microsoft.com/office/officeart/2005/8/layout/cycle4"/>
    <dgm:cxn modelId="{1C2BD7D5-C232-9A4F-BC01-380B4304F3AB}" type="presOf" srcId="{A61B4FE9-70DC-0D43-A8A3-FA0C9D8165F7}" destId="{F171088A-03D9-A94C-B59D-1AB03E4D04B4}" srcOrd="0" destOrd="2" presId="urn:microsoft.com/office/officeart/2005/8/layout/cycle4"/>
    <dgm:cxn modelId="{A66BEADA-05B6-8043-AE2D-4FD0033E4C9E}" type="presOf" srcId="{035ADD11-1DB8-DC4B-99A5-67F1C577FC1F}" destId="{9AF2E3BF-6F98-1045-8E43-B0B516B5A399}" srcOrd="1" destOrd="4" presId="urn:microsoft.com/office/officeart/2005/8/layout/cycle4"/>
    <dgm:cxn modelId="{F1EF0431-D96A-2946-95CF-5E75E1A75D4B}" type="presOf" srcId="{BAA061BB-9218-2B46-9462-CEB0318BDA43}" destId="{9AF2E3BF-6F98-1045-8E43-B0B516B5A399}" srcOrd="1" destOrd="0" presId="urn:microsoft.com/office/officeart/2005/8/layout/cycle4"/>
    <dgm:cxn modelId="{FD8BF8C4-DCBE-B047-976C-2092C80EFDFE}" srcId="{10E37129-CE17-7D42-BC17-9F835BB6B152}" destId="{2E4C6DBB-9B92-FD4B-88A3-4AD6286FF6BB}" srcOrd="10" destOrd="0" parTransId="{1007F669-B37F-B14E-9A41-97936B8649A8}" sibTransId="{B998B23A-8AC1-8D40-897A-C147259E07A7}"/>
    <dgm:cxn modelId="{3FB203D4-761F-724A-B3C7-A60F1494F4A9}" type="presOf" srcId="{2F9CDC4C-8506-7B43-B8AD-C766561784C3}" destId="{9B1CB986-5F53-7241-BC94-36D1F4190010}" srcOrd="0" destOrd="1" presId="urn:microsoft.com/office/officeart/2005/8/layout/cycle4"/>
    <dgm:cxn modelId="{974BCB2F-C71A-634F-BA71-7D4F661F1AEA}" srcId="{CB0589AA-D7FA-8141-AF9E-542949D5387E}" destId="{7970C2A9-2DC0-BF46-B69F-00185574240B}" srcOrd="0" destOrd="0" parTransId="{803085DD-DB48-074C-8967-AE65FF27182C}" sibTransId="{B4A33C8B-B5F5-7E45-BFC2-8B68AC37C5E3}"/>
    <dgm:cxn modelId="{60000D8B-867E-E940-A109-F5F862C52954}" srcId="{0C328143-356C-E649-8CB4-EE35828A3B33}" destId="{A55308CA-FE6D-4C4C-9D40-AF8458EEB1DE}" srcOrd="5" destOrd="0" parTransId="{490BA6CC-1D09-9B49-9383-5AC6D81EF560}" sibTransId="{8C819766-A8F7-E447-BC1E-7F4AE21F1D66}"/>
    <dgm:cxn modelId="{7A9BB167-E433-8E49-9FC5-3AEE563A3494}" type="presOf" srcId="{4F95E8D0-B331-924D-8E17-4C19F7717041}" destId="{9AF2E3BF-6F98-1045-8E43-B0B516B5A399}" srcOrd="1" destOrd="3" presId="urn:microsoft.com/office/officeart/2005/8/layout/cycle4"/>
    <dgm:cxn modelId="{ACDA144A-F1BC-8A43-BD1A-FC12817B3B5D}" type="presOf" srcId="{A55308CA-FE6D-4C4C-9D40-AF8458EEB1DE}" destId="{730745D9-DA42-0A4F-B8E4-41D7B3695461}" srcOrd="1" destOrd="5" presId="urn:microsoft.com/office/officeart/2005/8/layout/cycle4"/>
    <dgm:cxn modelId="{73E9F186-295B-EE45-B3E3-84E74EA1734E}" type="presOf" srcId="{063FE9BD-0657-EF44-A5EF-68F40F5287A0}" destId="{D699893F-4D54-B140-9248-157389A6B859}" srcOrd="0" destOrd="1" presId="urn:microsoft.com/office/officeart/2005/8/layout/cycle4"/>
    <dgm:cxn modelId="{30B28F92-F665-014F-902C-B8503BA087B3}" srcId="{10E37129-CE17-7D42-BC17-9F835BB6B152}" destId="{BAA061BB-9218-2B46-9462-CEB0318BDA43}" srcOrd="0" destOrd="0" parTransId="{2DF47DD3-4783-9B48-B896-05F981D31210}" sibTransId="{190AB65E-0193-6A48-83E3-86076D248509}"/>
    <dgm:cxn modelId="{A772AFA4-9923-C843-A223-842DAA0E4F3F}" type="presOf" srcId="{A6028C10-CB84-AF45-8B2C-DFAB6F945E36}" destId="{0FD32521-A4EC-524B-AC53-5E932E8D8D34}" srcOrd="1" destOrd="6" presId="urn:microsoft.com/office/officeart/2005/8/layout/cycle4"/>
    <dgm:cxn modelId="{D2816E2B-B573-3848-9160-B82CDD510206}" type="presOf" srcId="{4698CB0C-10BA-684E-BFC2-2E64EC64CD23}" destId="{F171088A-03D9-A94C-B59D-1AB03E4D04B4}" srcOrd="0" destOrd="3" presId="urn:microsoft.com/office/officeart/2005/8/layout/cycle4"/>
    <dgm:cxn modelId="{856F447B-CDA0-3245-91E0-4BEE9F73E9C0}" srcId="{CB0589AA-D7FA-8141-AF9E-542949D5387E}" destId="{10E37129-CE17-7D42-BC17-9F835BB6B152}" srcOrd="1" destOrd="0" parTransId="{6A4BD5B2-8F8A-2C48-9F78-2420CE4DB3DA}" sibTransId="{DBF2AE02-008B-5742-B4E1-35B3D9A4F54A}"/>
    <dgm:cxn modelId="{32DA7574-4D39-2D42-97E2-4647B6F297E9}" srcId="{883E651C-312F-B14C-8BC8-83E560C1A975}" destId="{895DF3B3-E229-E248-88E8-90FB747E7ADB}" srcOrd="0" destOrd="0" parTransId="{E0272C09-D964-7848-82F9-83FC6DFEA2E9}" sibTransId="{012E36F6-FE7E-824E-9BDD-498523713CE4}"/>
    <dgm:cxn modelId="{1F944B33-815F-3146-8C59-9D3F3CB224B1}" type="presOf" srcId="{A32BBCFA-C45C-C44A-B21B-3F444F92555E}" destId="{730745D9-DA42-0A4F-B8E4-41D7B3695461}" srcOrd="1" destOrd="4" presId="urn:microsoft.com/office/officeart/2005/8/layout/cycle4"/>
    <dgm:cxn modelId="{F81DC6F3-1586-5E41-82D8-986FFD85B21B}" type="presOf" srcId="{10E37129-CE17-7D42-BC17-9F835BB6B152}" destId="{6A3ABB8A-4872-D544-9EAA-502277CF59B0}" srcOrd="0" destOrd="0" presId="urn:microsoft.com/office/officeart/2005/8/layout/cycle4"/>
    <dgm:cxn modelId="{F4B8329C-7547-1046-BB3B-08609CAE4B1D}" srcId="{883E651C-312F-B14C-8BC8-83E560C1A975}" destId="{4F7A6122-A093-544B-BE6A-CCD4D3BBD9C4}" srcOrd="6" destOrd="0" parTransId="{B48469B7-D707-784F-8A3B-62D29C89F2BB}" sibTransId="{A35F4CB5-7105-1E40-90A4-35DBEEC6E5DB}"/>
    <dgm:cxn modelId="{B47F4138-BB68-B044-B729-D5ECE7709EC6}" srcId="{CB0589AA-D7FA-8141-AF9E-542949D5387E}" destId="{883E651C-312F-B14C-8BC8-83E560C1A975}" srcOrd="2" destOrd="0" parTransId="{79A59694-632F-3046-8D69-DD66980E5C6E}" sibTransId="{619DC25E-A895-AB4F-87C6-66D543BA05B5}"/>
    <dgm:cxn modelId="{890EBAE8-EC3D-DE48-87E7-09CE9D65B095}" srcId="{10E37129-CE17-7D42-BC17-9F835BB6B152}" destId="{4F95E8D0-B331-924D-8E17-4C19F7717041}" srcOrd="3" destOrd="0" parTransId="{82BCBCB3-E3A6-554D-8960-BE5DC15D02B3}" sibTransId="{6983B27A-8846-1B42-B845-322B08B86B5B}"/>
    <dgm:cxn modelId="{58BE121C-0E96-1D42-B405-4B210C252984}" type="presOf" srcId="{E19A8F2C-652F-684A-BBBE-29B0DB1F60BA}" destId="{0FD32521-A4EC-524B-AC53-5E932E8D8D34}" srcOrd="1" destOrd="5" presId="urn:microsoft.com/office/officeart/2005/8/layout/cycle4"/>
    <dgm:cxn modelId="{54DADDB9-2B7C-5942-8E6E-2CC6EF626DBB}" srcId="{7970C2A9-2DC0-BF46-B69F-00185574240B}" destId="{E19A8F2C-652F-684A-BBBE-29B0DB1F60BA}" srcOrd="5" destOrd="0" parTransId="{33BA1F85-BD8C-1446-8ED1-10596CCCB2D2}" sibTransId="{47CDD6F3-DB3B-1044-B5F7-3415F5F6BEF4}"/>
    <dgm:cxn modelId="{01214A33-AFB4-AE4A-A6F8-669348FBE7C4}" srcId="{7970C2A9-2DC0-BF46-B69F-00185574240B}" destId="{40BFA971-B577-FF44-91F3-AA29BFCD764E}" srcOrd="2" destOrd="0" parTransId="{C7D992A8-B57E-EC41-8991-745379DB88AB}" sibTransId="{2BDDF2DE-AFB5-CB44-A533-ADAAEF33D274}"/>
    <dgm:cxn modelId="{B0AC37CC-ED2E-DD45-8B39-55428E0470CF}" type="presOf" srcId="{A61B4FE9-70DC-0D43-A8A3-FA0C9D8165F7}" destId="{730745D9-DA42-0A4F-B8E4-41D7B3695461}" srcOrd="1" destOrd="2" presId="urn:microsoft.com/office/officeart/2005/8/layout/cycle4"/>
    <dgm:cxn modelId="{A2F87A24-3C51-4843-B29E-AEBE0C53D771}" srcId="{0C328143-356C-E649-8CB4-EE35828A3B33}" destId="{A61B4FE9-70DC-0D43-A8A3-FA0C9D8165F7}" srcOrd="2" destOrd="0" parTransId="{F3CB3468-FD64-2B42-9FF2-0033F801B735}" sibTransId="{1D73AF80-06E1-3945-B933-A6FAAA02562F}"/>
    <dgm:cxn modelId="{3F620491-6BBA-0648-88A0-72B863FDC3D4}" type="presOf" srcId="{2E4C6DBB-9B92-FD4B-88A3-4AD6286FF6BB}" destId="{9AF2E3BF-6F98-1045-8E43-B0B516B5A399}" srcOrd="1" destOrd="10" presId="urn:microsoft.com/office/officeart/2005/8/layout/cycle4"/>
    <dgm:cxn modelId="{327DB0A4-E974-E74B-ADD1-CAC81DDE933F}" type="presOf" srcId="{CB0589AA-D7FA-8141-AF9E-542949D5387E}" destId="{B56ADBDA-5CE7-AD41-8A19-D1638CF7EB86}" srcOrd="0" destOrd="0" presId="urn:microsoft.com/office/officeart/2005/8/layout/cycle4"/>
    <dgm:cxn modelId="{7C3C8626-89F5-674B-851C-EE9CABD380A5}" type="presOf" srcId="{4698CB0C-10BA-684E-BFC2-2E64EC64CD23}" destId="{730745D9-DA42-0A4F-B8E4-41D7B3695461}" srcOrd="1" destOrd="3" presId="urn:microsoft.com/office/officeart/2005/8/layout/cycle4"/>
    <dgm:cxn modelId="{8C001FD6-671B-2542-9B0B-254083FF3C35}" type="presOf" srcId="{1CA83D52-1942-5C47-B7DA-006D3D6CCAB5}" destId="{730745D9-DA42-0A4F-B8E4-41D7B3695461}" srcOrd="1" destOrd="0" presId="urn:microsoft.com/office/officeart/2005/8/layout/cycle4"/>
    <dgm:cxn modelId="{D09889AD-FA64-5744-85AA-A13A127F0ABF}" type="presOf" srcId="{DB498122-2B80-D649-B2F3-1DAF70D9E385}" destId="{D699893F-4D54-B140-9248-157389A6B859}" srcOrd="0" destOrd="4" presId="urn:microsoft.com/office/officeart/2005/8/layout/cycle4"/>
    <dgm:cxn modelId="{C930F358-49FF-A446-81A2-A61BDEF53D46}" type="presOf" srcId="{895DF3B3-E229-E248-88E8-90FB747E7ADB}" destId="{313DA57F-8FC1-3948-A756-774626AE2119}" srcOrd="1" destOrd="0" presId="urn:microsoft.com/office/officeart/2005/8/layout/cycle4"/>
    <dgm:cxn modelId="{4B56B833-7C94-CE4F-839A-613B870C622C}" srcId="{7970C2A9-2DC0-BF46-B69F-00185574240B}" destId="{A6028C10-CB84-AF45-8B2C-DFAB6F945E36}" srcOrd="6" destOrd="0" parTransId="{5FFC21A8-3076-7848-9DCC-3D5605B54907}" sibTransId="{0DF10317-DDFC-3843-B756-AFE9EC9B2FB0}"/>
    <dgm:cxn modelId="{E5D9D19F-3FAE-BF4C-8FF0-5F715822D742}" type="presOf" srcId="{E19A8F2C-652F-684A-BBBE-29B0DB1F60BA}" destId="{9B1CB986-5F53-7241-BC94-36D1F4190010}" srcOrd="0" destOrd="5" presId="urn:microsoft.com/office/officeart/2005/8/layout/cycle4"/>
    <dgm:cxn modelId="{27DD8AF5-4A25-984D-9810-FEDA7D7C9D88}" type="presOf" srcId="{1CA83D52-1942-5C47-B7DA-006D3D6CCAB5}" destId="{F171088A-03D9-A94C-B59D-1AB03E4D04B4}" srcOrd="0" destOrd="0" presId="urn:microsoft.com/office/officeart/2005/8/layout/cycle4"/>
    <dgm:cxn modelId="{44E5138E-FB67-6249-8AE9-E5E23F5C4001}" type="presOf" srcId="{CC8194D9-4CAC-7B47-913C-94A6D8135B0C}" destId="{730745D9-DA42-0A4F-B8E4-41D7B3695461}" srcOrd="1" destOrd="1" presId="urn:microsoft.com/office/officeart/2005/8/layout/cycle4"/>
    <dgm:cxn modelId="{BBBC60DA-37F7-3745-A1FA-A050B9D59DA9}" type="presOf" srcId="{360A3C71-1FFB-094A-8497-73B2AA0A01E0}" destId="{9B1CB986-5F53-7241-BC94-36D1F4190010}" srcOrd="0" destOrd="4" presId="urn:microsoft.com/office/officeart/2005/8/layout/cycle4"/>
    <dgm:cxn modelId="{B0C970DA-E912-654C-88F1-6723125DC8DF}" type="presOf" srcId="{F915D2DC-6488-0B43-8A9E-8F9B0833BCA9}" destId="{640DBEB4-1799-1A46-8516-ECCE4111F032}" srcOrd="0" destOrd="7" presId="urn:microsoft.com/office/officeart/2005/8/layout/cycle4"/>
    <dgm:cxn modelId="{CF2E172B-5FD9-B24D-93D9-58E07317979B}" type="presOf" srcId="{4F7A6122-A093-544B-BE6A-CCD4D3BBD9C4}" destId="{D699893F-4D54-B140-9248-157389A6B859}" srcOrd="0" destOrd="6" presId="urn:microsoft.com/office/officeart/2005/8/layout/cycle4"/>
    <dgm:cxn modelId="{5F09E8B7-E2C1-A44C-B327-BB89144CFF9E}" srcId="{10E37129-CE17-7D42-BC17-9F835BB6B152}" destId="{035ADD11-1DB8-DC4B-99A5-67F1C577FC1F}" srcOrd="4" destOrd="0" parTransId="{6B50B221-F5D6-444A-BF26-A5388C747668}" sibTransId="{F41CE89D-0723-EC43-B263-C2D342AF3547}"/>
    <dgm:cxn modelId="{FDB4A1EF-18A7-724F-93C1-F2A8E6F9E9B5}" type="presOf" srcId="{4F1680F6-8FD7-834E-B2AD-172C6BD9F48B}" destId="{640DBEB4-1799-1A46-8516-ECCE4111F032}" srcOrd="0" destOrd="1" presId="urn:microsoft.com/office/officeart/2005/8/layout/cycle4"/>
    <dgm:cxn modelId="{C912CFA1-C1A7-4344-B7C1-FA99A627A5DB}" type="presOf" srcId="{063FE9BD-0657-EF44-A5EF-68F40F5287A0}" destId="{313DA57F-8FC1-3948-A756-774626AE2119}" srcOrd="1" destOrd="1" presId="urn:microsoft.com/office/officeart/2005/8/layout/cycle4"/>
    <dgm:cxn modelId="{107F6E36-09E0-8640-8C7E-B9138FB12D57}" srcId="{883E651C-312F-B14C-8BC8-83E560C1A975}" destId="{DB498122-2B80-D649-B2F3-1DAF70D9E385}" srcOrd="4" destOrd="0" parTransId="{96421FC3-F369-EC46-9D5D-6D6F5E7C19DD}" sibTransId="{221B4D8D-B2E6-4245-97A0-6110617B6D4A}"/>
    <dgm:cxn modelId="{DCFD5666-E310-8443-BD3A-22B8A2D58DB5}" type="presOf" srcId="{40BFA971-B577-FF44-91F3-AA29BFCD764E}" destId="{9B1CB986-5F53-7241-BC94-36D1F4190010}" srcOrd="0" destOrd="2" presId="urn:microsoft.com/office/officeart/2005/8/layout/cycle4"/>
    <dgm:cxn modelId="{AAD5AC8E-D92D-764D-8590-E46E7DE68C18}" type="presOf" srcId="{A32BBCFA-C45C-C44A-B21B-3F444F92555E}" destId="{F171088A-03D9-A94C-B59D-1AB03E4D04B4}" srcOrd="0" destOrd="4" presId="urn:microsoft.com/office/officeart/2005/8/layout/cycle4"/>
    <dgm:cxn modelId="{6293DC57-AE71-0D4A-8A04-2831071E6610}" srcId="{883E651C-312F-B14C-8BC8-83E560C1A975}" destId="{C4AFE26E-919D-FE40-A72F-C0A295D1AD7A}" srcOrd="3" destOrd="0" parTransId="{9DF63C81-1420-6E49-8ED6-DF2E4EA84687}" sibTransId="{2F046596-D473-9D48-816E-42F46C76533D}"/>
    <dgm:cxn modelId="{9C46713B-3585-9B44-8F25-CB425604A979}" srcId="{7970C2A9-2DC0-BF46-B69F-00185574240B}" destId="{360A3C71-1FFB-094A-8497-73B2AA0A01E0}" srcOrd="4" destOrd="0" parTransId="{2777212C-2CC9-0645-A580-B64BBB0BC946}" sibTransId="{C2C98418-2E06-D34B-BC9B-C6D85F3CC1CB}"/>
    <dgm:cxn modelId="{03C2E876-B4F1-0E41-AF1C-E70D0F4B54E5}" type="presOf" srcId="{C4AFE26E-919D-FE40-A72F-C0A295D1AD7A}" destId="{313DA57F-8FC1-3948-A756-774626AE2119}" srcOrd="1" destOrd="3" presId="urn:microsoft.com/office/officeart/2005/8/layout/cycle4"/>
    <dgm:cxn modelId="{30549D7A-5A18-5B46-967F-1A272F3EFD65}" type="presOf" srcId="{435E6122-9AF9-D541-9901-4AA753B2877B}" destId="{640DBEB4-1799-1A46-8516-ECCE4111F032}" srcOrd="0" destOrd="6" presId="urn:microsoft.com/office/officeart/2005/8/layout/cycle4"/>
    <dgm:cxn modelId="{EADACD96-2245-3644-B8F3-82F0C69C2844}" srcId="{7970C2A9-2DC0-BF46-B69F-00185574240B}" destId="{3807599D-99C1-EC4A-B64F-B1F5CA80B856}" srcOrd="0" destOrd="0" parTransId="{42818C59-B7E7-BC4F-88A8-241E9B7D4218}" sibTransId="{6BBBCE07-0A09-A940-B477-F720EC9E1921}"/>
    <dgm:cxn modelId="{F1CCC9B9-5E89-0849-9E48-1E1F629E3B17}" type="presOf" srcId="{5A776A22-76E4-2C40-9E27-36A9008F63FE}" destId="{730745D9-DA42-0A4F-B8E4-41D7B3695461}" srcOrd="1" destOrd="6" presId="urn:microsoft.com/office/officeart/2005/8/layout/cycle4"/>
    <dgm:cxn modelId="{468A485E-E5FF-A04E-ACB9-F65CB479B38B}" srcId="{0C328143-356C-E649-8CB4-EE35828A3B33}" destId="{A32BBCFA-C45C-C44A-B21B-3F444F92555E}" srcOrd="4" destOrd="0" parTransId="{A64DFAA0-9095-7742-8E6A-8615C0493539}" sibTransId="{D0CDA17D-AF6F-EF4D-9F4C-6318188180CA}"/>
    <dgm:cxn modelId="{2B04E73B-AB0D-8C4E-AD5D-183DC1CF633B}" type="presOf" srcId="{EEB25657-653D-F444-8AC6-C4E7EFF1DE93}" destId="{D699893F-4D54-B140-9248-157389A6B859}" srcOrd="0" destOrd="5" presId="urn:microsoft.com/office/officeart/2005/8/layout/cycle4"/>
    <dgm:cxn modelId="{827C79C5-09F1-8547-80A5-61E93EED88F9}" srcId="{883E651C-312F-B14C-8BC8-83E560C1A975}" destId="{C3FA8821-B477-1C42-A834-3806B895724D}" srcOrd="2" destOrd="0" parTransId="{2BB51EEB-8EE1-4843-9DF0-40EE3B09A63E}" sibTransId="{1D84BBD1-F388-7249-AC9B-15368A246E4E}"/>
    <dgm:cxn modelId="{8635A184-088E-3745-9B72-6B943D271D19}" type="presOf" srcId="{DB498122-2B80-D649-B2F3-1DAF70D9E385}" destId="{313DA57F-8FC1-3948-A756-774626AE2119}" srcOrd="1" destOrd="4" presId="urn:microsoft.com/office/officeart/2005/8/layout/cycle4"/>
    <dgm:cxn modelId="{4C6029D7-1DB2-E444-92CD-F6217F3D8985}" type="presOf" srcId="{F620B1B9-2800-9146-BA6C-67B547D96494}" destId="{9AF2E3BF-6F98-1045-8E43-B0B516B5A399}" srcOrd="1" destOrd="5" presId="urn:microsoft.com/office/officeart/2005/8/layout/cycle4"/>
    <dgm:cxn modelId="{26D4296F-E8B1-D44D-A61A-40CE4C469261}" type="presOf" srcId="{1A86B71C-61D9-2F48-9061-1CE3749E0CD0}" destId="{9AF2E3BF-6F98-1045-8E43-B0B516B5A399}" srcOrd="1" destOrd="9" presId="urn:microsoft.com/office/officeart/2005/8/layout/cycle4"/>
    <dgm:cxn modelId="{CCACAA6B-48F8-F14F-8965-D4407D7326EF}" srcId="{883E651C-312F-B14C-8BC8-83E560C1A975}" destId="{EEB25657-653D-F444-8AC6-C4E7EFF1DE93}" srcOrd="5" destOrd="0" parTransId="{9D7F2F4E-4520-6C4D-84DF-A35FAA03983F}" sibTransId="{85AC8F83-E169-1F4C-8520-15780470406C}"/>
    <dgm:cxn modelId="{A140422B-C342-8643-AFA4-9CEB6E21CE13}" type="presOf" srcId="{C3FA8821-B477-1C42-A834-3806B895724D}" destId="{313DA57F-8FC1-3948-A756-774626AE2119}" srcOrd="1" destOrd="2" presId="urn:microsoft.com/office/officeart/2005/8/layout/cycle4"/>
    <dgm:cxn modelId="{CF8BEDD5-F840-B244-BD4F-642A6F1F090E}" type="presOf" srcId="{40BFA971-B577-FF44-91F3-AA29BFCD764E}" destId="{0FD32521-A4EC-524B-AC53-5E932E8D8D34}" srcOrd="1" destOrd="2" presId="urn:microsoft.com/office/officeart/2005/8/layout/cycle4"/>
    <dgm:cxn modelId="{627D6BF4-B88C-9743-927C-789F3F7DFBA5}" type="presOf" srcId="{BAA061BB-9218-2B46-9462-CEB0318BDA43}" destId="{640DBEB4-1799-1A46-8516-ECCE4111F032}" srcOrd="0" destOrd="0" presId="urn:microsoft.com/office/officeart/2005/8/layout/cycle4"/>
    <dgm:cxn modelId="{73F02934-61E6-1D4F-A5FE-CE6AD45C3AD4}" type="presOf" srcId="{C3FA8821-B477-1C42-A834-3806B895724D}" destId="{D699893F-4D54-B140-9248-157389A6B859}" srcOrd="0" destOrd="2" presId="urn:microsoft.com/office/officeart/2005/8/layout/cycle4"/>
    <dgm:cxn modelId="{4812F8AE-8EFB-DD43-9F64-A7908984464B}" type="presOf" srcId="{4F7A6122-A093-544B-BE6A-CCD4D3BBD9C4}" destId="{313DA57F-8FC1-3948-A756-774626AE2119}" srcOrd="1" destOrd="6" presId="urn:microsoft.com/office/officeart/2005/8/layout/cycle4"/>
    <dgm:cxn modelId="{AD7DA4FF-0BF3-3640-8FB0-30A8F1C0DC2B}" type="presOf" srcId="{F3A8B25D-927F-FB42-9D84-9B4BC296077B}" destId="{640DBEB4-1799-1A46-8516-ECCE4111F032}" srcOrd="0" destOrd="2" presId="urn:microsoft.com/office/officeart/2005/8/layout/cycle4"/>
    <dgm:cxn modelId="{E1D7A7A7-22D8-D74E-8B53-4E374AF64201}" type="presOf" srcId="{5A776A22-76E4-2C40-9E27-36A9008F63FE}" destId="{F171088A-03D9-A94C-B59D-1AB03E4D04B4}" srcOrd="0" destOrd="6" presId="urn:microsoft.com/office/officeart/2005/8/layout/cycle4"/>
    <dgm:cxn modelId="{CA400DA9-86D6-4D46-8C15-04412D41B380}" type="presParOf" srcId="{B56ADBDA-5CE7-AD41-8A19-D1638CF7EB86}" destId="{EA8558F2-3E2D-0641-B2DD-C37BBAC561DE}" srcOrd="0" destOrd="0" presId="urn:microsoft.com/office/officeart/2005/8/layout/cycle4"/>
    <dgm:cxn modelId="{1109DC3A-0D91-194A-B995-872656B96E25}" type="presParOf" srcId="{EA8558F2-3E2D-0641-B2DD-C37BBAC561DE}" destId="{52EA16A6-E9F8-B040-B2D3-43F845887426}" srcOrd="0" destOrd="0" presId="urn:microsoft.com/office/officeart/2005/8/layout/cycle4"/>
    <dgm:cxn modelId="{073451EB-BBC3-2140-839C-13FCD310291C}" type="presParOf" srcId="{52EA16A6-E9F8-B040-B2D3-43F845887426}" destId="{9B1CB986-5F53-7241-BC94-36D1F4190010}" srcOrd="0" destOrd="0" presId="urn:microsoft.com/office/officeart/2005/8/layout/cycle4"/>
    <dgm:cxn modelId="{26137825-163B-064F-87F7-FC279573212C}" type="presParOf" srcId="{52EA16A6-E9F8-B040-B2D3-43F845887426}" destId="{0FD32521-A4EC-524B-AC53-5E932E8D8D34}" srcOrd="1" destOrd="0" presId="urn:microsoft.com/office/officeart/2005/8/layout/cycle4"/>
    <dgm:cxn modelId="{87C73AB1-CCDE-EA40-995E-7AF92B2DE2FD}" type="presParOf" srcId="{EA8558F2-3E2D-0641-B2DD-C37BBAC561DE}" destId="{3E3B16A9-6FFD-1E4E-AB5F-D69CDFCEC66E}" srcOrd="1" destOrd="0" presId="urn:microsoft.com/office/officeart/2005/8/layout/cycle4"/>
    <dgm:cxn modelId="{DB00CF10-8069-4D4B-8ADF-2AAD89AB2EC9}" type="presParOf" srcId="{3E3B16A9-6FFD-1E4E-AB5F-D69CDFCEC66E}" destId="{640DBEB4-1799-1A46-8516-ECCE4111F032}" srcOrd="0" destOrd="0" presId="urn:microsoft.com/office/officeart/2005/8/layout/cycle4"/>
    <dgm:cxn modelId="{5388F43C-A550-1F4C-B6F2-6E1D57A80A03}" type="presParOf" srcId="{3E3B16A9-6FFD-1E4E-AB5F-D69CDFCEC66E}" destId="{9AF2E3BF-6F98-1045-8E43-B0B516B5A399}" srcOrd="1" destOrd="0" presId="urn:microsoft.com/office/officeart/2005/8/layout/cycle4"/>
    <dgm:cxn modelId="{E9214FEA-3AC8-BE4B-8ADB-4BC38398FF1A}" type="presParOf" srcId="{EA8558F2-3E2D-0641-B2DD-C37BBAC561DE}" destId="{A0C138E9-93B7-6847-A117-28B545FB2D1B}" srcOrd="2" destOrd="0" presId="urn:microsoft.com/office/officeart/2005/8/layout/cycle4"/>
    <dgm:cxn modelId="{A5A926BD-352F-F24F-8E2D-2E42109C85FB}" type="presParOf" srcId="{A0C138E9-93B7-6847-A117-28B545FB2D1B}" destId="{D699893F-4D54-B140-9248-157389A6B859}" srcOrd="0" destOrd="0" presId="urn:microsoft.com/office/officeart/2005/8/layout/cycle4"/>
    <dgm:cxn modelId="{F1BC0B34-B7A0-1146-88DE-4A385E91616B}" type="presParOf" srcId="{A0C138E9-93B7-6847-A117-28B545FB2D1B}" destId="{313DA57F-8FC1-3948-A756-774626AE2119}" srcOrd="1" destOrd="0" presId="urn:microsoft.com/office/officeart/2005/8/layout/cycle4"/>
    <dgm:cxn modelId="{13FE3AB9-E8B9-784B-9034-44EC83B40432}" type="presParOf" srcId="{EA8558F2-3E2D-0641-B2DD-C37BBAC561DE}" destId="{7C428CEC-65D7-7B43-9528-1FBE69D7E4AA}" srcOrd="3" destOrd="0" presId="urn:microsoft.com/office/officeart/2005/8/layout/cycle4"/>
    <dgm:cxn modelId="{79DD481B-8730-1B4B-8F8D-825C9E4459AB}" type="presParOf" srcId="{7C428CEC-65D7-7B43-9528-1FBE69D7E4AA}" destId="{F171088A-03D9-A94C-B59D-1AB03E4D04B4}" srcOrd="0" destOrd="0" presId="urn:microsoft.com/office/officeart/2005/8/layout/cycle4"/>
    <dgm:cxn modelId="{9C0E801D-B8AD-3E40-826D-98428B17D31F}" type="presParOf" srcId="{7C428CEC-65D7-7B43-9528-1FBE69D7E4AA}" destId="{730745D9-DA42-0A4F-B8E4-41D7B3695461}" srcOrd="1" destOrd="0" presId="urn:microsoft.com/office/officeart/2005/8/layout/cycle4"/>
    <dgm:cxn modelId="{1795E335-6B7B-B142-94D9-026D178DFA37}" type="presParOf" srcId="{EA8558F2-3E2D-0641-B2DD-C37BBAC561DE}" destId="{82DA8C09-6E22-6241-A872-CA2F6CE981CA}" srcOrd="4" destOrd="0" presId="urn:microsoft.com/office/officeart/2005/8/layout/cycle4"/>
    <dgm:cxn modelId="{2D0B6F3C-8467-7942-8553-E51A486B5CEF}" type="presParOf" srcId="{B56ADBDA-5CE7-AD41-8A19-D1638CF7EB86}" destId="{BE1831CE-C326-5B4C-BAC2-E3FF827C807A}" srcOrd="1" destOrd="0" presId="urn:microsoft.com/office/officeart/2005/8/layout/cycle4"/>
    <dgm:cxn modelId="{487CD022-5FA6-1340-A007-37326431A634}" type="presParOf" srcId="{BE1831CE-C326-5B4C-BAC2-E3FF827C807A}" destId="{D13BA2FC-AA99-1E44-A689-663E62550FBA}" srcOrd="0" destOrd="0" presId="urn:microsoft.com/office/officeart/2005/8/layout/cycle4"/>
    <dgm:cxn modelId="{B893144C-B9D1-2A49-82FA-BDD4353AD6C1}" type="presParOf" srcId="{BE1831CE-C326-5B4C-BAC2-E3FF827C807A}" destId="{6A3ABB8A-4872-D544-9EAA-502277CF59B0}" srcOrd="1" destOrd="0" presId="urn:microsoft.com/office/officeart/2005/8/layout/cycle4"/>
    <dgm:cxn modelId="{AD863E5E-69FE-C640-AD1B-D9B2838047C5}" type="presParOf" srcId="{BE1831CE-C326-5B4C-BAC2-E3FF827C807A}" destId="{CC816FB1-E35D-2542-BFF0-3B56D660345B}" srcOrd="2" destOrd="0" presId="urn:microsoft.com/office/officeart/2005/8/layout/cycle4"/>
    <dgm:cxn modelId="{A9D0C189-8BEB-EE49-B0BD-2649FA96272C}" type="presParOf" srcId="{BE1831CE-C326-5B4C-BAC2-E3FF827C807A}" destId="{B473682B-0C91-C943-BF36-6716C04DAD40}" srcOrd="3" destOrd="0" presId="urn:microsoft.com/office/officeart/2005/8/layout/cycle4"/>
    <dgm:cxn modelId="{90A5491A-B808-9D4C-BE73-0E40B3579BE5}" type="presParOf" srcId="{BE1831CE-C326-5B4C-BAC2-E3FF827C807A}" destId="{9DA8844D-64E8-8141-87EE-11AB28E7641F}" srcOrd="4" destOrd="0" presId="urn:microsoft.com/office/officeart/2005/8/layout/cycle4"/>
    <dgm:cxn modelId="{51226CCF-76EC-F246-881D-01006B54DC5F}" type="presParOf" srcId="{B56ADBDA-5CE7-AD41-8A19-D1638CF7EB86}" destId="{91A5E160-E12A-E744-9737-3D9B7D603CB3}" srcOrd="2" destOrd="0" presId="urn:microsoft.com/office/officeart/2005/8/layout/cycle4"/>
    <dgm:cxn modelId="{3AFADC58-3B13-734D-9A5B-687D6CDD48D4}" type="presParOf" srcId="{B56ADBDA-5CE7-AD41-8A19-D1638CF7EB86}" destId="{273BA3EF-F6C5-C946-AC6B-8399E9F3DBAB}" srcOrd="3" destOrd="0" presId="urn:microsoft.com/office/officeart/2005/8/layout/cycle4"/>
  </dgm:cxnLst>
  <dgm:bg/>
  <dgm:whole>
    <a:ln w="12700" cmpd="sng">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B0589AA-D7FA-8141-AF9E-542949D5387E}" type="doc">
      <dgm:prSet loTypeId="urn:microsoft.com/office/officeart/2005/8/layout/cycle4" loCatId="" qsTypeId="urn:microsoft.com/office/officeart/2005/8/quickstyle/3D9" qsCatId="3D" csTypeId="urn:microsoft.com/office/officeart/2005/8/colors/accent1_2" csCatId="accent1" phldr="1"/>
      <dgm:spPr/>
      <dgm:t>
        <a:bodyPr/>
        <a:lstStyle/>
        <a:p>
          <a:endParaRPr lang="en-US"/>
        </a:p>
      </dgm:t>
    </dgm:pt>
    <dgm:pt modelId="{7970C2A9-2DC0-BF46-B69F-00185574240B}">
      <dgm:prSet phldrT="[Text]"/>
      <dgm:spPr>
        <a:solidFill>
          <a:srgbClr val="98C723"/>
        </a:solidFill>
      </dgm:spPr>
      <dgm:t>
        <a:bodyPr/>
        <a:lstStyle/>
        <a:p>
          <a:r>
            <a:rPr lang="en-US" b="1" dirty="0" smtClean="0">
              <a:solidFill>
                <a:schemeClr val="tx1"/>
              </a:solidFill>
            </a:rPr>
            <a:t>TIME</a:t>
          </a:r>
          <a:endParaRPr lang="en-US" b="1" dirty="0">
            <a:solidFill>
              <a:schemeClr val="tx1"/>
            </a:solidFill>
          </a:endParaRPr>
        </a:p>
      </dgm:t>
    </dgm:pt>
    <dgm:pt modelId="{803085DD-DB48-074C-8967-AE65FF27182C}" type="parTrans" cxnId="{974BCB2F-C71A-634F-BA71-7D4F661F1AEA}">
      <dgm:prSet/>
      <dgm:spPr/>
      <dgm:t>
        <a:bodyPr/>
        <a:lstStyle/>
        <a:p>
          <a:endParaRPr lang="en-US"/>
        </a:p>
      </dgm:t>
    </dgm:pt>
    <dgm:pt modelId="{B4A33C8B-B5F5-7E45-BFC2-8B68AC37C5E3}" type="sibTrans" cxnId="{974BCB2F-C71A-634F-BA71-7D4F661F1AEA}">
      <dgm:prSet/>
      <dgm:spPr/>
      <dgm:t>
        <a:bodyPr/>
        <a:lstStyle/>
        <a:p>
          <a:endParaRPr lang="en-US"/>
        </a:p>
      </dgm:t>
    </dgm:pt>
    <dgm:pt modelId="{2F9CDC4C-8506-7B43-B8AD-C766561784C3}">
      <dgm:prSet custT="1"/>
      <dgm:spPr>
        <a:noFill/>
        <a:ln w="12700" cmpd="sng">
          <a:noFill/>
        </a:ln>
      </dgm:spPr>
      <dgm:t>
        <a:bodyPr/>
        <a:lstStyle/>
        <a:p>
          <a:pPr>
            <a:lnSpc>
              <a:spcPct val="100000"/>
            </a:lnSpc>
          </a:pPr>
          <a:r>
            <a:rPr lang="en-US" sz="1200" b="1" dirty="0" smtClean="0"/>
            <a:t>FISCAL YEAR</a:t>
          </a:r>
          <a:endParaRPr lang="en-US" sz="1200" b="1" dirty="0"/>
        </a:p>
      </dgm:t>
    </dgm:pt>
    <dgm:pt modelId="{15493B8E-01C5-3D48-B93E-046750576CE7}" type="sibTrans" cxnId="{1E34F116-C6DC-F348-B7C4-DA0B7626BFB8}">
      <dgm:prSet/>
      <dgm:spPr/>
      <dgm:t>
        <a:bodyPr/>
        <a:lstStyle/>
        <a:p>
          <a:endParaRPr lang="en-US"/>
        </a:p>
      </dgm:t>
    </dgm:pt>
    <dgm:pt modelId="{8E451342-2113-7642-B314-0778018BBE26}" type="parTrans" cxnId="{1E34F116-C6DC-F348-B7C4-DA0B7626BFB8}">
      <dgm:prSet/>
      <dgm:spPr/>
      <dgm:t>
        <a:bodyPr/>
        <a:lstStyle/>
        <a:p>
          <a:endParaRPr lang="en-US"/>
        </a:p>
      </dgm:t>
    </dgm:pt>
    <dgm:pt modelId="{3807599D-99C1-EC4A-B64F-B1F5CA80B856}">
      <dgm:prSet custT="1"/>
      <dgm:spPr>
        <a:noFill/>
        <a:ln w="12700" cmpd="sng">
          <a:noFill/>
        </a:ln>
      </dgm:spPr>
      <dgm:t>
        <a:bodyPr/>
        <a:lstStyle/>
        <a:p>
          <a:pPr>
            <a:lnSpc>
              <a:spcPct val="100000"/>
            </a:lnSpc>
          </a:pPr>
          <a:r>
            <a:rPr lang="en-US" sz="1200" b="1" dirty="0" smtClean="0"/>
            <a:t>BUDGET PERIOD</a:t>
          </a:r>
          <a:endParaRPr lang="en-US" sz="1200" b="1" dirty="0"/>
        </a:p>
      </dgm:t>
    </dgm:pt>
    <dgm:pt modelId="{6BBBCE07-0A09-A940-B477-F720EC9E1921}" type="sibTrans" cxnId="{EADACD96-2245-3644-B8F3-82F0C69C2844}">
      <dgm:prSet/>
      <dgm:spPr/>
      <dgm:t>
        <a:bodyPr/>
        <a:lstStyle/>
        <a:p>
          <a:endParaRPr lang="en-US"/>
        </a:p>
      </dgm:t>
    </dgm:pt>
    <dgm:pt modelId="{42818C59-B7E7-BC4F-88A8-241E9B7D4218}" type="parTrans" cxnId="{EADACD96-2245-3644-B8F3-82F0C69C2844}">
      <dgm:prSet/>
      <dgm:spPr/>
      <dgm:t>
        <a:bodyPr/>
        <a:lstStyle/>
        <a:p>
          <a:endParaRPr lang="en-US"/>
        </a:p>
      </dgm:t>
    </dgm:pt>
    <dgm:pt modelId="{40BFA971-B577-FF44-91F3-AA29BFCD764E}">
      <dgm:prSet custT="1"/>
      <dgm:spPr>
        <a:noFill/>
        <a:ln w="12700" cmpd="sng">
          <a:noFill/>
        </a:ln>
      </dgm:spPr>
      <dgm:t>
        <a:bodyPr/>
        <a:lstStyle/>
        <a:p>
          <a:pPr>
            <a:lnSpc>
              <a:spcPct val="100000"/>
            </a:lnSpc>
          </a:pPr>
          <a:r>
            <a:rPr lang="en-US" sz="1200" b="1" dirty="0" smtClean="0"/>
            <a:t>ACCOUNTING MONTH</a:t>
          </a:r>
          <a:endParaRPr lang="en-US" sz="1200" b="1" dirty="0"/>
        </a:p>
      </dgm:t>
    </dgm:pt>
    <dgm:pt modelId="{C7D992A8-B57E-EC41-8991-745379DB88AB}" type="parTrans" cxnId="{01214A33-AFB4-AE4A-A6F8-669348FBE7C4}">
      <dgm:prSet/>
      <dgm:spPr/>
      <dgm:t>
        <a:bodyPr/>
        <a:lstStyle/>
        <a:p>
          <a:endParaRPr lang="en-US"/>
        </a:p>
      </dgm:t>
    </dgm:pt>
    <dgm:pt modelId="{2BDDF2DE-AFB5-CB44-A533-ADAAEF33D274}" type="sibTrans" cxnId="{01214A33-AFB4-AE4A-A6F8-669348FBE7C4}">
      <dgm:prSet/>
      <dgm:spPr/>
      <dgm:t>
        <a:bodyPr/>
        <a:lstStyle/>
        <a:p>
          <a:endParaRPr lang="en-US"/>
        </a:p>
      </dgm:t>
    </dgm:pt>
    <dgm:pt modelId="{10E37129-CE17-7D42-BC17-9F835BB6B152}">
      <dgm:prSet/>
      <dgm:spPr>
        <a:solidFill>
          <a:schemeClr val="accent3"/>
        </a:solidFill>
      </dgm:spPr>
      <dgm:t>
        <a:bodyPr/>
        <a:lstStyle/>
        <a:p>
          <a:r>
            <a:rPr lang="en-US" b="1" dirty="0" smtClean="0">
              <a:solidFill>
                <a:schemeClr val="tx1"/>
              </a:solidFill>
            </a:rPr>
            <a:t>ORGANIZATION</a:t>
          </a:r>
          <a:endParaRPr lang="en-US" b="1" dirty="0">
            <a:solidFill>
              <a:schemeClr val="tx1"/>
            </a:solidFill>
          </a:endParaRPr>
        </a:p>
      </dgm:t>
    </dgm:pt>
    <dgm:pt modelId="{6A4BD5B2-8F8A-2C48-9F78-2420CE4DB3DA}" type="parTrans" cxnId="{856F447B-CDA0-3245-91E0-4BEE9F73E9C0}">
      <dgm:prSet/>
      <dgm:spPr/>
      <dgm:t>
        <a:bodyPr/>
        <a:lstStyle/>
        <a:p>
          <a:endParaRPr lang="en-US"/>
        </a:p>
      </dgm:t>
    </dgm:pt>
    <dgm:pt modelId="{DBF2AE02-008B-5742-B4E1-35B3D9A4F54A}" type="sibTrans" cxnId="{856F447B-CDA0-3245-91E0-4BEE9F73E9C0}">
      <dgm:prSet/>
      <dgm:spPr/>
      <dgm:t>
        <a:bodyPr/>
        <a:lstStyle/>
        <a:p>
          <a:endParaRPr lang="en-US"/>
        </a:p>
      </dgm:t>
    </dgm:pt>
    <dgm:pt modelId="{883E651C-312F-B14C-8BC8-83E560C1A975}">
      <dgm:prSet/>
      <dgm:spPr>
        <a:solidFill>
          <a:srgbClr val="98C723"/>
        </a:solidFill>
      </dgm:spPr>
      <dgm:t>
        <a:bodyPr/>
        <a:lstStyle/>
        <a:p>
          <a:r>
            <a:rPr lang="en-US" b="1" dirty="0" smtClean="0">
              <a:solidFill>
                <a:schemeClr val="tx1"/>
              </a:solidFill>
            </a:rPr>
            <a:t>DESCRIPTIVE NAMES	</a:t>
          </a:r>
          <a:endParaRPr lang="en-US" b="1" dirty="0">
            <a:solidFill>
              <a:schemeClr val="tx1"/>
            </a:solidFill>
          </a:endParaRPr>
        </a:p>
      </dgm:t>
    </dgm:pt>
    <dgm:pt modelId="{79A59694-632F-3046-8D69-DD66980E5C6E}" type="parTrans" cxnId="{B47F4138-BB68-B044-B729-D5ECE7709EC6}">
      <dgm:prSet/>
      <dgm:spPr/>
      <dgm:t>
        <a:bodyPr/>
        <a:lstStyle/>
        <a:p>
          <a:endParaRPr lang="en-US"/>
        </a:p>
      </dgm:t>
    </dgm:pt>
    <dgm:pt modelId="{619DC25E-A895-AB4F-87C6-66D543BA05B5}" type="sibTrans" cxnId="{B47F4138-BB68-B044-B729-D5ECE7709EC6}">
      <dgm:prSet/>
      <dgm:spPr/>
      <dgm:t>
        <a:bodyPr/>
        <a:lstStyle/>
        <a:p>
          <a:endParaRPr lang="en-US"/>
        </a:p>
      </dgm:t>
    </dgm:pt>
    <dgm:pt modelId="{0C328143-356C-E649-8CB4-EE35828A3B33}">
      <dgm:prSet/>
      <dgm:spPr>
        <a:solidFill>
          <a:srgbClr val="98C723"/>
        </a:solidFill>
      </dgm:spPr>
      <dgm:t>
        <a:bodyPr/>
        <a:lstStyle/>
        <a:p>
          <a:r>
            <a:rPr lang="en-US" b="1" dirty="0" smtClean="0">
              <a:solidFill>
                <a:schemeClr val="tx1"/>
              </a:solidFill>
            </a:rPr>
            <a:t>POSITION/EMPLOYEE</a:t>
          </a:r>
          <a:endParaRPr lang="en-US" b="1" dirty="0">
            <a:solidFill>
              <a:schemeClr val="tx1"/>
            </a:solidFill>
          </a:endParaRPr>
        </a:p>
      </dgm:t>
    </dgm:pt>
    <dgm:pt modelId="{5A7E3345-ABF1-3E4C-8A4D-828A66CC3FE5}" type="parTrans" cxnId="{B42FAED3-6C81-1A46-9099-91A59CD87CBD}">
      <dgm:prSet/>
      <dgm:spPr/>
      <dgm:t>
        <a:bodyPr/>
        <a:lstStyle/>
        <a:p>
          <a:endParaRPr lang="en-US"/>
        </a:p>
      </dgm:t>
    </dgm:pt>
    <dgm:pt modelId="{F2478198-8370-7140-9910-8F805750602F}" type="sibTrans" cxnId="{B42FAED3-6C81-1A46-9099-91A59CD87CBD}">
      <dgm:prSet/>
      <dgm:spPr/>
      <dgm:t>
        <a:bodyPr/>
        <a:lstStyle/>
        <a:p>
          <a:endParaRPr lang="en-US"/>
        </a:p>
      </dgm:t>
    </dgm:pt>
    <dgm:pt modelId="{BAA061BB-9218-2B46-9462-CEB0318BDA43}">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DIVISION UNIT</a:t>
          </a:r>
          <a:endParaRPr lang="en-US" sz="1200" b="1" dirty="0"/>
        </a:p>
      </dgm:t>
    </dgm:pt>
    <dgm:pt modelId="{2DF47DD3-4783-9B48-B896-05F981D31210}" type="parTrans" cxnId="{30B28F92-F665-014F-902C-B8503BA087B3}">
      <dgm:prSet/>
      <dgm:spPr/>
      <dgm:t>
        <a:bodyPr/>
        <a:lstStyle/>
        <a:p>
          <a:endParaRPr lang="en-US"/>
        </a:p>
      </dgm:t>
    </dgm:pt>
    <dgm:pt modelId="{190AB65E-0193-6A48-83E3-86076D248509}" type="sibTrans" cxnId="{30B28F92-F665-014F-902C-B8503BA087B3}">
      <dgm:prSet/>
      <dgm:spPr/>
      <dgm:t>
        <a:bodyPr/>
        <a:lstStyle/>
        <a:p>
          <a:endParaRPr lang="en-US"/>
        </a:p>
      </dgm:t>
    </dgm:pt>
    <dgm:pt modelId="{4F1680F6-8FD7-834E-B2AD-172C6BD9F48B}">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DEPARTMENT</a:t>
          </a:r>
          <a:endParaRPr lang="en-US" sz="1200" b="1" dirty="0"/>
        </a:p>
      </dgm:t>
    </dgm:pt>
    <dgm:pt modelId="{B26B942F-1FA6-824E-BDC3-5F2BD7CC9CBB}" type="parTrans" cxnId="{5E5B534B-D858-6F40-8D00-65FFBD9CEE63}">
      <dgm:prSet/>
      <dgm:spPr/>
      <dgm:t>
        <a:bodyPr/>
        <a:lstStyle/>
        <a:p>
          <a:endParaRPr lang="en-US"/>
        </a:p>
      </dgm:t>
    </dgm:pt>
    <dgm:pt modelId="{DA58364D-82C2-CD40-8F8E-9B9250860D40}" type="sibTrans" cxnId="{5E5B534B-D858-6F40-8D00-65FFBD9CEE63}">
      <dgm:prSet/>
      <dgm:spPr/>
      <dgm:t>
        <a:bodyPr/>
        <a:lstStyle/>
        <a:p>
          <a:endParaRPr lang="en-US"/>
        </a:p>
      </dgm:t>
    </dgm:pt>
    <dgm:pt modelId="{F3A8B25D-927F-FB42-9D84-9B4BC296077B}">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FUND</a:t>
          </a:r>
          <a:endParaRPr lang="en-US" sz="1200" b="1" dirty="0"/>
        </a:p>
      </dgm:t>
    </dgm:pt>
    <dgm:pt modelId="{AEF5C9CE-15B3-E548-A9A9-3B5BE13BA153}" type="parTrans" cxnId="{6CAB05B6-F9CB-9146-992F-FB18CA6F8392}">
      <dgm:prSet/>
      <dgm:spPr/>
      <dgm:t>
        <a:bodyPr/>
        <a:lstStyle/>
        <a:p>
          <a:endParaRPr lang="en-US"/>
        </a:p>
      </dgm:t>
    </dgm:pt>
    <dgm:pt modelId="{A9DD928F-28E8-594D-BF03-9919C6B97D77}" type="sibTrans" cxnId="{6CAB05B6-F9CB-9146-992F-FB18CA6F8392}">
      <dgm:prSet/>
      <dgm:spPr/>
      <dgm:t>
        <a:bodyPr/>
        <a:lstStyle/>
        <a:p>
          <a:endParaRPr lang="en-US"/>
        </a:p>
      </dgm:t>
    </dgm:pt>
    <dgm:pt modelId="{4F95E8D0-B331-924D-8E17-4C19F7717041}">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PROJECT ID</a:t>
          </a:r>
          <a:endParaRPr lang="en-US" sz="1200" b="1" dirty="0"/>
        </a:p>
      </dgm:t>
    </dgm:pt>
    <dgm:pt modelId="{82BCBCB3-E3A6-554D-8960-BE5DC15D02B3}" type="parTrans" cxnId="{890EBAE8-EC3D-DE48-87E7-09CE9D65B095}">
      <dgm:prSet/>
      <dgm:spPr/>
      <dgm:t>
        <a:bodyPr/>
        <a:lstStyle/>
        <a:p>
          <a:endParaRPr lang="en-US"/>
        </a:p>
      </dgm:t>
    </dgm:pt>
    <dgm:pt modelId="{6983B27A-8846-1B42-B845-322B08B86B5B}" type="sibTrans" cxnId="{890EBAE8-EC3D-DE48-87E7-09CE9D65B095}">
      <dgm:prSet/>
      <dgm:spPr/>
      <dgm:t>
        <a:bodyPr/>
        <a:lstStyle/>
        <a:p>
          <a:endParaRPr lang="en-US"/>
        </a:p>
      </dgm:t>
    </dgm:pt>
    <dgm:pt modelId="{4F7A6122-A093-544B-BE6A-CCD4D3BBD9C4}">
      <dgm:prSet phldrT="[Text]" custT="1">
        <dgm:style>
          <a:lnRef idx="2">
            <a:schemeClr val="accent1"/>
          </a:lnRef>
          <a:fillRef idx="1">
            <a:schemeClr val="lt1"/>
          </a:fillRef>
          <a:effectRef idx="0">
            <a:schemeClr val="accent1"/>
          </a:effectRef>
          <a:fontRef idx="minor">
            <a:schemeClr val="dk1"/>
          </a:fontRef>
        </dgm:style>
      </dgm:prSet>
      <dgm:spPr>
        <a:noFill/>
        <a:ln w="12700" cmpd="sng">
          <a:noFill/>
        </a:ln>
      </dgm:spPr>
      <dgm:t>
        <a:bodyPr anchor="ctr"/>
        <a:lstStyle/>
        <a:p>
          <a:pPr algn="l">
            <a:lnSpc>
              <a:spcPct val="100000"/>
            </a:lnSpc>
          </a:pPr>
          <a:r>
            <a:rPr lang="en-US" sz="1200" b="1" dirty="0" smtClean="0"/>
            <a:t>DIVISION NAME</a:t>
          </a:r>
          <a:endParaRPr lang="en-US" sz="1200" b="1" dirty="0"/>
        </a:p>
      </dgm:t>
    </dgm:pt>
    <dgm:pt modelId="{B48469B7-D707-784F-8A3B-62D29C89F2BB}" type="parTrans" cxnId="{F4B8329C-7547-1046-BB3B-08609CAE4B1D}">
      <dgm:prSet/>
      <dgm:spPr/>
      <dgm:t>
        <a:bodyPr/>
        <a:lstStyle/>
        <a:p>
          <a:endParaRPr lang="en-US"/>
        </a:p>
      </dgm:t>
    </dgm:pt>
    <dgm:pt modelId="{A35F4CB5-7105-1E40-90A4-35DBEEC6E5DB}" type="sibTrans" cxnId="{F4B8329C-7547-1046-BB3B-08609CAE4B1D}">
      <dgm:prSet/>
      <dgm:spPr/>
      <dgm:t>
        <a:bodyPr/>
        <a:lstStyle/>
        <a:p>
          <a:endParaRPr lang="en-US"/>
        </a:p>
      </dgm:t>
    </dgm:pt>
    <dgm:pt modelId="{895DF3B3-E229-E248-88E8-90FB747E7ADB}">
      <dgm:prSet custT="1"/>
      <dgm:spPr>
        <a:noFill/>
        <a:ln>
          <a:noFill/>
        </a:ln>
      </dgm:spPr>
      <dgm:t>
        <a:bodyPr anchor="ctr"/>
        <a:lstStyle/>
        <a:p>
          <a:pPr algn="l">
            <a:lnSpc>
              <a:spcPct val="100000"/>
            </a:lnSpc>
          </a:pPr>
          <a:r>
            <a:rPr lang="en-US" sz="1200" b="1" dirty="0" smtClean="0"/>
            <a:t>ACCOUNT NAME</a:t>
          </a:r>
          <a:endParaRPr lang="en-US" sz="1200" b="1" dirty="0"/>
        </a:p>
      </dgm:t>
    </dgm:pt>
    <dgm:pt modelId="{E0272C09-D964-7848-82F9-83FC6DFEA2E9}" type="parTrans" cxnId="{32DA7574-4D39-2D42-97E2-4647B6F297E9}">
      <dgm:prSet/>
      <dgm:spPr/>
      <dgm:t>
        <a:bodyPr/>
        <a:lstStyle/>
        <a:p>
          <a:endParaRPr lang="en-US"/>
        </a:p>
      </dgm:t>
    </dgm:pt>
    <dgm:pt modelId="{012E36F6-FE7E-824E-9BDD-498523713CE4}" type="sibTrans" cxnId="{32DA7574-4D39-2D42-97E2-4647B6F297E9}">
      <dgm:prSet/>
      <dgm:spPr/>
      <dgm:t>
        <a:bodyPr/>
        <a:lstStyle/>
        <a:p>
          <a:endParaRPr lang="en-US"/>
        </a:p>
      </dgm:t>
    </dgm:pt>
    <dgm:pt modelId="{063FE9BD-0657-EF44-A5EF-68F40F5287A0}">
      <dgm:prSet custT="1"/>
      <dgm:spPr>
        <a:noFill/>
        <a:ln>
          <a:noFill/>
        </a:ln>
      </dgm:spPr>
      <dgm:t>
        <a:bodyPr anchor="ctr"/>
        <a:lstStyle/>
        <a:p>
          <a:pPr algn="l">
            <a:lnSpc>
              <a:spcPct val="100000"/>
            </a:lnSpc>
          </a:pPr>
          <a:r>
            <a:rPr lang="en-US" sz="1200" b="1" dirty="0" smtClean="0"/>
            <a:t>MANAGER NAME</a:t>
          </a:r>
          <a:endParaRPr lang="en-US" sz="1200" b="1" dirty="0"/>
        </a:p>
      </dgm:t>
    </dgm:pt>
    <dgm:pt modelId="{9AC48F9C-3F45-2945-B109-ADCC05F51584}" type="parTrans" cxnId="{CDE0C9D3-B20E-284A-99AA-838C9A79649E}">
      <dgm:prSet/>
      <dgm:spPr/>
      <dgm:t>
        <a:bodyPr/>
        <a:lstStyle/>
        <a:p>
          <a:endParaRPr lang="en-US"/>
        </a:p>
      </dgm:t>
    </dgm:pt>
    <dgm:pt modelId="{38187A6D-7E02-8744-815C-88F184931315}" type="sibTrans" cxnId="{CDE0C9D3-B20E-284A-99AA-838C9A79649E}">
      <dgm:prSet/>
      <dgm:spPr/>
      <dgm:t>
        <a:bodyPr/>
        <a:lstStyle/>
        <a:p>
          <a:endParaRPr lang="en-US"/>
        </a:p>
      </dgm:t>
    </dgm:pt>
    <dgm:pt modelId="{C3FA8821-B477-1C42-A834-3806B895724D}">
      <dgm:prSet custT="1"/>
      <dgm:spPr>
        <a:noFill/>
        <a:ln>
          <a:noFill/>
        </a:ln>
      </dgm:spPr>
      <dgm:t>
        <a:bodyPr anchor="ctr"/>
        <a:lstStyle/>
        <a:p>
          <a:pPr algn="l">
            <a:lnSpc>
              <a:spcPct val="100000"/>
            </a:lnSpc>
          </a:pPr>
          <a:r>
            <a:rPr lang="en-US" sz="1200" b="1" dirty="0" smtClean="0"/>
            <a:t>DEPARTMENT NAME</a:t>
          </a:r>
          <a:endParaRPr lang="en-US" sz="1200" b="1" dirty="0"/>
        </a:p>
      </dgm:t>
    </dgm:pt>
    <dgm:pt modelId="{2BB51EEB-8EE1-4843-9DF0-40EE3B09A63E}" type="parTrans" cxnId="{827C79C5-09F1-8547-80A5-61E93EED88F9}">
      <dgm:prSet/>
      <dgm:spPr/>
      <dgm:t>
        <a:bodyPr/>
        <a:lstStyle/>
        <a:p>
          <a:endParaRPr lang="en-US"/>
        </a:p>
      </dgm:t>
    </dgm:pt>
    <dgm:pt modelId="{1D84BBD1-F388-7249-AC9B-15368A246E4E}" type="sibTrans" cxnId="{827C79C5-09F1-8547-80A5-61E93EED88F9}">
      <dgm:prSet/>
      <dgm:spPr/>
      <dgm:t>
        <a:bodyPr/>
        <a:lstStyle/>
        <a:p>
          <a:endParaRPr lang="en-US"/>
        </a:p>
      </dgm:t>
    </dgm:pt>
    <dgm:pt modelId="{DB498122-2B80-D649-B2F3-1DAF70D9E385}">
      <dgm:prSet custT="1"/>
      <dgm:spPr>
        <a:noFill/>
        <a:ln>
          <a:noFill/>
        </a:ln>
      </dgm:spPr>
      <dgm:t>
        <a:bodyPr anchor="ctr"/>
        <a:lstStyle/>
        <a:p>
          <a:pPr algn="l">
            <a:lnSpc>
              <a:spcPct val="100000"/>
            </a:lnSpc>
          </a:pPr>
          <a:r>
            <a:rPr lang="en-US" sz="1200" b="1" dirty="0" smtClean="0"/>
            <a:t>PROGRAM FUNCTION</a:t>
          </a:r>
          <a:endParaRPr lang="en-US" sz="1200" b="1" dirty="0"/>
        </a:p>
      </dgm:t>
    </dgm:pt>
    <dgm:pt modelId="{96421FC3-F369-EC46-9D5D-6D6F5E7C19DD}" type="parTrans" cxnId="{107F6E36-09E0-8640-8C7E-B9138FB12D57}">
      <dgm:prSet/>
      <dgm:spPr/>
      <dgm:t>
        <a:bodyPr/>
        <a:lstStyle/>
        <a:p>
          <a:endParaRPr lang="en-US"/>
        </a:p>
      </dgm:t>
    </dgm:pt>
    <dgm:pt modelId="{221B4D8D-B2E6-4245-97A0-6110617B6D4A}" type="sibTrans" cxnId="{107F6E36-09E0-8640-8C7E-B9138FB12D57}">
      <dgm:prSet/>
      <dgm:spPr/>
      <dgm:t>
        <a:bodyPr/>
        <a:lstStyle/>
        <a:p>
          <a:endParaRPr lang="en-US"/>
        </a:p>
      </dgm:t>
    </dgm:pt>
    <dgm:pt modelId="{C4AFE26E-919D-FE40-A72F-C0A295D1AD7A}">
      <dgm:prSet custT="1"/>
      <dgm:spPr>
        <a:noFill/>
        <a:ln>
          <a:noFill/>
        </a:ln>
      </dgm:spPr>
      <dgm:t>
        <a:bodyPr anchor="ctr"/>
        <a:lstStyle/>
        <a:p>
          <a:pPr algn="l">
            <a:lnSpc>
              <a:spcPct val="100000"/>
            </a:lnSpc>
          </a:pPr>
          <a:r>
            <a:rPr lang="en-US" sz="1200" b="1" dirty="0" smtClean="0"/>
            <a:t>EMPLOYEE NAME</a:t>
          </a:r>
          <a:endParaRPr lang="en-US" sz="1200" b="1" dirty="0"/>
        </a:p>
      </dgm:t>
    </dgm:pt>
    <dgm:pt modelId="{9DF63C81-1420-6E49-8ED6-DF2E4EA84687}" type="parTrans" cxnId="{6293DC57-AE71-0D4A-8A04-2831071E6610}">
      <dgm:prSet/>
      <dgm:spPr/>
      <dgm:t>
        <a:bodyPr/>
        <a:lstStyle/>
        <a:p>
          <a:endParaRPr lang="en-US"/>
        </a:p>
      </dgm:t>
    </dgm:pt>
    <dgm:pt modelId="{2F046596-D473-9D48-816E-42F46C76533D}" type="sibTrans" cxnId="{6293DC57-AE71-0D4A-8A04-2831071E6610}">
      <dgm:prSet/>
      <dgm:spPr/>
      <dgm:t>
        <a:bodyPr/>
        <a:lstStyle/>
        <a:p>
          <a:endParaRPr lang="en-US"/>
        </a:p>
      </dgm:t>
    </dgm:pt>
    <dgm:pt modelId="{EEB25657-653D-F444-8AC6-C4E7EFF1DE93}">
      <dgm:prSet phldrT="[Text]" custT="1">
        <dgm:style>
          <a:lnRef idx="2">
            <a:schemeClr val="accent1"/>
          </a:lnRef>
          <a:fillRef idx="1">
            <a:schemeClr val="lt1"/>
          </a:fillRef>
          <a:effectRef idx="0">
            <a:schemeClr val="accent1"/>
          </a:effectRef>
          <a:fontRef idx="minor">
            <a:schemeClr val="dk1"/>
          </a:fontRef>
        </dgm:style>
      </dgm:prSet>
      <dgm:spPr>
        <a:noFill/>
        <a:ln w="12700" cmpd="sng">
          <a:noFill/>
        </a:ln>
      </dgm:spPr>
      <dgm:t>
        <a:bodyPr anchor="ctr"/>
        <a:lstStyle/>
        <a:p>
          <a:pPr algn="l">
            <a:lnSpc>
              <a:spcPct val="100000"/>
            </a:lnSpc>
          </a:pPr>
          <a:r>
            <a:rPr lang="en-US" sz="1200" b="1" dirty="0" smtClean="0"/>
            <a:t>FUND NAME</a:t>
          </a:r>
          <a:endParaRPr lang="en-US" sz="1200" b="1" dirty="0"/>
        </a:p>
      </dgm:t>
    </dgm:pt>
    <dgm:pt modelId="{9D7F2F4E-4520-6C4D-84DF-A35FAA03983F}" type="parTrans" cxnId="{CCACAA6B-48F8-F14F-8965-D4407D7326EF}">
      <dgm:prSet/>
      <dgm:spPr/>
      <dgm:t>
        <a:bodyPr/>
        <a:lstStyle/>
        <a:p>
          <a:endParaRPr lang="en-US"/>
        </a:p>
      </dgm:t>
    </dgm:pt>
    <dgm:pt modelId="{85AC8F83-E169-1F4C-8520-15780470406C}" type="sibTrans" cxnId="{CCACAA6B-48F8-F14F-8965-D4407D7326EF}">
      <dgm:prSet/>
      <dgm:spPr/>
      <dgm:t>
        <a:bodyPr/>
        <a:lstStyle/>
        <a:p>
          <a:endParaRPr lang="en-US"/>
        </a:p>
      </dgm:t>
    </dgm:pt>
    <dgm:pt modelId="{1CA83D52-1942-5C47-B7DA-006D3D6CCAB5}">
      <dgm:prSet custT="1"/>
      <dgm:spPr>
        <a:noFill/>
        <a:ln w="12700" cmpd="sng">
          <a:noFill/>
        </a:ln>
      </dgm:spPr>
      <dgm:t>
        <a:bodyPr anchor="ctr"/>
        <a:lstStyle/>
        <a:p>
          <a:pPr>
            <a:lnSpc>
              <a:spcPct val="100000"/>
            </a:lnSpc>
          </a:pPr>
          <a:r>
            <a:rPr lang="en-US" sz="1200" b="1" dirty="0" smtClean="0"/>
            <a:t>POSITION NUMBER</a:t>
          </a:r>
          <a:endParaRPr lang="en-US" sz="1200" b="1" dirty="0"/>
        </a:p>
      </dgm:t>
    </dgm:pt>
    <dgm:pt modelId="{752D3E4E-586B-5B45-8D02-CA4B0DE34FEF}" type="parTrans" cxnId="{01C14C43-D2BC-D346-8B35-23B04910693A}">
      <dgm:prSet/>
      <dgm:spPr/>
      <dgm:t>
        <a:bodyPr/>
        <a:lstStyle/>
        <a:p>
          <a:endParaRPr lang="en-US"/>
        </a:p>
      </dgm:t>
    </dgm:pt>
    <dgm:pt modelId="{2365D667-1B0F-EF43-82D8-D6247A86D0BF}" type="sibTrans" cxnId="{01C14C43-D2BC-D346-8B35-23B04910693A}">
      <dgm:prSet/>
      <dgm:spPr/>
      <dgm:t>
        <a:bodyPr/>
        <a:lstStyle/>
        <a:p>
          <a:endParaRPr lang="en-US"/>
        </a:p>
      </dgm:t>
    </dgm:pt>
    <dgm:pt modelId="{CC8194D9-4CAC-7B47-913C-94A6D8135B0C}">
      <dgm:prSet custT="1"/>
      <dgm:spPr>
        <a:noFill/>
        <a:ln w="12700" cmpd="sng">
          <a:noFill/>
        </a:ln>
      </dgm:spPr>
      <dgm:t>
        <a:bodyPr anchor="ctr"/>
        <a:lstStyle/>
        <a:p>
          <a:pPr>
            <a:lnSpc>
              <a:spcPct val="100000"/>
            </a:lnSpc>
          </a:pPr>
          <a:r>
            <a:rPr lang="en-US" sz="1200" b="1" dirty="0" smtClean="0"/>
            <a:t>EMPLID</a:t>
          </a:r>
          <a:endParaRPr lang="en-US" sz="1200" b="1" dirty="0"/>
        </a:p>
      </dgm:t>
    </dgm:pt>
    <dgm:pt modelId="{B67BD855-25B0-3D4A-A9AA-1F26BFE37396}" type="parTrans" cxnId="{1F2644B8-C622-A941-B32A-9AB0A8D94FFA}">
      <dgm:prSet/>
      <dgm:spPr/>
      <dgm:t>
        <a:bodyPr/>
        <a:lstStyle/>
        <a:p>
          <a:endParaRPr lang="en-US"/>
        </a:p>
      </dgm:t>
    </dgm:pt>
    <dgm:pt modelId="{D3776C65-7FA4-7D49-9184-38B788B340B0}" type="sibTrans" cxnId="{1F2644B8-C622-A941-B32A-9AB0A8D94FFA}">
      <dgm:prSet/>
      <dgm:spPr/>
      <dgm:t>
        <a:bodyPr/>
        <a:lstStyle/>
        <a:p>
          <a:endParaRPr lang="en-US"/>
        </a:p>
      </dgm:t>
    </dgm:pt>
    <dgm:pt modelId="{4698CB0C-10BA-684E-BFC2-2E64EC64CD23}">
      <dgm:prSet custT="1"/>
      <dgm:spPr>
        <a:noFill/>
        <a:ln w="12700" cmpd="sng">
          <a:noFill/>
        </a:ln>
      </dgm:spPr>
      <dgm:t>
        <a:bodyPr anchor="ctr"/>
        <a:lstStyle/>
        <a:p>
          <a:pPr>
            <a:lnSpc>
              <a:spcPct val="100000"/>
            </a:lnSpc>
          </a:pPr>
          <a:r>
            <a:rPr lang="en-US" sz="1200" b="1" dirty="0" smtClean="0"/>
            <a:t>PAYGROUP</a:t>
          </a:r>
          <a:endParaRPr lang="en-US" sz="1200" b="1" dirty="0"/>
        </a:p>
      </dgm:t>
    </dgm:pt>
    <dgm:pt modelId="{D33BA853-96C8-3F4D-9EF4-DEAFF85D4B42}" type="parTrans" cxnId="{4CC35F68-DE72-4046-B28A-D1A6A2891233}">
      <dgm:prSet/>
      <dgm:spPr/>
      <dgm:t>
        <a:bodyPr/>
        <a:lstStyle/>
        <a:p>
          <a:endParaRPr lang="en-US"/>
        </a:p>
      </dgm:t>
    </dgm:pt>
    <dgm:pt modelId="{ACC4FADA-38EC-2D4A-A6A4-EC6EA6186653}" type="sibTrans" cxnId="{4CC35F68-DE72-4046-B28A-D1A6A2891233}">
      <dgm:prSet/>
      <dgm:spPr/>
      <dgm:t>
        <a:bodyPr/>
        <a:lstStyle/>
        <a:p>
          <a:endParaRPr lang="en-US"/>
        </a:p>
      </dgm:t>
    </dgm:pt>
    <dgm:pt modelId="{A55308CA-FE6D-4C4C-9D40-AF8458EEB1DE}">
      <dgm:prSet custT="1"/>
      <dgm:spPr>
        <a:noFill/>
        <a:ln w="12700" cmpd="sng">
          <a:noFill/>
        </a:ln>
      </dgm:spPr>
      <dgm:t>
        <a:bodyPr anchor="ctr"/>
        <a:lstStyle/>
        <a:p>
          <a:pPr>
            <a:lnSpc>
              <a:spcPct val="100000"/>
            </a:lnSpc>
          </a:pPr>
          <a:r>
            <a:rPr lang="en-US" sz="1200" b="1" dirty="0" smtClean="0"/>
            <a:t>ACCOUNT CODE</a:t>
          </a:r>
          <a:endParaRPr lang="en-US" sz="1200" b="1" dirty="0"/>
        </a:p>
      </dgm:t>
    </dgm:pt>
    <dgm:pt modelId="{490BA6CC-1D09-9B49-9383-5AC6D81EF560}" type="parTrans" cxnId="{60000D8B-867E-E940-A109-F5F862C52954}">
      <dgm:prSet/>
      <dgm:spPr/>
      <dgm:t>
        <a:bodyPr/>
        <a:lstStyle/>
        <a:p>
          <a:endParaRPr lang="en-US"/>
        </a:p>
      </dgm:t>
    </dgm:pt>
    <dgm:pt modelId="{8C819766-A8F7-E447-BC1E-7F4AE21F1D66}" type="sibTrans" cxnId="{60000D8B-867E-E940-A109-F5F862C52954}">
      <dgm:prSet/>
      <dgm:spPr/>
      <dgm:t>
        <a:bodyPr/>
        <a:lstStyle/>
        <a:p>
          <a:endParaRPr lang="en-US"/>
        </a:p>
      </dgm:t>
    </dgm:pt>
    <dgm:pt modelId="{5A776A22-76E4-2C40-9E27-36A9008F63FE}">
      <dgm:prSet custT="1"/>
      <dgm:spPr>
        <a:noFill/>
        <a:ln w="12700" cmpd="sng">
          <a:noFill/>
        </a:ln>
      </dgm:spPr>
      <dgm:t>
        <a:bodyPr anchor="ctr"/>
        <a:lstStyle/>
        <a:p>
          <a:pPr>
            <a:lnSpc>
              <a:spcPct val="100000"/>
            </a:lnSpc>
          </a:pPr>
          <a:r>
            <a:rPr lang="en-US" sz="1200" b="1" dirty="0" smtClean="0"/>
            <a:t>EARNINGS CODE</a:t>
          </a:r>
          <a:endParaRPr lang="en-US" sz="1200" b="1" dirty="0"/>
        </a:p>
      </dgm:t>
    </dgm:pt>
    <dgm:pt modelId="{28EAAEBA-FEBD-B34B-AA57-76E99ADE73B6}" type="parTrans" cxnId="{36FDB339-B26E-444C-BA21-51EACB6EFC03}">
      <dgm:prSet/>
      <dgm:spPr/>
      <dgm:t>
        <a:bodyPr/>
        <a:lstStyle/>
        <a:p>
          <a:endParaRPr lang="en-US"/>
        </a:p>
      </dgm:t>
    </dgm:pt>
    <dgm:pt modelId="{CF71D915-8734-574D-BFC4-65431C858955}" type="sibTrans" cxnId="{36FDB339-B26E-444C-BA21-51EACB6EFC03}">
      <dgm:prSet/>
      <dgm:spPr/>
      <dgm:t>
        <a:bodyPr/>
        <a:lstStyle/>
        <a:p>
          <a:endParaRPr lang="en-US"/>
        </a:p>
      </dgm:t>
    </dgm:pt>
    <dgm:pt modelId="{A61B4FE9-70DC-0D43-A8A3-FA0C9D8165F7}">
      <dgm:prSet custT="1"/>
      <dgm:spPr>
        <a:noFill/>
        <a:ln w="12700" cmpd="sng">
          <a:noFill/>
        </a:ln>
      </dgm:spPr>
      <dgm:t>
        <a:bodyPr anchor="ctr"/>
        <a:lstStyle/>
        <a:p>
          <a:pPr>
            <a:lnSpc>
              <a:spcPct val="100000"/>
            </a:lnSpc>
          </a:pPr>
          <a:r>
            <a:rPr lang="en-US" sz="1200" b="1" dirty="0" smtClean="0"/>
            <a:t>JOB CODE</a:t>
          </a:r>
          <a:endParaRPr lang="en-US" sz="1200" b="1" dirty="0"/>
        </a:p>
      </dgm:t>
    </dgm:pt>
    <dgm:pt modelId="{F3CB3468-FD64-2B42-9FF2-0033F801B735}" type="parTrans" cxnId="{A2F87A24-3C51-4843-B29E-AEBE0C53D771}">
      <dgm:prSet/>
      <dgm:spPr/>
      <dgm:t>
        <a:bodyPr/>
        <a:lstStyle/>
        <a:p>
          <a:endParaRPr lang="en-US"/>
        </a:p>
      </dgm:t>
    </dgm:pt>
    <dgm:pt modelId="{1D73AF80-06E1-3945-B933-A6FAAA02562F}" type="sibTrans" cxnId="{A2F87A24-3C51-4843-B29E-AEBE0C53D771}">
      <dgm:prSet/>
      <dgm:spPr/>
      <dgm:t>
        <a:bodyPr/>
        <a:lstStyle/>
        <a:p>
          <a:endParaRPr lang="en-US"/>
        </a:p>
      </dgm:t>
    </dgm:pt>
    <dgm:pt modelId="{86C35BC3-4B79-F044-AA0F-B6271C0E1DBB}">
      <dgm:prSet custT="1"/>
      <dgm:spPr>
        <a:noFill/>
        <a:ln w="12700" cmpd="sng">
          <a:noFill/>
        </a:ln>
      </dgm:spPr>
      <dgm:t>
        <a:bodyPr/>
        <a:lstStyle/>
        <a:p>
          <a:pPr>
            <a:lnSpc>
              <a:spcPct val="100000"/>
            </a:lnSpc>
          </a:pPr>
          <a:r>
            <a:rPr lang="en-US" sz="1200" b="1" dirty="0" smtClean="0"/>
            <a:t>QUARTER</a:t>
          </a:r>
          <a:endParaRPr lang="en-US" sz="1200" b="1" dirty="0"/>
        </a:p>
      </dgm:t>
    </dgm:pt>
    <dgm:pt modelId="{6D2AC4AF-5D94-3F4C-BD53-ECEE5634C6A7}" type="parTrans" cxnId="{E2A0D9E0-0EF0-824C-92C2-848E37945D2B}">
      <dgm:prSet/>
      <dgm:spPr/>
      <dgm:t>
        <a:bodyPr/>
        <a:lstStyle/>
        <a:p>
          <a:endParaRPr lang="en-US"/>
        </a:p>
      </dgm:t>
    </dgm:pt>
    <dgm:pt modelId="{59C47396-2015-D649-BC0A-87C9F8305024}" type="sibTrans" cxnId="{E2A0D9E0-0EF0-824C-92C2-848E37945D2B}">
      <dgm:prSet/>
      <dgm:spPr/>
      <dgm:t>
        <a:bodyPr/>
        <a:lstStyle/>
        <a:p>
          <a:endParaRPr lang="en-US"/>
        </a:p>
      </dgm:t>
    </dgm:pt>
    <dgm:pt modelId="{3EFABC57-B5A5-5845-8CFF-0618C5287DF8}">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CLASS</a:t>
          </a:r>
          <a:endParaRPr lang="en-US" sz="1200" b="1" dirty="0"/>
        </a:p>
      </dgm:t>
    </dgm:pt>
    <dgm:pt modelId="{0E5264A8-99A9-5640-BC4D-BD4173010C11}" type="parTrans" cxnId="{2CE2FA46-4F41-5345-A4B7-A561B141A2EB}">
      <dgm:prSet/>
      <dgm:spPr/>
      <dgm:t>
        <a:bodyPr/>
        <a:lstStyle/>
        <a:p>
          <a:endParaRPr lang="en-US"/>
        </a:p>
      </dgm:t>
    </dgm:pt>
    <dgm:pt modelId="{B6564902-8EF5-8947-9268-36FB49CEDEDF}" type="sibTrans" cxnId="{2CE2FA46-4F41-5345-A4B7-A561B141A2EB}">
      <dgm:prSet/>
      <dgm:spPr/>
      <dgm:t>
        <a:bodyPr/>
        <a:lstStyle/>
        <a:p>
          <a:endParaRPr lang="en-US"/>
        </a:p>
      </dgm:t>
    </dgm:pt>
    <dgm:pt modelId="{A4D93DAA-C256-4346-88E4-B4201B407391}">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PROGRAM</a:t>
          </a:r>
          <a:endParaRPr lang="en-US" sz="1200" b="1" dirty="0"/>
        </a:p>
      </dgm:t>
    </dgm:pt>
    <dgm:pt modelId="{60F3C7DB-12C8-2046-8F71-3CFD7BB9906C}" type="parTrans" cxnId="{58C51279-33E5-F043-B034-C6DD8B282A0E}">
      <dgm:prSet/>
      <dgm:spPr/>
      <dgm:t>
        <a:bodyPr/>
        <a:lstStyle/>
        <a:p>
          <a:endParaRPr lang="en-US"/>
        </a:p>
      </dgm:t>
    </dgm:pt>
    <dgm:pt modelId="{1D65EE18-F256-F24F-AEDC-179CB8F15662}" type="sibTrans" cxnId="{58C51279-33E5-F043-B034-C6DD8B282A0E}">
      <dgm:prSet/>
      <dgm:spPr/>
      <dgm:t>
        <a:bodyPr/>
        <a:lstStyle/>
        <a:p>
          <a:endParaRPr lang="en-US"/>
        </a:p>
      </dgm:t>
    </dgm:pt>
    <dgm:pt modelId="{2A918C48-B4BD-674F-80AD-12502013E721}">
      <dgm:prSet custT="1">
        <dgm:style>
          <a:lnRef idx="2">
            <a:schemeClr val="accent1"/>
          </a:lnRef>
          <a:fillRef idx="1">
            <a:schemeClr val="lt1"/>
          </a:fillRef>
          <a:effectRef idx="0">
            <a:schemeClr val="accent1"/>
          </a:effectRef>
          <a:fontRef idx="minor">
            <a:schemeClr val="dk1"/>
          </a:fontRef>
        </dgm:style>
      </dgm:prSet>
      <dgm:spPr>
        <a:noFill/>
        <a:ln>
          <a:noFill/>
        </a:ln>
      </dgm:spPr>
      <dgm:t>
        <a:bodyPr/>
        <a:lstStyle/>
        <a:p>
          <a:pPr>
            <a:lnSpc>
              <a:spcPct val="100000"/>
            </a:lnSpc>
          </a:pPr>
          <a:r>
            <a:rPr lang="en-US" sz="1200" b="1" dirty="0" smtClean="0"/>
            <a:t>ACCOUNT</a:t>
          </a:r>
          <a:endParaRPr lang="en-US" sz="1200" b="1" dirty="0"/>
        </a:p>
      </dgm:t>
    </dgm:pt>
    <dgm:pt modelId="{11B63F79-0B33-0C4D-8E98-3A46ED736116}" type="parTrans" cxnId="{B5687CEB-D997-5C4D-8C70-C4AC6DF8A522}">
      <dgm:prSet/>
      <dgm:spPr/>
      <dgm:t>
        <a:bodyPr/>
        <a:lstStyle/>
        <a:p>
          <a:endParaRPr lang="en-US"/>
        </a:p>
      </dgm:t>
    </dgm:pt>
    <dgm:pt modelId="{8FC75224-34F8-E447-9BF2-20D879767322}" type="sibTrans" cxnId="{B5687CEB-D997-5C4D-8C70-C4AC6DF8A522}">
      <dgm:prSet/>
      <dgm:spPr/>
      <dgm:t>
        <a:bodyPr/>
        <a:lstStyle/>
        <a:p>
          <a:endParaRPr lang="en-US"/>
        </a:p>
      </dgm:t>
    </dgm:pt>
    <dgm:pt modelId="{67D2D608-50CF-BA40-8AF5-8B6930A497FD}">
      <dgm:prSet phldrT="[Text]" custT="1">
        <dgm:style>
          <a:lnRef idx="2">
            <a:schemeClr val="accent1"/>
          </a:lnRef>
          <a:fillRef idx="1">
            <a:schemeClr val="lt1"/>
          </a:fillRef>
          <a:effectRef idx="0">
            <a:schemeClr val="accent1"/>
          </a:effectRef>
          <a:fontRef idx="minor">
            <a:schemeClr val="dk1"/>
          </a:fontRef>
        </dgm:style>
      </dgm:prSet>
      <dgm:spPr>
        <a:noFill/>
        <a:ln w="12700" cmpd="sng">
          <a:noFill/>
        </a:ln>
      </dgm:spPr>
      <dgm:t>
        <a:bodyPr anchor="ctr"/>
        <a:lstStyle/>
        <a:p>
          <a:pPr algn="l">
            <a:lnSpc>
              <a:spcPct val="100000"/>
            </a:lnSpc>
          </a:pPr>
          <a:r>
            <a:rPr lang="en-US" sz="1200" b="1" dirty="0" smtClean="0"/>
            <a:t>CLASS NAME</a:t>
          </a:r>
          <a:endParaRPr lang="en-US" sz="1200" b="1" dirty="0"/>
        </a:p>
      </dgm:t>
    </dgm:pt>
    <dgm:pt modelId="{7D07B7C8-E877-6943-B053-902638893867}" type="parTrans" cxnId="{81ED9C6C-ABD9-B04C-A33C-EBA32A23FBE3}">
      <dgm:prSet/>
      <dgm:spPr/>
      <dgm:t>
        <a:bodyPr/>
        <a:lstStyle/>
        <a:p>
          <a:endParaRPr lang="en-US"/>
        </a:p>
      </dgm:t>
    </dgm:pt>
    <dgm:pt modelId="{3D03C03F-AA2C-C340-A5F7-2E776D2E8853}" type="sibTrans" cxnId="{81ED9C6C-ABD9-B04C-A33C-EBA32A23FBE3}">
      <dgm:prSet/>
      <dgm:spPr/>
      <dgm:t>
        <a:bodyPr/>
        <a:lstStyle/>
        <a:p>
          <a:endParaRPr lang="en-US"/>
        </a:p>
      </dgm:t>
    </dgm:pt>
    <dgm:pt modelId="{4561D28F-4631-4B47-BD95-C7A40070264E}">
      <dgm:prSet phldrT="[Text]" custT="1">
        <dgm:style>
          <a:lnRef idx="2">
            <a:schemeClr val="accent1"/>
          </a:lnRef>
          <a:fillRef idx="1">
            <a:schemeClr val="lt1"/>
          </a:fillRef>
          <a:effectRef idx="0">
            <a:schemeClr val="accent1"/>
          </a:effectRef>
          <a:fontRef idx="minor">
            <a:schemeClr val="dk1"/>
          </a:fontRef>
        </dgm:style>
      </dgm:prSet>
      <dgm:spPr>
        <a:noFill/>
        <a:ln w="12700" cmpd="sng">
          <a:noFill/>
        </a:ln>
      </dgm:spPr>
      <dgm:t>
        <a:bodyPr anchor="ctr"/>
        <a:lstStyle/>
        <a:p>
          <a:pPr algn="l">
            <a:lnSpc>
              <a:spcPct val="100000"/>
            </a:lnSpc>
          </a:pPr>
          <a:r>
            <a:rPr lang="en-US" sz="1200" b="1" dirty="0" smtClean="0"/>
            <a:t>ACCOUNT ROLLUP NAME</a:t>
          </a:r>
          <a:endParaRPr lang="en-US" sz="1200" b="1" dirty="0"/>
        </a:p>
      </dgm:t>
    </dgm:pt>
    <dgm:pt modelId="{275E23C7-B51E-3B4C-99DB-6D3DA9D09AB2}" type="parTrans" cxnId="{78B7431F-8805-AE40-AB57-768C2A0A0464}">
      <dgm:prSet/>
      <dgm:spPr/>
      <dgm:t>
        <a:bodyPr/>
        <a:lstStyle/>
        <a:p>
          <a:endParaRPr lang="en-US"/>
        </a:p>
      </dgm:t>
    </dgm:pt>
    <dgm:pt modelId="{E0BCBF7D-BFB0-624E-8CB5-B6697299A59F}" type="sibTrans" cxnId="{78B7431F-8805-AE40-AB57-768C2A0A0464}">
      <dgm:prSet/>
      <dgm:spPr/>
      <dgm:t>
        <a:bodyPr/>
        <a:lstStyle/>
        <a:p>
          <a:endParaRPr lang="en-US"/>
        </a:p>
      </dgm:t>
    </dgm:pt>
    <dgm:pt modelId="{A8962A69-2EB7-CD4C-BB36-ECDBC4BBCF39}">
      <dgm:prSet phldrT="[Text]" custT="1">
        <dgm:style>
          <a:lnRef idx="2">
            <a:schemeClr val="accent1"/>
          </a:lnRef>
          <a:fillRef idx="1">
            <a:schemeClr val="lt1"/>
          </a:fillRef>
          <a:effectRef idx="0">
            <a:schemeClr val="accent1"/>
          </a:effectRef>
          <a:fontRef idx="minor">
            <a:schemeClr val="dk1"/>
          </a:fontRef>
        </dgm:style>
      </dgm:prSet>
      <dgm:spPr>
        <a:noFill/>
        <a:ln w="12700" cmpd="sng">
          <a:noFill/>
        </a:ln>
      </dgm:spPr>
      <dgm:t>
        <a:bodyPr anchor="ctr"/>
        <a:lstStyle/>
        <a:p>
          <a:pPr algn="l">
            <a:lnSpc>
              <a:spcPct val="100000"/>
            </a:lnSpc>
          </a:pPr>
          <a:r>
            <a:rPr lang="en-US" sz="1200" b="1" dirty="0" smtClean="0"/>
            <a:t>PROJECT NAME</a:t>
          </a:r>
          <a:endParaRPr lang="en-US" sz="1200" b="1" dirty="0"/>
        </a:p>
      </dgm:t>
    </dgm:pt>
    <dgm:pt modelId="{03E95769-D8D3-7547-BC6E-86FECCD19630}" type="parTrans" cxnId="{FC298808-B0B3-9744-BF92-FA89E7E1D343}">
      <dgm:prSet/>
      <dgm:spPr/>
      <dgm:t>
        <a:bodyPr/>
        <a:lstStyle/>
        <a:p>
          <a:endParaRPr lang="en-US"/>
        </a:p>
      </dgm:t>
    </dgm:pt>
    <dgm:pt modelId="{3200F181-BE5D-7B4A-9BBA-699729F9DFBD}" type="sibTrans" cxnId="{FC298808-B0B3-9744-BF92-FA89E7E1D343}">
      <dgm:prSet/>
      <dgm:spPr/>
      <dgm:t>
        <a:bodyPr/>
        <a:lstStyle/>
        <a:p>
          <a:endParaRPr lang="en-US"/>
        </a:p>
      </dgm:t>
    </dgm:pt>
    <dgm:pt modelId="{21E02F48-08BC-F844-843B-BC43BA53312F}">
      <dgm:prSet phldrT="[Text]" custT="1">
        <dgm:style>
          <a:lnRef idx="2">
            <a:schemeClr val="accent1"/>
          </a:lnRef>
          <a:fillRef idx="1">
            <a:schemeClr val="lt1"/>
          </a:fillRef>
          <a:effectRef idx="0">
            <a:schemeClr val="accent1"/>
          </a:effectRef>
          <a:fontRef idx="minor">
            <a:schemeClr val="dk1"/>
          </a:fontRef>
        </dgm:style>
      </dgm:prSet>
      <dgm:spPr>
        <a:noFill/>
        <a:ln w="12700" cmpd="sng">
          <a:noFill/>
        </a:ln>
      </dgm:spPr>
      <dgm:t>
        <a:bodyPr anchor="ctr"/>
        <a:lstStyle/>
        <a:p>
          <a:pPr algn="l">
            <a:lnSpc>
              <a:spcPct val="100000"/>
            </a:lnSpc>
          </a:pPr>
          <a:r>
            <a:rPr lang="en-US" sz="1200" b="1" dirty="0" smtClean="0"/>
            <a:t>POSITION TITLE</a:t>
          </a:r>
          <a:endParaRPr lang="en-US" sz="1200" b="1" dirty="0"/>
        </a:p>
      </dgm:t>
    </dgm:pt>
    <dgm:pt modelId="{5CD1ADF9-ADC9-EF40-9860-D3391B034BAE}" type="parTrans" cxnId="{B8DA5C06-BC45-8E44-B0C5-FB549839374E}">
      <dgm:prSet/>
      <dgm:spPr/>
      <dgm:t>
        <a:bodyPr/>
        <a:lstStyle/>
        <a:p>
          <a:endParaRPr lang="en-US"/>
        </a:p>
      </dgm:t>
    </dgm:pt>
    <dgm:pt modelId="{69DE155C-D632-314A-908A-F6EE5EF07C82}" type="sibTrans" cxnId="{B8DA5C06-BC45-8E44-B0C5-FB549839374E}">
      <dgm:prSet/>
      <dgm:spPr/>
      <dgm:t>
        <a:bodyPr/>
        <a:lstStyle/>
        <a:p>
          <a:endParaRPr lang="en-US"/>
        </a:p>
      </dgm:t>
    </dgm:pt>
    <dgm:pt modelId="{B56ADBDA-5CE7-AD41-8A19-D1638CF7EB86}" type="pres">
      <dgm:prSet presAssocID="{CB0589AA-D7FA-8141-AF9E-542949D5387E}" presName="cycleMatrixDiagram" presStyleCnt="0">
        <dgm:presLayoutVars>
          <dgm:chMax val="1"/>
          <dgm:dir/>
          <dgm:animLvl val="lvl"/>
          <dgm:resizeHandles val="exact"/>
        </dgm:presLayoutVars>
      </dgm:prSet>
      <dgm:spPr/>
      <dgm:t>
        <a:bodyPr/>
        <a:lstStyle/>
        <a:p>
          <a:endParaRPr lang="en-US"/>
        </a:p>
      </dgm:t>
    </dgm:pt>
    <dgm:pt modelId="{EA8558F2-3E2D-0641-B2DD-C37BBAC561DE}" type="pres">
      <dgm:prSet presAssocID="{CB0589AA-D7FA-8141-AF9E-542949D5387E}" presName="children" presStyleCnt="0"/>
      <dgm:spPr/>
      <dgm:t>
        <a:bodyPr/>
        <a:lstStyle/>
        <a:p>
          <a:endParaRPr lang="en-US"/>
        </a:p>
      </dgm:t>
    </dgm:pt>
    <dgm:pt modelId="{52EA16A6-E9F8-B040-B2D3-43F845887426}" type="pres">
      <dgm:prSet presAssocID="{CB0589AA-D7FA-8141-AF9E-542949D5387E}" presName="child1group" presStyleCnt="0"/>
      <dgm:spPr/>
      <dgm:t>
        <a:bodyPr/>
        <a:lstStyle/>
        <a:p>
          <a:endParaRPr lang="en-US"/>
        </a:p>
      </dgm:t>
    </dgm:pt>
    <dgm:pt modelId="{9B1CB986-5F53-7241-BC94-36D1F4190010}" type="pres">
      <dgm:prSet presAssocID="{CB0589AA-D7FA-8141-AF9E-542949D5387E}" presName="child1" presStyleLbl="bgAcc1" presStyleIdx="0" presStyleCnt="4" custLinFactNeighborX="-20595" custLinFactNeighborY="15677"/>
      <dgm:spPr/>
      <dgm:t>
        <a:bodyPr/>
        <a:lstStyle/>
        <a:p>
          <a:endParaRPr lang="en-US"/>
        </a:p>
      </dgm:t>
    </dgm:pt>
    <dgm:pt modelId="{0FD32521-A4EC-524B-AC53-5E932E8D8D34}" type="pres">
      <dgm:prSet presAssocID="{CB0589AA-D7FA-8141-AF9E-542949D5387E}" presName="child1Text" presStyleLbl="bgAcc1" presStyleIdx="0" presStyleCnt="4">
        <dgm:presLayoutVars>
          <dgm:bulletEnabled val="1"/>
        </dgm:presLayoutVars>
      </dgm:prSet>
      <dgm:spPr/>
      <dgm:t>
        <a:bodyPr/>
        <a:lstStyle/>
        <a:p>
          <a:endParaRPr lang="en-US"/>
        </a:p>
      </dgm:t>
    </dgm:pt>
    <dgm:pt modelId="{3E3B16A9-6FFD-1E4E-AB5F-D69CDFCEC66E}" type="pres">
      <dgm:prSet presAssocID="{CB0589AA-D7FA-8141-AF9E-542949D5387E}" presName="child2group" presStyleCnt="0"/>
      <dgm:spPr/>
    </dgm:pt>
    <dgm:pt modelId="{640DBEB4-1799-1A46-8516-ECCE4111F032}" type="pres">
      <dgm:prSet presAssocID="{CB0589AA-D7FA-8141-AF9E-542949D5387E}" presName="child2" presStyleLbl="bgAcc1" presStyleIdx="1" presStyleCnt="4" custLinFactNeighborX="31507" custLinFactNeighborY="-6068"/>
      <dgm:spPr/>
      <dgm:t>
        <a:bodyPr/>
        <a:lstStyle/>
        <a:p>
          <a:endParaRPr lang="en-US"/>
        </a:p>
      </dgm:t>
    </dgm:pt>
    <dgm:pt modelId="{9AF2E3BF-6F98-1045-8E43-B0B516B5A399}" type="pres">
      <dgm:prSet presAssocID="{CB0589AA-D7FA-8141-AF9E-542949D5387E}" presName="child2Text" presStyleLbl="bgAcc1" presStyleIdx="1" presStyleCnt="4">
        <dgm:presLayoutVars>
          <dgm:bulletEnabled val="1"/>
        </dgm:presLayoutVars>
      </dgm:prSet>
      <dgm:spPr/>
      <dgm:t>
        <a:bodyPr/>
        <a:lstStyle/>
        <a:p>
          <a:endParaRPr lang="en-US"/>
        </a:p>
      </dgm:t>
    </dgm:pt>
    <dgm:pt modelId="{A0C138E9-93B7-6847-A117-28B545FB2D1B}" type="pres">
      <dgm:prSet presAssocID="{CB0589AA-D7FA-8141-AF9E-542949D5387E}" presName="child3group" presStyleCnt="0"/>
      <dgm:spPr/>
    </dgm:pt>
    <dgm:pt modelId="{D699893F-4D54-B140-9248-157389A6B859}" type="pres">
      <dgm:prSet presAssocID="{CB0589AA-D7FA-8141-AF9E-542949D5387E}" presName="child3" presStyleLbl="bgAcc1" presStyleIdx="2" presStyleCnt="4" custLinFactNeighborX="24648" custLinFactNeighborY="-45172"/>
      <dgm:spPr/>
      <dgm:t>
        <a:bodyPr/>
        <a:lstStyle/>
        <a:p>
          <a:endParaRPr lang="en-US"/>
        </a:p>
      </dgm:t>
    </dgm:pt>
    <dgm:pt modelId="{313DA57F-8FC1-3948-A756-774626AE2119}" type="pres">
      <dgm:prSet presAssocID="{CB0589AA-D7FA-8141-AF9E-542949D5387E}" presName="child3Text" presStyleLbl="bgAcc1" presStyleIdx="2" presStyleCnt="4">
        <dgm:presLayoutVars>
          <dgm:bulletEnabled val="1"/>
        </dgm:presLayoutVars>
      </dgm:prSet>
      <dgm:spPr/>
      <dgm:t>
        <a:bodyPr/>
        <a:lstStyle/>
        <a:p>
          <a:endParaRPr lang="en-US"/>
        </a:p>
      </dgm:t>
    </dgm:pt>
    <dgm:pt modelId="{7C428CEC-65D7-7B43-9528-1FBE69D7E4AA}" type="pres">
      <dgm:prSet presAssocID="{CB0589AA-D7FA-8141-AF9E-542949D5387E}" presName="child4group" presStyleCnt="0"/>
      <dgm:spPr/>
    </dgm:pt>
    <dgm:pt modelId="{F171088A-03D9-A94C-B59D-1AB03E4D04B4}" type="pres">
      <dgm:prSet presAssocID="{CB0589AA-D7FA-8141-AF9E-542949D5387E}" presName="child4" presStyleLbl="bgAcc1" presStyleIdx="3" presStyleCnt="4" custLinFactNeighborX="-21947" custLinFactNeighborY="-44364"/>
      <dgm:spPr/>
      <dgm:t>
        <a:bodyPr/>
        <a:lstStyle/>
        <a:p>
          <a:endParaRPr lang="en-US"/>
        </a:p>
      </dgm:t>
    </dgm:pt>
    <dgm:pt modelId="{730745D9-DA42-0A4F-B8E4-41D7B3695461}" type="pres">
      <dgm:prSet presAssocID="{CB0589AA-D7FA-8141-AF9E-542949D5387E}" presName="child4Text" presStyleLbl="bgAcc1" presStyleIdx="3" presStyleCnt="4">
        <dgm:presLayoutVars>
          <dgm:bulletEnabled val="1"/>
        </dgm:presLayoutVars>
      </dgm:prSet>
      <dgm:spPr/>
      <dgm:t>
        <a:bodyPr/>
        <a:lstStyle/>
        <a:p>
          <a:endParaRPr lang="en-US"/>
        </a:p>
      </dgm:t>
    </dgm:pt>
    <dgm:pt modelId="{82DA8C09-6E22-6241-A872-CA2F6CE981CA}" type="pres">
      <dgm:prSet presAssocID="{CB0589AA-D7FA-8141-AF9E-542949D5387E}" presName="childPlaceholder" presStyleCnt="0"/>
      <dgm:spPr/>
      <dgm:t>
        <a:bodyPr/>
        <a:lstStyle/>
        <a:p>
          <a:endParaRPr lang="en-US"/>
        </a:p>
      </dgm:t>
    </dgm:pt>
    <dgm:pt modelId="{BE1831CE-C326-5B4C-BAC2-E3FF827C807A}" type="pres">
      <dgm:prSet presAssocID="{CB0589AA-D7FA-8141-AF9E-542949D5387E}" presName="circle" presStyleCnt="0"/>
      <dgm:spPr/>
      <dgm:t>
        <a:bodyPr/>
        <a:lstStyle/>
        <a:p>
          <a:endParaRPr lang="en-US"/>
        </a:p>
      </dgm:t>
    </dgm:pt>
    <dgm:pt modelId="{D13BA2FC-AA99-1E44-A689-663E62550FBA}" type="pres">
      <dgm:prSet presAssocID="{CB0589AA-D7FA-8141-AF9E-542949D5387E}" presName="quadrant1" presStyleLbl="node1" presStyleIdx="0" presStyleCnt="4">
        <dgm:presLayoutVars>
          <dgm:chMax val="1"/>
          <dgm:bulletEnabled val="1"/>
        </dgm:presLayoutVars>
      </dgm:prSet>
      <dgm:spPr/>
      <dgm:t>
        <a:bodyPr/>
        <a:lstStyle/>
        <a:p>
          <a:endParaRPr lang="en-US"/>
        </a:p>
      </dgm:t>
    </dgm:pt>
    <dgm:pt modelId="{6A3ABB8A-4872-D544-9EAA-502277CF59B0}" type="pres">
      <dgm:prSet presAssocID="{CB0589AA-D7FA-8141-AF9E-542949D5387E}" presName="quadrant2" presStyleLbl="node1" presStyleIdx="1" presStyleCnt="4">
        <dgm:presLayoutVars>
          <dgm:chMax val="1"/>
          <dgm:bulletEnabled val="1"/>
        </dgm:presLayoutVars>
      </dgm:prSet>
      <dgm:spPr/>
      <dgm:t>
        <a:bodyPr/>
        <a:lstStyle/>
        <a:p>
          <a:endParaRPr lang="en-US"/>
        </a:p>
      </dgm:t>
    </dgm:pt>
    <dgm:pt modelId="{CC816FB1-E35D-2542-BFF0-3B56D660345B}" type="pres">
      <dgm:prSet presAssocID="{CB0589AA-D7FA-8141-AF9E-542949D5387E}" presName="quadrant3" presStyleLbl="node1" presStyleIdx="2" presStyleCnt="4">
        <dgm:presLayoutVars>
          <dgm:chMax val="1"/>
          <dgm:bulletEnabled val="1"/>
        </dgm:presLayoutVars>
      </dgm:prSet>
      <dgm:spPr/>
      <dgm:t>
        <a:bodyPr/>
        <a:lstStyle/>
        <a:p>
          <a:endParaRPr lang="en-US"/>
        </a:p>
      </dgm:t>
    </dgm:pt>
    <dgm:pt modelId="{B473682B-0C91-C943-BF36-6716C04DAD40}" type="pres">
      <dgm:prSet presAssocID="{CB0589AA-D7FA-8141-AF9E-542949D5387E}" presName="quadrant4" presStyleLbl="node1" presStyleIdx="3" presStyleCnt="4">
        <dgm:presLayoutVars>
          <dgm:chMax val="1"/>
          <dgm:bulletEnabled val="1"/>
        </dgm:presLayoutVars>
      </dgm:prSet>
      <dgm:spPr>
        <a:solidFill>
          <a:schemeClr val="accent3"/>
        </a:solidFill>
      </dgm:spPr>
      <dgm:t>
        <a:bodyPr/>
        <a:lstStyle/>
        <a:p>
          <a:endParaRPr lang="en-US"/>
        </a:p>
      </dgm:t>
    </dgm:pt>
    <dgm:pt modelId="{9DA8844D-64E8-8141-87EE-11AB28E7641F}" type="pres">
      <dgm:prSet presAssocID="{CB0589AA-D7FA-8141-AF9E-542949D5387E}" presName="quadrantPlaceholder" presStyleCnt="0"/>
      <dgm:spPr/>
      <dgm:t>
        <a:bodyPr/>
        <a:lstStyle/>
        <a:p>
          <a:endParaRPr lang="en-US"/>
        </a:p>
      </dgm:t>
    </dgm:pt>
    <dgm:pt modelId="{91A5E160-E12A-E744-9737-3D9B7D603CB3}" type="pres">
      <dgm:prSet presAssocID="{CB0589AA-D7FA-8141-AF9E-542949D5387E}" presName="center1" presStyleLbl="fgShp" presStyleIdx="0" presStyleCnt="2"/>
      <dgm:spPr/>
      <dgm:t>
        <a:bodyPr/>
        <a:lstStyle/>
        <a:p>
          <a:endParaRPr lang="en-US"/>
        </a:p>
      </dgm:t>
    </dgm:pt>
    <dgm:pt modelId="{273BA3EF-F6C5-C946-AC6B-8399E9F3DBAB}" type="pres">
      <dgm:prSet presAssocID="{CB0589AA-D7FA-8141-AF9E-542949D5387E}" presName="center2" presStyleLbl="fgShp" presStyleIdx="1" presStyleCnt="2"/>
      <dgm:spPr/>
      <dgm:t>
        <a:bodyPr/>
        <a:lstStyle/>
        <a:p>
          <a:endParaRPr lang="en-US"/>
        </a:p>
      </dgm:t>
    </dgm:pt>
  </dgm:ptLst>
  <dgm:cxnLst>
    <dgm:cxn modelId="{974942AC-C563-A249-B8ED-04EF47A94219}" type="presOf" srcId="{A55308CA-FE6D-4C4C-9D40-AF8458EEB1DE}" destId="{F171088A-03D9-A94C-B59D-1AB03E4D04B4}" srcOrd="0" destOrd="4" presId="urn:microsoft.com/office/officeart/2005/8/layout/cycle4"/>
    <dgm:cxn modelId="{F032CB3D-F326-3C40-A92A-FC929B0A975A}" type="presOf" srcId="{3EFABC57-B5A5-5845-8CFF-0618C5287DF8}" destId="{640DBEB4-1799-1A46-8516-ECCE4111F032}" srcOrd="0" destOrd="4" presId="urn:microsoft.com/office/officeart/2005/8/layout/cycle4"/>
    <dgm:cxn modelId="{5DA7750F-5008-0545-B02B-61F9DDAA237F}" type="presOf" srcId="{CC8194D9-4CAC-7B47-913C-94A6D8135B0C}" destId="{F171088A-03D9-A94C-B59D-1AB03E4D04B4}" srcOrd="0" destOrd="1" presId="urn:microsoft.com/office/officeart/2005/8/layout/cycle4"/>
    <dgm:cxn modelId="{4CC35F68-DE72-4046-B28A-D1A6A2891233}" srcId="{0C328143-356C-E649-8CB4-EE35828A3B33}" destId="{4698CB0C-10BA-684E-BFC2-2E64EC64CD23}" srcOrd="3" destOrd="0" parTransId="{D33BA853-96C8-3F4D-9EF4-DEAFF85D4B42}" sibTransId="{ACC4FADA-38EC-2D4A-A6A4-EC6EA6186653}"/>
    <dgm:cxn modelId="{61251761-8825-2443-AC7C-146B67448F60}" type="presOf" srcId="{5A776A22-76E4-2C40-9E27-36A9008F63FE}" destId="{F171088A-03D9-A94C-B59D-1AB03E4D04B4}" srcOrd="0" destOrd="5" presId="urn:microsoft.com/office/officeart/2005/8/layout/cycle4"/>
    <dgm:cxn modelId="{7AE10C9E-CE82-CE41-B66A-C59AD06B4018}" type="presOf" srcId="{A8962A69-2EB7-CD4C-BB36-ECDBC4BBCF39}" destId="{313DA57F-8FC1-3948-A756-774626AE2119}" srcOrd="1" destOrd="9" presId="urn:microsoft.com/office/officeart/2005/8/layout/cycle4"/>
    <dgm:cxn modelId="{0FFD4164-B21D-224C-86D0-8C289B843B5D}" type="presOf" srcId="{A61B4FE9-70DC-0D43-A8A3-FA0C9D8165F7}" destId="{F171088A-03D9-A94C-B59D-1AB03E4D04B4}" srcOrd="0" destOrd="2" presId="urn:microsoft.com/office/officeart/2005/8/layout/cycle4"/>
    <dgm:cxn modelId="{A096C1CF-7556-D543-A6AA-6D3A738A2239}" type="presOf" srcId="{CB0589AA-D7FA-8141-AF9E-542949D5387E}" destId="{B56ADBDA-5CE7-AD41-8A19-D1638CF7EB86}" srcOrd="0" destOrd="0" presId="urn:microsoft.com/office/officeart/2005/8/layout/cycle4"/>
    <dgm:cxn modelId="{A86721AA-AF81-D842-BB48-A4A69591EB2B}" type="presOf" srcId="{A8962A69-2EB7-CD4C-BB36-ECDBC4BBCF39}" destId="{D699893F-4D54-B140-9248-157389A6B859}" srcOrd="0" destOrd="9" presId="urn:microsoft.com/office/officeart/2005/8/layout/cycle4"/>
    <dgm:cxn modelId="{BFFF2370-93C2-264A-8962-BFE2FBFD16CE}" type="presOf" srcId="{A4D93DAA-C256-4346-88E4-B4201B407391}" destId="{9AF2E3BF-6F98-1045-8E43-B0B516B5A399}" srcOrd="1" destOrd="5" presId="urn:microsoft.com/office/officeart/2005/8/layout/cycle4"/>
    <dgm:cxn modelId="{40754426-1325-2846-B17C-09DECA61C13D}" type="presOf" srcId="{4F95E8D0-B331-924D-8E17-4C19F7717041}" destId="{640DBEB4-1799-1A46-8516-ECCE4111F032}" srcOrd="0" destOrd="3" presId="urn:microsoft.com/office/officeart/2005/8/layout/cycle4"/>
    <dgm:cxn modelId="{AFE0CBF0-F330-584C-B1D1-32ADBFF3D59F}" type="presOf" srcId="{2A918C48-B4BD-674F-80AD-12502013E721}" destId="{640DBEB4-1799-1A46-8516-ECCE4111F032}" srcOrd="0" destOrd="6" presId="urn:microsoft.com/office/officeart/2005/8/layout/cycle4"/>
    <dgm:cxn modelId="{78B7431F-8805-AE40-AB57-768C2A0A0464}" srcId="{883E651C-312F-B14C-8BC8-83E560C1A975}" destId="{4561D28F-4631-4B47-BD95-C7A40070264E}" srcOrd="8" destOrd="0" parTransId="{275E23C7-B51E-3B4C-99DB-6D3DA9D09AB2}" sibTransId="{E0BCBF7D-BFB0-624E-8CB5-B6697299A59F}"/>
    <dgm:cxn modelId="{1F2644B8-C622-A941-B32A-9AB0A8D94FFA}" srcId="{0C328143-356C-E649-8CB4-EE35828A3B33}" destId="{CC8194D9-4CAC-7B47-913C-94A6D8135B0C}" srcOrd="1" destOrd="0" parTransId="{B67BD855-25B0-3D4A-A9AA-1F26BFE37396}" sibTransId="{D3776C65-7FA4-7D49-9184-38B788B340B0}"/>
    <dgm:cxn modelId="{C72B530E-619D-DF4D-9C20-2D759FE91064}" type="presOf" srcId="{67D2D608-50CF-BA40-8AF5-8B6930A497FD}" destId="{313DA57F-8FC1-3948-A756-774626AE2119}" srcOrd="1" destOrd="7" presId="urn:microsoft.com/office/officeart/2005/8/layout/cycle4"/>
    <dgm:cxn modelId="{1E34F116-C6DC-F348-B7C4-DA0B7626BFB8}" srcId="{7970C2A9-2DC0-BF46-B69F-00185574240B}" destId="{2F9CDC4C-8506-7B43-B8AD-C766561784C3}" srcOrd="1" destOrd="0" parTransId="{8E451342-2113-7642-B314-0778018BBE26}" sibTransId="{15493B8E-01C5-3D48-B93E-046750576CE7}"/>
    <dgm:cxn modelId="{5E5B534B-D858-6F40-8D00-65FFBD9CEE63}" srcId="{10E37129-CE17-7D42-BC17-9F835BB6B152}" destId="{4F1680F6-8FD7-834E-B2AD-172C6BD9F48B}" srcOrd="1" destOrd="0" parTransId="{B26B942F-1FA6-824E-BDC3-5F2BD7CC9CBB}" sibTransId="{DA58364D-82C2-CD40-8F8E-9B9250860D40}"/>
    <dgm:cxn modelId="{6CAB05B6-F9CB-9146-992F-FB18CA6F8392}" srcId="{10E37129-CE17-7D42-BC17-9F835BB6B152}" destId="{F3A8B25D-927F-FB42-9D84-9B4BC296077B}" srcOrd="2" destOrd="0" parTransId="{AEF5C9CE-15B3-E548-A9A9-3B5BE13BA153}" sibTransId="{A9DD928F-28E8-594D-BF03-9919C6B97D77}"/>
    <dgm:cxn modelId="{CDE0C9D3-B20E-284A-99AA-838C9A79649E}" srcId="{883E651C-312F-B14C-8BC8-83E560C1A975}" destId="{063FE9BD-0657-EF44-A5EF-68F40F5287A0}" srcOrd="1" destOrd="0" parTransId="{9AC48F9C-3F45-2945-B109-ADCC05F51584}" sibTransId="{38187A6D-7E02-8744-815C-88F184931315}"/>
    <dgm:cxn modelId="{8E770149-EF86-CF42-B1FB-4FBD08C0DE45}" type="presOf" srcId="{4F1680F6-8FD7-834E-B2AD-172C6BD9F48B}" destId="{640DBEB4-1799-1A46-8516-ECCE4111F032}" srcOrd="0" destOrd="1" presId="urn:microsoft.com/office/officeart/2005/8/layout/cycle4"/>
    <dgm:cxn modelId="{FD9F22F7-852A-AD43-BE8B-33AD79271FC6}" type="presOf" srcId="{4561D28F-4631-4B47-BD95-C7A40070264E}" destId="{313DA57F-8FC1-3948-A756-774626AE2119}" srcOrd="1" destOrd="8" presId="urn:microsoft.com/office/officeart/2005/8/layout/cycle4"/>
    <dgm:cxn modelId="{69A86E4B-FD08-E448-82F4-D408CE5BF302}" type="presOf" srcId="{2F9CDC4C-8506-7B43-B8AD-C766561784C3}" destId="{9B1CB986-5F53-7241-BC94-36D1F4190010}" srcOrd="0" destOrd="1" presId="urn:microsoft.com/office/officeart/2005/8/layout/cycle4"/>
    <dgm:cxn modelId="{01C14C43-D2BC-D346-8B35-23B04910693A}" srcId="{0C328143-356C-E649-8CB4-EE35828A3B33}" destId="{1CA83D52-1942-5C47-B7DA-006D3D6CCAB5}" srcOrd="0" destOrd="0" parTransId="{752D3E4E-586B-5B45-8D02-CA4B0DE34FEF}" sibTransId="{2365D667-1B0F-EF43-82D8-D6247A86D0BF}"/>
    <dgm:cxn modelId="{2BDF4EBC-5790-294F-BA41-9760E998294E}" type="presOf" srcId="{3807599D-99C1-EC4A-B64F-B1F5CA80B856}" destId="{9B1CB986-5F53-7241-BC94-36D1F4190010}" srcOrd="0" destOrd="0" presId="urn:microsoft.com/office/officeart/2005/8/layout/cycle4"/>
    <dgm:cxn modelId="{2F4045A2-F349-8440-B58D-FBF4EABA5103}" type="presOf" srcId="{40BFA971-B577-FF44-91F3-AA29BFCD764E}" destId="{0FD32521-A4EC-524B-AC53-5E932E8D8D34}" srcOrd="1" destOrd="3" presId="urn:microsoft.com/office/officeart/2005/8/layout/cycle4"/>
    <dgm:cxn modelId="{1CCD3BF0-948B-044F-8E01-3FAFA32FD39A}" type="presOf" srcId="{3807599D-99C1-EC4A-B64F-B1F5CA80B856}" destId="{0FD32521-A4EC-524B-AC53-5E932E8D8D34}" srcOrd="1" destOrd="0" presId="urn:microsoft.com/office/officeart/2005/8/layout/cycle4"/>
    <dgm:cxn modelId="{36FDB339-B26E-444C-BA21-51EACB6EFC03}" srcId="{0C328143-356C-E649-8CB4-EE35828A3B33}" destId="{5A776A22-76E4-2C40-9E27-36A9008F63FE}" srcOrd="5" destOrd="0" parTransId="{28EAAEBA-FEBD-B34B-AA57-76E99ADE73B6}" sibTransId="{CF71D915-8734-574D-BFC4-65431C858955}"/>
    <dgm:cxn modelId="{58C51279-33E5-F043-B034-C6DD8B282A0E}" srcId="{10E37129-CE17-7D42-BC17-9F835BB6B152}" destId="{A4D93DAA-C256-4346-88E4-B4201B407391}" srcOrd="5" destOrd="0" parTransId="{60F3C7DB-12C8-2046-8F71-3CFD7BB9906C}" sibTransId="{1D65EE18-F256-F24F-AEDC-179CB8F15662}"/>
    <dgm:cxn modelId="{4602070A-F312-1449-99B8-4D510D9E9849}" type="presOf" srcId="{4698CB0C-10BA-684E-BFC2-2E64EC64CD23}" destId="{F171088A-03D9-A94C-B59D-1AB03E4D04B4}" srcOrd="0" destOrd="3" presId="urn:microsoft.com/office/officeart/2005/8/layout/cycle4"/>
    <dgm:cxn modelId="{B42FAED3-6C81-1A46-9099-91A59CD87CBD}" srcId="{CB0589AA-D7FA-8141-AF9E-542949D5387E}" destId="{0C328143-356C-E649-8CB4-EE35828A3B33}" srcOrd="3" destOrd="0" parTransId="{5A7E3345-ABF1-3E4C-8A4D-828A66CC3FE5}" sibTransId="{F2478198-8370-7140-9910-8F805750602F}"/>
    <dgm:cxn modelId="{C5118C79-11AC-6742-9E70-7817BEB43451}" type="presOf" srcId="{A4D93DAA-C256-4346-88E4-B4201B407391}" destId="{640DBEB4-1799-1A46-8516-ECCE4111F032}" srcOrd="0" destOrd="5" presId="urn:microsoft.com/office/officeart/2005/8/layout/cycle4"/>
    <dgm:cxn modelId="{28611872-6262-5F40-B31C-ABA27B9CB6DC}" type="presOf" srcId="{86C35BC3-4B79-F044-AA0F-B6271C0E1DBB}" destId="{9B1CB986-5F53-7241-BC94-36D1F4190010}" srcOrd="0" destOrd="2" presId="urn:microsoft.com/office/officeart/2005/8/layout/cycle4"/>
    <dgm:cxn modelId="{E05E45FC-DB82-5143-8A0E-B5E068A68A89}" type="presOf" srcId="{F3A8B25D-927F-FB42-9D84-9B4BC296077B}" destId="{640DBEB4-1799-1A46-8516-ECCE4111F032}" srcOrd="0" destOrd="2" presId="urn:microsoft.com/office/officeart/2005/8/layout/cycle4"/>
    <dgm:cxn modelId="{5D1F9C21-5B52-1B44-9171-24C4CBD8ABA4}" type="presOf" srcId="{1CA83D52-1942-5C47-B7DA-006D3D6CCAB5}" destId="{730745D9-DA42-0A4F-B8E4-41D7B3695461}" srcOrd="1" destOrd="0" presId="urn:microsoft.com/office/officeart/2005/8/layout/cycle4"/>
    <dgm:cxn modelId="{974BCB2F-C71A-634F-BA71-7D4F661F1AEA}" srcId="{CB0589AA-D7FA-8141-AF9E-542949D5387E}" destId="{7970C2A9-2DC0-BF46-B69F-00185574240B}" srcOrd="0" destOrd="0" parTransId="{803085DD-DB48-074C-8967-AE65FF27182C}" sibTransId="{B4A33C8B-B5F5-7E45-BFC2-8B68AC37C5E3}"/>
    <dgm:cxn modelId="{60000D8B-867E-E940-A109-F5F862C52954}" srcId="{0C328143-356C-E649-8CB4-EE35828A3B33}" destId="{A55308CA-FE6D-4C4C-9D40-AF8458EEB1DE}" srcOrd="4" destOrd="0" parTransId="{490BA6CC-1D09-9B49-9383-5AC6D81EF560}" sibTransId="{8C819766-A8F7-E447-BC1E-7F4AE21F1D66}"/>
    <dgm:cxn modelId="{FB8020DC-1DEF-B347-AA2A-23F79F55B831}" type="presOf" srcId="{4561D28F-4631-4B47-BD95-C7A40070264E}" destId="{D699893F-4D54-B140-9248-157389A6B859}" srcOrd="0" destOrd="8" presId="urn:microsoft.com/office/officeart/2005/8/layout/cycle4"/>
    <dgm:cxn modelId="{2CE2FA46-4F41-5345-A4B7-A561B141A2EB}" srcId="{10E37129-CE17-7D42-BC17-9F835BB6B152}" destId="{3EFABC57-B5A5-5845-8CFF-0618C5287DF8}" srcOrd="4" destOrd="0" parTransId="{0E5264A8-99A9-5640-BC4D-BD4173010C11}" sibTransId="{B6564902-8EF5-8947-9268-36FB49CEDEDF}"/>
    <dgm:cxn modelId="{5363D985-6062-C942-A0F2-F8395F3D4760}" type="presOf" srcId="{4F95E8D0-B331-924D-8E17-4C19F7717041}" destId="{9AF2E3BF-6F98-1045-8E43-B0B516B5A399}" srcOrd="1" destOrd="3" presId="urn:microsoft.com/office/officeart/2005/8/layout/cycle4"/>
    <dgm:cxn modelId="{30B28F92-F665-014F-902C-B8503BA087B3}" srcId="{10E37129-CE17-7D42-BC17-9F835BB6B152}" destId="{BAA061BB-9218-2B46-9462-CEB0318BDA43}" srcOrd="0" destOrd="0" parTransId="{2DF47DD3-4783-9B48-B896-05F981D31210}" sibTransId="{190AB65E-0193-6A48-83E3-86076D248509}"/>
    <dgm:cxn modelId="{6A7E8590-5FA1-7246-96FC-B7B1426A5942}" type="presOf" srcId="{4F1680F6-8FD7-834E-B2AD-172C6BD9F48B}" destId="{9AF2E3BF-6F98-1045-8E43-B0B516B5A399}" srcOrd="1" destOrd="1" presId="urn:microsoft.com/office/officeart/2005/8/layout/cycle4"/>
    <dgm:cxn modelId="{856F447B-CDA0-3245-91E0-4BEE9F73E9C0}" srcId="{CB0589AA-D7FA-8141-AF9E-542949D5387E}" destId="{10E37129-CE17-7D42-BC17-9F835BB6B152}" srcOrd="1" destOrd="0" parTransId="{6A4BD5B2-8F8A-2C48-9F78-2420CE4DB3DA}" sibTransId="{DBF2AE02-008B-5742-B4E1-35B3D9A4F54A}"/>
    <dgm:cxn modelId="{32DA7574-4D39-2D42-97E2-4647B6F297E9}" srcId="{883E651C-312F-B14C-8BC8-83E560C1A975}" destId="{895DF3B3-E229-E248-88E8-90FB747E7ADB}" srcOrd="0" destOrd="0" parTransId="{E0272C09-D964-7848-82F9-83FC6DFEA2E9}" sibTransId="{012E36F6-FE7E-824E-9BDD-498523713CE4}"/>
    <dgm:cxn modelId="{F041A065-C095-8D4A-95B8-8FFCE1BCAD08}" type="presOf" srcId="{895DF3B3-E229-E248-88E8-90FB747E7ADB}" destId="{313DA57F-8FC1-3948-A756-774626AE2119}" srcOrd="1" destOrd="0" presId="urn:microsoft.com/office/officeart/2005/8/layout/cycle4"/>
    <dgm:cxn modelId="{0BD40759-3368-9C43-9AC1-947C75395D1D}" type="presOf" srcId="{EEB25657-653D-F444-8AC6-C4E7EFF1DE93}" destId="{313DA57F-8FC1-3948-A756-774626AE2119}" srcOrd="1" destOrd="5" presId="urn:microsoft.com/office/officeart/2005/8/layout/cycle4"/>
    <dgm:cxn modelId="{BD081178-936B-AF41-B305-FCCF6EED776D}" type="presOf" srcId="{C3FA8821-B477-1C42-A834-3806B895724D}" destId="{313DA57F-8FC1-3948-A756-774626AE2119}" srcOrd="1" destOrd="2" presId="urn:microsoft.com/office/officeart/2005/8/layout/cycle4"/>
    <dgm:cxn modelId="{F4B8329C-7547-1046-BB3B-08609CAE4B1D}" srcId="{883E651C-312F-B14C-8BC8-83E560C1A975}" destId="{4F7A6122-A093-544B-BE6A-CCD4D3BBD9C4}" srcOrd="6" destOrd="0" parTransId="{B48469B7-D707-784F-8A3B-62D29C89F2BB}" sibTransId="{A35F4CB5-7105-1E40-90A4-35DBEEC6E5DB}"/>
    <dgm:cxn modelId="{B47F4138-BB68-B044-B729-D5ECE7709EC6}" srcId="{CB0589AA-D7FA-8141-AF9E-542949D5387E}" destId="{883E651C-312F-B14C-8BC8-83E560C1A975}" srcOrd="2" destOrd="0" parTransId="{79A59694-632F-3046-8D69-DD66980E5C6E}" sibTransId="{619DC25E-A895-AB4F-87C6-66D543BA05B5}"/>
    <dgm:cxn modelId="{890EBAE8-EC3D-DE48-87E7-09CE9D65B095}" srcId="{10E37129-CE17-7D42-BC17-9F835BB6B152}" destId="{4F95E8D0-B331-924D-8E17-4C19F7717041}" srcOrd="3" destOrd="0" parTransId="{82BCBCB3-E3A6-554D-8960-BE5DC15D02B3}" sibTransId="{6983B27A-8846-1B42-B845-322B08B86B5B}"/>
    <dgm:cxn modelId="{51C41C84-023A-1144-9790-C439F772B6B5}" type="presOf" srcId="{BAA061BB-9218-2B46-9462-CEB0318BDA43}" destId="{640DBEB4-1799-1A46-8516-ECCE4111F032}" srcOrd="0" destOrd="0" presId="urn:microsoft.com/office/officeart/2005/8/layout/cycle4"/>
    <dgm:cxn modelId="{C45F72DF-FD09-8A4B-BD9B-43A5AAE498B1}" type="presOf" srcId="{21E02F48-08BC-F844-843B-BC43BA53312F}" destId="{D699893F-4D54-B140-9248-157389A6B859}" srcOrd="0" destOrd="10" presId="urn:microsoft.com/office/officeart/2005/8/layout/cycle4"/>
    <dgm:cxn modelId="{71C20084-50E3-B840-A0D7-EB19F0E813DC}" type="presOf" srcId="{4F7A6122-A093-544B-BE6A-CCD4D3BBD9C4}" destId="{313DA57F-8FC1-3948-A756-774626AE2119}" srcOrd="1" destOrd="6" presId="urn:microsoft.com/office/officeart/2005/8/layout/cycle4"/>
    <dgm:cxn modelId="{6ADCB410-0903-F947-88AE-D094616BCCE0}" type="presOf" srcId="{2A918C48-B4BD-674F-80AD-12502013E721}" destId="{9AF2E3BF-6F98-1045-8E43-B0B516B5A399}" srcOrd="1" destOrd="6" presId="urn:microsoft.com/office/officeart/2005/8/layout/cycle4"/>
    <dgm:cxn modelId="{7996E89A-3424-8C40-85EE-5F3AC079086E}" type="presOf" srcId="{10E37129-CE17-7D42-BC17-9F835BB6B152}" destId="{6A3ABB8A-4872-D544-9EAA-502277CF59B0}" srcOrd="0" destOrd="0" presId="urn:microsoft.com/office/officeart/2005/8/layout/cycle4"/>
    <dgm:cxn modelId="{2AFEEA12-B222-FC41-A5EA-F7FD5B01E870}" type="presOf" srcId="{C3FA8821-B477-1C42-A834-3806B895724D}" destId="{D699893F-4D54-B140-9248-157389A6B859}" srcOrd="0" destOrd="2" presId="urn:microsoft.com/office/officeart/2005/8/layout/cycle4"/>
    <dgm:cxn modelId="{01214A33-AFB4-AE4A-A6F8-669348FBE7C4}" srcId="{7970C2A9-2DC0-BF46-B69F-00185574240B}" destId="{40BFA971-B577-FF44-91F3-AA29BFCD764E}" srcOrd="3" destOrd="0" parTransId="{C7D992A8-B57E-EC41-8991-745379DB88AB}" sibTransId="{2BDDF2DE-AFB5-CB44-A533-ADAAEF33D274}"/>
    <dgm:cxn modelId="{FC298808-B0B3-9744-BF92-FA89E7E1D343}" srcId="{883E651C-312F-B14C-8BC8-83E560C1A975}" destId="{A8962A69-2EB7-CD4C-BB36-ECDBC4BBCF39}" srcOrd="9" destOrd="0" parTransId="{03E95769-D8D3-7547-BC6E-86FECCD19630}" sibTransId="{3200F181-BE5D-7B4A-9BBA-699729F9DFBD}"/>
    <dgm:cxn modelId="{9994F097-B446-C54B-90E5-B50311D4C5EE}" type="presOf" srcId="{7970C2A9-2DC0-BF46-B69F-00185574240B}" destId="{D13BA2FC-AA99-1E44-A689-663E62550FBA}" srcOrd="0" destOrd="0" presId="urn:microsoft.com/office/officeart/2005/8/layout/cycle4"/>
    <dgm:cxn modelId="{A6D4491E-2E3B-AC40-A636-9936CE5C5104}" type="presOf" srcId="{895DF3B3-E229-E248-88E8-90FB747E7ADB}" destId="{D699893F-4D54-B140-9248-157389A6B859}" srcOrd="0" destOrd="0" presId="urn:microsoft.com/office/officeart/2005/8/layout/cycle4"/>
    <dgm:cxn modelId="{A2F87A24-3C51-4843-B29E-AEBE0C53D771}" srcId="{0C328143-356C-E649-8CB4-EE35828A3B33}" destId="{A61B4FE9-70DC-0D43-A8A3-FA0C9D8165F7}" srcOrd="2" destOrd="0" parTransId="{F3CB3468-FD64-2B42-9FF2-0033F801B735}" sibTransId="{1D73AF80-06E1-3945-B933-A6FAAA02562F}"/>
    <dgm:cxn modelId="{BB381818-DB97-AE47-8FB4-8997E8DF6EA6}" type="presOf" srcId="{A61B4FE9-70DC-0D43-A8A3-FA0C9D8165F7}" destId="{730745D9-DA42-0A4F-B8E4-41D7B3695461}" srcOrd="1" destOrd="2" presId="urn:microsoft.com/office/officeart/2005/8/layout/cycle4"/>
    <dgm:cxn modelId="{1A67B365-1C4A-CD46-9683-363340D128F6}" type="presOf" srcId="{C4AFE26E-919D-FE40-A72F-C0A295D1AD7A}" destId="{313DA57F-8FC1-3948-A756-774626AE2119}" srcOrd="1" destOrd="3" presId="urn:microsoft.com/office/officeart/2005/8/layout/cycle4"/>
    <dgm:cxn modelId="{2DC94BC0-691F-1747-84DE-CB67952D7CF0}" type="presOf" srcId="{A55308CA-FE6D-4C4C-9D40-AF8458EEB1DE}" destId="{730745D9-DA42-0A4F-B8E4-41D7B3695461}" srcOrd="1" destOrd="4" presId="urn:microsoft.com/office/officeart/2005/8/layout/cycle4"/>
    <dgm:cxn modelId="{7BE3175D-30E1-7B41-8CFD-C6B9AC5B0B54}" type="presOf" srcId="{BAA061BB-9218-2B46-9462-CEB0318BDA43}" destId="{9AF2E3BF-6F98-1045-8E43-B0B516B5A399}" srcOrd="1" destOrd="0" presId="urn:microsoft.com/office/officeart/2005/8/layout/cycle4"/>
    <dgm:cxn modelId="{F08BCD50-314D-504D-AA5F-7589BD2473CB}" type="presOf" srcId="{063FE9BD-0657-EF44-A5EF-68F40F5287A0}" destId="{313DA57F-8FC1-3948-A756-774626AE2119}" srcOrd="1" destOrd="1" presId="urn:microsoft.com/office/officeart/2005/8/layout/cycle4"/>
    <dgm:cxn modelId="{2D0843D6-914E-EB4D-A51E-35CCD49CA42E}" type="presOf" srcId="{21E02F48-08BC-F844-843B-BC43BA53312F}" destId="{313DA57F-8FC1-3948-A756-774626AE2119}" srcOrd="1" destOrd="10" presId="urn:microsoft.com/office/officeart/2005/8/layout/cycle4"/>
    <dgm:cxn modelId="{F2439983-A36D-0642-8265-6E17E8CCDCDF}" type="presOf" srcId="{4698CB0C-10BA-684E-BFC2-2E64EC64CD23}" destId="{730745D9-DA42-0A4F-B8E4-41D7B3695461}" srcOrd="1" destOrd="3" presId="urn:microsoft.com/office/officeart/2005/8/layout/cycle4"/>
    <dgm:cxn modelId="{81ED9C6C-ABD9-B04C-A33C-EBA32A23FBE3}" srcId="{883E651C-312F-B14C-8BC8-83E560C1A975}" destId="{67D2D608-50CF-BA40-8AF5-8B6930A497FD}" srcOrd="7" destOrd="0" parTransId="{7D07B7C8-E877-6943-B053-902638893867}" sibTransId="{3D03C03F-AA2C-C340-A5F7-2E776D2E8853}"/>
    <dgm:cxn modelId="{D916BAC7-B2B0-BE44-8592-5A4C6DA9920C}" type="presOf" srcId="{67D2D608-50CF-BA40-8AF5-8B6930A497FD}" destId="{D699893F-4D54-B140-9248-157389A6B859}" srcOrd="0" destOrd="7" presId="urn:microsoft.com/office/officeart/2005/8/layout/cycle4"/>
    <dgm:cxn modelId="{176ED5B3-E447-6140-A7AB-3CE36B92C4A6}" type="presOf" srcId="{CC8194D9-4CAC-7B47-913C-94A6D8135B0C}" destId="{730745D9-DA42-0A4F-B8E4-41D7B3695461}" srcOrd="1" destOrd="1" presId="urn:microsoft.com/office/officeart/2005/8/layout/cycle4"/>
    <dgm:cxn modelId="{E52C5978-013F-5147-B241-6A6467A4439B}" type="presOf" srcId="{C4AFE26E-919D-FE40-A72F-C0A295D1AD7A}" destId="{D699893F-4D54-B140-9248-157389A6B859}" srcOrd="0" destOrd="3" presId="urn:microsoft.com/office/officeart/2005/8/layout/cycle4"/>
    <dgm:cxn modelId="{107F6E36-09E0-8640-8C7E-B9138FB12D57}" srcId="{883E651C-312F-B14C-8BC8-83E560C1A975}" destId="{DB498122-2B80-D649-B2F3-1DAF70D9E385}" srcOrd="4" destOrd="0" parTransId="{96421FC3-F369-EC46-9D5D-6D6F5E7C19DD}" sibTransId="{221B4D8D-B2E6-4245-97A0-6110617B6D4A}"/>
    <dgm:cxn modelId="{CEEA9395-2B44-F543-8290-8534BCD2F7B1}" type="presOf" srcId="{063FE9BD-0657-EF44-A5EF-68F40F5287A0}" destId="{D699893F-4D54-B140-9248-157389A6B859}" srcOrd="0" destOrd="1" presId="urn:microsoft.com/office/officeart/2005/8/layout/cycle4"/>
    <dgm:cxn modelId="{6293DC57-AE71-0D4A-8A04-2831071E6610}" srcId="{883E651C-312F-B14C-8BC8-83E560C1A975}" destId="{C4AFE26E-919D-FE40-A72F-C0A295D1AD7A}" srcOrd="3" destOrd="0" parTransId="{9DF63C81-1420-6E49-8ED6-DF2E4EA84687}" sibTransId="{2F046596-D473-9D48-816E-42F46C76533D}"/>
    <dgm:cxn modelId="{B8DA5C06-BC45-8E44-B0C5-FB549839374E}" srcId="{883E651C-312F-B14C-8BC8-83E560C1A975}" destId="{21E02F48-08BC-F844-843B-BC43BA53312F}" srcOrd="10" destOrd="0" parTransId="{5CD1ADF9-ADC9-EF40-9860-D3391B034BAE}" sibTransId="{69DE155C-D632-314A-908A-F6EE5EF07C82}"/>
    <dgm:cxn modelId="{E2A0D9E0-0EF0-824C-92C2-848E37945D2B}" srcId="{7970C2A9-2DC0-BF46-B69F-00185574240B}" destId="{86C35BC3-4B79-F044-AA0F-B6271C0E1DBB}" srcOrd="2" destOrd="0" parTransId="{6D2AC4AF-5D94-3F4C-BD53-ECEE5634C6A7}" sibTransId="{59C47396-2015-D649-BC0A-87C9F8305024}"/>
    <dgm:cxn modelId="{DB54559A-7F70-D743-BB27-4099927646B1}" type="presOf" srcId="{DB498122-2B80-D649-B2F3-1DAF70D9E385}" destId="{D699893F-4D54-B140-9248-157389A6B859}" srcOrd="0" destOrd="4" presId="urn:microsoft.com/office/officeart/2005/8/layout/cycle4"/>
    <dgm:cxn modelId="{E482C505-03C7-5543-ADDD-4D4B11BBC543}" type="presOf" srcId="{1CA83D52-1942-5C47-B7DA-006D3D6CCAB5}" destId="{F171088A-03D9-A94C-B59D-1AB03E4D04B4}" srcOrd="0" destOrd="0" presId="urn:microsoft.com/office/officeart/2005/8/layout/cycle4"/>
    <dgm:cxn modelId="{322DDEC9-446C-2749-8DC1-5BDF1F7FC1BC}" type="presOf" srcId="{4F7A6122-A093-544B-BE6A-CCD4D3BBD9C4}" destId="{D699893F-4D54-B140-9248-157389A6B859}" srcOrd="0" destOrd="6" presId="urn:microsoft.com/office/officeart/2005/8/layout/cycle4"/>
    <dgm:cxn modelId="{532E6685-E530-764E-A4E7-DD0214C6A8A0}" type="presOf" srcId="{883E651C-312F-B14C-8BC8-83E560C1A975}" destId="{CC816FB1-E35D-2542-BFF0-3B56D660345B}" srcOrd="0" destOrd="0" presId="urn:microsoft.com/office/officeart/2005/8/layout/cycle4"/>
    <dgm:cxn modelId="{EADACD96-2245-3644-B8F3-82F0C69C2844}" srcId="{7970C2A9-2DC0-BF46-B69F-00185574240B}" destId="{3807599D-99C1-EC4A-B64F-B1F5CA80B856}" srcOrd="0" destOrd="0" parTransId="{42818C59-B7E7-BC4F-88A8-241E9B7D4218}" sibTransId="{6BBBCE07-0A09-A940-B477-F720EC9E1921}"/>
    <dgm:cxn modelId="{EA67F698-4E81-E442-B778-7FBB36A66322}" type="presOf" srcId="{0C328143-356C-E649-8CB4-EE35828A3B33}" destId="{B473682B-0C91-C943-BF36-6716C04DAD40}" srcOrd="0" destOrd="0" presId="urn:microsoft.com/office/officeart/2005/8/layout/cycle4"/>
    <dgm:cxn modelId="{827C79C5-09F1-8547-80A5-61E93EED88F9}" srcId="{883E651C-312F-B14C-8BC8-83E560C1A975}" destId="{C3FA8821-B477-1C42-A834-3806B895724D}" srcOrd="2" destOrd="0" parTransId="{2BB51EEB-8EE1-4843-9DF0-40EE3B09A63E}" sibTransId="{1D84BBD1-F388-7249-AC9B-15368A246E4E}"/>
    <dgm:cxn modelId="{B5687CEB-D997-5C4D-8C70-C4AC6DF8A522}" srcId="{10E37129-CE17-7D42-BC17-9F835BB6B152}" destId="{2A918C48-B4BD-674F-80AD-12502013E721}" srcOrd="6" destOrd="0" parTransId="{11B63F79-0B33-0C4D-8E98-3A46ED736116}" sibTransId="{8FC75224-34F8-E447-9BF2-20D879767322}"/>
    <dgm:cxn modelId="{CCACAA6B-48F8-F14F-8965-D4407D7326EF}" srcId="{883E651C-312F-B14C-8BC8-83E560C1A975}" destId="{EEB25657-653D-F444-8AC6-C4E7EFF1DE93}" srcOrd="5" destOrd="0" parTransId="{9D7F2F4E-4520-6C4D-84DF-A35FAA03983F}" sibTransId="{85AC8F83-E169-1F4C-8520-15780470406C}"/>
    <dgm:cxn modelId="{EA2F7D8D-33B1-1045-AA37-AEC7873A0DB4}" type="presOf" srcId="{86C35BC3-4B79-F044-AA0F-B6271C0E1DBB}" destId="{0FD32521-A4EC-524B-AC53-5E932E8D8D34}" srcOrd="1" destOrd="2" presId="urn:microsoft.com/office/officeart/2005/8/layout/cycle4"/>
    <dgm:cxn modelId="{3AE34CD3-A01B-0D45-A679-AAA583EB1930}" type="presOf" srcId="{F3A8B25D-927F-FB42-9D84-9B4BC296077B}" destId="{9AF2E3BF-6F98-1045-8E43-B0B516B5A399}" srcOrd="1" destOrd="2" presId="urn:microsoft.com/office/officeart/2005/8/layout/cycle4"/>
    <dgm:cxn modelId="{A2AE3C5A-3E4B-6546-B033-FC4F45C61448}" type="presOf" srcId="{40BFA971-B577-FF44-91F3-AA29BFCD764E}" destId="{9B1CB986-5F53-7241-BC94-36D1F4190010}" srcOrd="0" destOrd="3" presId="urn:microsoft.com/office/officeart/2005/8/layout/cycle4"/>
    <dgm:cxn modelId="{9FAC9F90-CD97-D24D-8619-A2FF625319D1}" type="presOf" srcId="{3EFABC57-B5A5-5845-8CFF-0618C5287DF8}" destId="{9AF2E3BF-6F98-1045-8E43-B0B516B5A399}" srcOrd="1" destOrd="4" presId="urn:microsoft.com/office/officeart/2005/8/layout/cycle4"/>
    <dgm:cxn modelId="{464CA6AF-C27E-F141-B5F2-61C082562920}" type="presOf" srcId="{5A776A22-76E4-2C40-9E27-36A9008F63FE}" destId="{730745D9-DA42-0A4F-B8E4-41D7B3695461}" srcOrd="1" destOrd="5" presId="urn:microsoft.com/office/officeart/2005/8/layout/cycle4"/>
    <dgm:cxn modelId="{B94E3E52-5F45-534C-943E-D22246944CEB}" type="presOf" srcId="{EEB25657-653D-F444-8AC6-C4E7EFF1DE93}" destId="{D699893F-4D54-B140-9248-157389A6B859}" srcOrd="0" destOrd="5" presId="urn:microsoft.com/office/officeart/2005/8/layout/cycle4"/>
    <dgm:cxn modelId="{D295C209-7ECC-674D-A64F-96B2CC2CBB6F}" type="presOf" srcId="{2F9CDC4C-8506-7B43-B8AD-C766561784C3}" destId="{0FD32521-A4EC-524B-AC53-5E932E8D8D34}" srcOrd="1" destOrd="1" presId="urn:microsoft.com/office/officeart/2005/8/layout/cycle4"/>
    <dgm:cxn modelId="{1981F517-100A-CD4E-ABBE-34EB1D98F285}" type="presOf" srcId="{DB498122-2B80-D649-B2F3-1DAF70D9E385}" destId="{313DA57F-8FC1-3948-A756-774626AE2119}" srcOrd="1" destOrd="4" presId="urn:microsoft.com/office/officeart/2005/8/layout/cycle4"/>
    <dgm:cxn modelId="{8E3F95B6-413A-4E45-BFC0-B3C87C57DDB6}" type="presParOf" srcId="{B56ADBDA-5CE7-AD41-8A19-D1638CF7EB86}" destId="{EA8558F2-3E2D-0641-B2DD-C37BBAC561DE}" srcOrd="0" destOrd="0" presId="urn:microsoft.com/office/officeart/2005/8/layout/cycle4"/>
    <dgm:cxn modelId="{14B1683D-8E28-2F48-AE9A-431001704647}" type="presParOf" srcId="{EA8558F2-3E2D-0641-B2DD-C37BBAC561DE}" destId="{52EA16A6-E9F8-B040-B2D3-43F845887426}" srcOrd="0" destOrd="0" presId="urn:microsoft.com/office/officeart/2005/8/layout/cycle4"/>
    <dgm:cxn modelId="{61F736C9-3848-6A42-9492-0A826F4689D3}" type="presParOf" srcId="{52EA16A6-E9F8-B040-B2D3-43F845887426}" destId="{9B1CB986-5F53-7241-BC94-36D1F4190010}" srcOrd="0" destOrd="0" presId="urn:microsoft.com/office/officeart/2005/8/layout/cycle4"/>
    <dgm:cxn modelId="{D9175632-BBC8-DB42-93F3-42F9032716A7}" type="presParOf" srcId="{52EA16A6-E9F8-B040-B2D3-43F845887426}" destId="{0FD32521-A4EC-524B-AC53-5E932E8D8D34}" srcOrd="1" destOrd="0" presId="urn:microsoft.com/office/officeart/2005/8/layout/cycle4"/>
    <dgm:cxn modelId="{181780B6-61DC-CA45-945C-66293AC79F1C}" type="presParOf" srcId="{EA8558F2-3E2D-0641-B2DD-C37BBAC561DE}" destId="{3E3B16A9-6FFD-1E4E-AB5F-D69CDFCEC66E}" srcOrd="1" destOrd="0" presId="urn:microsoft.com/office/officeart/2005/8/layout/cycle4"/>
    <dgm:cxn modelId="{2C53289B-14AD-3142-9E86-7A5DCC041B06}" type="presParOf" srcId="{3E3B16A9-6FFD-1E4E-AB5F-D69CDFCEC66E}" destId="{640DBEB4-1799-1A46-8516-ECCE4111F032}" srcOrd="0" destOrd="0" presId="urn:microsoft.com/office/officeart/2005/8/layout/cycle4"/>
    <dgm:cxn modelId="{CF4C13CB-E393-1040-B1E8-F77476C0F254}" type="presParOf" srcId="{3E3B16A9-6FFD-1E4E-AB5F-D69CDFCEC66E}" destId="{9AF2E3BF-6F98-1045-8E43-B0B516B5A399}" srcOrd="1" destOrd="0" presId="urn:microsoft.com/office/officeart/2005/8/layout/cycle4"/>
    <dgm:cxn modelId="{AA19C82C-3F4E-994C-9D30-8744B5BD5CD0}" type="presParOf" srcId="{EA8558F2-3E2D-0641-B2DD-C37BBAC561DE}" destId="{A0C138E9-93B7-6847-A117-28B545FB2D1B}" srcOrd="2" destOrd="0" presId="urn:microsoft.com/office/officeart/2005/8/layout/cycle4"/>
    <dgm:cxn modelId="{05B4FE43-F34F-0D45-AFE6-FAB5BDF5CEF2}" type="presParOf" srcId="{A0C138E9-93B7-6847-A117-28B545FB2D1B}" destId="{D699893F-4D54-B140-9248-157389A6B859}" srcOrd="0" destOrd="0" presId="urn:microsoft.com/office/officeart/2005/8/layout/cycle4"/>
    <dgm:cxn modelId="{633F0902-15E5-784D-B27F-471762157D4C}" type="presParOf" srcId="{A0C138E9-93B7-6847-A117-28B545FB2D1B}" destId="{313DA57F-8FC1-3948-A756-774626AE2119}" srcOrd="1" destOrd="0" presId="urn:microsoft.com/office/officeart/2005/8/layout/cycle4"/>
    <dgm:cxn modelId="{FCB4FA69-984A-1845-85CF-C6AF405F8CF1}" type="presParOf" srcId="{EA8558F2-3E2D-0641-B2DD-C37BBAC561DE}" destId="{7C428CEC-65D7-7B43-9528-1FBE69D7E4AA}" srcOrd="3" destOrd="0" presId="urn:microsoft.com/office/officeart/2005/8/layout/cycle4"/>
    <dgm:cxn modelId="{F3205677-CC8F-224A-81E2-965D6EA5D906}" type="presParOf" srcId="{7C428CEC-65D7-7B43-9528-1FBE69D7E4AA}" destId="{F171088A-03D9-A94C-B59D-1AB03E4D04B4}" srcOrd="0" destOrd="0" presId="urn:microsoft.com/office/officeart/2005/8/layout/cycle4"/>
    <dgm:cxn modelId="{1E3E7121-E26F-EE4A-985E-EDFE73FA6F8E}" type="presParOf" srcId="{7C428CEC-65D7-7B43-9528-1FBE69D7E4AA}" destId="{730745D9-DA42-0A4F-B8E4-41D7B3695461}" srcOrd="1" destOrd="0" presId="urn:microsoft.com/office/officeart/2005/8/layout/cycle4"/>
    <dgm:cxn modelId="{8EBDF684-6EC2-134A-A95D-5002C1D40126}" type="presParOf" srcId="{EA8558F2-3E2D-0641-B2DD-C37BBAC561DE}" destId="{82DA8C09-6E22-6241-A872-CA2F6CE981CA}" srcOrd="4" destOrd="0" presId="urn:microsoft.com/office/officeart/2005/8/layout/cycle4"/>
    <dgm:cxn modelId="{6818220B-3A7F-5240-BE87-DB200A9E940F}" type="presParOf" srcId="{B56ADBDA-5CE7-AD41-8A19-D1638CF7EB86}" destId="{BE1831CE-C326-5B4C-BAC2-E3FF827C807A}" srcOrd="1" destOrd="0" presId="urn:microsoft.com/office/officeart/2005/8/layout/cycle4"/>
    <dgm:cxn modelId="{1A6A816D-8ABD-644A-861D-4246A308C207}" type="presParOf" srcId="{BE1831CE-C326-5B4C-BAC2-E3FF827C807A}" destId="{D13BA2FC-AA99-1E44-A689-663E62550FBA}" srcOrd="0" destOrd="0" presId="urn:microsoft.com/office/officeart/2005/8/layout/cycle4"/>
    <dgm:cxn modelId="{93881017-CA01-114B-A36B-0A694BB4748B}" type="presParOf" srcId="{BE1831CE-C326-5B4C-BAC2-E3FF827C807A}" destId="{6A3ABB8A-4872-D544-9EAA-502277CF59B0}" srcOrd="1" destOrd="0" presId="urn:microsoft.com/office/officeart/2005/8/layout/cycle4"/>
    <dgm:cxn modelId="{5067F750-8B82-854A-844A-C423CBC33C6C}" type="presParOf" srcId="{BE1831CE-C326-5B4C-BAC2-E3FF827C807A}" destId="{CC816FB1-E35D-2542-BFF0-3B56D660345B}" srcOrd="2" destOrd="0" presId="urn:microsoft.com/office/officeart/2005/8/layout/cycle4"/>
    <dgm:cxn modelId="{FA1F7F4C-4DB1-4D42-B621-FEABCC08F016}" type="presParOf" srcId="{BE1831CE-C326-5B4C-BAC2-E3FF827C807A}" destId="{B473682B-0C91-C943-BF36-6716C04DAD40}" srcOrd="3" destOrd="0" presId="urn:microsoft.com/office/officeart/2005/8/layout/cycle4"/>
    <dgm:cxn modelId="{DCAA3202-D8B9-3D4C-A811-A362314C3D07}" type="presParOf" srcId="{BE1831CE-C326-5B4C-BAC2-E3FF827C807A}" destId="{9DA8844D-64E8-8141-87EE-11AB28E7641F}" srcOrd="4" destOrd="0" presId="urn:microsoft.com/office/officeart/2005/8/layout/cycle4"/>
    <dgm:cxn modelId="{7A0089E6-6AD2-4E43-8466-9B100352CE4D}" type="presParOf" srcId="{B56ADBDA-5CE7-AD41-8A19-D1638CF7EB86}" destId="{91A5E160-E12A-E744-9737-3D9B7D603CB3}" srcOrd="2" destOrd="0" presId="urn:microsoft.com/office/officeart/2005/8/layout/cycle4"/>
    <dgm:cxn modelId="{23DEB2AC-813A-3E48-ACC2-A9FD6D3FABBC}" type="presParOf" srcId="{B56ADBDA-5CE7-AD41-8A19-D1638CF7EB86}" destId="{273BA3EF-F6C5-C946-AC6B-8399E9F3DBAB}" srcOrd="3" destOrd="0" presId="urn:microsoft.com/office/officeart/2005/8/layout/cycle4"/>
  </dgm:cxnLst>
  <dgm:bg/>
  <dgm:whole>
    <a:ln w="12700" cmpd="sng">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BDEC507-BE4B-7947-A2D3-97006C47ECA1}" type="doc">
      <dgm:prSet loTypeId="urn:microsoft.com/office/officeart/2005/8/layout/radial3" loCatId="" qsTypeId="urn:microsoft.com/office/officeart/2005/8/quickstyle/simple4" qsCatId="simple" csTypeId="urn:microsoft.com/office/officeart/2005/8/colors/accent3_2" csCatId="accent3" phldr="1"/>
      <dgm:spPr/>
      <dgm:t>
        <a:bodyPr/>
        <a:lstStyle/>
        <a:p>
          <a:endParaRPr lang="en-US"/>
        </a:p>
      </dgm:t>
    </dgm:pt>
    <dgm:pt modelId="{6834AB65-5284-A54A-ABEC-A59D2927C4FC}">
      <dgm:prSet phldrT="[Text]"/>
      <dgm:spPr/>
      <dgm:t>
        <a:bodyPr/>
        <a:lstStyle/>
        <a:p>
          <a:r>
            <a:rPr lang="en-US" b="1" i="1" dirty="0" smtClean="0"/>
            <a:t>Comprehensive Financial Reports (CFR)</a:t>
          </a:r>
        </a:p>
        <a:p>
          <a:r>
            <a:rPr lang="en-US" b="1" i="1" dirty="0" smtClean="0"/>
            <a:t>Model</a:t>
          </a:r>
          <a:endParaRPr lang="en-US" b="1" i="1" dirty="0"/>
        </a:p>
      </dgm:t>
    </dgm:pt>
    <dgm:pt modelId="{72CA3AB0-C9BB-F84A-B54A-BF7491EB0647}" type="parTrans" cxnId="{41242272-3364-684A-A5F5-A64149CB7D1E}">
      <dgm:prSet/>
      <dgm:spPr/>
      <dgm:t>
        <a:bodyPr/>
        <a:lstStyle/>
        <a:p>
          <a:endParaRPr lang="en-US"/>
        </a:p>
      </dgm:t>
    </dgm:pt>
    <dgm:pt modelId="{7F673535-1C45-D443-B6C1-81CF33EEA2BC}" type="sibTrans" cxnId="{41242272-3364-684A-A5F5-A64149CB7D1E}">
      <dgm:prSet/>
      <dgm:spPr/>
      <dgm:t>
        <a:bodyPr/>
        <a:lstStyle/>
        <a:p>
          <a:endParaRPr lang="en-US"/>
        </a:p>
      </dgm:t>
    </dgm:pt>
    <dgm:pt modelId="{AE895AC4-C847-BC47-AE9C-6EB904281A1E}">
      <dgm:prSet phldrT="[Text]" custT="1"/>
      <dgm:spPr/>
      <dgm:t>
        <a:bodyPr/>
        <a:lstStyle/>
        <a:p>
          <a:pPr algn="ctr">
            <a:lnSpc>
              <a:spcPct val="90000"/>
            </a:lnSpc>
          </a:pPr>
          <a:r>
            <a:rPr lang="en-US" sz="1400" dirty="0" smtClean="0">
              <a:effectLst>
                <a:outerShdw blurRad="38100" dist="38100" dir="2700000" algn="tl">
                  <a:srgbClr val="000000">
                    <a:alpha val="43137"/>
                  </a:srgbClr>
                </a:outerShdw>
              </a:effectLst>
            </a:rPr>
            <a:t>Budget and Planning</a:t>
          </a:r>
          <a:endParaRPr lang="en-US" sz="1400" dirty="0">
            <a:effectLst>
              <a:outerShdw blurRad="38100" dist="38100" dir="2700000" algn="tl">
                <a:srgbClr val="000000">
                  <a:alpha val="43137"/>
                </a:srgbClr>
              </a:outerShdw>
            </a:effectLst>
          </a:endParaRPr>
        </a:p>
      </dgm:t>
    </dgm:pt>
    <dgm:pt modelId="{B6006BF8-D872-E74D-BC2C-6632037D096E}" type="parTrans" cxnId="{1ECE7080-4B70-5841-93F5-91170C0E6503}">
      <dgm:prSet/>
      <dgm:spPr/>
      <dgm:t>
        <a:bodyPr/>
        <a:lstStyle/>
        <a:p>
          <a:endParaRPr lang="en-US"/>
        </a:p>
      </dgm:t>
    </dgm:pt>
    <dgm:pt modelId="{5364BFA3-9A88-384C-8A87-F592B18970A6}" type="sibTrans" cxnId="{1ECE7080-4B70-5841-93F5-91170C0E6503}">
      <dgm:prSet/>
      <dgm:spPr/>
      <dgm:t>
        <a:bodyPr/>
        <a:lstStyle/>
        <a:p>
          <a:endParaRPr lang="en-US"/>
        </a:p>
      </dgm:t>
    </dgm:pt>
    <dgm:pt modelId="{FD255C5B-81A1-2442-A4BC-DBC389166ED4}">
      <dgm:prSet phldrT="[Text]" custT="1"/>
      <dgm:spPr/>
      <dgm:t>
        <a:bodyPr/>
        <a:lstStyle/>
        <a:p>
          <a:pPr algn="ctr"/>
          <a:r>
            <a:rPr lang="en-US" sz="1200" dirty="0" smtClean="0">
              <a:effectLst>
                <a:outerShdw blurRad="38100" dist="38100" dir="2700000" algn="tl">
                  <a:srgbClr val="000000">
                    <a:alpha val="43137"/>
                  </a:srgbClr>
                </a:outerShdw>
              </a:effectLst>
            </a:rPr>
            <a:t>Division/Units</a:t>
          </a:r>
          <a:endParaRPr lang="en-US" sz="1200" dirty="0">
            <a:effectLst>
              <a:outerShdw blurRad="38100" dist="38100" dir="2700000" algn="tl">
                <a:srgbClr val="000000">
                  <a:alpha val="43137"/>
                </a:srgbClr>
              </a:outerShdw>
            </a:effectLst>
          </a:endParaRPr>
        </a:p>
      </dgm:t>
    </dgm:pt>
    <dgm:pt modelId="{B73A38CE-11BB-7A4C-B417-40BE194B8164}" type="parTrans" cxnId="{89EBA38A-75C9-4E44-A76E-50EFC842DFD9}">
      <dgm:prSet/>
      <dgm:spPr/>
      <dgm:t>
        <a:bodyPr/>
        <a:lstStyle/>
        <a:p>
          <a:endParaRPr lang="en-US"/>
        </a:p>
      </dgm:t>
    </dgm:pt>
    <dgm:pt modelId="{F55506D9-77E2-E241-A990-C2460E911613}" type="sibTrans" cxnId="{89EBA38A-75C9-4E44-A76E-50EFC842DFD9}">
      <dgm:prSet/>
      <dgm:spPr/>
      <dgm:t>
        <a:bodyPr/>
        <a:lstStyle/>
        <a:p>
          <a:endParaRPr lang="en-US"/>
        </a:p>
      </dgm:t>
    </dgm:pt>
    <dgm:pt modelId="{B74168E8-06CA-8C4A-8040-498DFB05D98C}">
      <dgm:prSet phldrT="[Text]" custT="1"/>
      <dgm:spPr/>
      <dgm:t>
        <a:bodyPr/>
        <a:lstStyle/>
        <a:p>
          <a:pPr algn="ctr"/>
          <a:r>
            <a:rPr lang="en-US" sz="1400" dirty="0" smtClean="0">
              <a:effectLst>
                <a:outerShdw blurRad="38100" dist="38100" dir="2700000" algn="tl">
                  <a:srgbClr val="000000">
                    <a:alpha val="43137"/>
                  </a:srgbClr>
                </a:outerShdw>
              </a:effectLst>
            </a:rPr>
            <a:t>Contract and Grants</a:t>
          </a:r>
          <a:endParaRPr lang="en-US" sz="1400" dirty="0">
            <a:effectLst>
              <a:outerShdw blurRad="38100" dist="38100" dir="2700000" algn="tl">
                <a:srgbClr val="000000">
                  <a:alpha val="43137"/>
                </a:srgbClr>
              </a:outerShdw>
            </a:effectLst>
          </a:endParaRPr>
        </a:p>
      </dgm:t>
    </dgm:pt>
    <dgm:pt modelId="{54C9D06A-8D9D-1243-B13B-8B3EF1FC9C4F}" type="parTrans" cxnId="{3D9A6201-7616-0E4E-9524-FE11725E483C}">
      <dgm:prSet/>
      <dgm:spPr/>
      <dgm:t>
        <a:bodyPr/>
        <a:lstStyle/>
        <a:p>
          <a:endParaRPr lang="en-US"/>
        </a:p>
      </dgm:t>
    </dgm:pt>
    <dgm:pt modelId="{86759930-D849-9446-B065-161E2086BA04}" type="sibTrans" cxnId="{3D9A6201-7616-0E4E-9524-FE11725E483C}">
      <dgm:prSet/>
      <dgm:spPr/>
      <dgm:t>
        <a:bodyPr/>
        <a:lstStyle/>
        <a:p>
          <a:endParaRPr lang="en-US"/>
        </a:p>
      </dgm:t>
    </dgm:pt>
    <dgm:pt modelId="{7B0972E4-04D4-E34D-90AD-176CC2265F42}">
      <dgm:prSet phldrT="[Text]"/>
      <dgm:spPr/>
      <dgm:t>
        <a:bodyPr/>
        <a:lstStyle/>
        <a:p>
          <a:r>
            <a:rPr lang="en-US" dirty="0" smtClean="0">
              <a:effectLst>
                <a:outerShdw blurRad="38100" dist="38100" dir="2700000" algn="tl">
                  <a:srgbClr val="000000">
                    <a:alpha val="43137"/>
                  </a:srgbClr>
                </a:outerShdw>
              </a:effectLst>
            </a:rPr>
            <a:t>Risk Management</a:t>
          </a:r>
          <a:endParaRPr lang="en-US" dirty="0">
            <a:effectLst>
              <a:outerShdw blurRad="38100" dist="38100" dir="2700000" algn="tl">
                <a:srgbClr val="000000">
                  <a:alpha val="43137"/>
                </a:srgbClr>
              </a:outerShdw>
            </a:effectLst>
          </a:endParaRPr>
        </a:p>
      </dgm:t>
    </dgm:pt>
    <dgm:pt modelId="{CF7C19C9-F526-DB48-8360-C07BDF212A97}" type="parTrans" cxnId="{2F38822C-8FB9-E84C-AFD0-29028AE19903}">
      <dgm:prSet/>
      <dgm:spPr/>
      <dgm:t>
        <a:bodyPr/>
        <a:lstStyle/>
        <a:p>
          <a:endParaRPr lang="en-US"/>
        </a:p>
      </dgm:t>
    </dgm:pt>
    <dgm:pt modelId="{3A93AE35-9B61-E448-B659-3036A5F5DB3F}" type="sibTrans" cxnId="{2F38822C-8FB9-E84C-AFD0-29028AE19903}">
      <dgm:prSet/>
      <dgm:spPr/>
      <dgm:t>
        <a:bodyPr/>
        <a:lstStyle/>
        <a:p>
          <a:endParaRPr lang="en-US"/>
        </a:p>
      </dgm:t>
    </dgm:pt>
    <dgm:pt modelId="{14C22DAE-4764-3945-A267-59D5058F3153}">
      <dgm:prSet custT="1"/>
      <dgm:spPr/>
      <dgm:t>
        <a:bodyPr/>
        <a:lstStyle/>
        <a:p>
          <a:r>
            <a:rPr lang="en-US" sz="1400" dirty="0" smtClean="0">
              <a:effectLst>
                <a:outerShdw blurRad="38100" dist="38100" dir="2700000" algn="tl">
                  <a:srgbClr val="000000">
                    <a:alpha val="43137"/>
                  </a:srgbClr>
                </a:outerShdw>
              </a:effectLst>
            </a:rPr>
            <a:t>Financial Services/</a:t>
          </a:r>
        </a:p>
        <a:p>
          <a:r>
            <a:rPr lang="en-US" sz="1400" dirty="0" smtClean="0">
              <a:effectLst>
                <a:outerShdw blurRad="38100" dist="38100" dir="2700000" algn="tl">
                  <a:srgbClr val="000000">
                    <a:alpha val="43137"/>
                  </a:srgbClr>
                </a:outerShdw>
              </a:effectLst>
            </a:rPr>
            <a:t>Procurement and Contracting</a:t>
          </a:r>
          <a:endParaRPr lang="en-US" sz="1400" dirty="0">
            <a:effectLst>
              <a:outerShdw blurRad="38100" dist="38100" dir="2700000" algn="tl">
                <a:srgbClr val="000000">
                  <a:alpha val="43137"/>
                </a:srgbClr>
              </a:outerShdw>
            </a:effectLst>
          </a:endParaRPr>
        </a:p>
      </dgm:t>
    </dgm:pt>
    <dgm:pt modelId="{22F05BE7-1BFE-DA41-8D48-EEF201107288}" type="parTrans" cxnId="{AA9B0D1B-23D8-4346-AEB4-A40441C49577}">
      <dgm:prSet/>
      <dgm:spPr/>
      <dgm:t>
        <a:bodyPr/>
        <a:lstStyle/>
        <a:p>
          <a:endParaRPr lang="en-US"/>
        </a:p>
      </dgm:t>
    </dgm:pt>
    <dgm:pt modelId="{AD3BBE49-9DBD-ED40-81A9-C741F2CD6094}" type="sibTrans" cxnId="{AA9B0D1B-23D8-4346-AEB4-A40441C49577}">
      <dgm:prSet/>
      <dgm:spPr/>
      <dgm:t>
        <a:bodyPr/>
        <a:lstStyle/>
        <a:p>
          <a:endParaRPr lang="en-US"/>
        </a:p>
      </dgm:t>
    </dgm:pt>
    <dgm:pt modelId="{9FE91BFD-C72B-CE43-846E-3F4D528B0184}">
      <dgm:prSet custT="1"/>
      <dgm:spPr/>
      <dgm:t>
        <a:bodyPr/>
        <a:lstStyle/>
        <a:p>
          <a:pPr algn="ctr"/>
          <a:r>
            <a:rPr lang="en-US" sz="1400" dirty="0" smtClean="0">
              <a:effectLst>
                <a:outerShdw blurRad="38100" dist="38100" dir="2700000" algn="tl">
                  <a:srgbClr val="000000">
                    <a:alpha val="43137"/>
                  </a:srgbClr>
                </a:outerShdw>
              </a:effectLst>
            </a:rPr>
            <a:t>Fact Book and Surveys</a:t>
          </a:r>
          <a:endParaRPr lang="en-US" sz="1400" dirty="0">
            <a:effectLst>
              <a:outerShdw blurRad="38100" dist="38100" dir="2700000" algn="tl">
                <a:srgbClr val="000000">
                  <a:alpha val="43137"/>
                </a:srgbClr>
              </a:outerShdw>
            </a:effectLst>
          </a:endParaRPr>
        </a:p>
      </dgm:t>
    </dgm:pt>
    <dgm:pt modelId="{BF993368-06DD-2B49-9841-623580DAA4E8}" type="parTrans" cxnId="{273C6997-555A-D34F-99EE-4A410E17994C}">
      <dgm:prSet/>
      <dgm:spPr/>
      <dgm:t>
        <a:bodyPr/>
        <a:lstStyle/>
        <a:p>
          <a:endParaRPr lang="en-US"/>
        </a:p>
      </dgm:t>
    </dgm:pt>
    <dgm:pt modelId="{61EDB37F-6220-6944-8E76-C9EF1399FAF3}" type="sibTrans" cxnId="{273C6997-555A-D34F-99EE-4A410E17994C}">
      <dgm:prSet/>
      <dgm:spPr/>
      <dgm:t>
        <a:bodyPr/>
        <a:lstStyle/>
        <a:p>
          <a:endParaRPr lang="en-US"/>
        </a:p>
      </dgm:t>
    </dgm:pt>
    <dgm:pt modelId="{6AED01C4-1C2D-D246-8F36-AD8A8CFF7D9C}">
      <dgm:prSet custT="1"/>
      <dgm:spPr/>
      <dgm:t>
        <a:bodyPr/>
        <a:lstStyle/>
        <a:p>
          <a:pPr algn="l"/>
          <a:r>
            <a:rPr lang="en-US" sz="1200" dirty="0" smtClean="0"/>
            <a:t>Financial Profiles</a:t>
          </a:r>
          <a:endParaRPr lang="en-US" sz="1200" dirty="0"/>
        </a:p>
      </dgm:t>
    </dgm:pt>
    <dgm:pt modelId="{00CF525D-E632-074A-BC9E-A05F7EDC32F3}" type="parTrans" cxnId="{C51D4F47-1ABA-DF4A-A1D0-C54DB2CFD8D8}">
      <dgm:prSet/>
      <dgm:spPr/>
      <dgm:t>
        <a:bodyPr/>
        <a:lstStyle/>
        <a:p>
          <a:endParaRPr lang="en-US"/>
        </a:p>
      </dgm:t>
    </dgm:pt>
    <dgm:pt modelId="{39EBDB3B-6947-3E4C-A44C-2B0C5016471A}" type="sibTrans" cxnId="{C51D4F47-1ABA-DF4A-A1D0-C54DB2CFD8D8}">
      <dgm:prSet/>
      <dgm:spPr/>
      <dgm:t>
        <a:bodyPr/>
        <a:lstStyle/>
        <a:p>
          <a:endParaRPr lang="en-US"/>
        </a:p>
      </dgm:t>
    </dgm:pt>
    <dgm:pt modelId="{8F63301C-42AE-0C48-AC31-0C762C09A55F}">
      <dgm:prSet custT="1"/>
      <dgm:spPr/>
      <dgm:t>
        <a:bodyPr/>
        <a:lstStyle/>
        <a:p>
          <a:pPr algn="l"/>
          <a:r>
            <a:rPr lang="en-US" sz="1200" dirty="0" smtClean="0"/>
            <a:t>Survey Data</a:t>
          </a:r>
          <a:endParaRPr lang="en-US" sz="1200" dirty="0"/>
        </a:p>
      </dgm:t>
    </dgm:pt>
    <dgm:pt modelId="{924A1F24-8D90-B14D-A3E9-F0EC60627EE7}" type="parTrans" cxnId="{5BF45C7D-C124-8042-BAD4-403DF3B08073}">
      <dgm:prSet/>
      <dgm:spPr/>
      <dgm:t>
        <a:bodyPr/>
        <a:lstStyle/>
        <a:p>
          <a:endParaRPr lang="en-US"/>
        </a:p>
      </dgm:t>
    </dgm:pt>
    <dgm:pt modelId="{425AE35A-9B2D-DF42-AB83-3E50CB15B676}" type="sibTrans" cxnId="{5BF45C7D-C124-8042-BAD4-403DF3B08073}">
      <dgm:prSet/>
      <dgm:spPr/>
      <dgm:t>
        <a:bodyPr/>
        <a:lstStyle/>
        <a:p>
          <a:endParaRPr lang="en-US"/>
        </a:p>
      </dgm:t>
    </dgm:pt>
    <dgm:pt modelId="{7BC3E180-6C93-7D42-9872-7E1BA288E4C4}">
      <dgm:prSet/>
      <dgm:spPr/>
      <dgm:t>
        <a:bodyPr/>
        <a:lstStyle/>
        <a:p>
          <a:r>
            <a:rPr lang="en-US" dirty="0" smtClean="0"/>
            <a:t>Internal Audit</a:t>
          </a:r>
          <a:endParaRPr lang="en-US" dirty="0"/>
        </a:p>
      </dgm:t>
    </dgm:pt>
    <dgm:pt modelId="{FD40595A-5F13-634A-9B17-878458C28A76}" type="parTrans" cxnId="{F3880150-24CC-4D45-976F-355E34BF197C}">
      <dgm:prSet/>
      <dgm:spPr/>
      <dgm:t>
        <a:bodyPr/>
        <a:lstStyle/>
        <a:p>
          <a:endParaRPr lang="en-US"/>
        </a:p>
      </dgm:t>
    </dgm:pt>
    <dgm:pt modelId="{62AC6CCA-74A4-B246-BED2-57E62618DC18}" type="sibTrans" cxnId="{F3880150-24CC-4D45-976F-355E34BF197C}">
      <dgm:prSet/>
      <dgm:spPr/>
      <dgm:t>
        <a:bodyPr/>
        <a:lstStyle/>
        <a:p>
          <a:endParaRPr lang="en-US"/>
        </a:p>
      </dgm:t>
    </dgm:pt>
    <dgm:pt modelId="{7789DD60-8EF2-F944-B28C-7344C7C8F31B}">
      <dgm:prSet/>
      <dgm:spPr/>
      <dgm:t>
        <a:bodyPr/>
        <a:lstStyle/>
        <a:p>
          <a:r>
            <a:rPr lang="en-US" dirty="0" smtClean="0"/>
            <a:t>Unit Assessments</a:t>
          </a:r>
          <a:endParaRPr lang="en-US" dirty="0"/>
        </a:p>
      </dgm:t>
    </dgm:pt>
    <dgm:pt modelId="{4C7F5366-D4BB-DD4F-B6E8-8C51BA828594}" type="parTrans" cxnId="{F53FBA33-BC49-0D40-8D8D-5AAF76E58AB1}">
      <dgm:prSet/>
      <dgm:spPr/>
      <dgm:t>
        <a:bodyPr/>
        <a:lstStyle/>
        <a:p>
          <a:endParaRPr lang="en-US"/>
        </a:p>
      </dgm:t>
    </dgm:pt>
    <dgm:pt modelId="{D09DF276-2BD6-4142-ABDE-EB263899ED29}" type="sibTrans" cxnId="{F53FBA33-BC49-0D40-8D8D-5AAF76E58AB1}">
      <dgm:prSet/>
      <dgm:spPr/>
      <dgm:t>
        <a:bodyPr/>
        <a:lstStyle/>
        <a:p>
          <a:endParaRPr lang="en-US"/>
        </a:p>
      </dgm:t>
    </dgm:pt>
    <dgm:pt modelId="{30A6AB49-4CF8-1F4D-AB41-D999641F8803}">
      <dgm:prSet custT="1"/>
      <dgm:spPr/>
      <dgm:t>
        <a:bodyPr/>
        <a:lstStyle/>
        <a:p>
          <a:pPr algn="l"/>
          <a:r>
            <a:rPr lang="en-US" sz="1200" dirty="0" smtClean="0"/>
            <a:t>Private Investigators Reports</a:t>
          </a:r>
          <a:endParaRPr lang="en-US" sz="1200" dirty="0"/>
        </a:p>
      </dgm:t>
    </dgm:pt>
    <dgm:pt modelId="{D9F80C06-6DB3-2C41-BC84-3F1384FC6FFF}" type="parTrans" cxnId="{20F2B03D-74C5-3448-8CA7-30DDEDB8E227}">
      <dgm:prSet/>
      <dgm:spPr/>
      <dgm:t>
        <a:bodyPr/>
        <a:lstStyle/>
        <a:p>
          <a:endParaRPr lang="en-US"/>
        </a:p>
      </dgm:t>
    </dgm:pt>
    <dgm:pt modelId="{D03AB514-98D7-7F41-A76D-6F54A4CB147A}" type="sibTrans" cxnId="{20F2B03D-74C5-3448-8CA7-30DDEDB8E227}">
      <dgm:prSet/>
      <dgm:spPr/>
      <dgm:t>
        <a:bodyPr/>
        <a:lstStyle/>
        <a:p>
          <a:endParaRPr lang="en-US"/>
        </a:p>
      </dgm:t>
    </dgm:pt>
    <dgm:pt modelId="{6768E19D-E591-D94B-B441-7E7A185E6FF1}">
      <dgm:prSet custT="1"/>
      <dgm:spPr/>
      <dgm:t>
        <a:bodyPr/>
        <a:lstStyle/>
        <a:p>
          <a:r>
            <a:rPr lang="en-US" sz="1200" dirty="0" smtClean="0"/>
            <a:t>Vendor Spend</a:t>
          </a:r>
          <a:endParaRPr lang="en-US" sz="1200" dirty="0"/>
        </a:p>
      </dgm:t>
    </dgm:pt>
    <dgm:pt modelId="{2F9A29C1-1F9C-7846-962D-C316667A3A16}" type="parTrans" cxnId="{628572C5-2ED1-1742-8362-1F244C6405D6}">
      <dgm:prSet/>
      <dgm:spPr/>
      <dgm:t>
        <a:bodyPr/>
        <a:lstStyle/>
        <a:p>
          <a:endParaRPr lang="en-US"/>
        </a:p>
      </dgm:t>
    </dgm:pt>
    <dgm:pt modelId="{101DBEEE-40D4-E04B-A31B-25FC878E38A3}" type="sibTrans" cxnId="{628572C5-2ED1-1742-8362-1F244C6405D6}">
      <dgm:prSet/>
      <dgm:spPr/>
      <dgm:t>
        <a:bodyPr/>
        <a:lstStyle/>
        <a:p>
          <a:endParaRPr lang="en-US"/>
        </a:p>
      </dgm:t>
    </dgm:pt>
    <dgm:pt modelId="{3ABC56C6-21FC-CF4F-B2D9-C483BA3AA34F}">
      <dgm:prSet/>
      <dgm:spPr/>
      <dgm:t>
        <a:bodyPr/>
        <a:lstStyle/>
        <a:p>
          <a:r>
            <a:rPr lang="en-US" dirty="0" smtClean="0"/>
            <a:t>Fraud Detection</a:t>
          </a:r>
          <a:endParaRPr lang="en-US" dirty="0"/>
        </a:p>
      </dgm:t>
    </dgm:pt>
    <dgm:pt modelId="{4FC45E39-618B-6A42-A5ED-A17345F918A3}" type="parTrans" cxnId="{8FBA745F-16C9-B74D-9DCD-14748E28468C}">
      <dgm:prSet/>
      <dgm:spPr/>
      <dgm:t>
        <a:bodyPr/>
        <a:lstStyle/>
        <a:p>
          <a:endParaRPr lang="en-US"/>
        </a:p>
      </dgm:t>
    </dgm:pt>
    <dgm:pt modelId="{3C863856-4BF9-134E-AAB8-DEB9C643D951}" type="sibTrans" cxnId="{8FBA745F-16C9-B74D-9DCD-14748E28468C}">
      <dgm:prSet/>
      <dgm:spPr/>
      <dgm:t>
        <a:bodyPr/>
        <a:lstStyle/>
        <a:p>
          <a:endParaRPr lang="en-US"/>
        </a:p>
      </dgm:t>
    </dgm:pt>
    <dgm:pt modelId="{9C58570E-C41D-C844-A012-7DE7CB31F9B6}">
      <dgm:prSet custT="1"/>
      <dgm:spPr/>
      <dgm:t>
        <a:bodyPr/>
        <a:lstStyle/>
        <a:p>
          <a:pPr algn="l">
            <a:lnSpc>
              <a:spcPct val="80000"/>
            </a:lnSpc>
          </a:pPr>
          <a:r>
            <a:rPr lang="en-US" sz="1200" dirty="0" smtClean="0"/>
            <a:t>Position Management</a:t>
          </a:r>
          <a:endParaRPr lang="en-US" sz="1200" dirty="0"/>
        </a:p>
      </dgm:t>
    </dgm:pt>
    <dgm:pt modelId="{B0EE068B-D7B4-5A40-8085-2D37390AB6C1}" type="parTrans" cxnId="{F6402E3F-0986-D047-B84C-6B87F0BB308F}">
      <dgm:prSet/>
      <dgm:spPr/>
      <dgm:t>
        <a:bodyPr/>
        <a:lstStyle/>
        <a:p>
          <a:endParaRPr lang="en-US"/>
        </a:p>
      </dgm:t>
    </dgm:pt>
    <dgm:pt modelId="{B4786CCE-BDF7-2E40-A832-2B2FB4608CDE}" type="sibTrans" cxnId="{F6402E3F-0986-D047-B84C-6B87F0BB308F}">
      <dgm:prSet/>
      <dgm:spPr/>
      <dgm:t>
        <a:bodyPr/>
        <a:lstStyle/>
        <a:p>
          <a:endParaRPr lang="en-US"/>
        </a:p>
      </dgm:t>
    </dgm:pt>
    <dgm:pt modelId="{CC55B061-3F24-7643-873B-A942CD8B19C2}">
      <dgm:prSet custT="1"/>
      <dgm:spPr/>
      <dgm:t>
        <a:bodyPr/>
        <a:lstStyle/>
        <a:p>
          <a:pPr algn="l">
            <a:lnSpc>
              <a:spcPct val="80000"/>
            </a:lnSpc>
          </a:pPr>
          <a:r>
            <a:rPr lang="en-US" sz="1200" dirty="0" smtClean="0"/>
            <a:t>Budget Preparation</a:t>
          </a:r>
          <a:endParaRPr lang="en-US" sz="1200" dirty="0"/>
        </a:p>
      </dgm:t>
    </dgm:pt>
    <dgm:pt modelId="{8978D296-8D4B-FA43-BABA-57F3F619B1F6}" type="parTrans" cxnId="{D5A56FB4-A713-834E-9ECD-79C8C3960CB3}">
      <dgm:prSet/>
      <dgm:spPr/>
      <dgm:t>
        <a:bodyPr/>
        <a:lstStyle/>
        <a:p>
          <a:endParaRPr lang="en-US"/>
        </a:p>
      </dgm:t>
    </dgm:pt>
    <dgm:pt modelId="{B0DBA43F-9958-7C49-9AF0-E06E70A947F2}" type="sibTrans" cxnId="{D5A56FB4-A713-834E-9ECD-79C8C3960CB3}">
      <dgm:prSet/>
      <dgm:spPr/>
      <dgm:t>
        <a:bodyPr/>
        <a:lstStyle/>
        <a:p>
          <a:endParaRPr lang="en-US"/>
        </a:p>
      </dgm:t>
    </dgm:pt>
    <dgm:pt modelId="{85FDAAB2-9534-584B-A169-845EDF4C82B5}">
      <dgm:prSet custT="1"/>
      <dgm:spPr/>
      <dgm:t>
        <a:bodyPr/>
        <a:lstStyle/>
        <a:p>
          <a:pPr algn="l">
            <a:lnSpc>
              <a:spcPct val="80000"/>
            </a:lnSpc>
          </a:pPr>
          <a:r>
            <a:rPr lang="en-US" sz="1200" dirty="0" smtClean="0"/>
            <a:t>Budget to Actual</a:t>
          </a:r>
          <a:endParaRPr lang="en-US" sz="1200" dirty="0"/>
        </a:p>
      </dgm:t>
    </dgm:pt>
    <dgm:pt modelId="{6C8533F5-A3C2-E647-91A3-504C55D962FC}" type="parTrans" cxnId="{9E4F10EF-8B52-0849-B5D2-6734F18C356D}">
      <dgm:prSet/>
      <dgm:spPr/>
      <dgm:t>
        <a:bodyPr/>
        <a:lstStyle/>
        <a:p>
          <a:endParaRPr lang="en-US"/>
        </a:p>
      </dgm:t>
    </dgm:pt>
    <dgm:pt modelId="{45A10F86-74D1-B148-99D5-FE4F3FB049BF}" type="sibTrans" cxnId="{9E4F10EF-8B52-0849-B5D2-6734F18C356D}">
      <dgm:prSet/>
      <dgm:spPr/>
      <dgm:t>
        <a:bodyPr/>
        <a:lstStyle/>
        <a:p>
          <a:endParaRPr lang="en-US"/>
        </a:p>
      </dgm:t>
    </dgm:pt>
    <dgm:pt modelId="{E6CF5568-4011-FC43-A862-ADDA7A1A9F55}">
      <dgm:prSet custT="1"/>
      <dgm:spPr/>
      <dgm:t>
        <a:bodyPr/>
        <a:lstStyle/>
        <a:p>
          <a:pPr algn="l"/>
          <a:r>
            <a:rPr lang="en-US" sz="1200" dirty="0" smtClean="0"/>
            <a:t>Budget to Actuals</a:t>
          </a:r>
          <a:endParaRPr lang="en-US" sz="1200" dirty="0"/>
        </a:p>
      </dgm:t>
    </dgm:pt>
    <dgm:pt modelId="{5755902B-DCB0-974E-83C6-F15696CA1875}" type="parTrans" cxnId="{E4CAFB33-FA51-DB4B-B29B-948C616BFF41}">
      <dgm:prSet/>
      <dgm:spPr/>
      <dgm:t>
        <a:bodyPr/>
        <a:lstStyle/>
        <a:p>
          <a:endParaRPr lang="en-US"/>
        </a:p>
      </dgm:t>
    </dgm:pt>
    <dgm:pt modelId="{E3026563-D82E-8E43-9245-FC6F7D39F1C7}" type="sibTrans" cxnId="{E4CAFB33-FA51-DB4B-B29B-948C616BFF41}">
      <dgm:prSet/>
      <dgm:spPr/>
      <dgm:t>
        <a:bodyPr/>
        <a:lstStyle/>
        <a:p>
          <a:endParaRPr lang="en-US"/>
        </a:p>
      </dgm:t>
    </dgm:pt>
    <dgm:pt modelId="{4D69DA61-B24E-EB46-B22A-16C2FDF91ABA}">
      <dgm:prSet custT="1"/>
      <dgm:spPr/>
      <dgm:t>
        <a:bodyPr/>
        <a:lstStyle/>
        <a:p>
          <a:r>
            <a:rPr lang="en-US" sz="1200" dirty="0" smtClean="0"/>
            <a:t>Vendor Risk</a:t>
          </a:r>
          <a:endParaRPr lang="en-US" sz="1200" dirty="0"/>
        </a:p>
      </dgm:t>
    </dgm:pt>
    <dgm:pt modelId="{238EEAFE-B4A7-3744-8BE0-5A83D6170985}" type="parTrans" cxnId="{F11D43E6-5CD4-904A-95F7-30A204414329}">
      <dgm:prSet/>
      <dgm:spPr/>
      <dgm:t>
        <a:bodyPr/>
        <a:lstStyle/>
        <a:p>
          <a:endParaRPr lang="en-US"/>
        </a:p>
      </dgm:t>
    </dgm:pt>
    <dgm:pt modelId="{AE1BB28A-E6FF-2944-93A1-7EEDA7D67256}" type="sibTrans" cxnId="{F11D43E6-5CD4-904A-95F7-30A204414329}">
      <dgm:prSet/>
      <dgm:spPr/>
      <dgm:t>
        <a:bodyPr/>
        <a:lstStyle/>
        <a:p>
          <a:endParaRPr lang="en-US"/>
        </a:p>
      </dgm:t>
    </dgm:pt>
    <dgm:pt modelId="{16E823AA-8C94-1544-B621-5EC127F7FD68}">
      <dgm:prSet custT="1"/>
      <dgm:spPr/>
      <dgm:t>
        <a:bodyPr/>
        <a:lstStyle/>
        <a:p>
          <a:pPr algn="ctr"/>
          <a:r>
            <a:rPr lang="en-US" sz="1200" dirty="0" smtClean="0">
              <a:solidFill>
                <a:schemeClr val="tx1"/>
              </a:solidFill>
              <a:effectLst>
                <a:outerShdw blurRad="38100" dist="38100" dir="2700000" algn="tl">
                  <a:srgbClr val="000000">
                    <a:alpha val="43137"/>
                  </a:srgbClr>
                </a:outerShdw>
              </a:effectLst>
            </a:rPr>
            <a:t>Inventory Management</a:t>
          </a:r>
          <a:endParaRPr lang="en-US" sz="1200" dirty="0">
            <a:solidFill>
              <a:schemeClr val="tx1"/>
            </a:solidFill>
            <a:effectLst>
              <a:outerShdw blurRad="38100" dist="38100" dir="2700000" algn="tl">
                <a:srgbClr val="000000">
                  <a:alpha val="43137"/>
                </a:srgbClr>
              </a:outerShdw>
            </a:effectLst>
          </a:endParaRPr>
        </a:p>
      </dgm:t>
    </dgm:pt>
    <dgm:pt modelId="{663DB605-E23B-C741-8F4D-4C9A25B01ED3}" type="parTrans" cxnId="{752580F5-05C7-A44A-896D-64B07357490A}">
      <dgm:prSet/>
      <dgm:spPr/>
      <dgm:t>
        <a:bodyPr/>
        <a:lstStyle/>
        <a:p>
          <a:endParaRPr lang="en-US"/>
        </a:p>
      </dgm:t>
    </dgm:pt>
    <dgm:pt modelId="{BEA40510-CA89-4E47-A355-52BFEDBA96F2}" type="sibTrans" cxnId="{752580F5-05C7-A44A-896D-64B07357490A}">
      <dgm:prSet/>
      <dgm:spPr/>
      <dgm:t>
        <a:bodyPr/>
        <a:lstStyle/>
        <a:p>
          <a:endParaRPr lang="en-US"/>
        </a:p>
      </dgm:t>
    </dgm:pt>
    <dgm:pt modelId="{5F0805A9-91F9-964D-837E-08B05189F60E}">
      <dgm:prSet custT="1"/>
      <dgm:spPr/>
      <dgm:t>
        <a:bodyPr/>
        <a:lstStyle/>
        <a:p>
          <a:pPr algn="l"/>
          <a:r>
            <a:rPr lang="en-US" sz="1000" dirty="0" smtClean="0"/>
            <a:t>Distribution Analytics</a:t>
          </a:r>
          <a:endParaRPr lang="en-US" sz="1000" dirty="0"/>
        </a:p>
      </dgm:t>
    </dgm:pt>
    <dgm:pt modelId="{5869552E-E4E8-3342-A840-ED95086628B4}" type="parTrans" cxnId="{8F093618-9C5C-8841-8E77-231BA83DD9FE}">
      <dgm:prSet/>
      <dgm:spPr/>
      <dgm:t>
        <a:bodyPr/>
        <a:lstStyle/>
        <a:p>
          <a:endParaRPr lang="en-US"/>
        </a:p>
      </dgm:t>
    </dgm:pt>
    <dgm:pt modelId="{E5580A90-F1F2-2D41-BC14-6B6661FCDAEC}" type="sibTrans" cxnId="{8F093618-9C5C-8841-8E77-231BA83DD9FE}">
      <dgm:prSet/>
      <dgm:spPr/>
      <dgm:t>
        <a:bodyPr/>
        <a:lstStyle/>
        <a:p>
          <a:endParaRPr lang="en-US"/>
        </a:p>
      </dgm:t>
    </dgm:pt>
    <dgm:pt modelId="{7AF93DF2-C1A9-C54A-B998-768CD54A1001}">
      <dgm:prSet custT="1"/>
      <dgm:spPr/>
      <dgm:t>
        <a:bodyPr/>
        <a:lstStyle/>
        <a:p>
          <a:r>
            <a:rPr lang="en-US" sz="1200" dirty="0" smtClean="0"/>
            <a:t>Open Requisitions/</a:t>
          </a:r>
          <a:r>
            <a:rPr lang="en-US" sz="1200" smtClean="0"/>
            <a:t>Purchase Orders</a:t>
          </a:r>
          <a:endParaRPr lang="en-US" sz="1200" dirty="0"/>
        </a:p>
      </dgm:t>
    </dgm:pt>
    <dgm:pt modelId="{6A8DADAB-1E1B-B743-9586-9538861E2ED6}" type="parTrans" cxnId="{3A14738B-D453-A14A-B15F-81CE01ED46D0}">
      <dgm:prSet/>
      <dgm:spPr/>
      <dgm:t>
        <a:bodyPr/>
        <a:lstStyle/>
        <a:p>
          <a:endParaRPr lang="en-US"/>
        </a:p>
      </dgm:t>
    </dgm:pt>
    <dgm:pt modelId="{8DCC57AC-F30C-744A-BDB3-4189333D82EA}" type="sibTrans" cxnId="{3A14738B-D453-A14A-B15F-81CE01ED46D0}">
      <dgm:prSet/>
      <dgm:spPr/>
      <dgm:t>
        <a:bodyPr/>
        <a:lstStyle/>
        <a:p>
          <a:endParaRPr lang="en-US"/>
        </a:p>
      </dgm:t>
    </dgm:pt>
    <dgm:pt modelId="{F8E27438-B93F-1F42-8216-3966983317E7}">
      <dgm:prSet custT="1"/>
      <dgm:spPr/>
      <dgm:t>
        <a:bodyPr/>
        <a:lstStyle/>
        <a:p>
          <a:r>
            <a:rPr lang="en-US" sz="1200" dirty="0" smtClean="0"/>
            <a:t>Vendor Profiles</a:t>
          </a:r>
          <a:endParaRPr lang="en-US" sz="1200" dirty="0"/>
        </a:p>
      </dgm:t>
    </dgm:pt>
    <dgm:pt modelId="{2D3738A4-DDE1-954C-A613-F23DAC41A9A9}" type="parTrans" cxnId="{5BC0471B-3108-CA4E-944A-3CB4CCB78894}">
      <dgm:prSet/>
      <dgm:spPr/>
      <dgm:t>
        <a:bodyPr/>
        <a:lstStyle/>
        <a:p>
          <a:endParaRPr lang="en-US"/>
        </a:p>
      </dgm:t>
    </dgm:pt>
    <dgm:pt modelId="{F78AF415-EEEA-1A49-8897-5545DE0B09C7}" type="sibTrans" cxnId="{5BC0471B-3108-CA4E-944A-3CB4CCB78894}">
      <dgm:prSet/>
      <dgm:spPr/>
      <dgm:t>
        <a:bodyPr/>
        <a:lstStyle/>
        <a:p>
          <a:endParaRPr lang="en-US"/>
        </a:p>
      </dgm:t>
    </dgm:pt>
    <dgm:pt modelId="{9C5E4BD2-354B-E74E-B474-A6E17DB0A7C0}">
      <dgm:prSet custT="1"/>
      <dgm:spPr/>
      <dgm:t>
        <a:bodyPr/>
        <a:lstStyle/>
        <a:p>
          <a:pPr algn="l"/>
          <a:r>
            <a:rPr lang="en-US" sz="1200" dirty="0" smtClean="0"/>
            <a:t>Vendor Spend</a:t>
          </a:r>
          <a:endParaRPr lang="en-US" sz="1200" dirty="0"/>
        </a:p>
      </dgm:t>
    </dgm:pt>
    <dgm:pt modelId="{130F73CD-306E-D04D-8D7F-76CDBD453865}" type="parTrans" cxnId="{13F5ED6C-6F7B-664E-B112-B5D0ECEC35E8}">
      <dgm:prSet/>
      <dgm:spPr/>
      <dgm:t>
        <a:bodyPr/>
        <a:lstStyle/>
        <a:p>
          <a:endParaRPr lang="en-US"/>
        </a:p>
      </dgm:t>
    </dgm:pt>
    <dgm:pt modelId="{44F546B9-89C8-3E4E-B367-7D09B4E64F20}" type="sibTrans" cxnId="{13F5ED6C-6F7B-664E-B112-B5D0ECEC35E8}">
      <dgm:prSet/>
      <dgm:spPr/>
      <dgm:t>
        <a:bodyPr/>
        <a:lstStyle/>
        <a:p>
          <a:endParaRPr lang="en-US"/>
        </a:p>
      </dgm:t>
    </dgm:pt>
    <dgm:pt modelId="{9D278510-0F16-884B-8B30-16689DFDA403}">
      <dgm:prSet custT="1"/>
      <dgm:spPr/>
      <dgm:t>
        <a:bodyPr/>
        <a:lstStyle/>
        <a:p>
          <a:pPr algn="l"/>
          <a:r>
            <a:rPr lang="en-US" sz="1200" dirty="0" smtClean="0"/>
            <a:t>Proposed Budgets</a:t>
          </a:r>
          <a:endParaRPr lang="en-US" sz="1200" dirty="0"/>
        </a:p>
      </dgm:t>
    </dgm:pt>
    <dgm:pt modelId="{4BFC5283-DBF6-694F-B2D7-6E802DC7C2A3}" type="parTrans" cxnId="{29AE244A-85D7-B04D-A76F-1D03EE9CC4A0}">
      <dgm:prSet/>
      <dgm:spPr/>
      <dgm:t>
        <a:bodyPr/>
        <a:lstStyle/>
        <a:p>
          <a:endParaRPr lang="en-US"/>
        </a:p>
      </dgm:t>
    </dgm:pt>
    <dgm:pt modelId="{95B09BF2-7604-9147-8B2B-BBFD952646F2}" type="sibTrans" cxnId="{29AE244A-85D7-B04D-A76F-1D03EE9CC4A0}">
      <dgm:prSet/>
      <dgm:spPr/>
      <dgm:t>
        <a:bodyPr/>
        <a:lstStyle/>
        <a:p>
          <a:endParaRPr lang="en-US"/>
        </a:p>
      </dgm:t>
    </dgm:pt>
    <dgm:pt modelId="{E453273D-8A57-0C40-A572-0A781740B491}">
      <dgm:prSet custT="1"/>
      <dgm:spPr/>
      <dgm:t>
        <a:bodyPr/>
        <a:lstStyle/>
        <a:p>
          <a:pPr algn="l"/>
          <a:r>
            <a:rPr lang="en-US" sz="1200" dirty="0" smtClean="0"/>
            <a:t>Position Amendments</a:t>
          </a:r>
          <a:endParaRPr lang="en-US" sz="1200" dirty="0"/>
        </a:p>
      </dgm:t>
    </dgm:pt>
    <dgm:pt modelId="{77F20CDD-2B67-2B4A-A60B-B3CF768305C6}" type="parTrans" cxnId="{9631D539-C804-0B49-BFD1-77209BEE3F0B}">
      <dgm:prSet/>
      <dgm:spPr/>
      <dgm:t>
        <a:bodyPr/>
        <a:lstStyle/>
        <a:p>
          <a:endParaRPr lang="en-US"/>
        </a:p>
      </dgm:t>
    </dgm:pt>
    <dgm:pt modelId="{42A71E54-0BD7-904A-9D57-08B079F98DF9}" type="sibTrans" cxnId="{9631D539-C804-0B49-BFD1-77209BEE3F0B}">
      <dgm:prSet/>
      <dgm:spPr/>
      <dgm:t>
        <a:bodyPr/>
        <a:lstStyle/>
        <a:p>
          <a:endParaRPr lang="en-US"/>
        </a:p>
      </dgm:t>
    </dgm:pt>
    <dgm:pt modelId="{D0B85C98-2D64-DF4F-9BDA-C449FFD520BF}">
      <dgm:prSet custT="1"/>
      <dgm:spPr/>
      <dgm:t>
        <a:bodyPr/>
        <a:lstStyle/>
        <a:p>
          <a:pPr algn="l"/>
          <a:r>
            <a:rPr lang="en-US" sz="1200" dirty="0" smtClean="0"/>
            <a:t>Grant Accountants &amp; Control Reports</a:t>
          </a:r>
          <a:endParaRPr lang="en-US" sz="1200" dirty="0"/>
        </a:p>
      </dgm:t>
    </dgm:pt>
    <dgm:pt modelId="{F0273258-41E0-5641-A1B3-AD00364B707B}" type="parTrans" cxnId="{A7CB72DD-EB3D-774D-9D41-8326EFF6748E}">
      <dgm:prSet/>
      <dgm:spPr/>
      <dgm:t>
        <a:bodyPr/>
        <a:lstStyle/>
        <a:p>
          <a:endParaRPr lang="en-US"/>
        </a:p>
      </dgm:t>
    </dgm:pt>
    <dgm:pt modelId="{8FB2F8BF-0CE1-7640-9A18-D678BF537B2B}" type="sibTrans" cxnId="{A7CB72DD-EB3D-774D-9D41-8326EFF6748E}">
      <dgm:prSet/>
      <dgm:spPr/>
      <dgm:t>
        <a:bodyPr/>
        <a:lstStyle/>
        <a:p>
          <a:endParaRPr lang="en-US"/>
        </a:p>
      </dgm:t>
    </dgm:pt>
    <dgm:pt modelId="{AC187D26-1BD4-CC4D-8B88-4E8750451854}">
      <dgm:prSet custT="1"/>
      <dgm:spPr/>
      <dgm:t>
        <a:bodyPr/>
        <a:lstStyle/>
        <a:p>
          <a:pPr algn="l"/>
          <a:r>
            <a:rPr lang="en-US" sz="1200" dirty="0" smtClean="0"/>
            <a:t>Budget to Actuals</a:t>
          </a:r>
          <a:endParaRPr lang="en-US" sz="1200" dirty="0"/>
        </a:p>
      </dgm:t>
    </dgm:pt>
    <dgm:pt modelId="{D3C2CF2A-370C-8D46-BFB2-601F0B9ACAA2}" type="parTrans" cxnId="{CE2D76C4-CF4A-0649-A8FC-9154D2436C62}">
      <dgm:prSet/>
      <dgm:spPr/>
      <dgm:t>
        <a:bodyPr/>
        <a:lstStyle/>
        <a:p>
          <a:endParaRPr lang="en-US"/>
        </a:p>
      </dgm:t>
    </dgm:pt>
    <dgm:pt modelId="{939AE0ED-AAC8-3E4E-95EB-6B826F913484}" type="sibTrans" cxnId="{CE2D76C4-CF4A-0649-A8FC-9154D2436C62}">
      <dgm:prSet/>
      <dgm:spPr/>
      <dgm:t>
        <a:bodyPr/>
        <a:lstStyle/>
        <a:p>
          <a:endParaRPr lang="en-US"/>
        </a:p>
      </dgm:t>
    </dgm:pt>
    <dgm:pt modelId="{E132A221-CD97-FA4E-8CF5-2E31EC813BB3}">
      <dgm:prSet custT="1"/>
      <dgm:spPr/>
      <dgm:t>
        <a:bodyPr/>
        <a:lstStyle/>
        <a:p>
          <a:pPr algn="l"/>
          <a:r>
            <a:rPr lang="en-US" sz="1200" dirty="0" smtClean="0"/>
            <a:t>Spend Activity</a:t>
          </a:r>
          <a:endParaRPr lang="en-US" sz="1200" dirty="0"/>
        </a:p>
      </dgm:t>
    </dgm:pt>
    <dgm:pt modelId="{F9923D42-05C3-9C4A-93AC-9EF7D40451D2}" type="parTrans" cxnId="{D9BE8604-78BE-344E-9DF7-4E790173D41D}">
      <dgm:prSet/>
      <dgm:spPr/>
      <dgm:t>
        <a:bodyPr/>
        <a:lstStyle/>
        <a:p>
          <a:endParaRPr lang="en-US"/>
        </a:p>
      </dgm:t>
    </dgm:pt>
    <dgm:pt modelId="{11D00C71-4078-DD4F-B91C-043A324963E9}" type="sibTrans" cxnId="{D9BE8604-78BE-344E-9DF7-4E790173D41D}">
      <dgm:prSet/>
      <dgm:spPr/>
      <dgm:t>
        <a:bodyPr/>
        <a:lstStyle/>
        <a:p>
          <a:endParaRPr lang="en-US"/>
        </a:p>
      </dgm:t>
    </dgm:pt>
    <dgm:pt modelId="{F24F74D0-07DD-EC4C-9F5E-A1EA98E1F589}">
      <dgm:prSet custT="1"/>
      <dgm:spPr/>
      <dgm:t>
        <a:bodyPr/>
        <a:lstStyle/>
        <a:p>
          <a:pPr algn="l"/>
          <a:r>
            <a:rPr lang="en-US" sz="1200" dirty="0" smtClean="0"/>
            <a:t>Payroll Activity</a:t>
          </a:r>
          <a:endParaRPr lang="en-US" sz="1200" dirty="0"/>
        </a:p>
      </dgm:t>
    </dgm:pt>
    <dgm:pt modelId="{433D1129-D7F0-814B-BC18-6B9CA8AF09D9}" type="parTrans" cxnId="{0FDFD34B-5F67-BE4B-80F0-7B6DD2A168EA}">
      <dgm:prSet/>
      <dgm:spPr/>
      <dgm:t>
        <a:bodyPr/>
        <a:lstStyle/>
        <a:p>
          <a:endParaRPr lang="en-US"/>
        </a:p>
      </dgm:t>
    </dgm:pt>
    <dgm:pt modelId="{EA0D39A2-237D-8245-BDD3-D2077C5268EF}" type="sibTrans" cxnId="{0FDFD34B-5F67-BE4B-80F0-7B6DD2A168EA}">
      <dgm:prSet/>
      <dgm:spPr/>
      <dgm:t>
        <a:bodyPr/>
        <a:lstStyle/>
        <a:p>
          <a:endParaRPr lang="en-US"/>
        </a:p>
      </dgm:t>
    </dgm:pt>
    <dgm:pt modelId="{C839BD36-1054-2D46-8A2E-A234D9CA0E04}" type="pres">
      <dgm:prSet presAssocID="{3BDEC507-BE4B-7947-A2D3-97006C47ECA1}" presName="composite" presStyleCnt="0">
        <dgm:presLayoutVars>
          <dgm:chMax val="1"/>
          <dgm:dir/>
          <dgm:resizeHandles val="exact"/>
        </dgm:presLayoutVars>
      </dgm:prSet>
      <dgm:spPr/>
      <dgm:t>
        <a:bodyPr/>
        <a:lstStyle/>
        <a:p>
          <a:endParaRPr lang="en-US"/>
        </a:p>
      </dgm:t>
    </dgm:pt>
    <dgm:pt modelId="{ECFC110D-3098-4843-BD4E-78516B2A02AD}" type="pres">
      <dgm:prSet presAssocID="{3BDEC507-BE4B-7947-A2D3-97006C47ECA1}" presName="radial" presStyleCnt="0">
        <dgm:presLayoutVars>
          <dgm:animLvl val="ctr"/>
        </dgm:presLayoutVars>
      </dgm:prSet>
      <dgm:spPr/>
      <dgm:t>
        <a:bodyPr/>
        <a:lstStyle/>
        <a:p>
          <a:endParaRPr lang="en-US"/>
        </a:p>
      </dgm:t>
    </dgm:pt>
    <dgm:pt modelId="{6BC64632-68C7-8647-83FD-E073CB5A3B29}" type="pres">
      <dgm:prSet presAssocID="{6834AB65-5284-A54A-ABEC-A59D2927C4FC}" presName="centerShape" presStyleLbl="vennNode1" presStyleIdx="0" presStyleCnt="8"/>
      <dgm:spPr/>
      <dgm:t>
        <a:bodyPr/>
        <a:lstStyle/>
        <a:p>
          <a:endParaRPr lang="en-US"/>
        </a:p>
      </dgm:t>
    </dgm:pt>
    <dgm:pt modelId="{3A2979B0-6E02-7A43-A30B-2A1D671E546D}" type="pres">
      <dgm:prSet presAssocID="{AE895AC4-C847-BC47-AE9C-6EB904281A1E}" presName="node" presStyleLbl="vennNode1" presStyleIdx="1" presStyleCnt="8" custScaleX="133021" custRadScaleRad="102689" custRadScaleInc="6223">
        <dgm:presLayoutVars>
          <dgm:bulletEnabled val="1"/>
        </dgm:presLayoutVars>
      </dgm:prSet>
      <dgm:spPr/>
      <dgm:t>
        <a:bodyPr/>
        <a:lstStyle/>
        <a:p>
          <a:endParaRPr lang="en-US"/>
        </a:p>
      </dgm:t>
    </dgm:pt>
    <dgm:pt modelId="{FF3ACF95-4918-1C47-A2FD-2339DF1D086E}" type="pres">
      <dgm:prSet presAssocID="{FD255C5B-81A1-2442-A4BC-DBC389166ED4}" presName="node" presStyleLbl="vennNode1" presStyleIdx="2" presStyleCnt="8" custScaleX="137667" custScaleY="91155" custRadScaleRad="116428" custRadScaleInc="12142">
        <dgm:presLayoutVars>
          <dgm:bulletEnabled val="1"/>
        </dgm:presLayoutVars>
      </dgm:prSet>
      <dgm:spPr/>
      <dgm:t>
        <a:bodyPr/>
        <a:lstStyle/>
        <a:p>
          <a:endParaRPr lang="en-US"/>
        </a:p>
      </dgm:t>
    </dgm:pt>
    <dgm:pt modelId="{5FC19D2D-B806-B941-AB84-2BAEFC8D31A0}" type="pres">
      <dgm:prSet presAssocID="{16E823AA-8C94-1544-B621-5EC127F7FD68}" presName="node" presStyleLbl="vennNode1" presStyleIdx="3" presStyleCnt="8" custScaleX="120082" custScaleY="92128" custRadScaleRad="113105" custRadScaleInc="-9014">
        <dgm:presLayoutVars>
          <dgm:bulletEnabled val="1"/>
        </dgm:presLayoutVars>
      </dgm:prSet>
      <dgm:spPr/>
      <dgm:t>
        <a:bodyPr/>
        <a:lstStyle/>
        <a:p>
          <a:endParaRPr lang="en-US"/>
        </a:p>
      </dgm:t>
    </dgm:pt>
    <dgm:pt modelId="{69EDC614-05B7-8948-A59C-8C19CAEC3085}" type="pres">
      <dgm:prSet presAssocID="{B74168E8-06CA-8C4A-8040-498DFB05D98C}" presName="node" presStyleLbl="vennNode1" presStyleIdx="4" presStyleCnt="8" custScaleX="145935" custScaleY="113802" custRadScaleRad="110844" custRadScaleInc="-14783">
        <dgm:presLayoutVars>
          <dgm:bulletEnabled val="1"/>
        </dgm:presLayoutVars>
      </dgm:prSet>
      <dgm:spPr/>
      <dgm:t>
        <a:bodyPr/>
        <a:lstStyle/>
        <a:p>
          <a:endParaRPr lang="en-US"/>
        </a:p>
      </dgm:t>
    </dgm:pt>
    <dgm:pt modelId="{8387D81E-3F11-F34B-8C17-BB5C267C075A}" type="pres">
      <dgm:prSet presAssocID="{7B0972E4-04D4-E34D-90AD-176CC2265F42}" presName="node" presStyleLbl="vennNode1" presStyleIdx="5" presStyleCnt="8" custScaleX="135431" custRadScaleRad="111049" custRadScaleInc="2941">
        <dgm:presLayoutVars>
          <dgm:bulletEnabled val="1"/>
        </dgm:presLayoutVars>
      </dgm:prSet>
      <dgm:spPr/>
      <dgm:t>
        <a:bodyPr/>
        <a:lstStyle/>
        <a:p>
          <a:endParaRPr lang="en-US"/>
        </a:p>
      </dgm:t>
    </dgm:pt>
    <dgm:pt modelId="{02869250-E725-7F4C-8591-EA053F31E06F}" type="pres">
      <dgm:prSet presAssocID="{14C22DAE-4764-3945-A267-59D5058F3153}" presName="node" presStyleLbl="vennNode1" presStyleIdx="6" presStyleCnt="8" custScaleX="143310" custScaleY="104105" custRadScaleRad="112176" custRadScaleInc="2753">
        <dgm:presLayoutVars>
          <dgm:bulletEnabled val="1"/>
        </dgm:presLayoutVars>
      </dgm:prSet>
      <dgm:spPr/>
      <dgm:t>
        <a:bodyPr/>
        <a:lstStyle/>
        <a:p>
          <a:endParaRPr lang="en-US"/>
        </a:p>
      </dgm:t>
    </dgm:pt>
    <dgm:pt modelId="{DA0F001B-EC4B-634F-B100-EF3102DF9026}" type="pres">
      <dgm:prSet presAssocID="{9FE91BFD-C72B-CE43-846E-3F4D528B0184}" presName="node" presStyleLbl="vennNode1" presStyleIdx="7" presStyleCnt="8" custScaleX="132003" custRadScaleRad="114347" custRadScaleInc="-6484">
        <dgm:presLayoutVars>
          <dgm:bulletEnabled val="1"/>
        </dgm:presLayoutVars>
      </dgm:prSet>
      <dgm:spPr/>
      <dgm:t>
        <a:bodyPr/>
        <a:lstStyle/>
        <a:p>
          <a:endParaRPr lang="en-US"/>
        </a:p>
      </dgm:t>
    </dgm:pt>
  </dgm:ptLst>
  <dgm:cxnLst>
    <dgm:cxn modelId="{488A20BD-2FB0-4B2E-96C9-8CDBA73E8AFF}" type="presOf" srcId="{14C22DAE-4764-3945-A267-59D5058F3153}" destId="{02869250-E725-7F4C-8591-EA053F31E06F}" srcOrd="0" destOrd="0" presId="urn:microsoft.com/office/officeart/2005/8/layout/radial3"/>
    <dgm:cxn modelId="{B5D232CA-E3E5-4F95-95DB-543C3A802A53}" type="presOf" srcId="{9FE91BFD-C72B-CE43-846E-3F4D528B0184}" destId="{DA0F001B-EC4B-634F-B100-EF3102DF9026}" srcOrd="0" destOrd="0" presId="urn:microsoft.com/office/officeart/2005/8/layout/radial3"/>
    <dgm:cxn modelId="{3A14738B-D453-A14A-B15F-81CE01ED46D0}" srcId="{14C22DAE-4764-3945-A267-59D5058F3153}" destId="{7AF93DF2-C1A9-C54A-B998-768CD54A1001}" srcOrd="2" destOrd="0" parTransId="{6A8DADAB-1E1B-B743-9586-9538861E2ED6}" sibTransId="{8DCC57AC-F30C-744A-BDB3-4189333D82EA}"/>
    <dgm:cxn modelId="{9DDF31C7-2465-49F5-9552-E05DE463C08B}" type="presOf" srcId="{6768E19D-E591-D94B-B441-7E7A185E6FF1}" destId="{02869250-E725-7F4C-8591-EA053F31E06F}" srcOrd="0" destOrd="4" presId="urn:microsoft.com/office/officeart/2005/8/layout/radial3"/>
    <dgm:cxn modelId="{D5A56FB4-A713-834E-9ECD-79C8C3960CB3}" srcId="{AE895AC4-C847-BC47-AE9C-6EB904281A1E}" destId="{CC55B061-3F24-7643-873B-A942CD8B19C2}" srcOrd="1" destOrd="0" parTransId="{8978D296-8D4B-FA43-BABA-57F3F619B1F6}" sibTransId="{B0DBA43F-9958-7C49-9AF0-E06E70A947F2}"/>
    <dgm:cxn modelId="{8E01A7AC-467C-45C4-9AD9-7052EF82E3F4}" type="presOf" srcId="{8F63301C-42AE-0C48-AC31-0C762C09A55F}" destId="{DA0F001B-EC4B-634F-B100-EF3102DF9026}" srcOrd="0" destOrd="2" presId="urn:microsoft.com/office/officeart/2005/8/layout/radial3"/>
    <dgm:cxn modelId="{434527B1-1DF0-4639-899A-5C2FBC628033}" type="presOf" srcId="{E6CF5568-4011-FC43-A862-ADDA7A1A9F55}" destId="{FF3ACF95-4918-1C47-A2FD-2339DF1D086E}" srcOrd="0" destOrd="1" presId="urn:microsoft.com/office/officeart/2005/8/layout/radial3"/>
    <dgm:cxn modelId="{5353F819-068F-4A78-8A59-499D6EC0BD29}" type="presOf" srcId="{7B0972E4-04D4-E34D-90AD-176CC2265F42}" destId="{8387D81E-3F11-F34B-8C17-BB5C267C075A}" srcOrd="0" destOrd="0" presId="urn:microsoft.com/office/officeart/2005/8/layout/radial3"/>
    <dgm:cxn modelId="{0FDFD34B-5F67-BE4B-80F0-7B6DD2A168EA}" srcId="{B74168E8-06CA-8C4A-8040-498DFB05D98C}" destId="{F24F74D0-07DD-EC4C-9F5E-A1EA98E1F589}" srcOrd="4" destOrd="0" parTransId="{433D1129-D7F0-814B-BC18-6B9CA8AF09D9}" sibTransId="{EA0D39A2-237D-8245-BDD3-D2077C5268EF}"/>
    <dgm:cxn modelId="{C54B5F8F-8CA1-40AE-B399-C41AAA619567}" type="presOf" srcId="{7BC3E180-6C93-7D42-9872-7E1BA288E4C4}" destId="{8387D81E-3F11-F34B-8C17-BB5C267C075A}" srcOrd="0" destOrd="1" presId="urn:microsoft.com/office/officeart/2005/8/layout/radial3"/>
    <dgm:cxn modelId="{A7CB72DD-EB3D-774D-9D41-8326EFF6748E}" srcId="{B74168E8-06CA-8C4A-8040-498DFB05D98C}" destId="{D0B85C98-2D64-DF4F-9BDA-C449FFD520BF}" srcOrd="1" destOrd="0" parTransId="{F0273258-41E0-5641-A1B3-AD00364B707B}" sibTransId="{8FB2F8BF-0CE1-7640-9A18-D678BF537B2B}"/>
    <dgm:cxn modelId="{9D3A4739-B765-41F7-B018-FE385729DD3C}" type="presOf" srcId="{CC55B061-3F24-7643-873B-A942CD8B19C2}" destId="{3A2979B0-6E02-7A43-A30B-2A1D671E546D}" srcOrd="0" destOrd="2" presId="urn:microsoft.com/office/officeart/2005/8/layout/radial3"/>
    <dgm:cxn modelId="{F3880150-24CC-4D45-976F-355E34BF197C}" srcId="{7B0972E4-04D4-E34D-90AD-176CC2265F42}" destId="{7BC3E180-6C93-7D42-9872-7E1BA288E4C4}" srcOrd="0" destOrd="0" parTransId="{FD40595A-5F13-634A-9B17-878458C28A76}" sibTransId="{62AC6CCA-74A4-B246-BED2-57E62618DC18}"/>
    <dgm:cxn modelId="{01A57A4A-0A36-410E-9D90-96E47BE2110F}" type="presOf" srcId="{7789DD60-8EF2-F944-B28C-7344C7C8F31B}" destId="{8387D81E-3F11-F34B-8C17-BB5C267C075A}" srcOrd="0" destOrd="2" presId="urn:microsoft.com/office/officeart/2005/8/layout/radial3"/>
    <dgm:cxn modelId="{E17FC5AE-63F5-4FB5-84EB-15FFE62DBB07}" type="presOf" srcId="{9C58570E-C41D-C844-A012-7DE7CB31F9B6}" destId="{3A2979B0-6E02-7A43-A30B-2A1D671E546D}" srcOrd="0" destOrd="1" presId="urn:microsoft.com/office/officeart/2005/8/layout/radial3"/>
    <dgm:cxn modelId="{D9BE8604-78BE-344E-9DF7-4E790173D41D}" srcId="{B74168E8-06CA-8C4A-8040-498DFB05D98C}" destId="{E132A221-CD97-FA4E-8CF5-2E31EC813BB3}" srcOrd="3" destOrd="0" parTransId="{F9923D42-05C3-9C4A-93AC-9EF7D40451D2}" sibTransId="{11D00C71-4078-DD4F-B91C-043A324963E9}"/>
    <dgm:cxn modelId="{7D0963A8-25B9-2142-862D-E6A53E0B9D12}" type="presOf" srcId="{AC187D26-1BD4-CC4D-8B88-4E8750451854}" destId="{69EDC614-05B7-8948-A59C-8C19CAEC3085}" srcOrd="0" destOrd="3" presId="urn:microsoft.com/office/officeart/2005/8/layout/radial3"/>
    <dgm:cxn modelId="{29C88FD9-1123-4E9D-9419-96FE1B8230C9}" type="presOf" srcId="{16E823AA-8C94-1544-B621-5EC127F7FD68}" destId="{5FC19D2D-B806-B941-AB84-2BAEFC8D31A0}" srcOrd="0" destOrd="0" presId="urn:microsoft.com/office/officeart/2005/8/layout/radial3"/>
    <dgm:cxn modelId="{1A93D3F4-1E0B-4766-8449-F6D6A66D253A}" type="presOf" srcId="{4D69DA61-B24E-EB46-B22A-16C2FDF91ABA}" destId="{02869250-E725-7F4C-8591-EA053F31E06F}" srcOrd="0" destOrd="2" presId="urn:microsoft.com/office/officeart/2005/8/layout/radial3"/>
    <dgm:cxn modelId="{29AE244A-85D7-B04D-A76F-1D03EE9CC4A0}" srcId="{FD255C5B-81A1-2442-A4BC-DBC389166ED4}" destId="{9D278510-0F16-884B-8B30-16689DFDA403}" srcOrd="2" destOrd="0" parTransId="{4BFC5283-DBF6-694F-B2D7-6E802DC7C2A3}" sibTransId="{95B09BF2-7604-9147-8B2B-BBFD952646F2}"/>
    <dgm:cxn modelId="{5BF45C7D-C124-8042-BAD4-403DF3B08073}" srcId="{9FE91BFD-C72B-CE43-846E-3F4D528B0184}" destId="{8F63301C-42AE-0C48-AC31-0C762C09A55F}" srcOrd="1" destOrd="0" parTransId="{924A1F24-8D90-B14D-A3E9-F0EC60627EE7}" sibTransId="{425AE35A-9B2D-DF42-AB83-3E50CB15B676}"/>
    <dgm:cxn modelId="{309AEE8B-0836-4903-ABF6-A76E13989999}" type="presOf" srcId="{9D278510-0F16-884B-8B30-16689DFDA403}" destId="{FF3ACF95-4918-1C47-A2FD-2339DF1D086E}" srcOrd="0" destOrd="3" presId="urn:microsoft.com/office/officeart/2005/8/layout/radial3"/>
    <dgm:cxn modelId="{736C72C2-1330-4544-9E36-D26D32FE882B}" type="presOf" srcId="{6AED01C4-1C2D-D246-8F36-AD8A8CFF7D9C}" destId="{DA0F001B-EC4B-634F-B100-EF3102DF9026}" srcOrd="0" destOrd="1" presId="urn:microsoft.com/office/officeart/2005/8/layout/radial3"/>
    <dgm:cxn modelId="{E8E862BB-C6BF-40EA-9755-EF808949EFB9}" type="presOf" srcId="{3ABC56C6-21FC-CF4F-B2D9-C483BA3AA34F}" destId="{8387D81E-3F11-F34B-8C17-BB5C267C075A}" srcOrd="0" destOrd="3" presId="urn:microsoft.com/office/officeart/2005/8/layout/radial3"/>
    <dgm:cxn modelId="{5DE4D83A-767F-4043-83F2-3954E5AD42CF}" type="presOf" srcId="{AE895AC4-C847-BC47-AE9C-6EB904281A1E}" destId="{3A2979B0-6E02-7A43-A30B-2A1D671E546D}" srcOrd="0" destOrd="0" presId="urn:microsoft.com/office/officeart/2005/8/layout/radial3"/>
    <dgm:cxn modelId="{51CABFCE-5FCD-45C0-BFD8-6CBC3F2B9BCE}" type="presOf" srcId="{E453273D-8A57-0C40-A572-0A781740B491}" destId="{FF3ACF95-4918-1C47-A2FD-2339DF1D086E}" srcOrd="0" destOrd="4" presId="urn:microsoft.com/office/officeart/2005/8/layout/radial3"/>
    <dgm:cxn modelId="{3D9A6201-7616-0E4E-9524-FE11725E483C}" srcId="{6834AB65-5284-A54A-ABEC-A59D2927C4FC}" destId="{B74168E8-06CA-8C4A-8040-498DFB05D98C}" srcOrd="3" destOrd="0" parTransId="{54C9D06A-8D9D-1243-B13B-8B3EF1FC9C4F}" sibTransId="{86759930-D849-9446-B065-161E2086BA04}"/>
    <dgm:cxn modelId="{20F2B03D-74C5-3448-8CA7-30DDEDB8E227}" srcId="{B74168E8-06CA-8C4A-8040-498DFB05D98C}" destId="{30A6AB49-4CF8-1F4D-AB41-D999641F8803}" srcOrd="0" destOrd="0" parTransId="{D9F80C06-6DB3-2C41-BC84-3F1384FC6FFF}" sibTransId="{D03AB514-98D7-7F41-A76D-6F54A4CB147A}"/>
    <dgm:cxn modelId="{92ED512F-DA91-4DD5-AB59-CE0D4CE53A2D}" type="presOf" srcId="{6834AB65-5284-A54A-ABEC-A59D2927C4FC}" destId="{6BC64632-68C7-8647-83FD-E073CB5A3B29}" srcOrd="0" destOrd="0" presId="urn:microsoft.com/office/officeart/2005/8/layout/radial3"/>
    <dgm:cxn modelId="{628572C5-2ED1-1742-8362-1F244C6405D6}" srcId="{14C22DAE-4764-3945-A267-59D5058F3153}" destId="{6768E19D-E591-D94B-B441-7E7A185E6FF1}" srcOrd="3" destOrd="0" parTransId="{2F9A29C1-1F9C-7846-962D-C316667A3A16}" sibTransId="{101DBEEE-40D4-E04B-A31B-25FC878E38A3}"/>
    <dgm:cxn modelId="{7C13FB54-C06D-4BD2-BF0D-F7BB90ED4529}" type="presOf" srcId="{85FDAAB2-9534-584B-A169-845EDF4C82B5}" destId="{3A2979B0-6E02-7A43-A30B-2A1D671E546D}" srcOrd="0" destOrd="3" presId="urn:microsoft.com/office/officeart/2005/8/layout/radial3"/>
    <dgm:cxn modelId="{AA9B0D1B-23D8-4346-AEB4-A40441C49577}" srcId="{6834AB65-5284-A54A-ABEC-A59D2927C4FC}" destId="{14C22DAE-4764-3945-A267-59D5058F3153}" srcOrd="5" destOrd="0" parTransId="{22F05BE7-1BFE-DA41-8D48-EEF201107288}" sibTransId="{AD3BBE49-9DBD-ED40-81A9-C741F2CD6094}"/>
    <dgm:cxn modelId="{8F093618-9C5C-8841-8E77-231BA83DD9FE}" srcId="{16E823AA-8C94-1544-B621-5EC127F7FD68}" destId="{5F0805A9-91F9-964D-837E-08B05189F60E}" srcOrd="0" destOrd="0" parTransId="{5869552E-E4E8-3342-A840-ED95086628B4}" sibTransId="{E5580A90-F1F2-2D41-BC14-6B6661FCDAEC}"/>
    <dgm:cxn modelId="{1ECE7080-4B70-5841-93F5-91170C0E6503}" srcId="{6834AB65-5284-A54A-ABEC-A59D2927C4FC}" destId="{AE895AC4-C847-BC47-AE9C-6EB904281A1E}" srcOrd="0" destOrd="0" parTransId="{B6006BF8-D872-E74D-BC2C-6632037D096E}" sibTransId="{5364BFA3-9A88-384C-8A87-F592B18970A6}"/>
    <dgm:cxn modelId="{8FBA745F-16C9-B74D-9DCD-14748E28468C}" srcId="{7B0972E4-04D4-E34D-90AD-176CC2265F42}" destId="{3ABC56C6-21FC-CF4F-B2D9-C483BA3AA34F}" srcOrd="2" destOrd="0" parTransId="{4FC45E39-618B-6A42-A5ED-A17345F918A3}" sibTransId="{3C863856-4BF9-134E-AAB8-DEB9C643D951}"/>
    <dgm:cxn modelId="{69B07429-2942-46FD-A760-FDFC32535357}" type="presOf" srcId="{F8E27438-B93F-1F42-8216-3966983317E7}" destId="{02869250-E725-7F4C-8591-EA053F31E06F}" srcOrd="0" destOrd="1" presId="urn:microsoft.com/office/officeart/2005/8/layout/radial3"/>
    <dgm:cxn modelId="{752580F5-05C7-A44A-896D-64B07357490A}" srcId="{6834AB65-5284-A54A-ABEC-A59D2927C4FC}" destId="{16E823AA-8C94-1544-B621-5EC127F7FD68}" srcOrd="2" destOrd="0" parTransId="{663DB605-E23B-C741-8F4D-4C9A25B01ED3}" sibTransId="{BEA40510-CA89-4E47-A355-52BFEDBA96F2}"/>
    <dgm:cxn modelId="{9631D539-C804-0B49-BFD1-77209BEE3F0B}" srcId="{FD255C5B-81A1-2442-A4BC-DBC389166ED4}" destId="{E453273D-8A57-0C40-A572-0A781740B491}" srcOrd="3" destOrd="0" parTransId="{77F20CDD-2B67-2B4A-A60B-B3CF768305C6}" sibTransId="{42A71E54-0BD7-904A-9D57-08B079F98DF9}"/>
    <dgm:cxn modelId="{41242272-3364-684A-A5F5-A64149CB7D1E}" srcId="{3BDEC507-BE4B-7947-A2D3-97006C47ECA1}" destId="{6834AB65-5284-A54A-ABEC-A59D2927C4FC}" srcOrd="0" destOrd="0" parTransId="{72CA3AB0-C9BB-F84A-B54A-BF7491EB0647}" sibTransId="{7F673535-1C45-D443-B6C1-81CF33EEA2BC}"/>
    <dgm:cxn modelId="{F11D43E6-5CD4-904A-95F7-30A204414329}" srcId="{14C22DAE-4764-3945-A267-59D5058F3153}" destId="{4D69DA61-B24E-EB46-B22A-16C2FDF91ABA}" srcOrd="1" destOrd="0" parTransId="{238EEAFE-B4A7-3744-8BE0-5A83D6170985}" sibTransId="{AE1BB28A-E6FF-2944-93A1-7EEDA7D67256}"/>
    <dgm:cxn modelId="{664435CC-FD98-454C-B21E-58B080761AE0}" type="presOf" srcId="{FD255C5B-81A1-2442-A4BC-DBC389166ED4}" destId="{FF3ACF95-4918-1C47-A2FD-2339DF1D086E}" srcOrd="0" destOrd="0" presId="urn:microsoft.com/office/officeart/2005/8/layout/radial3"/>
    <dgm:cxn modelId="{15257F19-940C-614A-8122-A858C0964EE9}" type="presOf" srcId="{D0B85C98-2D64-DF4F-9BDA-C449FFD520BF}" destId="{69EDC614-05B7-8948-A59C-8C19CAEC3085}" srcOrd="0" destOrd="2" presId="urn:microsoft.com/office/officeart/2005/8/layout/radial3"/>
    <dgm:cxn modelId="{CE2D76C4-CF4A-0649-A8FC-9154D2436C62}" srcId="{B74168E8-06CA-8C4A-8040-498DFB05D98C}" destId="{AC187D26-1BD4-CC4D-8B88-4E8750451854}" srcOrd="2" destOrd="0" parTransId="{D3C2CF2A-370C-8D46-BFB2-601F0B9ACAA2}" sibTransId="{939AE0ED-AAC8-3E4E-95EB-6B826F913484}"/>
    <dgm:cxn modelId="{D208A97B-DF19-40B2-A851-46DCF86E6DC7}" type="presOf" srcId="{9C5E4BD2-354B-E74E-B474-A6E17DB0A7C0}" destId="{FF3ACF95-4918-1C47-A2FD-2339DF1D086E}" srcOrd="0" destOrd="2" presId="urn:microsoft.com/office/officeart/2005/8/layout/radial3"/>
    <dgm:cxn modelId="{C51D4F47-1ABA-DF4A-A1D0-C54DB2CFD8D8}" srcId="{9FE91BFD-C72B-CE43-846E-3F4D528B0184}" destId="{6AED01C4-1C2D-D246-8F36-AD8A8CFF7D9C}" srcOrd="0" destOrd="0" parTransId="{00CF525D-E632-074A-BC9E-A05F7EDC32F3}" sibTransId="{39EBDB3B-6947-3E4C-A44C-2B0C5016471A}"/>
    <dgm:cxn modelId="{89EBA38A-75C9-4E44-A76E-50EFC842DFD9}" srcId="{6834AB65-5284-A54A-ABEC-A59D2927C4FC}" destId="{FD255C5B-81A1-2442-A4BC-DBC389166ED4}" srcOrd="1" destOrd="0" parTransId="{B73A38CE-11BB-7A4C-B417-40BE194B8164}" sibTransId="{F55506D9-77E2-E241-A990-C2460E911613}"/>
    <dgm:cxn modelId="{273C6997-555A-D34F-99EE-4A410E17994C}" srcId="{6834AB65-5284-A54A-ABEC-A59D2927C4FC}" destId="{9FE91BFD-C72B-CE43-846E-3F4D528B0184}" srcOrd="6" destOrd="0" parTransId="{BF993368-06DD-2B49-9841-623580DAA4E8}" sibTransId="{61EDB37F-6220-6944-8E76-C9EF1399FAF3}"/>
    <dgm:cxn modelId="{731C7785-9F9A-4BD0-B910-EE0FD89E1074}" type="presOf" srcId="{3BDEC507-BE4B-7947-A2D3-97006C47ECA1}" destId="{C839BD36-1054-2D46-8A2E-A234D9CA0E04}" srcOrd="0" destOrd="0" presId="urn:microsoft.com/office/officeart/2005/8/layout/radial3"/>
    <dgm:cxn modelId="{5BC0471B-3108-CA4E-944A-3CB4CCB78894}" srcId="{14C22DAE-4764-3945-A267-59D5058F3153}" destId="{F8E27438-B93F-1F42-8216-3966983317E7}" srcOrd="0" destOrd="0" parTransId="{2D3738A4-DDE1-954C-A613-F23DAC41A9A9}" sibTransId="{F78AF415-EEEA-1A49-8897-5545DE0B09C7}"/>
    <dgm:cxn modelId="{F53FBA33-BC49-0D40-8D8D-5AAF76E58AB1}" srcId="{7B0972E4-04D4-E34D-90AD-176CC2265F42}" destId="{7789DD60-8EF2-F944-B28C-7344C7C8F31B}" srcOrd="1" destOrd="0" parTransId="{4C7F5366-D4BB-DD4F-B6E8-8C51BA828594}" sibTransId="{D09DF276-2BD6-4142-ABDE-EB263899ED29}"/>
    <dgm:cxn modelId="{07D844F8-8FEA-AB4B-84CF-06CC5A2735FB}" type="presOf" srcId="{E132A221-CD97-FA4E-8CF5-2E31EC813BB3}" destId="{69EDC614-05B7-8948-A59C-8C19CAEC3085}" srcOrd="0" destOrd="4" presId="urn:microsoft.com/office/officeart/2005/8/layout/radial3"/>
    <dgm:cxn modelId="{F4698D11-5AFE-405F-BCDF-08600BCCED5F}" type="presOf" srcId="{30A6AB49-4CF8-1F4D-AB41-D999641F8803}" destId="{69EDC614-05B7-8948-A59C-8C19CAEC3085}" srcOrd="0" destOrd="1" presId="urn:microsoft.com/office/officeart/2005/8/layout/radial3"/>
    <dgm:cxn modelId="{9E4F10EF-8B52-0849-B5D2-6734F18C356D}" srcId="{AE895AC4-C847-BC47-AE9C-6EB904281A1E}" destId="{85FDAAB2-9534-584B-A169-845EDF4C82B5}" srcOrd="2" destOrd="0" parTransId="{6C8533F5-A3C2-E647-91A3-504C55D962FC}" sibTransId="{45A10F86-74D1-B148-99D5-FE4F3FB049BF}"/>
    <dgm:cxn modelId="{F6402E3F-0986-D047-B84C-6B87F0BB308F}" srcId="{AE895AC4-C847-BC47-AE9C-6EB904281A1E}" destId="{9C58570E-C41D-C844-A012-7DE7CB31F9B6}" srcOrd="0" destOrd="0" parTransId="{B0EE068B-D7B4-5A40-8085-2D37390AB6C1}" sibTransId="{B4786CCE-BDF7-2E40-A832-2B2FB4608CDE}"/>
    <dgm:cxn modelId="{13F5ED6C-6F7B-664E-B112-B5D0ECEC35E8}" srcId="{FD255C5B-81A1-2442-A4BC-DBC389166ED4}" destId="{9C5E4BD2-354B-E74E-B474-A6E17DB0A7C0}" srcOrd="1" destOrd="0" parTransId="{130F73CD-306E-D04D-8D7F-76CDBD453865}" sibTransId="{44F546B9-89C8-3E4E-B367-7D09B4E64F20}"/>
    <dgm:cxn modelId="{E4CAFB33-FA51-DB4B-B29B-948C616BFF41}" srcId="{FD255C5B-81A1-2442-A4BC-DBC389166ED4}" destId="{E6CF5568-4011-FC43-A862-ADDA7A1A9F55}" srcOrd="0" destOrd="0" parTransId="{5755902B-DCB0-974E-83C6-F15696CA1875}" sibTransId="{E3026563-D82E-8E43-9245-FC6F7D39F1C7}"/>
    <dgm:cxn modelId="{37CF5EC4-17C5-2142-A773-DD3B52AA5465}" type="presOf" srcId="{F24F74D0-07DD-EC4C-9F5E-A1EA98E1F589}" destId="{69EDC614-05B7-8948-A59C-8C19CAEC3085}" srcOrd="0" destOrd="5" presId="urn:microsoft.com/office/officeart/2005/8/layout/radial3"/>
    <dgm:cxn modelId="{E723706B-2BBA-498B-B733-C7BE2D9A7407}" type="presOf" srcId="{7AF93DF2-C1A9-C54A-B998-768CD54A1001}" destId="{02869250-E725-7F4C-8591-EA053F31E06F}" srcOrd="0" destOrd="3" presId="urn:microsoft.com/office/officeart/2005/8/layout/radial3"/>
    <dgm:cxn modelId="{72B5E016-4F66-40BB-AF52-20E88E2EF9CA}" type="presOf" srcId="{5F0805A9-91F9-964D-837E-08B05189F60E}" destId="{5FC19D2D-B806-B941-AB84-2BAEFC8D31A0}" srcOrd="0" destOrd="1" presId="urn:microsoft.com/office/officeart/2005/8/layout/radial3"/>
    <dgm:cxn modelId="{2F38822C-8FB9-E84C-AFD0-29028AE19903}" srcId="{6834AB65-5284-A54A-ABEC-A59D2927C4FC}" destId="{7B0972E4-04D4-E34D-90AD-176CC2265F42}" srcOrd="4" destOrd="0" parTransId="{CF7C19C9-F526-DB48-8360-C07BDF212A97}" sibTransId="{3A93AE35-9B61-E448-B659-3036A5F5DB3F}"/>
    <dgm:cxn modelId="{74166424-FD9F-4163-AA09-850F8A259CB7}" type="presOf" srcId="{B74168E8-06CA-8C4A-8040-498DFB05D98C}" destId="{69EDC614-05B7-8948-A59C-8C19CAEC3085}" srcOrd="0" destOrd="0" presId="urn:microsoft.com/office/officeart/2005/8/layout/radial3"/>
    <dgm:cxn modelId="{7EF8C420-69E9-4EBC-BBE5-FBDAFA35FB90}" type="presParOf" srcId="{C839BD36-1054-2D46-8A2E-A234D9CA0E04}" destId="{ECFC110D-3098-4843-BD4E-78516B2A02AD}" srcOrd="0" destOrd="0" presId="urn:microsoft.com/office/officeart/2005/8/layout/radial3"/>
    <dgm:cxn modelId="{BE8E0139-2D4B-4B71-B3E6-5F098B91064B}" type="presParOf" srcId="{ECFC110D-3098-4843-BD4E-78516B2A02AD}" destId="{6BC64632-68C7-8647-83FD-E073CB5A3B29}" srcOrd="0" destOrd="0" presId="urn:microsoft.com/office/officeart/2005/8/layout/radial3"/>
    <dgm:cxn modelId="{FDDA44BA-8901-49B5-9283-472A458B0236}" type="presParOf" srcId="{ECFC110D-3098-4843-BD4E-78516B2A02AD}" destId="{3A2979B0-6E02-7A43-A30B-2A1D671E546D}" srcOrd="1" destOrd="0" presId="urn:microsoft.com/office/officeart/2005/8/layout/radial3"/>
    <dgm:cxn modelId="{DCF67466-E24E-4C0C-8B7B-A5C71D725841}" type="presParOf" srcId="{ECFC110D-3098-4843-BD4E-78516B2A02AD}" destId="{FF3ACF95-4918-1C47-A2FD-2339DF1D086E}" srcOrd="2" destOrd="0" presId="urn:microsoft.com/office/officeart/2005/8/layout/radial3"/>
    <dgm:cxn modelId="{EA5F99A9-041D-4999-B7D8-9E4DA9EEF60F}" type="presParOf" srcId="{ECFC110D-3098-4843-BD4E-78516B2A02AD}" destId="{5FC19D2D-B806-B941-AB84-2BAEFC8D31A0}" srcOrd="3" destOrd="0" presId="urn:microsoft.com/office/officeart/2005/8/layout/radial3"/>
    <dgm:cxn modelId="{15EBC0DC-77C5-4424-B46F-CA9099C0B108}" type="presParOf" srcId="{ECFC110D-3098-4843-BD4E-78516B2A02AD}" destId="{69EDC614-05B7-8948-A59C-8C19CAEC3085}" srcOrd="4" destOrd="0" presId="urn:microsoft.com/office/officeart/2005/8/layout/radial3"/>
    <dgm:cxn modelId="{90CF9594-B3C4-4894-AFEE-99F7B4A4E0E2}" type="presParOf" srcId="{ECFC110D-3098-4843-BD4E-78516B2A02AD}" destId="{8387D81E-3F11-F34B-8C17-BB5C267C075A}" srcOrd="5" destOrd="0" presId="urn:microsoft.com/office/officeart/2005/8/layout/radial3"/>
    <dgm:cxn modelId="{BAC15E8E-B642-4A69-B555-32624E72FF02}" type="presParOf" srcId="{ECFC110D-3098-4843-BD4E-78516B2A02AD}" destId="{02869250-E725-7F4C-8591-EA053F31E06F}" srcOrd="6" destOrd="0" presId="urn:microsoft.com/office/officeart/2005/8/layout/radial3"/>
    <dgm:cxn modelId="{780FE33E-13F3-4E77-9136-0FA9A9290285}" type="presParOf" srcId="{ECFC110D-3098-4843-BD4E-78516B2A02AD}" destId="{DA0F001B-EC4B-634F-B100-EF3102DF9026}" srcOrd="7"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5B3193-6A95-AD45-B9DF-BAB01EB96D1B}">
      <dsp:nvSpPr>
        <dsp:cNvPr id="0" name=""/>
        <dsp:cNvSpPr/>
      </dsp:nvSpPr>
      <dsp:spPr>
        <a:xfrm>
          <a:off x="826711" y="0"/>
          <a:ext cx="6248091" cy="5384800"/>
        </a:xfrm>
        <a:prstGeom prst="triangle">
          <a:avLst/>
        </a:prstGeom>
        <a:solidFill>
          <a:schemeClr val="bg2">
            <a:lumMod val="50000"/>
          </a:schemeClr>
        </a:solidFill>
        <a:ln>
          <a:noFill/>
        </a:ln>
        <a:effectLst>
          <a:outerShdw blurRad="57150" dist="38100" dir="5400000" algn="ctr" rotWithShape="0">
            <a:schemeClr val="accent1">
              <a:hueOff val="0"/>
              <a:satOff val="0"/>
              <a:lumOff val="0"/>
              <a:alphaOff val="0"/>
              <a:shade val="9000"/>
              <a:alpha val="48000"/>
              <a:satMod val="105000"/>
            </a:schemeClr>
          </a:outerShdw>
        </a:effectLst>
        <a:scene3d>
          <a:camera prst="orthographicFront">
            <a:rot lat="0" lon="0" rev="0"/>
          </a:camera>
          <a:lightRig rig="glow" dir="tl">
            <a:rot lat="0" lon="0" rev="900000"/>
          </a:lightRig>
        </a:scene3d>
        <a:sp3d prstMaterial="powder">
          <a:bevelT w="25400" h="38100"/>
        </a:sp3d>
      </dsp:spPr>
      <dsp:style>
        <a:lnRef idx="0">
          <a:scrgbClr r="0" g="0" b="0"/>
        </a:lnRef>
        <a:fillRef idx="3">
          <a:scrgbClr r="0" g="0" b="0"/>
        </a:fillRef>
        <a:effectRef idx="3">
          <a:scrgbClr r="0" g="0" b="0"/>
        </a:effectRef>
        <a:fontRef idx="minor">
          <a:schemeClr val="lt1"/>
        </a:fontRef>
      </dsp:style>
    </dsp:sp>
    <dsp:sp modelId="{B264D1C6-32F9-234E-9B73-4CDA0549035F}">
      <dsp:nvSpPr>
        <dsp:cNvPr id="0" name=""/>
        <dsp:cNvSpPr/>
      </dsp:nvSpPr>
      <dsp:spPr>
        <a:xfrm>
          <a:off x="3922546" y="669560"/>
          <a:ext cx="3556541" cy="637341"/>
        </a:xfrm>
        <a:prstGeom prst="roundRect">
          <a:avLst/>
        </a:prstGeom>
        <a:solidFill>
          <a:schemeClr val="lt1">
            <a:alpha val="90000"/>
            <a:hueOff val="0"/>
            <a:satOff val="0"/>
            <a:lumOff val="0"/>
            <a:alphaOff val="0"/>
          </a:schemeClr>
        </a:solidFill>
        <a:ln w="9525" cap="flat" cmpd="sng" algn="ctr">
          <a:solidFill>
            <a:schemeClr val="tx1"/>
          </a:solidFill>
          <a:prstDash val="solid"/>
        </a:ln>
        <a:effectLst>
          <a:outerShdw blurRad="57150" dist="38100" dir="5400000" algn="ctr" rotWithShape="0">
            <a:schemeClr val="lt1">
              <a:alpha val="90000"/>
              <a:hueOff val="0"/>
              <a:satOff val="0"/>
              <a:lumOff val="0"/>
              <a:alphaOff val="0"/>
              <a:shade val="9000"/>
              <a:alpha val="48000"/>
              <a:satMod val="105000"/>
            </a:schemeClr>
          </a:outerShdw>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Enhance and streamline budget development and reporting</a:t>
          </a:r>
          <a:endParaRPr lang="en-US" sz="1600" kern="1200" dirty="0"/>
        </a:p>
      </dsp:txBody>
      <dsp:txXfrm>
        <a:off x="3953658" y="700672"/>
        <a:ext cx="3494317" cy="575117"/>
      </dsp:txXfrm>
    </dsp:sp>
    <dsp:sp modelId="{CAF024DA-EF1A-AE41-ADE5-6BE9C74FC03C}">
      <dsp:nvSpPr>
        <dsp:cNvPr id="0" name=""/>
        <dsp:cNvSpPr/>
      </dsp:nvSpPr>
      <dsp:spPr>
        <a:xfrm>
          <a:off x="3949689" y="1406295"/>
          <a:ext cx="3502255" cy="637341"/>
        </a:xfrm>
        <a:prstGeom prst="roundRect">
          <a:avLst/>
        </a:prstGeom>
        <a:solidFill>
          <a:schemeClr val="lt1">
            <a:alpha val="90000"/>
            <a:hueOff val="0"/>
            <a:satOff val="0"/>
            <a:lumOff val="0"/>
            <a:alphaOff val="0"/>
          </a:schemeClr>
        </a:solidFill>
        <a:ln w="9525" cap="flat" cmpd="sng" algn="ctr">
          <a:solidFill>
            <a:schemeClr val="tx1"/>
          </a:solidFill>
          <a:prstDash val="solid"/>
        </a:ln>
        <a:effectLst>
          <a:outerShdw blurRad="57150" dist="38100" dir="5400000" algn="ctr" rotWithShape="0">
            <a:schemeClr val="lt1">
              <a:alpha val="90000"/>
              <a:hueOff val="0"/>
              <a:satOff val="0"/>
              <a:lumOff val="0"/>
              <a:alphaOff val="0"/>
              <a:shade val="9000"/>
              <a:alpha val="48000"/>
              <a:satMod val="105000"/>
            </a:schemeClr>
          </a:outerShdw>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Ability to perform financial analytics for budget and planning</a:t>
          </a:r>
          <a:endParaRPr lang="en-US" sz="1600" kern="1200" dirty="0"/>
        </a:p>
      </dsp:txBody>
      <dsp:txXfrm>
        <a:off x="3980801" y="1437407"/>
        <a:ext cx="3440031" cy="575117"/>
      </dsp:txXfrm>
    </dsp:sp>
    <dsp:sp modelId="{3FA0B98C-E527-AF42-A011-D62CB423F79C}">
      <dsp:nvSpPr>
        <dsp:cNvPr id="0" name=""/>
        <dsp:cNvSpPr/>
      </dsp:nvSpPr>
      <dsp:spPr>
        <a:xfrm>
          <a:off x="3960627" y="2093719"/>
          <a:ext cx="3500120" cy="637341"/>
        </a:xfrm>
        <a:prstGeom prst="roundRect">
          <a:avLst/>
        </a:prstGeom>
        <a:solidFill>
          <a:schemeClr val="lt1">
            <a:alpha val="90000"/>
            <a:hueOff val="0"/>
            <a:satOff val="0"/>
            <a:lumOff val="0"/>
            <a:alphaOff val="0"/>
          </a:schemeClr>
        </a:solidFill>
        <a:ln w="9525" cap="flat" cmpd="sng" algn="ctr">
          <a:solidFill>
            <a:schemeClr val="tx1"/>
          </a:solidFill>
          <a:prstDash val="solid"/>
        </a:ln>
        <a:effectLst>
          <a:outerShdw blurRad="57150" dist="38100" dir="5400000" algn="ctr" rotWithShape="0">
            <a:schemeClr val="lt1">
              <a:alpha val="90000"/>
              <a:hueOff val="0"/>
              <a:satOff val="0"/>
              <a:lumOff val="0"/>
              <a:alphaOff val="0"/>
              <a:shade val="9000"/>
              <a:alpha val="48000"/>
              <a:satMod val="105000"/>
            </a:schemeClr>
          </a:outerShdw>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Easy-to-use self-service reporting tools for enterprise</a:t>
          </a:r>
          <a:endParaRPr lang="en-US" sz="1600" kern="1200" dirty="0"/>
        </a:p>
      </dsp:txBody>
      <dsp:txXfrm>
        <a:off x="3991739" y="2124831"/>
        <a:ext cx="3437896" cy="575117"/>
      </dsp:txXfrm>
    </dsp:sp>
    <dsp:sp modelId="{9F080982-9093-BA42-A943-04F70399F48C}">
      <dsp:nvSpPr>
        <dsp:cNvPr id="0" name=""/>
        <dsp:cNvSpPr/>
      </dsp:nvSpPr>
      <dsp:spPr>
        <a:xfrm>
          <a:off x="3960627" y="2820588"/>
          <a:ext cx="3500120" cy="637341"/>
        </a:xfrm>
        <a:prstGeom prst="roundRect">
          <a:avLst/>
        </a:prstGeom>
        <a:solidFill>
          <a:schemeClr val="lt1">
            <a:alpha val="90000"/>
            <a:hueOff val="0"/>
            <a:satOff val="0"/>
            <a:lumOff val="0"/>
            <a:alphaOff val="0"/>
          </a:schemeClr>
        </a:solidFill>
        <a:ln w="9525" cap="flat" cmpd="sng" algn="ctr">
          <a:solidFill>
            <a:schemeClr val="tx1"/>
          </a:solidFill>
          <a:prstDash val="solid"/>
        </a:ln>
        <a:effectLst>
          <a:outerShdw blurRad="57150" dist="38100" dir="5400000" algn="ctr" rotWithShape="0">
            <a:schemeClr val="lt1">
              <a:alpha val="90000"/>
              <a:hueOff val="0"/>
              <a:satOff val="0"/>
              <a:lumOff val="0"/>
              <a:alphaOff val="0"/>
              <a:shade val="9000"/>
              <a:alpha val="48000"/>
              <a:satMod val="105000"/>
            </a:schemeClr>
          </a:outerShdw>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Manage financial data integration to better enable decision support</a:t>
          </a:r>
          <a:endParaRPr lang="en-US" sz="1600" kern="1200" dirty="0"/>
        </a:p>
      </dsp:txBody>
      <dsp:txXfrm>
        <a:off x="3991739" y="2851700"/>
        <a:ext cx="3437896" cy="575117"/>
      </dsp:txXfrm>
    </dsp:sp>
    <dsp:sp modelId="{94A35AA5-6CAC-9448-B547-32B9A3D82486}">
      <dsp:nvSpPr>
        <dsp:cNvPr id="0" name=""/>
        <dsp:cNvSpPr/>
      </dsp:nvSpPr>
      <dsp:spPr>
        <a:xfrm>
          <a:off x="3960627" y="3567176"/>
          <a:ext cx="3500120" cy="637341"/>
        </a:xfrm>
        <a:prstGeom prst="roundRect">
          <a:avLst/>
        </a:prstGeom>
        <a:solidFill>
          <a:schemeClr val="lt1">
            <a:alpha val="90000"/>
            <a:hueOff val="0"/>
            <a:satOff val="0"/>
            <a:lumOff val="0"/>
            <a:alphaOff val="0"/>
          </a:schemeClr>
        </a:solidFill>
        <a:ln w="9525" cap="flat" cmpd="sng" algn="ctr">
          <a:solidFill>
            <a:schemeClr val="tx1"/>
          </a:solidFill>
          <a:prstDash val="solid"/>
        </a:ln>
        <a:effectLst>
          <a:outerShdw blurRad="57150" dist="38100" dir="5400000" algn="ctr" rotWithShape="0">
            <a:schemeClr val="lt1">
              <a:alpha val="90000"/>
              <a:hueOff val="0"/>
              <a:satOff val="0"/>
              <a:lumOff val="0"/>
              <a:alphaOff val="0"/>
              <a:shade val="9000"/>
              <a:alpha val="48000"/>
              <a:satMod val="105000"/>
            </a:schemeClr>
          </a:outerShdw>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Support budget management tracking and accountability</a:t>
          </a:r>
        </a:p>
      </dsp:txBody>
      <dsp:txXfrm>
        <a:off x="3991739" y="3598288"/>
        <a:ext cx="3437896" cy="575117"/>
      </dsp:txXfrm>
    </dsp:sp>
    <dsp:sp modelId="{A3AB8FDA-06F3-7449-B4B4-E63CB5829BA7}">
      <dsp:nvSpPr>
        <dsp:cNvPr id="0" name=""/>
        <dsp:cNvSpPr/>
      </dsp:nvSpPr>
      <dsp:spPr>
        <a:xfrm>
          <a:off x="3960627" y="4294045"/>
          <a:ext cx="3500120" cy="637341"/>
        </a:xfrm>
        <a:prstGeom prst="roundRect">
          <a:avLst/>
        </a:prstGeom>
        <a:solidFill>
          <a:schemeClr val="lt1">
            <a:alpha val="90000"/>
            <a:hueOff val="0"/>
            <a:satOff val="0"/>
            <a:lumOff val="0"/>
            <a:alphaOff val="0"/>
          </a:schemeClr>
        </a:solidFill>
        <a:ln w="9525" cap="flat" cmpd="sng" algn="ctr">
          <a:solidFill>
            <a:schemeClr val="tx1"/>
          </a:solidFill>
          <a:prstDash val="solid"/>
        </a:ln>
        <a:effectLst>
          <a:outerShdw blurRad="57150" dist="38100" dir="5400000" algn="ctr" rotWithShape="0">
            <a:schemeClr val="lt1">
              <a:alpha val="90000"/>
              <a:hueOff val="0"/>
              <a:satOff val="0"/>
              <a:lumOff val="0"/>
              <a:alphaOff val="0"/>
              <a:shade val="9000"/>
              <a:alpha val="48000"/>
              <a:satMod val="105000"/>
            </a:schemeClr>
          </a:outerShdw>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Promote data quality and integrity with “one version of the truth”</a:t>
          </a:r>
          <a:endParaRPr lang="en-US" sz="1600" kern="1200" dirty="0"/>
        </a:p>
      </dsp:txBody>
      <dsp:txXfrm>
        <a:off x="3991739" y="4325157"/>
        <a:ext cx="3437896" cy="5751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6.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0.83787</cdr:x>
      <cdr:y>0.80939</cdr:y>
    </cdr:from>
    <cdr:to>
      <cdr:x>0.98617</cdr:x>
      <cdr:y>0.91197</cdr:y>
    </cdr:to>
    <cdr:sp macro="" textlink="">
      <cdr:nvSpPr>
        <cdr:cNvPr id="2" name="TextBox 1"/>
        <cdr:cNvSpPr txBox="1"/>
      </cdr:nvSpPr>
      <cdr:spPr>
        <a:xfrm xmlns:a="http://schemas.openxmlformats.org/drawingml/2006/main">
          <a:off x="7317741" y="3552776"/>
          <a:ext cx="1295189" cy="45027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smtClean="0"/>
            <a:t>* 3 Global Users </a:t>
          </a:r>
          <a:endParaRPr lang="en-US" sz="1200" dirty="0"/>
        </a:p>
      </cdr:txBody>
    </cdr:sp>
  </cdr:relSizeAnchor>
</c:userShapes>
</file>

<file path=ppt/drawings/drawing2.xml><?xml version="1.0" encoding="utf-8"?>
<c:userShapes xmlns:c="http://schemas.openxmlformats.org/drawingml/2006/chart">
  <cdr:relSizeAnchor xmlns:cdr="http://schemas.openxmlformats.org/drawingml/2006/chartDrawing">
    <cdr:from>
      <cdr:x>0.71084</cdr:x>
      <cdr:y>0.81481</cdr:y>
    </cdr:from>
    <cdr:to>
      <cdr:x>0.98553</cdr:x>
      <cdr:y>0.8836</cdr:y>
    </cdr:to>
    <cdr:sp macro="" textlink="">
      <cdr:nvSpPr>
        <cdr:cNvPr id="2" name="TextBox 1"/>
        <cdr:cNvSpPr txBox="1"/>
      </cdr:nvSpPr>
      <cdr:spPr>
        <a:xfrm xmlns:a="http://schemas.openxmlformats.org/drawingml/2006/main">
          <a:off x="5849937" y="3911600"/>
          <a:ext cx="2260600" cy="330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400" b="1" i="1" dirty="0" smtClean="0"/>
            <a:t>77 Total Active Projects</a:t>
          </a:r>
          <a:endParaRPr lang="en-US" sz="1400" b="1" i="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FBE4C8-ED2C-2242-9778-65782B59F6C5}" type="datetimeFigureOut">
              <a:rPr lang="en-US" smtClean="0"/>
              <a:t>9/24/2013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F5DB91-BD22-A349-A2A3-51DF8B10B9C2}" type="slidenum">
              <a:rPr lang="en-US" smtClean="0"/>
              <a:t>‹#›</a:t>
            </a:fld>
            <a:endParaRPr lang="en-US"/>
          </a:p>
        </p:txBody>
      </p:sp>
    </p:spTree>
    <p:extLst>
      <p:ext uri="{BB962C8B-B14F-4D97-AF65-F5344CB8AC3E}">
        <p14:creationId xmlns:p14="http://schemas.microsoft.com/office/powerpoint/2010/main" val="16371743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dirty="0" smtClean="0"/>
              <a:t>Good morning.</a:t>
            </a:r>
            <a:r>
              <a:rPr lang="en-US" sz="1200" dirty="0" smtClean="0"/>
              <a:t> &amp; </a:t>
            </a:r>
          </a:p>
          <a:p>
            <a:pPr algn="ctr"/>
            <a:r>
              <a:rPr lang="en-US" sz="1200" dirty="0" smtClean="0"/>
              <a:t>DAWN GAMADANIS </a:t>
            </a:r>
          </a:p>
          <a:p>
            <a:pPr algn="ctr"/>
            <a:r>
              <a:rPr lang="en-US" sz="1200" b="1" dirty="0" smtClean="0"/>
              <a:t>  KENNESAW STATE UNIVERSITY</a:t>
            </a:r>
          </a:p>
          <a:p>
            <a:pPr marL="228600" indent="-228600" algn="l">
              <a:buAutoNum type="arabicPeriod"/>
            </a:pPr>
            <a:r>
              <a:rPr lang="en-US" sz="1200" b="1" baseline="0" dirty="0" smtClean="0"/>
              <a:t>Role at KSU and with respect to KSU FDM</a:t>
            </a:r>
          </a:p>
          <a:p>
            <a:pPr marL="228600" indent="-228600" algn="l">
              <a:buAutoNum type="arabicPeriod"/>
            </a:pPr>
            <a:r>
              <a:rPr lang="en-US" sz="1200" b="1" baseline="0" dirty="0" smtClean="0"/>
              <a:t>PMO Director role insights on understanding and experience with PeopleSoft and HR/ADP</a:t>
            </a:r>
          </a:p>
          <a:p>
            <a:pPr marL="228600" indent="-228600" algn="l">
              <a:buAutoNum type="arabicPeriod"/>
            </a:pPr>
            <a:r>
              <a:rPr lang="en-US" sz="1200" b="1" baseline="0" dirty="0" smtClean="0"/>
              <a:t>Introduce Dawn</a:t>
            </a:r>
            <a:endParaRPr lang="en-US" sz="1200" b="1" dirty="0" smtClean="0"/>
          </a:p>
          <a:p>
            <a:pPr algn="ctr"/>
            <a:endParaRPr lang="en-US" sz="1200" b="1" dirty="0" smtClean="0"/>
          </a:p>
          <a:p>
            <a:pPr algn="l"/>
            <a:r>
              <a:rPr lang="en-US" sz="1200" b="1" dirty="0" smtClean="0"/>
              <a:t>Introductions</a:t>
            </a:r>
          </a:p>
          <a:p>
            <a:pPr algn="l"/>
            <a:endParaRPr lang="en-US" sz="1200" b="1" dirty="0" smtClean="0"/>
          </a:p>
          <a:p>
            <a:pPr algn="l"/>
            <a:r>
              <a:rPr lang="en-US" sz="1200" b="1" dirty="0" smtClean="0"/>
              <a:t>Explain</a:t>
            </a:r>
            <a:r>
              <a:rPr lang="en-US" sz="1200" b="1" baseline="0" dirty="0" smtClean="0"/>
              <a:t> EIM structure</a:t>
            </a:r>
          </a:p>
          <a:p>
            <a:pPr algn="l"/>
            <a:endParaRPr lang="en-US" sz="1200" b="1" baseline="0" dirty="0" smtClean="0"/>
          </a:p>
          <a:p>
            <a:pPr algn="l"/>
            <a:endParaRPr lang="en-US" sz="1200" b="1" baseline="0" dirty="0" smtClean="0"/>
          </a:p>
          <a:p>
            <a:pPr algn="l"/>
            <a:r>
              <a:rPr lang="en-US" sz="1200" b="1" baseline="0" dirty="0" smtClean="0"/>
              <a:t>Next slide</a:t>
            </a:r>
          </a:p>
          <a:p>
            <a:pPr algn="l"/>
            <a:endParaRPr lang="en-US" sz="1200" b="1" dirty="0" smtClean="0"/>
          </a:p>
          <a:p>
            <a:pPr algn="ctr"/>
            <a:endParaRPr lang="en-US" sz="1200" b="1" dirty="0" smtClean="0"/>
          </a:p>
          <a:p>
            <a:pPr algn="l"/>
            <a:endParaRPr lang="en-US" sz="1200" b="1" dirty="0" smtClean="0"/>
          </a:p>
          <a:p>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1</a:t>
            </a:fld>
            <a:endParaRPr lang="en-US"/>
          </a:p>
        </p:txBody>
      </p:sp>
    </p:spTree>
    <p:extLst>
      <p:ext uri="{BB962C8B-B14F-4D97-AF65-F5344CB8AC3E}">
        <p14:creationId xmlns:p14="http://schemas.microsoft.com/office/powerpoint/2010/main" val="3198118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had much to overcome as this next slide outlines. </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Organization knowledge of using ERP usually disparate among few users, Access to data usually limited to system maintainers and power users, Internal/external requests for information  quite often require many hours to produce desired outcomes, Data managers lack sufficient reporting tools to track key performance metrics</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p>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11</a:t>
            </a:fld>
            <a:endParaRPr lang="en-US"/>
          </a:p>
        </p:txBody>
      </p:sp>
    </p:spTree>
    <p:extLst>
      <p:ext uri="{BB962C8B-B14F-4D97-AF65-F5344CB8AC3E}">
        <p14:creationId xmlns:p14="http://schemas.microsoft.com/office/powerpoint/2010/main" val="39437910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Tools used</a:t>
            </a:r>
            <a:r>
              <a:rPr lang="en-US" baseline="0" dirty="0" smtClean="0"/>
              <a:t> -</a:t>
            </a:r>
            <a:r>
              <a:rPr lang="en-US" dirty="0" smtClean="0"/>
              <a:t>OLAP CUBE STUDIO, WEB REPORT STUDIO, INFORMATION</a:t>
            </a:r>
            <a:r>
              <a:rPr lang="en-US" baseline="0" dirty="0" smtClean="0"/>
              <a:t> MAP STUDIO (IMS), SAS ADD-ON FOR MICROSFT WORD AND EXCEL</a:t>
            </a:r>
            <a:endParaRPr lang="en-US" dirty="0" smtClean="0"/>
          </a:p>
          <a:p>
            <a:endParaRPr lang="en-US" dirty="0" smtClean="0"/>
          </a:p>
          <a:p>
            <a:r>
              <a:rPr lang="en-US" dirty="0" smtClean="0"/>
              <a:t>IN </a:t>
            </a:r>
            <a:r>
              <a:rPr lang="en-US" dirty="0"/>
              <a:t>2007, WE MERGED OUR INSTITUTIONAL RESERARCH (IR) AND INSTITUTIONAL EFFECTIVENESS (IE) </a:t>
            </a:r>
            <a:r>
              <a:rPr lang="en-US" dirty="0" smtClean="0"/>
              <a:t>UNITS TO </a:t>
            </a:r>
            <a:r>
              <a:rPr lang="en-US" dirty="0"/>
              <a:t>FORM ENTERPRISE INFORMATION MANAGEMENT. THAT WAS A SIGNIFICANT MILESTONE THAT SET FORTH THE MISSION WE NOW EMBRACED THROUGH THE D3 INITIATIVE.</a:t>
            </a:r>
          </a:p>
          <a:p>
            <a:r>
              <a:rPr lang="en-US" dirty="0"/>
              <a:t> </a:t>
            </a:r>
          </a:p>
          <a:p>
            <a:r>
              <a:rPr lang="en-US" dirty="0"/>
              <a:t>SAS WAS CHOSEN FOR OUR BI/DW SOLUTION USING THEIR “ENTERPRISE INTELLIGENCE SUITE FOR EDUCATION SOFTWARE.”</a:t>
            </a:r>
          </a:p>
          <a:p>
            <a:r>
              <a:rPr lang="en-US" dirty="0"/>
              <a:t> </a:t>
            </a:r>
          </a:p>
          <a:p>
            <a:r>
              <a:rPr lang="en-US" dirty="0"/>
              <a:t>IT WENT INTO PRODUCTION AS OUR VIRTUAL INFORMATION CENTER AND WEB SITE IN 2008. </a:t>
            </a:r>
          </a:p>
          <a:p>
            <a:r>
              <a:rPr lang="en-US" dirty="0"/>
              <a:t> </a:t>
            </a:r>
          </a:p>
          <a:p>
            <a:r>
              <a:rPr lang="en-US" dirty="0"/>
              <a:t>THEN BEGAN THE EFFORT TO EXTRACT, TRANSFORM, AND LOAD DATA FROM </a:t>
            </a:r>
            <a:r>
              <a:rPr lang="en-US" dirty="0" smtClean="0"/>
              <a:t>PEOPLESOFT,</a:t>
            </a:r>
            <a:r>
              <a:rPr lang="en-US" baseline="0" dirty="0" smtClean="0"/>
              <a:t> BANNER, AND ADP </a:t>
            </a:r>
            <a:r>
              <a:rPr lang="en-US" dirty="0" smtClean="0"/>
              <a:t>ERP </a:t>
            </a:r>
            <a:r>
              <a:rPr lang="en-US" dirty="0"/>
              <a:t>SYSTEMS, AND MAPPING SIGINICANT AMOUNTS OF DATA ELEMENTS USING CONSISTENT METADATA STANDARDS AND HUNDREDS OF INFORMATION MAPS INTO OUR  </a:t>
            </a:r>
            <a:r>
              <a:rPr lang="en-US" dirty="0" smtClean="0"/>
              <a:t>FINANCIAL </a:t>
            </a:r>
            <a:r>
              <a:rPr lang="en-US" dirty="0"/>
              <a:t>DATA </a:t>
            </a:r>
            <a:r>
              <a:rPr lang="en-US" dirty="0" smtClean="0"/>
              <a:t>MART, AS PART OF THE </a:t>
            </a:r>
            <a:r>
              <a:rPr lang="en-US" dirty="0"/>
              <a:t>KENNESAW STATE ENTERPRISE </a:t>
            </a:r>
            <a:r>
              <a:rPr lang="en-US" dirty="0" smtClean="0"/>
              <a:t>DATAWAREHOUSE</a:t>
            </a:r>
            <a:r>
              <a:rPr lang="en-US" baseline="0" dirty="0" smtClean="0"/>
              <a:t> –INCLUDING ACADEMIC DATA MART AND AN HR DATA MART, WITH WHICH FINANCIALS ALSO PULLS FROM.</a:t>
            </a:r>
            <a:r>
              <a:rPr lang="en-US" dirty="0" smtClean="0"/>
              <a:t> </a:t>
            </a:r>
            <a:endParaRPr lang="en-US" dirty="0"/>
          </a:p>
          <a:p>
            <a:endParaRPr lang="en-US" dirty="0" smtClean="0"/>
          </a:p>
          <a:p>
            <a:r>
              <a:rPr lang="en-US" dirty="0" smtClean="0"/>
              <a:t>WHAT WERE THE GUIDING PRINCIPLES OR FACTORS DETERMINED STRATEGY</a:t>
            </a:r>
            <a:r>
              <a:rPr lang="en-US" baseline="0" dirty="0" smtClean="0"/>
              <a:t> TO DEPLOY THE FINANCIAL DATA MART? (NEXT SLIDE)</a:t>
            </a:r>
            <a:endParaRPr lang="en-US" dirty="0"/>
          </a:p>
        </p:txBody>
      </p:sp>
      <p:sp>
        <p:nvSpPr>
          <p:cNvPr id="4" name="Slide Number Placeholder 3"/>
          <p:cNvSpPr>
            <a:spLocks noGrp="1"/>
          </p:cNvSpPr>
          <p:nvPr>
            <p:ph type="sldNum" sz="quarter" idx="10"/>
          </p:nvPr>
        </p:nvSpPr>
        <p:spPr/>
        <p:txBody>
          <a:bodyPr/>
          <a:lstStyle/>
          <a:p>
            <a:fld id="{7C35786E-AADE-4474-875B-5BBA1D4642F6}" type="slidenum">
              <a:rPr lang="en-US" smtClean="0"/>
              <a:t>14</a:t>
            </a:fld>
            <a:endParaRPr lang="en-US" dirty="0"/>
          </a:p>
        </p:txBody>
      </p:sp>
    </p:spTree>
    <p:extLst>
      <p:ext uri="{BB962C8B-B14F-4D97-AF65-F5344CB8AC3E}">
        <p14:creationId xmlns:p14="http://schemas.microsoft.com/office/powerpoint/2010/main" val="30911914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15</a:t>
            </a:fld>
            <a:endParaRPr lang="en-US"/>
          </a:p>
        </p:txBody>
      </p:sp>
    </p:spTree>
    <p:extLst>
      <p:ext uri="{BB962C8B-B14F-4D97-AF65-F5344CB8AC3E}">
        <p14:creationId xmlns:p14="http://schemas.microsoft.com/office/powerpoint/2010/main" val="39501007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BUDGET DATA –</a:t>
            </a:r>
            <a:r>
              <a:rPr lang="en-US" baseline="0" dirty="0" smtClean="0"/>
              <a:t> original, amended</a:t>
            </a:r>
          </a:p>
          <a:p>
            <a:r>
              <a:rPr lang="en-US" baseline="0" dirty="0" smtClean="0"/>
              <a:t>KK DATA – used to map transaction chain e-pro to purchase order encumbrance to expenditure</a:t>
            </a:r>
          </a:p>
          <a:p>
            <a:r>
              <a:rPr lang="en-US" baseline="0" dirty="0" smtClean="0"/>
              <a:t>REQ DATA – Open , Pays</a:t>
            </a:r>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16</a:t>
            </a:fld>
            <a:endParaRPr lang="en-US"/>
          </a:p>
        </p:txBody>
      </p:sp>
    </p:spTree>
    <p:extLst>
      <p:ext uri="{BB962C8B-B14F-4D97-AF65-F5344CB8AC3E}">
        <p14:creationId xmlns:p14="http://schemas.microsoft.com/office/powerpoint/2010/main" val="2424125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GLOBAL VIEW &amp; SECURE</a:t>
            </a:r>
            <a:r>
              <a:rPr lang="en-US" baseline="0" dirty="0" smtClean="0"/>
              <a:t> BASED ON ROLE AND RESPONSIBILITIES</a:t>
            </a:r>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18</a:t>
            </a:fld>
            <a:endParaRPr lang="en-US"/>
          </a:p>
        </p:txBody>
      </p:sp>
    </p:spTree>
    <p:extLst>
      <p:ext uri="{BB962C8B-B14F-4D97-AF65-F5344CB8AC3E}">
        <p14:creationId xmlns:p14="http://schemas.microsoft.com/office/powerpoint/2010/main" val="3797872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BUDGET DATA –</a:t>
            </a:r>
            <a:r>
              <a:rPr lang="en-US" baseline="0" dirty="0" smtClean="0"/>
              <a:t> original, amended</a:t>
            </a:r>
          </a:p>
          <a:p>
            <a:r>
              <a:rPr lang="en-US" baseline="0" dirty="0" smtClean="0"/>
              <a:t>KK DATA – used to map transaction chain e-pro to purchase order encumbrance to expenditure</a:t>
            </a:r>
          </a:p>
          <a:p>
            <a:r>
              <a:rPr lang="en-US" baseline="0" dirty="0" smtClean="0"/>
              <a:t>REQ DATA – Open , Pays</a:t>
            </a:r>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19</a:t>
            </a:fld>
            <a:endParaRPr lang="en-US"/>
          </a:p>
        </p:txBody>
      </p:sp>
    </p:spTree>
    <p:extLst>
      <p:ext uri="{BB962C8B-B14F-4D97-AF65-F5344CB8AC3E}">
        <p14:creationId xmlns:p14="http://schemas.microsoft.com/office/powerpoint/2010/main" val="2424125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BUDGET DATA –</a:t>
            </a:r>
            <a:r>
              <a:rPr lang="en-US" baseline="0" dirty="0" smtClean="0"/>
              <a:t> original, amended</a:t>
            </a:r>
          </a:p>
          <a:p>
            <a:r>
              <a:rPr lang="en-US" baseline="0" dirty="0" smtClean="0"/>
              <a:t>KK DATA – used to map transaction chain e-pro to purchase order encumbrance to expenditure</a:t>
            </a:r>
          </a:p>
          <a:p>
            <a:r>
              <a:rPr lang="en-US" baseline="0" dirty="0" smtClean="0"/>
              <a:t>REQ DATA – Open , Pays</a:t>
            </a:r>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20</a:t>
            </a:fld>
            <a:endParaRPr lang="en-US"/>
          </a:p>
        </p:txBody>
      </p:sp>
    </p:spTree>
    <p:extLst>
      <p:ext uri="{BB962C8B-B14F-4D97-AF65-F5344CB8AC3E}">
        <p14:creationId xmlns:p14="http://schemas.microsoft.com/office/powerpoint/2010/main" val="24241259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The creation of CFR reports (Cost Element by Summary, Spend Activity, and Payroll Detail) have made it possible for the grants office to give up using a shadow system.  This has saved time on data entry for each grant expenditure.  Additionally, time is saved from not having to download and export monthly reports for the project directors.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creation of Grant Billing Detail reports (Cumulative Spend Activity, Spend Activity, Cumulative Payroll Details, Payroll Details, </a:t>
            </a:r>
            <a:r>
              <a:rPr lang="en-US" sz="1200" kern="1200" dirty="0" err="1" smtClean="0">
                <a:solidFill>
                  <a:schemeClr val="tx1"/>
                </a:solidFill>
                <a:latin typeface="+mn-lt"/>
                <a:ea typeface="+mn-ea"/>
                <a:cs typeface="+mn-cs"/>
              </a:rPr>
              <a:t>Indirects</a:t>
            </a:r>
            <a:r>
              <a:rPr lang="en-US" sz="1200" kern="1200" dirty="0" smtClean="0">
                <a:solidFill>
                  <a:schemeClr val="tx1"/>
                </a:solidFill>
                <a:latin typeface="+mn-lt"/>
                <a:ea typeface="+mn-ea"/>
                <a:cs typeface="+mn-cs"/>
              </a:rPr>
              <a:t> Reporting) have made the billing process faster and more accurate.  Billing has gone from a 7-10 process to a 2-3 day process.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creation of Grant Reconciliation Reports (Accounts Receivables Report, Deposit Details, Direct Revenue Reports, Cumulative Direct Revenue Reports) have made the reconciliation process more efficient. We are able to catch errors that in the past we were only catching by happenstance. We are able to spend more time analyzing data rather than running reports to view the data.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Prior to using SAS we were spending approximately 2 weeks running reports and reconciling our shadow system to PeopleSoft.  </a:t>
            </a:r>
          </a:p>
          <a:p>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21</a:t>
            </a:fld>
            <a:endParaRPr lang="en-US"/>
          </a:p>
        </p:txBody>
      </p:sp>
    </p:spTree>
    <p:extLst>
      <p:ext uri="{BB962C8B-B14F-4D97-AF65-F5344CB8AC3E}">
        <p14:creationId xmlns:p14="http://schemas.microsoft.com/office/powerpoint/2010/main" val="12652956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BUDGET DATA –</a:t>
            </a:r>
            <a:r>
              <a:rPr lang="en-US" baseline="0" dirty="0" smtClean="0"/>
              <a:t> original, amended</a:t>
            </a:r>
          </a:p>
          <a:p>
            <a:r>
              <a:rPr lang="en-US" baseline="0" dirty="0" smtClean="0"/>
              <a:t>KK DATA – used to map transaction chain e-pro to purchase order encumbrance to expenditure</a:t>
            </a:r>
          </a:p>
          <a:p>
            <a:r>
              <a:rPr lang="en-US" baseline="0" dirty="0" smtClean="0"/>
              <a:t>REQ DATA – Open , Pays</a:t>
            </a:r>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23</a:t>
            </a:fld>
            <a:endParaRPr lang="en-US"/>
          </a:p>
        </p:txBody>
      </p:sp>
    </p:spTree>
    <p:extLst>
      <p:ext uri="{BB962C8B-B14F-4D97-AF65-F5344CB8AC3E}">
        <p14:creationId xmlns:p14="http://schemas.microsoft.com/office/powerpoint/2010/main" val="24241259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BUDGET DATA –</a:t>
            </a:r>
            <a:r>
              <a:rPr lang="en-US" baseline="0" dirty="0" smtClean="0"/>
              <a:t> original, amended</a:t>
            </a:r>
          </a:p>
          <a:p>
            <a:r>
              <a:rPr lang="en-US" baseline="0" dirty="0" smtClean="0"/>
              <a:t>KK DATA – used to map transaction chain e-pro to purchase order encumbrance to expenditure</a:t>
            </a:r>
          </a:p>
          <a:p>
            <a:r>
              <a:rPr lang="en-US" baseline="0" dirty="0" smtClean="0"/>
              <a:t>REQ DATA – Open , Pays</a:t>
            </a:r>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24</a:t>
            </a:fld>
            <a:endParaRPr lang="en-US"/>
          </a:p>
        </p:txBody>
      </p:sp>
    </p:spTree>
    <p:extLst>
      <p:ext uri="{BB962C8B-B14F-4D97-AF65-F5344CB8AC3E}">
        <p14:creationId xmlns:p14="http://schemas.microsoft.com/office/powerpoint/2010/main" val="24241259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Introductions</a:t>
            </a:r>
            <a:r>
              <a:rPr lang="en-US" baseline="0" dirty="0" smtClean="0"/>
              <a:t> of</a:t>
            </a:r>
            <a:r>
              <a:rPr lang="en-US" dirty="0" smtClean="0"/>
              <a:t> FDM</a:t>
            </a:r>
            <a:r>
              <a:rPr lang="en-US" baseline="0" dirty="0" smtClean="0"/>
              <a:t> and roadmap of how it began and where we are</a:t>
            </a:r>
          </a:p>
          <a:p>
            <a:pPr marL="228600" indent="-228600">
              <a:buAutoNum type="arabicPeriod"/>
            </a:pPr>
            <a:r>
              <a:rPr lang="en-US" baseline="0" dirty="0" smtClean="0"/>
              <a:t>Next sessions to demo our specific financial reports and analytics that I will introduce and touch on this morning</a:t>
            </a:r>
          </a:p>
          <a:p>
            <a:pPr marL="228600" indent="-228600">
              <a:buAutoNum type="arabicPeriod"/>
            </a:pPr>
            <a:r>
              <a:rPr lang="en-US" baseline="0" dirty="0" smtClean="0"/>
              <a:t>Brief introduction on session 2 and 3</a:t>
            </a:r>
          </a:p>
        </p:txBody>
      </p:sp>
      <p:sp>
        <p:nvSpPr>
          <p:cNvPr id="4" name="Slide Number Placeholder 3"/>
          <p:cNvSpPr>
            <a:spLocks noGrp="1"/>
          </p:cNvSpPr>
          <p:nvPr>
            <p:ph type="sldNum" sz="quarter" idx="10"/>
          </p:nvPr>
        </p:nvSpPr>
        <p:spPr/>
        <p:txBody>
          <a:bodyPr/>
          <a:lstStyle/>
          <a:p>
            <a:fld id="{7EF5DB91-BD22-A349-A2A3-51DF8B10B9C2}" type="slidenum">
              <a:rPr lang="en-US" smtClean="0"/>
              <a:t>2</a:t>
            </a:fld>
            <a:endParaRPr lang="en-US"/>
          </a:p>
        </p:txBody>
      </p:sp>
    </p:spTree>
    <p:extLst>
      <p:ext uri="{BB962C8B-B14F-4D97-AF65-F5344CB8AC3E}">
        <p14:creationId xmlns:p14="http://schemas.microsoft.com/office/powerpoint/2010/main" val="34927072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Grants – usually</a:t>
            </a:r>
            <a:r>
              <a:rPr lang="en-US" baseline="0" dirty="0" smtClean="0"/>
              <a:t> concern with project life cycle</a:t>
            </a:r>
            <a:endParaRPr lang="en-US" dirty="0" smtClean="0"/>
          </a:p>
          <a:p>
            <a:endParaRPr lang="en-US" dirty="0" smtClean="0"/>
          </a:p>
          <a:p>
            <a:r>
              <a:rPr lang="en-US" dirty="0" smtClean="0"/>
              <a:t>BUDGET DATA –</a:t>
            </a:r>
            <a:r>
              <a:rPr lang="en-US" baseline="0" dirty="0" smtClean="0"/>
              <a:t> original, amended</a:t>
            </a:r>
          </a:p>
          <a:p>
            <a:r>
              <a:rPr lang="en-US" baseline="0" dirty="0" smtClean="0"/>
              <a:t>KK DATA – used to map transaction chain e-pro to purchase order encumbrance to expenditure</a:t>
            </a:r>
          </a:p>
          <a:p>
            <a:r>
              <a:rPr lang="en-US" baseline="0" dirty="0" smtClean="0"/>
              <a:t>REQ DATA – Open , Pays</a:t>
            </a:r>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25</a:t>
            </a:fld>
            <a:endParaRPr lang="en-US"/>
          </a:p>
        </p:txBody>
      </p:sp>
    </p:spTree>
    <p:extLst>
      <p:ext uri="{BB962C8B-B14F-4D97-AF65-F5344CB8AC3E}">
        <p14:creationId xmlns:p14="http://schemas.microsoft.com/office/powerpoint/2010/main" val="24241259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BUDGET DATA –</a:t>
            </a:r>
            <a:r>
              <a:rPr lang="en-US" baseline="0" dirty="0" smtClean="0"/>
              <a:t> original, amended</a:t>
            </a:r>
          </a:p>
          <a:p>
            <a:r>
              <a:rPr lang="en-US" baseline="0" dirty="0" smtClean="0"/>
              <a:t>KK DATA – used to map transaction chain e-pro to purchase order encumbrance to expenditure</a:t>
            </a:r>
          </a:p>
          <a:p>
            <a:r>
              <a:rPr lang="en-US" baseline="0" dirty="0" smtClean="0"/>
              <a:t>REQ DATA – Open , Pays</a:t>
            </a:r>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26</a:t>
            </a:fld>
            <a:endParaRPr lang="en-US"/>
          </a:p>
        </p:txBody>
      </p:sp>
    </p:spTree>
    <p:extLst>
      <p:ext uri="{BB962C8B-B14F-4D97-AF65-F5344CB8AC3E}">
        <p14:creationId xmlns:p14="http://schemas.microsoft.com/office/powerpoint/2010/main" val="24241259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BUDGET DATA –</a:t>
            </a:r>
            <a:r>
              <a:rPr lang="en-US" baseline="0" dirty="0" smtClean="0"/>
              <a:t> original, amended</a:t>
            </a:r>
          </a:p>
          <a:p>
            <a:r>
              <a:rPr lang="en-US" baseline="0" dirty="0" smtClean="0"/>
              <a:t>KK DATA – used to map transaction chain e-pro to purchase order encumbrance to expenditure</a:t>
            </a:r>
          </a:p>
          <a:p>
            <a:r>
              <a:rPr lang="en-US" baseline="0" dirty="0" smtClean="0"/>
              <a:t>REQ DATA – Open , Pays</a:t>
            </a:r>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27</a:t>
            </a:fld>
            <a:endParaRPr lang="en-US"/>
          </a:p>
        </p:txBody>
      </p:sp>
    </p:spTree>
    <p:extLst>
      <p:ext uri="{BB962C8B-B14F-4D97-AF65-F5344CB8AC3E}">
        <p14:creationId xmlns:p14="http://schemas.microsoft.com/office/powerpoint/2010/main" val="24241259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BUDGET DATA –</a:t>
            </a:r>
            <a:r>
              <a:rPr lang="en-US" baseline="0" dirty="0" smtClean="0"/>
              <a:t> original, amended</a:t>
            </a:r>
          </a:p>
          <a:p>
            <a:r>
              <a:rPr lang="en-US" baseline="0" dirty="0" smtClean="0"/>
              <a:t>KK DATA – used to map transaction chain e-pro to purchase order encumbrance to expenditure</a:t>
            </a:r>
          </a:p>
          <a:p>
            <a:r>
              <a:rPr lang="en-US" baseline="0" dirty="0" smtClean="0"/>
              <a:t>REQ DATA – Open , Pays</a:t>
            </a:r>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28</a:t>
            </a:fld>
            <a:endParaRPr lang="en-US"/>
          </a:p>
        </p:txBody>
      </p:sp>
    </p:spTree>
    <p:extLst>
      <p:ext uri="{BB962C8B-B14F-4D97-AF65-F5344CB8AC3E}">
        <p14:creationId xmlns:p14="http://schemas.microsoft.com/office/powerpoint/2010/main" val="24241259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Growth in project managers attributed</a:t>
            </a:r>
            <a:r>
              <a:rPr lang="en-US" baseline="0" dirty="0" smtClean="0"/>
              <a:t> to us working closely with Office of Research’s Post Award unit and implementing new Grant Reports to Principal Investigators</a:t>
            </a:r>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30</a:t>
            </a:fld>
            <a:endParaRPr lang="en-US"/>
          </a:p>
        </p:txBody>
      </p:sp>
    </p:spTree>
    <p:extLst>
      <p:ext uri="{BB962C8B-B14F-4D97-AF65-F5344CB8AC3E}">
        <p14:creationId xmlns:p14="http://schemas.microsoft.com/office/powerpoint/2010/main" val="31547449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Definitions:</a:t>
            </a:r>
          </a:p>
          <a:p>
            <a:r>
              <a:rPr lang="en-US" sz="1200" kern="1200" dirty="0" smtClean="0">
                <a:solidFill>
                  <a:schemeClr val="tx1"/>
                </a:solidFill>
                <a:effectLst/>
                <a:latin typeface="+mn-lt"/>
                <a:ea typeface="+mn-ea"/>
                <a:cs typeface="+mn-cs"/>
              </a:rPr>
              <a:t>Accountability – Enabling projects which provide users with analytics and reports to support budget oversight and reporting. This shall include but is not limited to solutions to monitor and report the financial health of a department or organizational unit.</a:t>
            </a:r>
          </a:p>
          <a:p>
            <a:r>
              <a:rPr lang="en-US" sz="1200" kern="1200" dirty="0" smtClean="0">
                <a:solidFill>
                  <a:schemeClr val="tx1"/>
                </a:solidFill>
                <a:effectLst/>
                <a:latin typeface="+mn-lt"/>
                <a:ea typeface="+mn-ea"/>
                <a:cs typeface="+mn-cs"/>
              </a:rPr>
              <a:t>Regulatory – Enabling projects which provide users with analytics and reports to support  risk management, audit and compliance, and data governance. This shall include but is not limited to solutions to monitor and report data anomalies in high risk areas and to produce assessment reports.</a:t>
            </a:r>
          </a:p>
          <a:p>
            <a:r>
              <a:rPr lang="en-US" sz="1200" kern="1200" dirty="0" smtClean="0">
                <a:solidFill>
                  <a:schemeClr val="tx1"/>
                </a:solidFill>
                <a:effectLst/>
                <a:latin typeface="+mn-lt"/>
                <a:ea typeface="+mn-ea"/>
                <a:cs typeface="+mn-cs"/>
              </a:rPr>
              <a:t>Strategic – Enabling projects which provide users with analytics and reports to support key performance metrics and indicators across all levels of an organization. This shall include but is not limited to SAS® solutions to measure and report key performance indicators through the use of dashboard and graphs. </a:t>
            </a:r>
          </a:p>
          <a:p>
            <a:r>
              <a:rPr lang="en-US" sz="1200" kern="1200" dirty="0" smtClean="0">
                <a:solidFill>
                  <a:schemeClr val="tx1"/>
                </a:solidFill>
                <a:effectLst/>
                <a:latin typeface="+mn-lt"/>
                <a:ea typeface="+mn-ea"/>
                <a:cs typeface="+mn-cs"/>
              </a:rPr>
              <a:t>Support – Projects and activities which support all users and portfolios. This shall include but is not limited to data analysis and design, project management, user training, and production support.</a:t>
            </a:r>
          </a:p>
          <a:p>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EIM Portfolio Total 79</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Strategic 2</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Accountability 60</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Regulatory 5</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Support 12</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Total 79</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EF5DB91-BD22-A349-A2A3-51DF8B10B9C2}" type="slidenum">
              <a:rPr lang="en-US" smtClean="0"/>
              <a:t>31</a:t>
            </a:fld>
            <a:endParaRPr lang="en-US"/>
          </a:p>
        </p:txBody>
      </p:sp>
    </p:spTree>
    <p:extLst>
      <p:ext uri="{BB962C8B-B14F-4D97-AF65-F5344CB8AC3E}">
        <p14:creationId xmlns:p14="http://schemas.microsoft.com/office/powerpoint/2010/main" val="21390405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 include Academic Units, Audit and Compliance (Internal</a:t>
            </a:r>
            <a:r>
              <a:rPr lang="en-US" baseline="0" dirty="0" smtClean="0"/>
              <a:t> Audits)</a:t>
            </a:r>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32</a:t>
            </a:fld>
            <a:endParaRPr lang="en-US"/>
          </a:p>
        </p:txBody>
      </p:sp>
    </p:spTree>
    <p:extLst>
      <p:ext uri="{BB962C8B-B14F-4D97-AF65-F5344CB8AC3E}">
        <p14:creationId xmlns:p14="http://schemas.microsoft.com/office/powerpoint/2010/main" val="1038741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Major</a:t>
            </a:r>
            <a:r>
              <a:rPr lang="en-US" baseline="0" dirty="0" smtClean="0"/>
              <a:t> Divisions - </a:t>
            </a:r>
            <a:r>
              <a:rPr lang="en-US" dirty="0" smtClean="0"/>
              <a:t>AAF,</a:t>
            </a:r>
            <a:r>
              <a:rPr lang="en-US" baseline="0" dirty="0" smtClean="0"/>
              <a:t> Operations, Student Success, President’s office,  University Adv.,</a:t>
            </a:r>
            <a:r>
              <a:rPr lang="en-US" sz="3200" dirty="0" smtClean="0"/>
              <a:t> $44m Sponsored Programs Budget</a:t>
            </a:r>
          </a:p>
          <a:p>
            <a:pPr marL="0" marR="0" lvl="1" indent="0" algn="l" defTabSz="457200" rtl="0" eaLnBrk="1" fontAlgn="auto" latinLnBrk="0" hangingPunct="1">
              <a:lnSpc>
                <a:spcPct val="100000"/>
              </a:lnSpc>
              <a:spcBef>
                <a:spcPts val="0"/>
              </a:spcBef>
              <a:spcAft>
                <a:spcPts val="0"/>
              </a:spcAft>
              <a:buClrTx/>
              <a:buSzTx/>
              <a:buFontTx/>
              <a:buNone/>
              <a:tabLst/>
              <a:defRPr/>
            </a:pPr>
            <a:r>
              <a:rPr lang="en-US" sz="3200" dirty="0" smtClean="0"/>
              <a:t>Academic</a:t>
            </a:r>
            <a:r>
              <a:rPr lang="en-US" sz="3200" baseline="0" dirty="0" smtClean="0"/>
              <a:t> college units – Bagwell College of Education, </a:t>
            </a:r>
            <a:r>
              <a:rPr lang="en-US" sz="3200" baseline="0" dirty="0" err="1" smtClean="0"/>
              <a:t>Wellstar</a:t>
            </a:r>
            <a:r>
              <a:rPr lang="en-US" sz="3200" baseline="0" dirty="0" smtClean="0"/>
              <a:t> College HHS, Humanities and SS, SCM, ARTS, University College, Coles College of Business, College of Continuing and Professional Education, Graduate College </a:t>
            </a:r>
            <a:endParaRPr lang="en-US" sz="3200" dirty="0" smtClean="0"/>
          </a:p>
          <a:p>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3</a:t>
            </a:fld>
            <a:endParaRPr lang="en-US"/>
          </a:p>
        </p:txBody>
      </p:sp>
    </p:spTree>
    <p:extLst>
      <p:ext uri="{BB962C8B-B14F-4D97-AF65-F5344CB8AC3E}">
        <p14:creationId xmlns:p14="http://schemas.microsoft.com/office/powerpoint/2010/main" val="1662057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DEFINITION OF BUSINESS INTELLIGIENCE</a:t>
            </a:r>
          </a:p>
          <a:p>
            <a:pPr marL="228600" indent="-228600">
              <a:buAutoNum type="arabicPeriod"/>
            </a:pPr>
            <a:r>
              <a:rPr lang="en-US" baseline="0" dirty="0" smtClean="0"/>
              <a:t>BE WELL-INFORMED, SELF-SERVICING OF INFORMATION, AND POSITIVELY EFFECT DECISION SUPPORT</a:t>
            </a:r>
          </a:p>
          <a:p>
            <a:pPr marL="228600" indent="-228600">
              <a:buAutoNum type="arabicPeriod"/>
            </a:pPr>
            <a:endParaRPr lang="en-US" baseline="0" dirty="0" smtClean="0"/>
          </a:p>
          <a:p>
            <a:pPr marL="228600" indent="-228600">
              <a:buAutoNum type="arabicPeriod"/>
            </a:pPr>
            <a:r>
              <a:rPr lang="en-US" baseline="0" dirty="0" smtClean="0"/>
              <a:t>LETS TAKE A LOOK AT SOME CASE STUDIES (NEXT SLIDE)</a:t>
            </a:r>
            <a:endParaRPr lang="en-US" dirty="0"/>
          </a:p>
        </p:txBody>
      </p:sp>
      <p:sp>
        <p:nvSpPr>
          <p:cNvPr id="4" name="Slide Number Placeholder 3"/>
          <p:cNvSpPr>
            <a:spLocks noGrp="1"/>
          </p:cNvSpPr>
          <p:nvPr>
            <p:ph type="sldNum" sz="quarter" idx="10"/>
          </p:nvPr>
        </p:nvSpPr>
        <p:spPr/>
        <p:txBody>
          <a:bodyPr/>
          <a:lstStyle/>
          <a:p>
            <a:fld id="{7C35786E-AADE-4474-875B-5BBA1D4642F6}" type="slidenum">
              <a:rPr lang="en-US" smtClean="0"/>
              <a:t>5</a:t>
            </a:fld>
            <a:endParaRPr lang="en-US" dirty="0"/>
          </a:p>
        </p:txBody>
      </p:sp>
    </p:spTree>
    <p:extLst>
      <p:ext uri="{BB962C8B-B14F-4D97-AF65-F5344CB8AC3E}">
        <p14:creationId xmlns:p14="http://schemas.microsoft.com/office/powerpoint/2010/main" val="4012982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baseline="0" dirty="0" smtClean="0"/>
              <a:t>Common traits – </a:t>
            </a:r>
          </a:p>
          <a:p>
            <a:pPr marL="228600" indent="-228600">
              <a:buAutoNum type="arabicPeriod"/>
            </a:pPr>
            <a:r>
              <a:rPr lang="en-US" baseline="0" dirty="0" smtClean="0"/>
              <a:t>MORE TIME AND EFFORT SPENT ON DATA ENTRY, RECONCILING, AND SUMMARIZATION (REPORTING)  AND MUCH LESS ON PROACTIVE MONITORING AND ANALYSES?</a:t>
            </a:r>
          </a:p>
          <a:p>
            <a:pPr marL="228600" indent="-228600">
              <a:buAutoNum type="arabicPeriod"/>
            </a:pPr>
            <a:r>
              <a:rPr lang="en-US" baseline="0" dirty="0" smtClean="0"/>
              <a:t>MANAGERS HAVING TO WAIT FOR INFORMATION?</a:t>
            </a:r>
            <a:endParaRPr lang="en-US" dirty="0"/>
          </a:p>
        </p:txBody>
      </p:sp>
      <p:sp>
        <p:nvSpPr>
          <p:cNvPr id="4" name="Slide Number Placeholder 3"/>
          <p:cNvSpPr>
            <a:spLocks noGrp="1"/>
          </p:cNvSpPr>
          <p:nvPr>
            <p:ph type="sldNum" sz="quarter" idx="10"/>
          </p:nvPr>
        </p:nvSpPr>
        <p:spPr/>
        <p:txBody>
          <a:bodyPr/>
          <a:lstStyle/>
          <a:p>
            <a:fld id="{7C35786E-AADE-4474-875B-5BBA1D4642F6}" type="slidenum">
              <a:rPr lang="en-US" smtClean="0"/>
              <a:t>6</a:t>
            </a:fld>
            <a:endParaRPr lang="en-US" dirty="0"/>
          </a:p>
        </p:txBody>
      </p:sp>
    </p:spTree>
    <p:extLst>
      <p:ext uri="{BB962C8B-B14F-4D97-AF65-F5344CB8AC3E}">
        <p14:creationId xmlns:p14="http://schemas.microsoft.com/office/powerpoint/2010/main" val="4012982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PEOPLESOFT</a:t>
            </a:r>
            <a:r>
              <a:rPr lang="en-US" baseline="0" dirty="0" smtClean="0"/>
              <a:t> IS ABLE TO PROCESS AND STORE THOUSANDS AND THOUSANDS OF TRANSACTIONS – BIT IT</a:t>
            </a:r>
            <a:r>
              <a:rPr lang="fr-FR" baseline="0" dirty="0" smtClean="0"/>
              <a:t>’</a:t>
            </a:r>
            <a:r>
              <a:rPr lang="en-US" baseline="0" dirty="0" smtClean="0"/>
              <a:t>S A BIT OF A CHALLENGR AS THIS SLIDE SUGGESTS TO PULL AND ANALYZE THIS HUGE AMNOUNTS OF DATA QUICKLY AND EFFICIENTLY</a:t>
            </a:r>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7</a:t>
            </a:fld>
            <a:endParaRPr lang="en-US"/>
          </a:p>
        </p:txBody>
      </p:sp>
    </p:spTree>
    <p:extLst>
      <p:ext uri="{BB962C8B-B14F-4D97-AF65-F5344CB8AC3E}">
        <p14:creationId xmlns:p14="http://schemas.microsoft.com/office/powerpoint/2010/main" val="39846846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FIRST</a:t>
            </a:r>
            <a:r>
              <a:rPr lang="en-US" baseline="0" dirty="0" smtClean="0"/>
              <a:t> BULLET – INFORMATION-CENTRIC</a:t>
            </a:r>
          </a:p>
          <a:p>
            <a:pPr marL="228600" indent="-228600">
              <a:buAutoNum type="arabicPeriod"/>
            </a:pPr>
            <a:r>
              <a:rPr lang="en-US" baseline="0" dirty="0" smtClean="0"/>
              <a:t>SECOND – CUSTOMER-CENTRIC</a:t>
            </a:r>
          </a:p>
          <a:p>
            <a:pPr marL="228600" indent="-228600">
              <a:buAutoNum type="arabicPeriod"/>
            </a:pPr>
            <a:r>
              <a:rPr lang="en-US" baseline="0" dirty="0" smtClean="0"/>
              <a:t>TECHNOLOGY-CENTRIC</a:t>
            </a:r>
            <a:endParaRPr lang="en-US" dirty="0"/>
          </a:p>
          <a:p>
            <a:endParaRPr lang="en-US" dirty="0"/>
          </a:p>
        </p:txBody>
      </p:sp>
      <p:sp>
        <p:nvSpPr>
          <p:cNvPr id="4" name="Slide Number Placeholder 3"/>
          <p:cNvSpPr>
            <a:spLocks noGrp="1"/>
          </p:cNvSpPr>
          <p:nvPr>
            <p:ph type="sldNum" sz="quarter" idx="10"/>
          </p:nvPr>
        </p:nvSpPr>
        <p:spPr/>
        <p:txBody>
          <a:bodyPr/>
          <a:lstStyle/>
          <a:p>
            <a:fld id="{7C35786E-AADE-4474-875B-5BBA1D4642F6}" type="slidenum">
              <a:rPr lang="en-US" smtClean="0"/>
              <a:t>8</a:t>
            </a:fld>
            <a:endParaRPr lang="en-US" dirty="0"/>
          </a:p>
        </p:txBody>
      </p:sp>
    </p:spTree>
    <p:extLst>
      <p:ext uri="{BB962C8B-B14F-4D97-AF65-F5344CB8AC3E}">
        <p14:creationId xmlns:p14="http://schemas.microsoft.com/office/powerpoint/2010/main" val="4012982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LETS FOCUS ON THE CUSTOMER</a:t>
            </a:r>
            <a:r>
              <a:rPr lang="en-US" baseline="0" dirty="0" smtClean="0"/>
              <a:t> FOR A MINUTE</a:t>
            </a:r>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9</a:t>
            </a:fld>
            <a:endParaRPr lang="en-US"/>
          </a:p>
        </p:txBody>
      </p:sp>
    </p:spTree>
    <p:extLst>
      <p:ext uri="{BB962C8B-B14F-4D97-AF65-F5344CB8AC3E}">
        <p14:creationId xmlns:p14="http://schemas.microsoft.com/office/powerpoint/2010/main" val="385975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VOC Goal1 –</a:t>
            </a:r>
            <a:r>
              <a:rPr lang="en-US" baseline="0" dirty="0" smtClean="0"/>
              <a:t>HOW CAN WE ENABLE THE OFFICE OF BUDGET AND PLANNING TO PERFORM THE BUDGET PREPARATION PROCESS UNDER TIGHTER  TIME SCHEDULE, WORKING WITH LARGE AMOUNTS OF DATA, WITH LIMITED FUNCTIONALITY OF THE PEOPLESOFT BUDGET PREP SYSTEM TO QUICKLY AND EASILY PERFORM SUMMARY AND AGGREGATIONS, DIFFICULTY BALANCE FUNDS AND UNITS WITHIN FUNDS, AND REDUCE TIME AND LABOR TO DISSEMINATE BUDGET SCHEDULES</a:t>
            </a:r>
          </a:p>
          <a:p>
            <a:endParaRPr lang="en-US" baseline="0" dirty="0" smtClean="0"/>
          </a:p>
          <a:p>
            <a:r>
              <a:rPr lang="en-US" baseline="0" dirty="0" smtClean="0"/>
              <a:t>VOC Goal 2 –BUDGETING AND PLANNING HAS AND WILL CONTINUES TO BE A VERY CRITICAL FUNCTION IN THIS AGE OF SHRINKAGE ENROLLMENTS AND SHRINKING BUDGETS</a:t>
            </a:r>
          </a:p>
          <a:p>
            <a:endParaRPr lang="en-US" baseline="0" dirty="0" smtClean="0"/>
          </a:p>
          <a:p>
            <a:r>
              <a:rPr lang="en-US" baseline="0" dirty="0" smtClean="0"/>
              <a:t>VOC Goal </a:t>
            </a:r>
            <a:r>
              <a:rPr lang="en-US" baseline="0" smtClean="0"/>
              <a:t>3 –SERVICE </a:t>
            </a:r>
            <a:r>
              <a:rPr lang="en-US" baseline="0" dirty="0" smtClean="0"/>
              <a:t>REPORTING TOOLS ON THE WEB FOR ALL LEVELS OF THE ORGANIZATION, FROM ADMINISTRATIVE PERSONNEL TO VPS, DEANS, CHAIRS, AND DEPARTMENT MANAGERS – IN OTHER WORDS, EASY ENOUGH WITHOUT LEARNING A NEW SOFTWARE SYSTEM</a:t>
            </a:r>
          </a:p>
          <a:p>
            <a:endParaRPr lang="en-US" baseline="0" dirty="0" smtClean="0"/>
          </a:p>
          <a:p>
            <a:r>
              <a:rPr lang="en-US" baseline="0" dirty="0" smtClean="0"/>
              <a:t>VOC Goal 4 – VERY IMPORTANTLY AND CRITICAL WAS TO INTEGRATE VARIOUS DATA SOURCES INTO ONE COHERENT OR COGENTFRAMEWORK TO ENABLE BETTER DECSION SUPPORT – PEOPLESOFT, BANNER RECEIVABLES, ADP, WORKS PCARD, E-PRO, AND THE ABILITY TO EASILY BUILD INTO THE DATA MART OTHER EXTERNAL SOURCES AS NEEDED</a:t>
            </a:r>
          </a:p>
          <a:p>
            <a:endParaRPr lang="en-US" baseline="0" dirty="0" smtClean="0"/>
          </a:p>
          <a:p>
            <a:r>
              <a:rPr lang="en-US" baseline="0" dirty="0" smtClean="0"/>
              <a:t>VOC Goal 5 – ANOTHER VERY IMPORTANT DIRECTIVE WAS TO ENABLE ACCOUNTABILITY FOR BUDGET MANAGERS AND DECISION MAKERS IN TRACKING BUDGET AND EXPENDITURES AND SPEND ANALYTICS</a:t>
            </a:r>
          </a:p>
          <a:p>
            <a:endParaRPr lang="en-US" baseline="0" dirty="0" smtClean="0"/>
          </a:p>
          <a:p>
            <a:r>
              <a:rPr lang="en-US" baseline="0" dirty="0" smtClean="0"/>
              <a:t>VOC Goal 6 – FOUNDATIONALLY, PROVIDE A FRAMEWORK FOR FINANCIAL ANALYTICS THAT DRIVES AND PROMOTES DATA QUALITY AND INTEGRITY WITH ONE VERSION OF THE TRUTH  THROUGH A STANDARD AND CONSISTENT DATA MODEL. I LIKE TO SAY THIS IS ONE ASPECT THAT’S CONTINUOUSLY A WORK-IN-PROGRESS BECAUSE NO MATTER HOW WELL YOUR STANDARD IS, YOU MUST ALWAYS ACCOUNT FOR HUMAN ERRORS. REGARDLESS, DATA ELEMENTS SHOULD HAVE A CONSISTENT MEANING AND DEFINITION.</a:t>
            </a:r>
          </a:p>
          <a:p>
            <a:endParaRPr lang="en-US" baseline="0" dirty="0" smtClean="0"/>
          </a:p>
          <a:p>
            <a:r>
              <a:rPr lang="en-US" baseline="0" dirty="0" smtClean="0"/>
              <a:t>How did we synergize these goals into a cohesive data model? </a:t>
            </a:r>
          </a:p>
          <a:p>
            <a:endParaRPr lang="en-US" dirty="0"/>
          </a:p>
        </p:txBody>
      </p:sp>
      <p:sp>
        <p:nvSpPr>
          <p:cNvPr id="4" name="Slide Number Placeholder 3"/>
          <p:cNvSpPr>
            <a:spLocks noGrp="1"/>
          </p:cNvSpPr>
          <p:nvPr>
            <p:ph type="sldNum" sz="quarter" idx="10"/>
          </p:nvPr>
        </p:nvSpPr>
        <p:spPr/>
        <p:txBody>
          <a:bodyPr/>
          <a:lstStyle/>
          <a:p>
            <a:fld id="{7EF5DB91-BD22-A349-A2A3-51DF8B10B9C2}" type="slidenum">
              <a:rPr lang="en-US" smtClean="0"/>
              <a:t>10</a:t>
            </a:fld>
            <a:endParaRPr lang="en-US"/>
          </a:p>
        </p:txBody>
      </p:sp>
    </p:spTree>
    <p:extLst>
      <p:ext uri="{BB962C8B-B14F-4D97-AF65-F5344CB8AC3E}">
        <p14:creationId xmlns:p14="http://schemas.microsoft.com/office/powerpoint/2010/main" val="2252203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0D369B4-18DA-F645-B9F8-660EDF5B48DB}" type="datetimeFigureOut">
              <a:rPr lang="en-US" smtClean="0"/>
              <a:t>9/24/2013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3B1FDFB-B143-6F42-A88C-FE02C36D88C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D369B4-18DA-F645-B9F8-660EDF5B48DB}" type="datetimeFigureOut">
              <a:rPr lang="en-US" smtClean="0"/>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1FDFB-B143-6F42-A88C-FE02C36D88C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D369B4-18DA-F645-B9F8-660EDF5B48DB}" type="datetimeFigureOut">
              <a:rPr lang="en-US" smtClean="0"/>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1FDFB-B143-6F42-A88C-FE02C36D88C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D369B4-18DA-F645-B9F8-660EDF5B48DB}" type="datetimeFigureOut">
              <a:rPr lang="en-US" smtClean="0"/>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1FDFB-B143-6F42-A88C-FE02C36D88C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0D369B4-18DA-F645-B9F8-660EDF5B48DB}" type="datetimeFigureOut">
              <a:rPr lang="en-US" smtClean="0"/>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1FDFB-B143-6F42-A88C-FE02C36D88C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D369B4-18DA-F645-B9F8-660EDF5B48DB}" type="datetimeFigureOut">
              <a:rPr lang="en-US" smtClean="0"/>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B1FDFB-B143-6F42-A88C-FE02C36D88C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0D369B4-18DA-F645-B9F8-660EDF5B48DB}" type="datetimeFigureOut">
              <a:rPr lang="en-US" smtClean="0"/>
              <a:t>9/24/2013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B1FDFB-B143-6F42-A88C-FE02C36D88C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0D369B4-18DA-F645-B9F8-660EDF5B48DB}" type="datetimeFigureOut">
              <a:rPr lang="en-US" smtClean="0"/>
              <a:t>9/24/2013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B1FDFB-B143-6F42-A88C-FE02C36D88C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D369B4-18DA-F645-B9F8-660EDF5B48DB}" type="datetimeFigureOut">
              <a:rPr lang="en-US" smtClean="0"/>
              <a:t>9/24/2013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B1FDFB-B143-6F42-A88C-FE02C36D88C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D369B4-18DA-F645-B9F8-660EDF5B48DB}" type="datetimeFigureOut">
              <a:rPr lang="en-US" smtClean="0"/>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B1FDFB-B143-6F42-A88C-FE02C36D88C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0D369B4-18DA-F645-B9F8-660EDF5B48DB}" type="datetimeFigureOut">
              <a:rPr lang="en-US" smtClean="0"/>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3B1FDFB-B143-6F42-A88C-FE02C36D88C4}"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0D369B4-18DA-F645-B9F8-660EDF5B48DB}" type="datetimeFigureOut">
              <a:rPr lang="en-US" smtClean="0"/>
              <a:t>9/24/2013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3B1FDFB-B143-6F42-A88C-FE02C36D88C4}"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1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8.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6.xml"/><Relationship Id="rId1" Type="http://schemas.openxmlformats.org/officeDocument/2006/relationships/slideLayout" Target="../slideLayouts/slideLayout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hyperlink" Target="mailto:dgamadan@kennesaw.edu" TargetMode="External"/><Relationship Id="rId2" Type="http://schemas.openxmlformats.org/officeDocument/2006/relationships/hyperlink" Target="mailto:kbridges@kennesaw.edu"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6448" y="1514474"/>
            <a:ext cx="7851648" cy="1438275"/>
          </a:xfrm>
        </p:spPr>
        <p:style>
          <a:lnRef idx="2">
            <a:schemeClr val="accent6"/>
          </a:lnRef>
          <a:fillRef idx="1">
            <a:schemeClr val="lt1"/>
          </a:fillRef>
          <a:effectRef idx="0">
            <a:schemeClr val="accent6"/>
          </a:effectRef>
          <a:fontRef idx="minor">
            <a:schemeClr val="dk1"/>
          </a:fontRef>
        </p:style>
        <p:txBody>
          <a:bodyPr>
            <a:normAutofit/>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BUDGET AND FINANCIAL REPORTING </a:t>
            </a:r>
            <a:b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FOR THE ENTERPRISE</a:t>
            </a:r>
            <a:endPar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Subtitle 2"/>
          <p:cNvSpPr>
            <a:spLocks noGrp="1"/>
          </p:cNvSpPr>
          <p:nvPr>
            <p:ph type="subTitle" idx="1"/>
          </p:nvPr>
        </p:nvSpPr>
        <p:spPr>
          <a:xfrm>
            <a:off x="533400" y="3228535"/>
            <a:ext cx="7854696" cy="2248339"/>
          </a:xfrm>
        </p:spPr>
        <p:txBody>
          <a:bodyPr>
            <a:noAutofit/>
          </a:bodyPr>
          <a:lstStyle/>
          <a:p>
            <a:pPr algn="ctr"/>
            <a:r>
              <a:rPr lang="en-US" sz="2400" i="1" dirty="0"/>
              <a:t>PRESENTED BY</a:t>
            </a:r>
          </a:p>
          <a:p>
            <a:pPr algn="ctr"/>
            <a:r>
              <a:rPr lang="en-US" sz="2400" dirty="0" smtClean="0"/>
              <a:t>KENNETH BRIDGES</a:t>
            </a:r>
          </a:p>
          <a:p>
            <a:pPr algn="ctr"/>
            <a:r>
              <a:rPr lang="en-US" sz="2400" dirty="0"/>
              <a:t>&amp; </a:t>
            </a:r>
          </a:p>
          <a:p>
            <a:pPr algn="ctr"/>
            <a:r>
              <a:rPr lang="en-US" sz="2400" dirty="0"/>
              <a:t>DAWN GAMADANIS </a:t>
            </a:r>
          </a:p>
          <a:p>
            <a:pPr algn="ctr"/>
            <a:r>
              <a:rPr lang="en-US" sz="2400" b="1" dirty="0"/>
              <a:t>  KENNESAW STATE UNIVERSITY</a:t>
            </a:r>
          </a:p>
          <a:p>
            <a:endParaRPr lang="en-US" sz="2400" dirty="0"/>
          </a:p>
          <a:p>
            <a:pPr algn="ctr"/>
            <a:endParaRPr lang="en-US" sz="2400" dirty="0" smtClean="0"/>
          </a:p>
          <a:p>
            <a:pPr algn="ctr"/>
            <a:r>
              <a:rPr lang="en-US" sz="2400" dirty="0" smtClean="0"/>
              <a:t> </a:t>
            </a:r>
            <a:endParaRPr lang="en-US" sz="2400" dirty="0"/>
          </a:p>
        </p:txBody>
      </p:sp>
      <p:sp>
        <p:nvSpPr>
          <p:cNvPr id="5" name="TextBox 4"/>
          <p:cNvSpPr txBox="1"/>
          <p:nvPr/>
        </p:nvSpPr>
        <p:spPr>
          <a:xfrm>
            <a:off x="5943600" y="39624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954243568"/>
      </p:ext>
    </p:extLst>
  </p:cSld>
  <p:clrMapOvr>
    <a:masterClrMapping/>
  </p:clrMapOvr>
  <mc:AlternateContent xmlns:mc="http://schemas.openxmlformats.org/markup-compatibility/2006" xmlns:p14="http://schemas.microsoft.com/office/powerpoint/2010/main">
    <mc:Choice Requires="p14">
      <p:transition spd="slow" p14:dur="2000" advTm="11774"/>
    </mc:Choice>
    <mc:Fallback xmlns="">
      <p:transition xmlns:p14="http://schemas.microsoft.com/office/powerpoint/2010/main" spd="slow" advTm="11774"/>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20700"/>
            <a:ext cx="8305800" cy="647700"/>
          </a:xfrm>
        </p:spPr>
        <p:style>
          <a:lnRef idx="2">
            <a:schemeClr val="accent6"/>
          </a:lnRef>
          <a:fillRef idx="1">
            <a:schemeClr val="lt1"/>
          </a:fillRef>
          <a:effectRef idx="0">
            <a:schemeClr val="accent6"/>
          </a:effectRef>
          <a:fontRef idx="minor">
            <a:schemeClr val="dk1"/>
          </a:fontRef>
        </p:style>
        <p:txBody>
          <a:bodyPr>
            <a:normAutofit fontScale="90000"/>
          </a:bodyPr>
          <a:lstStyle/>
          <a:p>
            <a:pPr algn="ct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LISTEN TO OUR CUSTOMERS</a:t>
            </a:r>
            <a:endParaRPr lang="en-US" sz="2700" b="1" dirty="0">
              <a:ln w="1905"/>
              <a:solidFill>
                <a:schemeClr val="accent3">
                  <a:lumMod val="75000"/>
                </a:schemeClr>
              </a:solidFill>
              <a:effectLst>
                <a:innerShdw blurRad="69850" dist="43180" dir="5400000">
                  <a:srgbClr val="000000">
                    <a:alpha val="65000"/>
                  </a:srgbClr>
                </a:innerShdw>
              </a:effectLst>
            </a:endParaRPr>
          </a:p>
        </p:txBody>
      </p:sp>
      <p:graphicFrame>
        <p:nvGraphicFramePr>
          <p:cNvPr id="3" name="Diagram 2"/>
          <p:cNvGraphicFramePr/>
          <p:nvPr>
            <p:extLst>
              <p:ext uri="{D42A27DB-BD31-4B8C-83A1-F6EECF244321}">
                <p14:modId xmlns:p14="http://schemas.microsoft.com/office/powerpoint/2010/main" val="98974188"/>
              </p:ext>
            </p:extLst>
          </p:nvPr>
        </p:nvGraphicFramePr>
        <p:xfrm>
          <a:off x="457200" y="1295400"/>
          <a:ext cx="8305800" cy="538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660400" y="3877732"/>
            <a:ext cx="3572934" cy="830997"/>
          </a:xfrm>
          <a:prstGeom prst="rect">
            <a:avLst/>
          </a:prstGeom>
          <a:noFill/>
        </p:spPr>
        <p:txBody>
          <a:bodyPr wrap="square" rtlCol="0">
            <a:spAutoFit/>
          </a:bodyPr>
          <a:lstStyle/>
          <a:p>
            <a:pPr algn="ctr"/>
            <a:r>
              <a:rPr lang="en-US" sz="24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CUSTOMER-FOCUSED OBJECTIVES</a:t>
            </a:r>
            <a:endParaRPr lang="en-US" sz="24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1123125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65543"/>
            <a:ext cx="8229600" cy="501257"/>
          </a:xfrm>
        </p:spPr>
        <p:txBody>
          <a:bodyPr>
            <a:normAutofit fontScale="90000"/>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KSU COMMON CHALLENGES</a:t>
            </a:r>
            <a:endParaRPr lang="en-US" sz="3600" dirty="0"/>
          </a:p>
        </p:txBody>
      </p:sp>
      <p:sp>
        <p:nvSpPr>
          <p:cNvPr id="4" name="Content Placeholder 3"/>
          <p:cNvSpPr>
            <a:spLocks noGrp="1"/>
          </p:cNvSpPr>
          <p:nvPr>
            <p:ph sz="half" idx="1"/>
          </p:nvPr>
        </p:nvSpPr>
        <p:spPr>
          <a:xfrm>
            <a:off x="457200" y="1258455"/>
            <a:ext cx="4038600" cy="5096470"/>
          </a:xfrm>
        </p:spPr>
        <p:txBody>
          <a:bodyPr>
            <a:normAutofit fontScale="77500" lnSpcReduction="20000"/>
          </a:bodyPr>
          <a:lstStyle/>
          <a:p>
            <a:r>
              <a:rPr lang="en-US" sz="2400" dirty="0" smtClean="0"/>
              <a:t>ERPs lack robust reporting tools and analytics </a:t>
            </a:r>
          </a:p>
          <a:p>
            <a:endParaRPr lang="en-US" sz="2400" dirty="0" smtClean="0"/>
          </a:p>
          <a:p>
            <a:r>
              <a:rPr lang="en-US" sz="2400" dirty="0" smtClean="0"/>
              <a:t>Queries are hard to learn and very often </a:t>
            </a:r>
            <a:r>
              <a:rPr lang="en-US" sz="2400" dirty="0"/>
              <a:t>require exporting to Excel for further </a:t>
            </a:r>
            <a:r>
              <a:rPr lang="en-US" sz="2400" dirty="0" smtClean="0"/>
              <a:t>aggregation and analyses</a:t>
            </a:r>
          </a:p>
          <a:p>
            <a:endParaRPr lang="en-US" sz="2400" dirty="0" smtClean="0"/>
          </a:p>
          <a:p>
            <a:r>
              <a:rPr lang="en-US" sz="2400" dirty="0"/>
              <a:t>Shadows systems </a:t>
            </a:r>
            <a:r>
              <a:rPr lang="en-US" sz="2400" dirty="0" smtClean="0"/>
              <a:t>proliferate as a means to </a:t>
            </a:r>
            <a:r>
              <a:rPr lang="en-US" sz="2400" dirty="0"/>
              <a:t>track and reconcile </a:t>
            </a:r>
            <a:r>
              <a:rPr lang="en-US" sz="2400" dirty="0" smtClean="0"/>
              <a:t>accounts for </a:t>
            </a:r>
            <a:r>
              <a:rPr lang="en-US" sz="2400" dirty="0"/>
              <a:t>business managers and grants post-award office </a:t>
            </a:r>
            <a:endParaRPr lang="en-US" sz="2400" dirty="0" smtClean="0"/>
          </a:p>
          <a:p>
            <a:endParaRPr lang="en-US" sz="2400" dirty="0" smtClean="0"/>
          </a:p>
          <a:p>
            <a:r>
              <a:rPr lang="en-US" sz="2400" dirty="0" smtClean="0"/>
              <a:t>Information not easily shared and data not securely distributed</a:t>
            </a:r>
          </a:p>
          <a:p>
            <a:endParaRPr lang="en-US" sz="2400" dirty="0" smtClean="0"/>
          </a:p>
          <a:p>
            <a:r>
              <a:rPr lang="en-US" sz="2400" dirty="0" smtClean="0"/>
              <a:t>Inability to obtain revenue, expenditure, and budget data at multiple organizational levels</a:t>
            </a:r>
          </a:p>
          <a:p>
            <a:endParaRPr lang="en-US" sz="1800" dirty="0" smtClean="0"/>
          </a:p>
          <a:p>
            <a:endParaRPr lang="en-US" sz="2400" dirty="0"/>
          </a:p>
        </p:txBody>
      </p:sp>
      <p:sp>
        <p:nvSpPr>
          <p:cNvPr id="5" name="Content Placeholder 4"/>
          <p:cNvSpPr>
            <a:spLocks noGrp="1"/>
          </p:cNvSpPr>
          <p:nvPr>
            <p:ph sz="half" idx="2"/>
          </p:nvPr>
        </p:nvSpPr>
        <p:spPr>
          <a:xfrm>
            <a:off x="4648200" y="1258455"/>
            <a:ext cx="4038600" cy="5096470"/>
          </a:xfrm>
        </p:spPr>
        <p:txBody>
          <a:bodyPr>
            <a:normAutofit fontScale="77500" lnSpcReduction="20000"/>
          </a:bodyPr>
          <a:lstStyle/>
          <a:p>
            <a:r>
              <a:rPr lang="en-US" dirty="0" smtClean="0"/>
              <a:t>Budget managers were being held accountable but lacked adequate tools  to track budgets and spending</a:t>
            </a:r>
          </a:p>
          <a:p>
            <a:endParaRPr lang="en-US" dirty="0" smtClean="0"/>
          </a:p>
          <a:p>
            <a:r>
              <a:rPr lang="en-US" dirty="0" smtClean="0"/>
              <a:t>PeopleSoft terminology </a:t>
            </a:r>
            <a:r>
              <a:rPr lang="en-US" dirty="0"/>
              <a:t>oftentimes misunderstood – </a:t>
            </a:r>
            <a:r>
              <a:rPr lang="en-US" dirty="0" smtClean="0"/>
              <a:t>what’s in pre-encumbrance </a:t>
            </a:r>
            <a:r>
              <a:rPr lang="en-US" dirty="0"/>
              <a:t>as opposed to an encumbrance? </a:t>
            </a:r>
            <a:r>
              <a:rPr lang="en-US" dirty="0" smtClean="0"/>
              <a:t>Why </a:t>
            </a:r>
            <a:r>
              <a:rPr lang="en-US" dirty="0"/>
              <a:t>should I care? </a:t>
            </a:r>
            <a:endParaRPr lang="en-US" dirty="0" smtClean="0"/>
          </a:p>
          <a:p>
            <a:endParaRPr lang="en-US" dirty="0" smtClean="0"/>
          </a:p>
          <a:p>
            <a:r>
              <a:rPr lang="en-US" dirty="0" smtClean="0"/>
              <a:t>Inability </a:t>
            </a:r>
            <a:r>
              <a:rPr lang="en-US" dirty="0"/>
              <a:t>to set aside/reserve funds for future spending </a:t>
            </a:r>
            <a:r>
              <a:rPr lang="en-US" dirty="0" smtClean="0"/>
              <a:t>and have it reflected in </a:t>
            </a:r>
            <a:r>
              <a:rPr lang="en-US" dirty="0"/>
              <a:t>remaining </a:t>
            </a:r>
            <a:r>
              <a:rPr lang="en-US" dirty="0" smtClean="0"/>
              <a:t>balances</a:t>
            </a:r>
            <a:endParaRPr lang="en-US" dirty="0"/>
          </a:p>
        </p:txBody>
      </p:sp>
    </p:spTree>
    <p:extLst>
      <p:ext uri="{BB962C8B-B14F-4D97-AF65-F5344CB8AC3E}">
        <p14:creationId xmlns:p14="http://schemas.microsoft.com/office/powerpoint/2010/main" val="468412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704088"/>
            <a:ext cx="8305800" cy="519730"/>
          </a:xfrm>
        </p:spPr>
        <p:txBody>
          <a:bodyPr>
            <a:normAutofit fontScale="90000"/>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DATA ENABLERS</a:t>
            </a:r>
            <a:endParaRPr lang="en-US" sz="3600" dirty="0"/>
          </a:p>
        </p:txBody>
      </p:sp>
      <p:sp>
        <p:nvSpPr>
          <p:cNvPr id="4" name="Content Placeholder 3"/>
          <p:cNvSpPr>
            <a:spLocks noGrp="1"/>
          </p:cNvSpPr>
          <p:nvPr>
            <p:ph sz="half" idx="4294967295"/>
          </p:nvPr>
        </p:nvSpPr>
        <p:spPr>
          <a:xfrm>
            <a:off x="457200" y="1489364"/>
            <a:ext cx="8305800" cy="4811632"/>
          </a:xfrm>
        </p:spPr>
        <p:txBody>
          <a:bodyPr>
            <a:normAutofit/>
          </a:bodyPr>
          <a:lstStyle/>
          <a:p>
            <a:pPr marL="0" indent="0" algn="ctr">
              <a:buNone/>
            </a:pPr>
            <a:r>
              <a:rPr lang="en-US" sz="1600" b="1" dirty="0" smtClean="0"/>
              <a:t>Accessibility</a:t>
            </a:r>
          </a:p>
          <a:p>
            <a:pPr marL="0" indent="0" algn="ctr">
              <a:buNone/>
            </a:pPr>
            <a:r>
              <a:rPr lang="en-US" sz="1600" i="1" dirty="0" smtClean="0"/>
              <a:t>To multiple (unlimited) data sources</a:t>
            </a:r>
          </a:p>
          <a:p>
            <a:pPr marL="0" indent="0" algn="ctr">
              <a:buNone/>
            </a:pPr>
            <a:r>
              <a:rPr lang="en-US" sz="1600" i="1" dirty="0" smtClean="0"/>
              <a:t>+</a:t>
            </a:r>
          </a:p>
          <a:p>
            <a:pPr marL="0" indent="0" algn="ctr">
              <a:buNone/>
            </a:pPr>
            <a:r>
              <a:rPr lang="en-US" sz="1600" b="1" dirty="0" smtClean="0"/>
              <a:t>Transparency</a:t>
            </a:r>
          </a:p>
          <a:p>
            <a:pPr marL="0" indent="0" algn="ctr">
              <a:buNone/>
            </a:pPr>
            <a:r>
              <a:rPr lang="en-US" sz="1600" i="1" dirty="0" smtClean="0"/>
              <a:t>For common version of the truth</a:t>
            </a:r>
          </a:p>
          <a:p>
            <a:pPr marL="0" indent="0" algn="ctr">
              <a:buNone/>
            </a:pPr>
            <a:r>
              <a:rPr lang="en-US" sz="1600" dirty="0" smtClean="0"/>
              <a:t>+</a:t>
            </a:r>
          </a:p>
          <a:p>
            <a:pPr marL="0" indent="0" algn="ctr">
              <a:buNone/>
            </a:pPr>
            <a:r>
              <a:rPr lang="en-US" sz="1600" b="1" dirty="0" smtClean="0"/>
              <a:t>Consistency</a:t>
            </a:r>
          </a:p>
          <a:p>
            <a:pPr marL="0" indent="0" algn="ctr">
              <a:buNone/>
            </a:pPr>
            <a:r>
              <a:rPr lang="en-US" sz="1600" i="1" dirty="0" smtClean="0"/>
              <a:t>To strengthen data quality and data integrity</a:t>
            </a:r>
          </a:p>
          <a:p>
            <a:pPr marL="0" indent="0" algn="ctr">
              <a:buNone/>
            </a:pPr>
            <a:r>
              <a:rPr lang="en-US" sz="1600" i="1" dirty="0" smtClean="0"/>
              <a:t>+</a:t>
            </a:r>
          </a:p>
          <a:p>
            <a:pPr marL="0" indent="0" algn="ctr">
              <a:buNone/>
            </a:pPr>
            <a:r>
              <a:rPr lang="en-US" sz="1600" b="1" dirty="0" smtClean="0"/>
              <a:t>Safeguard</a:t>
            </a:r>
          </a:p>
          <a:p>
            <a:pPr marL="0" indent="0" algn="ctr">
              <a:buNone/>
            </a:pPr>
            <a:r>
              <a:rPr lang="en-US" sz="1600" i="1" dirty="0" smtClean="0"/>
              <a:t>To secure data for confidentiality </a:t>
            </a:r>
            <a:endParaRPr lang="en-US" sz="1600" i="1" dirty="0"/>
          </a:p>
          <a:p>
            <a:pPr marL="0" indent="0" algn="ctr">
              <a:buNone/>
            </a:pPr>
            <a:r>
              <a:rPr lang="en-US" sz="1600" i="1" dirty="0" smtClean="0"/>
              <a:t>on a need to know basis</a:t>
            </a:r>
          </a:p>
          <a:p>
            <a:pPr marL="0" indent="0" algn="ctr">
              <a:buNone/>
            </a:pPr>
            <a:r>
              <a:rPr lang="en-US" sz="1600" i="1" dirty="0"/>
              <a:t>+</a:t>
            </a:r>
            <a:endParaRPr lang="en-US" sz="1600" dirty="0" smtClean="0"/>
          </a:p>
          <a:p>
            <a:pPr marL="0" indent="0" algn="ctr">
              <a:buNone/>
            </a:pPr>
            <a:r>
              <a:rPr lang="en-US" sz="1600" b="1" dirty="0" smtClean="0"/>
              <a:t>Ease of Use</a:t>
            </a:r>
          </a:p>
          <a:p>
            <a:pPr marL="0" indent="0" algn="ctr">
              <a:buNone/>
            </a:pPr>
            <a:r>
              <a:rPr lang="en-US" sz="1600" i="1" dirty="0" smtClean="0"/>
              <a:t>Transition is intuitive and familiar</a:t>
            </a:r>
          </a:p>
          <a:p>
            <a:endParaRPr lang="en-US" sz="2400" dirty="0"/>
          </a:p>
        </p:txBody>
      </p:sp>
    </p:spTree>
    <p:extLst>
      <p:ext uri="{BB962C8B-B14F-4D97-AF65-F5344CB8AC3E}">
        <p14:creationId xmlns:p14="http://schemas.microsoft.com/office/powerpoint/2010/main" val="2300625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 calcmode="lin" valueType="num">
                                      <p:cBhvr additive="base">
                                        <p:cTn id="1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anim calcmode="lin" valueType="num">
                                      <p:cBhvr additive="base">
                                        <p:cTn id="23"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 calcmode="lin" valueType="num">
                                      <p:cBhvr additive="base">
                                        <p:cTn id="2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 calcmode="lin" valueType="num">
                                      <p:cBhvr additive="base">
                                        <p:cTn id="3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4">
                                            <p:txEl>
                                              <p:pRg st="7" end="7"/>
                                            </p:txEl>
                                          </p:spTgt>
                                        </p:tgtEl>
                                        <p:attrNameLst>
                                          <p:attrName>style.visibility</p:attrName>
                                        </p:attrNameLst>
                                      </p:cBhvr>
                                      <p:to>
                                        <p:strVal val="visible"/>
                                      </p:to>
                                    </p:set>
                                    <p:anim calcmode="lin" valueType="num">
                                      <p:cBhvr additive="base">
                                        <p:cTn id="3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4">
                                            <p:txEl>
                                              <p:pRg st="8" end="8"/>
                                            </p:txEl>
                                          </p:spTgt>
                                        </p:tgtEl>
                                        <p:attrNameLst>
                                          <p:attrName>style.visibility</p:attrName>
                                        </p:attrNameLst>
                                      </p:cBhvr>
                                      <p:to>
                                        <p:strVal val="visible"/>
                                      </p:to>
                                    </p:set>
                                    <p:anim calcmode="lin" valueType="num">
                                      <p:cBhvr additive="base">
                                        <p:cTn id="4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
                                            <p:txEl>
                                              <p:pRg st="9" end="9"/>
                                            </p:txEl>
                                          </p:spTgt>
                                        </p:tgtEl>
                                        <p:attrNameLst>
                                          <p:attrName>style.visibility</p:attrName>
                                        </p:attrNameLst>
                                      </p:cBhvr>
                                      <p:to>
                                        <p:strVal val="visible"/>
                                      </p:to>
                                    </p:set>
                                    <p:anim calcmode="lin" valueType="num">
                                      <p:cBhvr additive="base">
                                        <p:cTn id="4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4">
                                            <p:txEl>
                                              <p:pRg st="10" end="10"/>
                                            </p:txEl>
                                          </p:spTgt>
                                        </p:tgtEl>
                                        <p:attrNameLst>
                                          <p:attrName>style.visibility</p:attrName>
                                        </p:attrNameLst>
                                      </p:cBhvr>
                                      <p:to>
                                        <p:strVal val="visible"/>
                                      </p:to>
                                    </p:set>
                                    <p:anim calcmode="lin" valueType="num">
                                      <p:cBhvr additive="base">
                                        <p:cTn id="5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4">
                                            <p:txEl>
                                              <p:pRg st="11" end="11"/>
                                            </p:txEl>
                                          </p:spTgt>
                                        </p:tgtEl>
                                        <p:attrNameLst>
                                          <p:attrName>style.visibility</p:attrName>
                                        </p:attrNameLst>
                                      </p:cBhvr>
                                      <p:to>
                                        <p:strVal val="visible"/>
                                      </p:to>
                                    </p:set>
                                    <p:anim calcmode="lin" valueType="num">
                                      <p:cBhvr additive="base">
                                        <p:cTn id="5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4">
                                            <p:txEl>
                                              <p:pRg st="12" end="12"/>
                                            </p:txEl>
                                          </p:spTgt>
                                        </p:tgtEl>
                                        <p:attrNameLst>
                                          <p:attrName>style.visibility</p:attrName>
                                        </p:attrNameLst>
                                      </p:cBhvr>
                                      <p:to>
                                        <p:strVal val="visible"/>
                                      </p:to>
                                    </p:set>
                                    <p:anim calcmode="lin" valueType="num">
                                      <p:cBhvr additive="base">
                                        <p:cTn id="5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4">
                                            <p:txEl>
                                              <p:pRg st="13" end="13"/>
                                            </p:txEl>
                                          </p:spTgt>
                                        </p:tgtEl>
                                        <p:attrNameLst>
                                          <p:attrName>style.visibility</p:attrName>
                                        </p:attrNameLst>
                                      </p:cBhvr>
                                      <p:to>
                                        <p:strVal val="visible"/>
                                      </p:to>
                                    </p:set>
                                    <p:anim calcmode="lin" valueType="num">
                                      <p:cBhvr additive="base">
                                        <p:cTn id="6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4">
                                            <p:txEl>
                                              <p:pRg st="14" end="14"/>
                                            </p:txEl>
                                          </p:spTgt>
                                        </p:tgtEl>
                                        <p:attrNameLst>
                                          <p:attrName>style.visibility</p:attrName>
                                        </p:attrNameLst>
                                      </p:cBhvr>
                                      <p:to>
                                        <p:strVal val="visible"/>
                                      </p:to>
                                    </p:set>
                                    <p:anim calcmode="lin" valueType="num">
                                      <p:cBhvr additive="base">
                                        <p:cTn id="67"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algn="ctr"/>
            <a:r>
              <a:rPr lang="en-US" dirty="0" smtClean="0"/>
              <a:t>Introduction of</a:t>
            </a:r>
            <a:br>
              <a:rPr lang="en-US" dirty="0" smtClean="0"/>
            </a:br>
            <a:r>
              <a:rPr lang="en-US" dirty="0" smtClean="0"/>
              <a:t>Financial Data Mart (FDM) </a:t>
            </a:r>
            <a:endParaRPr lang="en-US" dirty="0"/>
          </a:p>
        </p:txBody>
      </p:sp>
    </p:spTree>
    <p:extLst>
      <p:ext uri="{BB962C8B-B14F-4D97-AF65-F5344CB8AC3E}">
        <p14:creationId xmlns:p14="http://schemas.microsoft.com/office/powerpoint/2010/main" val="9345322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92627325"/>
              </p:ext>
            </p:extLst>
          </p:nvPr>
        </p:nvGraphicFramePr>
        <p:xfrm>
          <a:off x="520730" y="1672976"/>
          <a:ext cx="8170033" cy="4173046"/>
        </p:xfrm>
        <a:graphic>
          <a:graphicData uri="http://schemas.openxmlformats.org/drawingml/2006/table">
            <a:tbl>
              <a:tblPr firstRow="1" bandRow="1">
                <a:tableStyleId>{5C22544A-7EE6-4342-B048-85BDC9FD1C3A}</a:tableStyleId>
              </a:tblPr>
              <a:tblGrid>
                <a:gridCol w="907782"/>
                <a:gridCol w="7262251"/>
              </a:tblGrid>
              <a:tr h="513418">
                <a:tc>
                  <a:txBody>
                    <a:bodyPr/>
                    <a:lstStyle/>
                    <a:p>
                      <a:r>
                        <a:rPr lang="en-US" sz="1600" dirty="0" smtClean="0">
                          <a:solidFill>
                            <a:schemeClr val="bg1"/>
                          </a:solidFill>
                        </a:rPr>
                        <a:t>2010</a:t>
                      </a:r>
                      <a:endParaRPr lang="en-US" sz="1600" dirty="0">
                        <a:solidFill>
                          <a:schemeClr val="bg1"/>
                        </a:solidFill>
                      </a:endParaRPr>
                    </a:p>
                  </a:txBody>
                  <a:tcPr>
                    <a:solidFill>
                      <a:schemeClr val="bg2">
                        <a:lumMod val="50000"/>
                      </a:schemeClr>
                    </a:solidFill>
                  </a:tcPr>
                </a:tc>
                <a:tc>
                  <a:txBody>
                    <a:bodyPr/>
                    <a:lstStyle/>
                    <a:p>
                      <a:r>
                        <a:rPr lang="en-US" sz="1600" dirty="0" smtClean="0">
                          <a:solidFill>
                            <a:schemeClr val="bg1"/>
                          </a:solidFill>
                        </a:rPr>
                        <a:t>Financial Data Mart build began (ETL</a:t>
                      </a:r>
                      <a:r>
                        <a:rPr lang="en-US" sz="1600" baseline="0" dirty="0" smtClean="0">
                          <a:solidFill>
                            <a:schemeClr val="bg1"/>
                          </a:solidFill>
                        </a:rPr>
                        <a:t> Loads, Tables, Metadata)</a:t>
                      </a:r>
                      <a:endParaRPr lang="en-US" sz="1600" dirty="0">
                        <a:solidFill>
                          <a:schemeClr val="bg1"/>
                        </a:solidFill>
                      </a:endParaRPr>
                    </a:p>
                  </a:txBody>
                  <a:tcPr>
                    <a:solidFill>
                      <a:schemeClr val="bg2">
                        <a:lumMod val="50000"/>
                      </a:schemeClr>
                    </a:solidFill>
                  </a:tcPr>
                </a:tc>
              </a:tr>
              <a:tr h="513418">
                <a:tc>
                  <a:txBody>
                    <a:bodyPr/>
                    <a:lstStyle/>
                    <a:p>
                      <a:r>
                        <a:rPr lang="en-US" sz="1600" dirty="0" smtClean="0">
                          <a:solidFill>
                            <a:schemeClr val="bg1"/>
                          </a:solidFill>
                        </a:rPr>
                        <a:t>2011</a:t>
                      </a:r>
                      <a:endParaRPr lang="en-US" sz="1600" dirty="0">
                        <a:solidFill>
                          <a:schemeClr val="bg1"/>
                        </a:solidFill>
                      </a:endParaRPr>
                    </a:p>
                  </a:txBody>
                  <a:tcPr>
                    <a:solidFill>
                      <a:schemeClr val="bg2">
                        <a:lumMod val="50000"/>
                      </a:schemeClr>
                    </a:solidFill>
                  </a:tcPr>
                </a:tc>
                <a:tc>
                  <a:txBody>
                    <a:bodyPr/>
                    <a:lstStyle/>
                    <a:p>
                      <a:r>
                        <a:rPr lang="en-US" sz="1600" dirty="0" smtClean="0">
                          <a:solidFill>
                            <a:schemeClr val="bg1"/>
                          </a:solidFill>
                        </a:rPr>
                        <a:t>Initial Cubes and Information Maps (metadata) developed</a:t>
                      </a:r>
                      <a:endParaRPr lang="en-US" sz="1600" dirty="0">
                        <a:solidFill>
                          <a:schemeClr val="bg1"/>
                        </a:solidFill>
                      </a:endParaRPr>
                    </a:p>
                  </a:txBody>
                  <a:tcPr>
                    <a:solidFill>
                      <a:schemeClr val="bg2">
                        <a:lumMod val="50000"/>
                      </a:schemeClr>
                    </a:solidFill>
                  </a:tcPr>
                </a:tc>
              </a:tr>
              <a:tr h="513418">
                <a:tc>
                  <a:txBody>
                    <a:bodyPr/>
                    <a:lstStyle/>
                    <a:p>
                      <a:r>
                        <a:rPr lang="en-US" sz="1600" dirty="0" smtClean="0">
                          <a:solidFill>
                            <a:schemeClr val="bg1"/>
                          </a:solidFill>
                        </a:rPr>
                        <a:t>2012</a:t>
                      </a:r>
                      <a:endParaRPr lang="en-US" sz="1600" dirty="0">
                        <a:solidFill>
                          <a:schemeClr val="bg1"/>
                        </a:solidFill>
                      </a:endParaRPr>
                    </a:p>
                  </a:txBody>
                  <a:tcPr>
                    <a:solidFill>
                      <a:schemeClr val="bg2">
                        <a:lumMod val="5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Released</a:t>
                      </a:r>
                      <a:r>
                        <a:rPr lang="en-US" sz="1600" baseline="0" dirty="0" smtClean="0">
                          <a:solidFill>
                            <a:schemeClr val="bg1"/>
                          </a:solidFill>
                        </a:rPr>
                        <a:t> </a:t>
                      </a:r>
                      <a:r>
                        <a:rPr lang="en-US" sz="1600" dirty="0" smtClean="0">
                          <a:solidFill>
                            <a:schemeClr val="bg1"/>
                          </a:solidFill>
                        </a:rPr>
                        <a:t>Comprehensive Financial Report (CFR) and Budget Preparation report</a:t>
                      </a:r>
                      <a:r>
                        <a:rPr lang="en-US" sz="1600" baseline="0" dirty="0" smtClean="0">
                          <a:solidFill>
                            <a:schemeClr val="bg1"/>
                          </a:solidFill>
                        </a:rPr>
                        <a:t> set</a:t>
                      </a:r>
                      <a:endParaRPr lang="en-US" sz="1600" dirty="0">
                        <a:solidFill>
                          <a:schemeClr val="bg1"/>
                        </a:solidFill>
                      </a:endParaRPr>
                    </a:p>
                  </a:txBody>
                  <a:tcPr>
                    <a:solidFill>
                      <a:schemeClr val="bg2">
                        <a:lumMod val="50000"/>
                      </a:schemeClr>
                    </a:solidFill>
                  </a:tcPr>
                </a:tc>
              </a:tr>
              <a:tr h="513418">
                <a:tc>
                  <a:txBody>
                    <a:bodyPr/>
                    <a:lstStyle/>
                    <a:p>
                      <a:r>
                        <a:rPr lang="en-US" sz="1600" dirty="0" smtClean="0">
                          <a:solidFill>
                            <a:schemeClr val="bg1"/>
                          </a:solidFill>
                        </a:rPr>
                        <a:t>2013</a:t>
                      </a:r>
                      <a:endParaRPr lang="en-US" sz="1600" dirty="0">
                        <a:solidFill>
                          <a:schemeClr val="bg1"/>
                        </a:solidFill>
                      </a:endParaRPr>
                    </a:p>
                  </a:txBody>
                  <a:tcPr>
                    <a:solidFill>
                      <a:schemeClr val="accent3"/>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Released Position Management and </a:t>
                      </a:r>
                      <a:r>
                        <a:rPr lang="en-US" sz="1600" baseline="0" dirty="0" smtClean="0">
                          <a:solidFill>
                            <a:schemeClr val="bg1"/>
                          </a:solidFill>
                        </a:rPr>
                        <a:t>Vacancy Lag report set</a:t>
                      </a:r>
                      <a:endParaRPr lang="en-US" sz="1600" dirty="0">
                        <a:solidFill>
                          <a:schemeClr val="bg1"/>
                        </a:solidFill>
                      </a:endParaRPr>
                    </a:p>
                  </a:txBody>
                  <a:tcPr>
                    <a:solidFill>
                      <a:schemeClr val="accent3"/>
                    </a:solidFill>
                  </a:tcPr>
                </a:tc>
              </a:tr>
              <a:tr h="513418">
                <a:tc>
                  <a:txBody>
                    <a:bodyPr/>
                    <a:lstStyle/>
                    <a:p>
                      <a:r>
                        <a:rPr lang="en-US" sz="1600" dirty="0" smtClean="0">
                          <a:solidFill>
                            <a:schemeClr val="bg1"/>
                          </a:solidFill>
                        </a:rPr>
                        <a:t>2013</a:t>
                      </a:r>
                      <a:endParaRPr lang="en-US" sz="1600" dirty="0">
                        <a:solidFill>
                          <a:schemeClr val="bg1"/>
                        </a:solidFill>
                      </a:endParaRPr>
                    </a:p>
                  </a:txBody>
                  <a:tcPr>
                    <a:solidFill>
                      <a:schemeClr val="accent3"/>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Released Grants (Sponsored) report set</a:t>
                      </a:r>
                      <a:endParaRPr lang="en-US" sz="1600" dirty="0">
                        <a:solidFill>
                          <a:schemeClr val="bg1"/>
                        </a:solidFill>
                      </a:endParaRPr>
                    </a:p>
                  </a:txBody>
                  <a:tcPr>
                    <a:solidFill>
                      <a:schemeClr val="accent3"/>
                    </a:solidFill>
                  </a:tcPr>
                </a:tc>
              </a:tr>
              <a:tr h="513418">
                <a:tc>
                  <a:txBody>
                    <a:bodyPr/>
                    <a:lstStyle/>
                    <a:p>
                      <a:r>
                        <a:rPr lang="en-US" sz="1600" dirty="0" smtClean="0">
                          <a:solidFill>
                            <a:schemeClr val="bg1"/>
                          </a:solidFill>
                        </a:rPr>
                        <a:t>2013</a:t>
                      </a:r>
                      <a:endParaRPr lang="en-US" sz="1600" dirty="0">
                        <a:solidFill>
                          <a:schemeClr val="bg1"/>
                        </a:solidFill>
                      </a:endParaRPr>
                    </a:p>
                  </a:txBody>
                  <a:tcPr>
                    <a:solidFill>
                      <a:schemeClr val="accent3"/>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Released</a:t>
                      </a:r>
                      <a:r>
                        <a:rPr lang="en-US" sz="1600" baseline="0" dirty="0" smtClean="0">
                          <a:solidFill>
                            <a:schemeClr val="bg1"/>
                          </a:solidFill>
                        </a:rPr>
                        <a:t> Fraud Detection (encumbrances) report utilizing Forecast Server</a:t>
                      </a:r>
                      <a:endParaRPr lang="en-US" sz="1600" dirty="0">
                        <a:solidFill>
                          <a:schemeClr val="bg1"/>
                        </a:solidFill>
                      </a:endParaRPr>
                    </a:p>
                  </a:txBody>
                  <a:tcPr>
                    <a:solidFill>
                      <a:schemeClr val="accent3"/>
                    </a:solidFill>
                  </a:tcPr>
                </a:tc>
              </a:tr>
              <a:tr h="513418">
                <a:tc>
                  <a:txBody>
                    <a:bodyPr/>
                    <a:lstStyle/>
                    <a:p>
                      <a:r>
                        <a:rPr lang="en-US" sz="1600" dirty="0" smtClean="0">
                          <a:solidFill>
                            <a:schemeClr val="bg1"/>
                          </a:solidFill>
                        </a:rPr>
                        <a:t>2014</a:t>
                      </a:r>
                      <a:endParaRPr lang="en-US" sz="1600" dirty="0">
                        <a:solidFill>
                          <a:schemeClr val="bg1"/>
                        </a:solidFill>
                      </a:endParaRPr>
                    </a:p>
                  </a:txBody>
                  <a:tcPr>
                    <a:solidFill>
                      <a:schemeClr val="accent1">
                        <a:lumMod val="7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Planned release of new Key Performance Metrics dashboard </a:t>
                      </a:r>
                      <a:r>
                        <a:rPr lang="en-US" sz="1600" baseline="0" dirty="0" smtClean="0">
                          <a:solidFill>
                            <a:schemeClr val="bg1"/>
                          </a:solidFill>
                        </a:rPr>
                        <a:t>analytics</a:t>
                      </a:r>
                      <a:endParaRPr lang="en-US" sz="1600" dirty="0">
                        <a:solidFill>
                          <a:schemeClr val="bg1"/>
                        </a:solidFill>
                      </a:endParaRPr>
                    </a:p>
                  </a:txBody>
                  <a:tcPr>
                    <a:solidFill>
                      <a:schemeClr val="accent1">
                        <a:lumMod val="75000"/>
                      </a:schemeClr>
                    </a:solidFill>
                  </a:tcPr>
                </a:tc>
              </a:tr>
              <a:tr h="513418">
                <a:tc>
                  <a:txBody>
                    <a:bodyPr/>
                    <a:lstStyle/>
                    <a:p>
                      <a:r>
                        <a:rPr lang="en-US" sz="1600" dirty="0" smtClean="0">
                          <a:solidFill>
                            <a:schemeClr val="bg1"/>
                          </a:solidFill>
                        </a:rPr>
                        <a:t>2014</a:t>
                      </a:r>
                      <a:endParaRPr lang="en-US" sz="1600" dirty="0">
                        <a:solidFill>
                          <a:schemeClr val="bg1"/>
                        </a:solidFill>
                      </a:endParaRPr>
                    </a:p>
                  </a:txBody>
                  <a:tcPr>
                    <a:solidFill>
                      <a:schemeClr val="accent1">
                        <a:lumMod val="7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dirty="0" smtClean="0">
                          <a:solidFill>
                            <a:schemeClr val="bg1"/>
                          </a:solidFill>
                        </a:rPr>
                        <a:t>Planned completion of CFR</a:t>
                      </a:r>
                      <a:r>
                        <a:rPr lang="en-US" sz="1600" baseline="0" dirty="0" smtClean="0">
                          <a:solidFill>
                            <a:schemeClr val="bg1"/>
                          </a:solidFill>
                        </a:rPr>
                        <a:t> Enhancements</a:t>
                      </a:r>
                      <a:endParaRPr lang="en-US" sz="1600" dirty="0">
                        <a:solidFill>
                          <a:schemeClr val="bg1"/>
                        </a:solidFill>
                      </a:endParaRPr>
                    </a:p>
                  </a:txBody>
                  <a:tcPr>
                    <a:solidFill>
                      <a:schemeClr val="accent1">
                        <a:lumMod val="75000"/>
                      </a:schemeClr>
                    </a:solidFill>
                  </a:tcPr>
                </a:tc>
              </a:tr>
            </a:tbl>
          </a:graphicData>
        </a:graphic>
      </p:graphicFrame>
      <p:sp>
        <p:nvSpPr>
          <p:cNvPr id="3" name="Title 2"/>
          <p:cNvSpPr>
            <a:spLocks noGrp="1"/>
          </p:cNvSpPr>
          <p:nvPr>
            <p:ph type="title"/>
          </p:nvPr>
        </p:nvSpPr>
        <p:spPr>
          <a:xfrm>
            <a:off x="520730" y="710512"/>
            <a:ext cx="8170033" cy="584969"/>
          </a:xfrm>
        </p:spPr>
        <p:txBody>
          <a:bodyPr>
            <a:noAutofit/>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FDM TIMELINE</a:t>
            </a:r>
            <a:endParaRPr lang="en-US" sz="3200" dirty="0"/>
          </a:p>
        </p:txBody>
      </p:sp>
    </p:spTree>
    <p:extLst>
      <p:ext uri="{BB962C8B-B14F-4D97-AF65-F5344CB8AC3E}">
        <p14:creationId xmlns:p14="http://schemas.microsoft.com/office/powerpoint/2010/main" val="1241586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0179"/>
            <a:ext cx="8229600" cy="612094"/>
          </a:xfrm>
        </p:spPr>
        <p:txBody>
          <a:bodyPr>
            <a:normAutofit/>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FDM SOURCE DATA</a:t>
            </a:r>
            <a:endParaRPr lang="en-US" sz="3600" dirty="0"/>
          </a:p>
        </p:txBody>
      </p:sp>
      <p:graphicFrame>
        <p:nvGraphicFramePr>
          <p:cNvPr id="4" name="Diagram 3"/>
          <p:cNvGraphicFramePr/>
          <p:nvPr>
            <p:extLst>
              <p:ext uri="{D42A27DB-BD31-4B8C-83A1-F6EECF244321}">
                <p14:modId xmlns:p14="http://schemas.microsoft.com/office/powerpoint/2010/main" val="1012840272"/>
              </p:ext>
            </p:extLst>
          </p:nvPr>
        </p:nvGraphicFramePr>
        <p:xfrm>
          <a:off x="314324" y="1339273"/>
          <a:ext cx="8562975" cy="54379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1219200" y="4254500"/>
            <a:ext cx="1955800" cy="738664"/>
          </a:xfrm>
          <a:prstGeom prst="flowChartMagneticDrum">
            <a:avLst/>
          </a:prstGeom>
          <a:solidFill>
            <a:schemeClr val="accent3"/>
          </a:solidFill>
          <a:ln w="12700" cmpd="sng">
            <a:solidFill>
              <a:schemeClr val="bg1"/>
            </a:solidFill>
          </a:ln>
        </p:spPr>
        <p:txBody>
          <a:bodyPr wrap="square" rtlCol="0">
            <a:spAutoFit/>
          </a:bodyPr>
          <a:lstStyle/>
          <a:p>
            <a:r>
              <a:rPr lang="en-US" sz="1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OTHER DATA SOURCES</a:t>
            </a:r>
            <a:endParaRPr lang="en-US" sz="1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Down Arrow 4"/>
          <p:cNvSpPr/>
          <p:nvPr/>
        </p:nvSpPr>
        <p:spPr>
          <a:xfrm rot="19570321">
            <a:off x="2918713" y="4868559"/>
            <a:ext cx="849673" cy="928273"/>
          </a:xfrm>
          <a:prstGeom prst="downArrow">
            <a:avLst/>
          </a:prstGeom>
        </p:spPr>
        <p:style>
          <a:lnRef idx="2">
            <a:schemeClr val="lt1">
              <a:hueOff val="0"/>
              <a:satOff val="0"/>
              <a:lumOff val="0"/>
              <a:alphaOff val="0"/>
            </a:schemeClr>
          </a:lnRef>
          <a:fillRef idx="1">
            <a:schemeClr val="accent3">
              <a:tint val="60000"/>
              <a:hueOff val="0"/>
              <a:satOff val="0"/>
              <a:lumOff val="0"/>
              <a:alphaOff val="0"/>
            </a:schemeClr>
          </a:fillRef>
          <a:effectRef idx="0">
            <a:schemeClr val="accent3">
              <a:tint val="60000"/>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19311433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1"/>
            <a:ext cx="8001000" cy="677205"/>
          </a:xfrm>
        </p:spPr>
        <p:txBody>
          <a:bodyPr>
            <a:normAutofit/>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FDM SCHEMA PROCESS</a:t>
            </a:r>
            <a:endParaRPr lang="en-US" sz="3600"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3564677710"/>
              </p:ext>
            </p:extLst>
          </p:nvPr>
        </p:nvGraphicFramePr>
        <p:xfrm>
          <a:off x="266700" y="1358900"/>
          <a:ext cx="8699500" cy="5054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812800" y="5905500"/>
            <a:ext cx="3577885" cy="338554"/>
          </a:xfrm>
          <a:prstGeom prst="rect">
            <a:avLst/>
          </a:prstGeom>
          <a:noFill/>
        </p:spPr>
        <p:txBody>
          <a:bodyPr wrap="none" rtlCol="0">
            <a:spAutoFit/>
          </a:bodyPr>
          <a:lstStyle/>
          <a:p>
            <a:r>
              <a:rPr lang="en-US" sz="1600" b="1" i="1" dirty="0" smtClean="0"/>
              <a:t>* Nightly Refresh  Monday - Friday</a:t>
            </a:r>
            <a:endParaRPr lang="en-US" sz="1600" b="1" i="1" dirty="0"/>
          </a:p>
        </p:txBody>
      </p:sp>
    </p:spTree>
    <p:extLst>
      <p:ext uri="{BB962C8B-B14F-4D97-AF65-F5344CB8AC3E}">
        <p14:creationId xmlns:p14="http://schemas.microsoft.com/office/powerpoint/2010/main" val="620439139"/>
      </p:ext>
    </p:extLst>
  </p:cSld>
  <p:clrMapOvr>
    <a:masterClrMapping/>
  </p:clrMapOvr>
  <p:transition spd="slow">
    <p:push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40233"/>
            <a:ext cx="8305800" cy="519730"/>
          </a:xfrm>
        </p:spPr>
        <p:txBody>
          <a:bodyPr>
            <a:normAutofit fontScale="90000"/>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FDM ETL PROCEDURES</a:t>
            </a:r>
            <a:endParaRPr lang="en-US" sz="3600" dirty="0"/>
          </a:p>
        </p:txBody>
      </p:sp>
      <p:graphicFrame>
        <p:nvGraphicFramePr>
          <p:cNvPr id="2" name="Content Placeholder 1"/>
          <p:cNvGraphicFramePr>
            <a:graphicFrameLocks noGrp="1"/>
          </p:cNvGraphicFramePr>
          <p:nvPr>
            <p:ph sz="half" idx="4294967295"/>
            <p:extLst>
              <p:ext uri="{D42A27DB-BD31-4B8C-83A1-F6EECF244321}">
                <p14:modId xmlns:p14="http://schemas.microsoft.com/office/powerpoint/2010/main" val="248337346"/>
              </p:ext>
            </p:extLst>
          </p:nvPr>
        </p:nvGraphicFramePr>
        <p:xfrm>
          <a:off x="153924" y="1243295"/>
          <a:ext cx="8990076" cy="5395807"/>
        </p:xfrm>
        <a:graphic>
          <a:graphicData uri="http://schemas.openxmlformats.org/drawingml/2006/table">
            <a:tbl>
              <a:tblPr firstRow="1" bandRow="1">
                <a:tableStyleId>{F5AB1C69-6EDB-4FF4-983F-18BD219EF322}</a:tableStyleId>
              </a:tblPr>
              <a:tblGrid>
                <a:gridCol w="2860360"/>
                <a:gridCol w="1396924"/>
                <a:gridCol w="4732792"/>
              </a:tblGrid>
              <a:tr h="372434">
                <a:tc>
                  <a:txBody>
                    <a:bodyPr/>
                    <a:lstStyle/>
                    <a:p>
                      <a:r>
                        <a:rPr lang="en-US" dirty="0" smtClean="0"/>
                        <a:t>ETL Procedure</a:t>
                      </a:r>
                      <a:endParaRPr lang="en-US" dirty="0"/>
                    </a:p>
                  </a:txBody>
                  <a:tcPr/>
                </a:tc>
                <a:tc>
                  <a:txBody>
                    <a:bodyPr/>
                    <a:lstStyle/>
                    <a:p>
                      <a:r>
                        <a:rPr lang="en-US" dirty="0" smtClean="0"/>
                        <a:t>Process</a:t>
                      </a:r>
                      <a:endParaRPr lang="en-US" dirty="0"/>
                    </a:p>
                  </a:txBody>
                  <a:tcPr/>
                </a:tc>
                <a:tc>
                  <a:txBody>
                    <a:bodyPr/>
                    <a:lstStyle/>
                    <a:p>
                      <a:r>
                        <a:rPr lang="en-US" dirty="0" smtClean="0"/>
                        <a:t>Source Data</a:t>
                      </a:r>
                      <a:endParaRPr lang="en-US" dirty="0"/>
                    </a:p>
                  </a:txBody>
                  <a:tcPr/>
                </a:tc>
              </a:tr>
              <a:tr h="6226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a:t>
                      </a:r>
                      <a:r>
                        <a:rPr lang="en-US" baseline="0" dirty="0" smtClean="0"/>
                        <a:t> - </a:t>
                      </a:r>
                      <a:r>
                        <a:rPr lang="en-US" dirty="0" smtClean="0"/>
                        <a:t>Foundation Tables</a:t>
                      </a:r>
                    </a:p>
                    <a:p>
                      <a:endParaRPr lang="en-US" dirty="0"/>
                    </a:p>
                  </a:txBody>
                  <a:tcPr/>
                </a:tc>
                <a:tc>
                  <a:txBody>
                    <a:bodyPr/>
                    <a:lstStyle/>
                    <a:p>
                      <a:r>
                        <a:rPr lang="en-US" dirty="0" smtClean="0"/>
                        <a:t>Copy</a:t>
                      </a:r>
                      <a:endParaRPr lang="en-US" dirty="0"/>
                    </a:p>
                  </a:txBody>
                  <a:tcPr/>
                </a:tc>
                <a:tc>
                  <a:txBody>
                    <a:bodyPr/>
                    <a:lstStyle/>
                    <a:p>
                      <a:r>
                        <a:rPr lang="en-US" dirty="0" smtClean="0"/>
                        <a:t>Account,</a:t>
                      </a:r>
                      <a:r>
                        <a:rPr lang="en-US" baseline="0" dirty="0" smtClean="0"/>
                        <a:t> Department, Fund, Class, Program, Project Grants tables</a:t>
                      </a:r>
                      <a:endParaRPr lang="en-US" dirty="0"/>
                    </a:p>
                  </a:txBody>
                  <a:tcPr/>
                </a:tc>
              </a:tr>
              <a:tr h="6226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 - Financial KK</a:t>
                      </a:r>
                    </a:p>
                    <a:p>
                      <a:endParaRPr lang="en-US" dirty="0"/>
                    </a:p>
                  </a:txBody>
                  <a:tcPr/>
                </a:tc>
                <a:tc>
                  <a:txBody>
                    <a:bodyPr/>
                    <a:lstStyle/>
                    <a:p>
                      <a:r>
                        <a:rPr lang="en-US" dirty="0" smtClean="0"/>
                        <a:t>Copy</a:t>
                      </a:r>
                      <a:endParaRPr lang="en-US" dirty="0"/>
                    </a:p>
                  </a:txBody>
                  <a:tcPr/>
                </a:tc>
                <a:tc>
                  <a:txBody>
                    <a:bodyPr/>
                    <a:lstStyle/>
                    <a:p>
                      <a:r>
                        <a:rPr lang="en-US" dirty="0" smtClean="0"/>
                        <a:t>KK Budget,</a:t>
                      </a:r>
                      <a:r>
                        <a:rPr lang="en-US" baseline="0" dirty="0" smtClean="0"/>
                        <a:t> </a:t>
                      </a:r>
                      <a:r>
                        <a:rPr lang="en-US" dirty="0" smtClean="0"/>
                        <a:t>Ledger KK, KK Activity, KK Source, KK Referenced tables</a:t>
                      </a:r>
                      <a:endParaRPr lang="en-US" dirty="0"/>
                    </a:p>
                  </a:txBody>
                  <a:tcPr/>
                </a:tc>
              </a:tr>
              <a:tr h="622684">
                <a:tc>
                  <a:txBody>
                    <a:bodyPr/>
                    <a:lstStyle/>
                    <a:p>
                      <a:r>
                        <a:rPr lang="en-US" dirty="0" smtClean="0"/>
                        <a:t>C – GL Tables</a:t>
                      </a:r>
                      <a:endParaRPr lang="en-US" dirty="0"/>
                    </a:p>
                  </a:txBody>
                  <a:tcPr/>
                </a:tc>
                <a:tc>
                  <a:txBody>
                    <a:bodyPr/>
                    <a:lstStyle/>
                    <a:p>
                      <a:r>
                        <a:rPr lang="en-US" dirty="0" smtClean="0"/>
                        <a:t>Copy</a:t>
                      </a:r>
                      <a:endParaRPr lang="en-US" dirty="0"/>
                    </a:p>
                  </a:txBody>
                  <a:tcPr/>
                </a:tc>
                <a:tc>
                  <a:txBody>
                    <a:bodyPr/>
                    <a:lstStyle/>
                    <a:p>
                      <a:r>
                        <a:rPr lang="en-US" dirty="0" err="1" smtClean="0"/>
                        <a:t>PersServBOR</a:t>
                      </a:r>
                      <a:r>
                        <a:rPr lang="en-US" dirty="0" smtClean="0"/>
                        <a:t>, </a:t>
                      </a:r>
                      <a:r>
                        <a:rPr lang="en-US" baseline="0" dirty="0" smtClean="0"/>
                        <a:t>JGEN BOR Tables, GL Journals, Ledger tables</a:t>
                      </a:r>
                      <a:endParaRPr lang="en-US" dirty="0"/>
                    </a:p>
                  </a:txBody>
                  <a:tcPr/>
                </a:tc>
              </a:tr>
              <a:tr h="631137">
                <a:tc>
                  <a:txBody>
                    <a:bodyPr/>
                    <a:lstStyle/>
                    <a:p>
                      <a:r>
                        <a:rPr lang="en-US" dirty="0" smtClean="0"/>
                        <a:t>D – Other</a:t>
                      </a:r>
                      <a:r>
                        <a:rPr lang="en-US" baseline="0" dirty="0" smtClean="0"/>
                        <a:t> PS Tables</a:t>
                      </a:r>
                      <a:endParaRPr lang="en-US" dirty="0"/>
                    </a:p>
                  </a:txBody>
                  <a:tcPr/>
                </a:tc>
                <a:tc>
                  <a:txBody>
                    <a:bodyPr/>
                    <a:lstStyle/>
                    <a:p>
                      <a:r>
                        <a:rPr lang="en-US" dirty="0" smtClean="0"/>
                        <a:t>Copy</a:t>
                      </a:r>
                      <a:endParaRPr lang="en-US" dirty="0"/>
                    </a:p>
                  </a:txBody>
                  <a:tcPr/>
                </a:tc>
                <a:tc>
                  <a:txBody>
                    <a:bodyPr/>
                    <a:lstStyle/>
                    <a:p>
                      <a:r>
                        <a:rPr lang="en-US" dirty="0" smtClean="0"/>
                        <a:t>Expense Sheet, PO, Receiver, </a:t>
                      </a:r>
                      <a:r>
                        <a:rPr lang="en-US" baseline="0" dirty="0" smtClean="0"/>
                        <a:t>Requisition, Speed Chart, Speed Type tables</a:t>
                      </a:r>
                      <a:endParaRPr lang="en-US" dirty="0"/>
                    </a:p>
                  </a:txBody>
                  <a:tcPr/>
                </a:tc>
              </a:tr>
              <a:tr h="622684">
                <a:tc>
                  <a:txBody>
                    <a:bodyPr/>
                    <a:lstStyle/>
                    <a:p>
                      <a:r>
                        <a:rPr lang="en-US" dirty="0" smtClean="0"/>
                        <a:t>E – Account</a:t>
                      </a:r>
                      <a:r>
                        <a:rPr lang="en-US" baseline="0" dirty="0" smtClean="0"/>
                        <a:t>s Payable</a:t>
                      </a:r>
                      <a:endParaRPr lang="en-US" dirty="0"/>
                    </a:p>
                  </a:txBody>
                  <a:tcPr/>
                </a:tc>
                <a:tc>
                  <a:txBody>
                    <a:bodyPr/>
                    <a:lstStyle/>
                    <a:p>
                      <a:r>
                        <a:rPr lang="en-US" dirty="0" smtClean="0"/>
                        <a:t>Copy</a:t>
                      </a:r>
                      <a:endParaRPr lang="en-US" dirty="0"/>
                    </a:p>
                  </a:txBody>
                  <a:tcPr/>
                </a:tc>
                <a:tc>
                  <a:txBody>
                    <a:bodyPr/>
                    <a:lstStyle/>
                    <a:p>
                      <a:r>
                        <a:rPr lang="en-US" dirty="0" smtClean="0"/>
                        <a:t>Voucher, Line,</a:t>
                      </a:r>
                      <a:r>
                        <a:rPr lang="en-US" baseline="0" dirty="0" smtClean="0"/>
                        <a:t> </a:t>
                      </a:r>
                      <a:r>
                        <a:rPr lang="en-US" baseline="0" dirty="0" err="1" smtClean="0"/>
                        <a:t>Acctg</a:t>
                      </a:r>
                      <a:r>
                        <a:rPr lang="en-US" baseline="0" dirty="0" smtClean="0"/>
                        <a:t> Line, Payments, Payment Voucher XREF, Vendor tables</a:t>
                      </a:r>
                      <a:endParaRPr lang="en-US" dirty="0"/>
                    </a:p>
                  </a:txBody>
                  <a:tcPr/>
                </a:tc>
              </a:tr>
              <a:tr h="4480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 – Budget Preparation</a:t>
                      </a:r>
                      <a:endParaRPr lang="en-US" dirty="0" smtClean="0"/>
                    </a:p>
                  </a:txBody>
                  <a:tcPr/>
                </a:tc>
                <a:tc>
                  <a:txBody>
                    <a:bodyPr/>
                    <a:lstStyle/>
                    <a:p>
                      <a:r>
                        <a:rPr lang="en-US" dirty="0" smtClean="0"/>
                        <a:t>Copy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All Budget Prep tables</a:t>
                      </a:r>
                      <a:endParaRPr lang="en-US" baseline="0" dirty="0" smtClean="0"/>
                    </a:p>
                  </a:txBody>
                  <a:tcPr/>
                </a:tc>
              </a:tr>
              <a:tr h="449298">
                <a:tc>
                  <a:txBody>
                    <a:bodyPr/>
                    <a:lstStyle/>
                    <a:p>
                      <a:r>
                        <a:rPr lang="en-US" dirty="0" smtClean="0"/>
                        <a:t>G, H1</a:t>
                      </a:r>
                      <a:r>
                        <a:rPr lang="en-US" baseline="0" dirty="0" smtClean="0"/>
                        <a:t> – H3, J, M</a:t>
                      </a:r>
                      <a:r>
                        <a:rPr lang="en-US" dirty="0" smtClean="0"/>
                        <a:t> </a:t>
                      </a:r>
                      <a:endParaRPr lang="en-US" dirty="0"/>
                    </a:p>
                  </a:txBody>
                  <a:tcPr/>
                </a:tc>
                <a:tc>
                  <a:txBody>
                    <a:bodyPr/>
                    <a:lstStyle/>
                    <a:p>
                      <a:r>
                        <a:rPr lang="en-US" dirty="0" smtClean="0"/>
                        <a:t>Transform</a:t>
                      </a:r>
                      <a:endParaRPr lang="en-US" dirty="0"/>
                    </a:p>
                  </a:txBody>
                  <a:tcPr/>
                </a:tc>
                <a:tc>
                  <a:txBody>
                    <a:bodyPr/>
                    <a:lstStyle/>
                    <a:p>
                      <a:r>
                        <a:rPr lang="en-US" dirty="0" smtClean="0"/>
                        <a:t>Local</a:t>
                      </a:r>
                      <a:r>
                        <a:rPr lang="en-US" baseline="0" dirty="0" smtClean="0"/>
                        <a:t> copied source FIN tables</a:t>
                      </a:r>
                      <a:endParaRPr lang="en-US" dirty="0" smtClean="0"/>
                    </a:p>
                  </a:txBody>
                  <a:tcPr/>
                </a:tc>
              </a:tr>
              <a:tr h="482989">
                <a:tc>
                  <a:txBody>
                    <a:bodyPr/>
                    <a:lstStyle/>
                    <a:p>
                      <a:r>
                        <a:rPr lang="en-US" dirty="0" smtClean="0"/>
                        <a:t>L – Position Management</a:t>
                      </a:r>
                      <a:endParaRPr lang="en-US" dirty="0"/>
                    </a:p>
                  </a:txBody>
                  <a:tcPr/>
                </a:tc>
                <a:tc>
                  <a:txBody>
                    <a:bodyPr/>
                    <a:lstStyle/>
                    <a:p>
                      <a:r>
                        <a:rPr lang="en-US" dirty="0" smtClean="0"/>
                        <a:t>Package</a:t>
                      </a:r>
                      <a:endParaRPr lang="en-US" dirty="0"/>
                    </a:p>
                  </a:txBody>
                  <a:tcPr/>
                </a:tc>
                <a:tc>
                  <a:txBody>
                    <a:bodyPr/>
                    <a:lstStyle/>
                    <a:p>
                      <a:r>
                        <a:rPr lang="en-US" dirty="0" smtClean="0"/>
                        <a:t>Local source FIN tables &amp;</a:t>
                      </a:r>
                      <a:r>
                        <a:rPr lang="en-US" baseline="0" dirty="0" smtClean="0"/>
                        <a:t> ADP DW Schema</a:t>
                      </a:r>
                      <a:endParaRPr lang="en-US" dirty="0" smtClean="0"/>
                    </a:p>
                  </a:txBody>
                  <a:tcPr/>
                </a:tc>
              </a:tr>
              <a:tr h="442607">
                <a:tc>
                  <a:txBody>
                    <a:bodyPr/>
                    <a:lstStyle/>
                    <a:p>
                      <a:r>
                        <a:rPr lang="en-US" dirty="0" smtClean="0"/>
                        <a:t>P –</a:t>
                      </a:r>
                      <a:r>
                        <a:rPr lang="en-US" baseline="0" dirty="0" smtClean="0"/>
                        <a:t> Integration</a:t>
                      </a:r>
                      <a:endParaRPr lang="en-US" dirty="0"/>
                    </a:p>
                  </a:txBody>
                  <a:tcPr/>
                </a:tc>
                <a:tc>
                  <a:txBody>
                    <a:bodyPr/>
                    <a:lstStyle/>
                    <a:p>
                      <a:r>
                        <a:rPr lang="en-US" dirty="0" smtClean="0"/>
                        <a:t>Push data</a:t>
                      </a:r>
                      <a:endParaRPr lang="en-US" dirty="0"/>
                    </a:p>
                  </a:txBody>
                  <a:tcPr/>
                </a:tc>
                <a:tc>
                  <a:txBody>
                    <a:bodyPr/>
                    <a:lstStyle/>
                    <a:p>
                      <a:r>
                        <a:rPr lang="en-US" dirty="0" smtClean="0"/>
                        <a:t>From FDM</a:t>
                      </a:r>
                      <a:r>
                        <a:rPr lang="en-US" baseline="0" dirty="0" smtClean="0"/>
                        <a:t> to other database systems</a:t>
                      </a:r>
                      <a:endParaRPr lang="en-US" dirty="0" smtClean="0"/>
                    </a:p>
                  </a:txBody>
                  <a:tcPr/>
                </a:tc>
              </a:tr>
            </a:tbl>
          </a:graphicData>
        </a:graphic>
      </p:graphicFrame>
    </p:spTree>
    <p:extLst>
      <p:ext uri="{BB962C8B-B14F-4D97-AF65-F5344CB8AC3E}">
        <p14:creationId xmlns:p14="http://schemas.microsoft.com/office/powerpoint/2010/main" val="27834276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540233"/>
            <a:ext cx="8305800" cy="519730"/>
          </a:xfrm>
        </p:spPr>
        <p:txBody>
          <a:bodyPr>
            <a:normAutofit fontScale="90000"/>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FDM USER PERSPECTIVES</a:t>
            </a:r>
            <a:endParaRPr lang="en-US" sz="3600" dirty="0"/>
          </a:p>
        </p:txBody>
      </p:sp>
      <p:graphicFrame>
        <p:nvGraphicFramePr>
          <p:cNvPr id="2" name="Content Placeholder 1"/>
          <p:cNvGraphicFramePr>
            <a:graphicFrameLocks noGrp="1"/>
          </p:cNvGraphicFramePr>
          <p:nvPr>
            <p:ph sz="half" idx="4294967295"/>
            <p:extLst>
              <p:ext uri="{D42A27DB-BD31-4B8C-83A1-F6EECF244321}">
                <p14:modId xmlns:p14="http://schemas.microsoft.com/office/powerpoint/2010/main" val="2222763084"/>
              </p:ext>
            </p:extLst>
          </p:nvPr>
        </p:nvGraphicFramePr>
        <p:xfrm>
          <a:off x="457198" y="1243294"/>
          <a:ext cx="8420026" cy="5198288"/>
        </p:xfrm>
        <a:graphic>
          <a:graphicData uri="http://schemas.openxmlformats.org/drawingml/2006/table">
            <a:tbl>
              <a:tblPr firstRow="1" bandRow="1">
                <a:tableStyleId>{F5AB1C69-6EDB-4FF4-983F-18BD219EF322}</a:tableStyleId>
              </a:tblPr>
              <a:tblGrid>
                <a:gridCol w="4210013"/>
                <a:gridCol w="4210013"/>
              </a:tblGrid>
              <a:tr h="435783">
                <a:tc>
                  <a:txBody>
                    <a:bodyPr/>
                    <a:lstStyle/>
                    <a:p>
                      <a:r>
                        <a:rPr lang="en-US" dirty="0" smtClean="0"/>
                        <a:t>User Groups</a:t>
                      </a:r>
                      <a:endParaRPr lang="en-US" dirty="0"/>
                    </a:p>
                  </a:txBody>
                  <a:tcPr/>
                </a:tc>
                <a:tc>
                  <a:txBody>
                    <a:bodyPr/>
                    <a:lstStyle/>
                    <a:p>
                      <a:r>
                        <a:rPr lang="en-US" dirty="0" smtClean="0"/>
                        <a:t>Data Perspective</a:t>
                      </a:r>
                      <a:endParaRPr lang="en-US" dirty="0"/>
                    </a:p>
                  </a:txBody>
                  <a:tcPr/>
                </a:tc>
              </a:tr>
              <a:tr h="6250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Budget and Planning</a:t>
                      </a:r>
                    </a:p>
                    <a:p>
                      <a:endParaRPr lang="en-US" dirty="0"/>
                    </a:p>
                  </a:txBody>
                  <a:tcPr/>
                </a:tc>
                <a:tc>
                  <a:txBody>
                    <a:bodyPr/>
                    <a:lstStyle/>
                    <a:p>
                      <a:r>
                        <a:rPr lang="en-US" dirty="0" smtClean="0"/>
                        <a:t>Budget</a:t>
                      </a:r>
                      <a:r>
                        <a:rPr lang="en-US" baseline="0" dirty="0" smtClean="0"/>
                        <a:t>, Actuals, Positions – </a:t>
                      </a:r>
                    </a:p>
                    <a:p>
                      <a:r>
                        <a:rPr lang="en-US" dirty="0" smtClean="0"/>
                        <a:t>Budget Global, Financial Global</a:t>
                      </a:r>
                      <a:endParaRPr lang="en-US" dirty="0"/>
                    </a:p>
                  </a:txBody>
                  <a:tcPr/>
                </a:tc>
              </a:tr>
              <a:tr h="6250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Finance</a:t>
                      </a:r>
                      <a:r>
                        <a:rPr lang="en-US" baseline="0" dirty="0" smtClean="0"/>
                        <a:t> and Accounting</a:t>
                      </a:r>
                      <a:endParaRPr lang="en-US" dirty="0" smtClean="0"/>
                    </a:p>
                    <a:p>
                      <a:endParaRPr lang="en-US" dirty="0"/>
                    </a:p>
                  </a:txBody>
                  <a:tcPr/>
                </a:tc>
                <a:tc rowSpan="3">
                  <a:txBody>
                    <a:bodyPr/>
                    <a:lstStyle/>
                    <a:p>
                      <a:pPr algn="ctr"/>
                      <a:endParaRPr lang="en-US" dirty="0"/>
                    </a:p>
                    <a:p>
                      <a:endParaRPr lang="en-US" dirty="0" smtClean="0"/>
                    </a:p>
                    <a:p>
                      <a:r>
                        <a:rPr lang="en-US" dirty="0" smtClean="0"/>
                        <a:t>Actuals – Financial Global</a:t>
                      </a:r>
                      <a:endParaRPr lang="en-US" dirty="0"/>
                    </a:p>
                  </a:txBody>
                  <a:tcPr/>
                </a:tc>
              </a:tr>
              <a:tr h="435783">
                <a:tc>
                  <a:txBody>
                    <a:bodyPr/>
                    <a:lstStyle/>
                    <a:p>
                      <a:r>
                        <a:rPr lang="en-US" dirty="0" smtClean="0"/>
                        <a:t>Procurement and Contracting</a:t>
                      </a:r>
                      <a:endParaRPr lang="en-US" dirty="0"/>
                    </a:p>
                  </a:txBody>
                  <a:tcPr/>
                </a:tc>
                <a:tc vMerge="1">
                  <a:txBody>
                    <a:bodyPr/>
                    <a:lstStyle/>
                    <a:p>
                      <a:endParaRPr lang="en-US" dirty="0"/>
                    </a:p>
                  </a:txBody>
                  <a:tcPr/>
                </a:tc>
              </a:tr>
              <a:tr h="435783">
                <a:tc>
                  <a:txBody>
                    <a:bodyPr/>
                    <a:lstStyle/>
                    <a:p>
                      <a:r>
                        <a:rPr lang="en-US" dirty="0" smtClean="0"/>
                        <a:t>Internal Audit </a:t>
                      </a:r>
                      <a:endParaRPr lang="en-US" dirty="0"/>
                    </a:p>
                  </a:txBody>
                  <a:tcPr/>
                </a:tc>
                <a:tc vMerge="1">
                  <a:txBody>
                    <a:bodyPr/>
                    <a:lstStyle/>
                    <a:p>
                      <a:endParaRPr lang="en-US" dirty="0"/>
                    </a:p>
                  </a:txBody>
                  <a:tcPr/>
                </a:tc>
              </a:tr>
              <a:tr h="625095">
                <a:tc>
                  <a:txBody>
                    <a:bodyPr/>
                    <a:lstStyle/>
                    <a:p>
                      <a:r>
                        <a:rPr lang="en-US" dirty="0" smtClean="0"/>
                        <a:t>Office of Research – Post</a:t>
                      </a:r>
                      <a:r>
                        <a:rPr lang="en-US" baseline="0" dirty="0" smtClean="0"/>
                        <a:t> Awards</a:t>
                      </a:r>
                      <a:endParaRPr lang="en-US" dirty="0"/>
                    </a:p>
                  </a:txBody>
                  <a:tcPr/>
                </a:tc>
                <a:tc>
                  <a:txBody>
                    <a:bodyPr/>
                    <a:lstStyle/>
                    <a:p>
                      <a:r>
                        <a:rPr lang="en-US" dirty="0" smtClean="0"/>
                        <a:t>Budget, Actuals, A/R Sponsored –</a:t>
                      </a:r>
                    </a:p>
                    <a:p>
                      <a:r>
                        <a:rPr lang="en-US" dirty="0" smtClean="0"/>
                        <a:t>Grants Secure</a:t>
                      </a:r>
                      <a:endParaRPr lang="en-US" dirty="0"/>
                    </a:p>
                  </a:txBody>
                  <a:tcPr/>
                </a:tc>
              </a:tr>
              <a:tr h="6905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Business Affairs</a:t>
                      </a:r>
                      <a:r>
                        <a:rPr lang="en-US" baseline="0" dirty="0" smtClean="0"/>
                        <a:t> Managers </a:t>
                      </a:r>
                      <a:r>
                        <a:rPr lang="en-US" dirty="0" smtClean="0"/>
                        <a:t>(Academic Units)</a:t>
                      </a:r>
                    </a:p>
                  </a:txBody>
                  <a:tcPr/>
                </a:tc>
                <a:tc rowSpan="3">
                  <a:txBody>
                    <a:bodyPr/>
                    <a:lstStyle/>
                    <a:p>
                      <a:endParaRPr lang="en-US" dirty="0" smtClean="0"/>
                    </a:p>
                    <a:p>
                      <a:endParaRPr lang="en-US" dirty="0" smtClean="0"/>
                    </a:p>
                    <a:p>
                      <a:r>
                        <a:rPr lang="en-US" dirty="0" smtClean="0"/>
                        <a:t>Budget, Actuals, Positions –</a:t>
                      </a:r>
                    </a:p>
                    <a:p>
                      <a:r>
                        <a:rPr lang="en-US" dirty="0" smtClean="0"/>
                        <a:t>Financial Secure</a:t>
                      </a:r>
                    </a:p>
                  </a:txBody>
                  <a:tcPr/>
                </a:tc>
              </a:tr>
              <a:tr h="6250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Deans and Chairs (</a:t>
                      </a:r>
                      <a:r>
                        <a:rPr lang="en-US" dirty="0" smtClean="0"/>
                        <a:t>Academic Units)</a:t>
                      </a:r>
                    </a:p>
                    <a:p>
                      <a:endParaRPr lang="en-US" dirty="0"/>
                    </a:p>
                  </a:txBody>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txBody>
                  <a:tcPr/>
                </a:tc>
              </a:tr>
              <a:tr h="625095">
                <a:tc>
                  <a:txBody>
                    <a:bodyPr/>
                    <a:lstStyle/>
                    <a:p>
                      <a:r>
                        <a:rPr lang="en-US" dirty="0" smtClean="0"/>
                        <a:t>Administrators</a:t>
                      </a:r>
                      <a:r>
                        <a:rPr lang="en-US" baseline="0" dirty="0" smtClean="0"/>
                        <a:t> and </a:t>
                      </a:r>
                      <a:r>
                        <a:rPr lang="en-US" dirty="0" smtClean="0"/>
                        <a:t>Department Managers </a:t>
                      </a:r>
                      <a:endParaRPr lang="en-US" dirty="0"/>
                    </a:p>
                  </a:txBody>
                  <a:tcPr/>
                </a:tc>
                <a:tc vMerge="1">
                  <a:txBody>
                    <a:bodyPr/>
                    <a:lstStyle/>
                    <a:p>
                      <a:endParaRPr lang="en-US" dirty="0" smtClean="0"/>
                    </a:p>
                  </a:txBody>
                  <a:tcPr/>
                </a:tc>
              </a:tr>
            </a:tbl>
          </a:graphicData>
        </a:graphic>
      </p:graphicFrame>
    </p:spTree>
    <p:extLst>
      <p:ext uri="{BB962C8B-B14F-4D97-AF65-F5344CB8AC3E}">
        <p14:creationId xmlns:p14="http://schemas.microsoft.com/office/powerpoint/2010/main" val="27377869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1"/>
            <a:ext cx="8001000" cy="677205"/>
          </a:xfrm>
        </p:spPr>
        <p:txBody>
          <a:bodyPr>
            <a:normAutofit/>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FDM DATA PERSPECTIVES</a:t>
            </a:r>
            <a:endParaRPr lang="en-US" sz="3600"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1769807567"/>
              </p:ext>
            </p:extLst>
          </p:nvPr>
        </p:nvGraphicFramePr>
        <p:xfrm>
          <a:off x="1" y="1375250"/>
          <a:ext cx="9026222" cy="54954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67245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23875" y="553211"/>
            <a:ext cx="7943850" cy="942213"/>
          </a:xfrm>
        </p:spPr>
        <p:txBody>
          <a:bodyPr>
            <a:normAutofit/>
          </a:bodyPr>
          <a:lstStyle/>
          <a:p>
            <a:pPr algn="ctr"/>
            <a:r>
              <a:rPr lang="en-US" sz="3200" b="1" dirty="0" smtClean="0">
                <a:solidFill>
                  <a:schemeClr val="accent3">
                    <a:lumMod val="75000"/>
                  </a:schemeClr>
                </a:solidFill>
                <a:cs typeface="Gill Sans MT"/>
              </a:rPr>
              <a:t>Agenda</a:t>
            </a:r>
            <a:endParaRPr lang="en-US" sz="3200" b="1" dirty="0">
              <a:solidFill>
                <a:schemeClr val="accent3">
                  <a:lumMod val="75000"/>
                </a:schemeClr>
              </a:solidFill>
              <a:cs typeface="Gill Sans MT"/>
            </a:endParaRPr>
          </a:p>
        </p:txBody>
      </p:sp>
      <p:sp>
        <p:nvSpPr>
          <p:cNvPr id="4" name="Vertical Text Placeholder 3"/>
          <p:cNvSpPr>
            <a:spLocks noGrp="1"/>
          </p:cNvSpPr>
          <p:nvPr>
            <p:ph type="body" orient="vert" idx="1"/>
          </p:nvPr>
        </p:nvSpPr>
        <p:spPr>
          <a:xfrm rot="5400000" flipH="1" flipV="1">
            <a:off x="2397129" y="120650"/>
            <a:ext cx="4152900" cy="7188199"/>
          </a:xfrm>
        </p:spPr>
        <p:txBody>
          <a:bodyPr>
            <a:normAutofit fontScale="92500" lnSpcReduction="10000"/>
          </a:bodyPr>
          <a:lstStyle/>
          <a:p>
            <a:pPr>
              <a:buFont typeface="Wingdings" pitchFamily="2" charset="2"/>
              <a:buChar char="§"/>
            </a:pPr>
            <a:r>
              <a:rPr lang="en-US" sz="2000" dirty="0" smtClean="0">
                <a:latin typeface="Gill Sans MT"/>
                <a:cs typeface="Gill Sans MT"/>
              </a:rPr>
              <a:t>Session 1 – Learn about </a:t>
            </a:r>
            <a:r>
              <a:rPr lang="en-US" sz="1800" dirty="0" smtClean="0">
                <a:latin typeface="Gill Sans MT"/>
                <a:cs typeface="Gill Sans MT"/>
              </a:rPr>
              <a:t>SAS® KSU Financial Data Mart (FDM)</a:t>
            </a:r>
          </a:p>
          <a:p>
            <a:pPr>
              <a:buFont typeface="Wingdings" pitchFamily="2" charset="2"/>
              <a:buChar char="§"/>
            </a:pPr>
            <a:r>
              <a:rPr lang="en-US" sz="2000" dirty="0" smtClean="0">
                <a:latin typeface="Gill Sans MT"/>
                <a:cs typeface="Gill Sans MT"/>
              </a:rPr>
              <a:t>Discussion/Questions</a:t>
            </a:r>
          </a:p>
          <a:p>
            <a:pPr>
              <a:buFont typeface="Wingdings" pitchFamily="2" charset="2"/>
              <a:buChar char="§"/>
            </a:pPr>
            <a:r>
              <a:rPr lang="en-US" sz="2000" dirty="0" smtClean="0">
                <a:latin typeface="Gill Sans MT"/>
                <a:cs typeface="Gill Sans MT"/>
              </a:rPr>
              <a:t>Break</a:t>
            </a:r>
            <a:endParaRPr lang="en-US" sz="2000" dirty="0">
              <a:latin typeface="Gill Sans MT"/>
              <a:cs typeface="Gill Sans MT"/>
            </a:endParaRPr>
          </a:p>
          <a:p>
            <a:pPr>
              <a:buFont typeface="Wingdings" pitchFamily="2" charset="2"/>
              <a:buChar char="§"/>
            </a:pPr>
            <a:endParaRPr lang="en-US" sz="2000" dirty="0">
              <a:latin typeface="Gill Sans MT"/>
              <a:cs typeface="Gill Sans MT"/>
            </a:endParaRPr>
          </a:p>
          <a:p>
            <a:pPr>
              <a:buFont typeface="Wingdings" pitchFamily="2" charset="2"/>
              <a:buChar char="§"/>
            </a:pPr>
            <a:r>
              <a:rPr lang="en-US" sz="2000" dirty="0" smtClean="0">
                <a:latin typeface="Gill Sans MT"/>
                <a:cs typeface="Gill Sans MT"/>
              </a:rPr>
              <a:t>Session 2 – Budget Development and Position Management</a:t>
            </a:r>
          </a:p>
          <a:p>
            <a:pPr>
              <a:buFont typeface="Wingdings" pitchFamily="2" charset="2"/>
              <a:buChar char="§"/>
            </a:pPr>
            <a:r>
              <a:rPr lang="en-US" sz="2000" dirty="0" smtClean="0">
                <a:latin typeface="Gill Sans MT"/>
                <a:cs typeface="Gill Sans MT"/>
              </a:rPr>
              <a:t>Discussion/Questions</a:t>
            </a:r>
          </a:p>
          <a:p>
            <a:pPr>
              <a:buFont typeface="Wingdings" pitchFamily="2" charset="2"/>
              <a:buChar char="§"/>
            </a:pPr>
            <a:r>
              <a:rPr lang="en-US" sz="2000" dirty="0" smtClean="0">
                <a:latin typeface="Gill Sans MT"/>
                <a:cs typeface="Gill Sans MT"/>
              </a:rPr>
              <a:t>Break</a:t>
            </a:r>
          </a:p>
          <a:p>
            <a:pPr>
              <a:buFont typeface="Wingdings" pitchFamily="2" charset="2"/>
              <a:buChar char="§"/>
            </a:pPr>
            <a:endParaRPr lang="en-US" sz="2000" dirty="0" smtClean="0">
              <a:latin typeface="Gill Sans MT"/>
              <a:cs typeface="Gill Sans MT"/>
            </a:endParaRPr>
          </a:p>
          <a:p>
            <a:pPr>
              <a:buFont typeface="Wingdings" pitchFamily="2" charset="2"/>
              <a:buChar char="§"/>
            </a:pPr>
            <a:r>
              <a:rPr lang="en-US" sz="2000" dirty="0" smtClean="0">
                <a:latin typeface="Gill Sans MT"/>
                <a:cs typeface="Gill Sans MT"/>
              </a:rPr>
              <a:t>Session 3 – Comprehensive Financial Reports and Analytics</a:t>
            </a:r>
            <a:endParaRPr lang="en-US" sz="2000" dirty="0">
              <a:latin typeface="Gill Sans MT"/>
              <a:cs typeface="Gill Sans MT"/>
            </a:endParaRPr>
          </a:p>
          <a:p>
            <a:pPr>
              <a:buFont typeface="Wingdings" pitchFamily="2" charset="2"/>
              <a:buChar char="§"/>
            </a:pPr>
            <a:r>
              <a:rPr lang="en-US" sz="2000" dirty="0" smtClean="0">
                <a:latin typeface="Gill Sans MT"/>
                <a:cs typeface="Gill Sans MT"/>
              </a:rPr>
              <a:t>Discussion/Questions</a:t>
            </a:r>
          </a:p>
          <a:p>
            <a:pPr>
              <a:buFont typeface="Wingdings" pitchFamily="2" charset="2"/>
              <a:buChar char="§"/>
            </a:pPr>
            <a:endParaRPr lang="en-US" sz="2000" dirty="0">
              <a:latin typeface="Gill Sans MT"/>
              <a:cs typeface="Gill Sans MT"/>
            </a:endParaRPr>
          </a:p>
          <a:p>
            <a:pPr>
              <a:buFont typeface="Wingdings" pitchFamily="2" charset="2"/>
              <a:buChar char="§"/>
            </a:pPr>
            <a:r>
              <a:rPr lang="en-US" sz="2000" dirty="0">
                <a:latin typeface="Gill Sans MT"/>
                <a:cs typeface="Gill Sans MT"/>
              </a:rPr>
              <a:t>Contact Us</a:t>
            </a:r>
          </a:p>
          <a:p>
            <a:endParaRPr lang="en-US" dirty="0">
              <a:latin typeface="Gill Sans MT"/>
              <a:cs typeface="Gill Sans MT"/>
            </a:endParaRPr>
          </a:p>
        </p:txBody>
      </p:sp>
    </p:spTree>
    <p:extLst>
      <p:ext uri="{BB962C8B-B14F-4D97-AF65-F5344CB8AC3E}">
        <p14:creationId xmlns:p14="http://schemas.microsoft.com/office/powerpoint/2010/main" val="3278554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27051"/>
            <a:ext cx="8001000" cy="677205"/>
          </a:xfrm>
        </p:spPr>
        <p:txBody>
          <a:bodyPr>
            <a:normAutofit/>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FDM DATA DIMENSIONS</a:t>
            </a:r>
            <a:endParaRPr lang="en-US" sz="3600" dirty="0"/>
          </a:p>
        </p:txBody>
      </p:sp>
      <p:graphicFrame>
        <p:nvGraphicFramePr>
          <p:cNvPr id="6" name="Content Placeholder 5"/>
          <p:cNvGraphicFramePr>
            <a:graphicFrameLocks noGrp="1"/>
          </p:cNvGraphicFramePr>
          <p:nvPr>
            <p:ph sz="half" idx="1"/>
            <p:extLst>
              <p:ext uri="{D42A27DB-BD31-4B8C-83A1-F6EECF244321}">
                <p14:modId xmlns:p14="http://schemas.microsoft.com/office/powerpoint/2010/main" val="3818630157"/>
              </p:ext>
            </p:extLst>
          </p:nvPr>
        </p:nvGraphicFramePr>
        <p:xfrm>
          <a:off x="1" y="1362550"/>
          <a:ext cx="9026222" cy="52899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67237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14257"/>
            <a:ext cx="8305800" cy="682526"/>
          </a:xfrm>
        </p:spPr>
        <p:txBody>
          <a:bodyPr>
            <a:normAutofit fontScale="90000"/>
          </a:bodyPr>
          <a:lstStyle/>
          <a:p>
            <a:pPr algn="ctr"/>
            <a: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US"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KSU FDM MODEL</a:t>
            </a:r>
            <a:endParaRPr lang="en-US" sz="4000" dirty="0"/>
          </a:p>
        </p:txBody>
      </p:sp>
      <p:graphicFrame>
        <p:nvGraphicFramePr>
          <p:cNvPr id="3" name="Diagram 2"/>
          <p:cNvGraphicFramePr/>
          <p:nvPr>
            <p:extLst>
              <p:ext uri="{D42A27DB-BD31-4B8C-83A1-F6EECF244321}">
                <p14:modId xmlns:p14="http://schemas.microsoft.com/office/powerpoint/2010/main" val="2596471211"/>
              </p:ext>
            </p:extLst>
          </p:nvPr>
        </p:nvGraphicFramePr>
        <p:xfrm>
          <a:off x="443545" y="1119673"/>
          <a:ext cx="8305800" cy="56120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1845562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xmlns:p14="http://schemas.microsoft.com/office/powerpoint/2010/main" spd="slow">
        <p:dissolv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533400" y="1371600"/>
            <a:ext cx="7851648" cy="2540000"/>
          </a:xfrm>
        </p:spPr>
        <p:txBody>
          <a:bodyPr/>
          <a:lstStyle/>
          <a:p>
            <a:pPr algn="ctr"/>
            <a:r>
              <a:rPr lang="en-US" dirty="0" smtClean="0"/>
              <a:t>Cubes, Hierarchies and Measures</a:t>
            </a:r>
            <a:endParaRPr lang="en-US" dirty="0"/>
          </a:p>
        </p:txBody>
      </p:sp>
    </p:spTree>
    <p:extLst>
      <p:ext uri="{BB962C8B-B14F-4D97-AF65-F5344CB8AC3E}">
        <p14:creationId xmlns:p14="http://schemas.microsoft.com/office/powerpoint/2010/main" val="38336854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1195"/>
            <a:ext cx="8229600" cy="565786"/>
          </a:xfrm>
        </p:spPr>
        <p:txBody>
          <a:bodyPr>
            <a:normAutofit fontScale="90000"/>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FDM OLAP CUBES</a:t>
            </a:r>
            <a:endParaRPr lang="en-US" sz="3600" dirty="0"/>
          </a:p>
        </p:txBody>
      </p:sp>
      <p:sp>
        <p:nvSpPr>
          <p:cNvPr id="9" name="Text Placeholder 8"/>
          <p:cNvSpPr>
            <a:spLocks noGrp="1"/>
          </p:cNvSpPr>
          <p:nvPr>
            <p:ph type="body" idx="1"/>
          </p:nvPr>
        </p:nvSpPr>
        <p:spPr>
          <a:xfrm>
            <a:off x="457200" y="1162490"/>
            <a:ext cx="4040188" cy="520644"/>
          </a:xfrm>
        </p:spPr>
        <p:txBody>
          <a:bodyPr/>
          <a:lstStyle/>
          <a:p>
            <a:r>
              <a:rPr lang="en-US" dirty="0" smtClean="0"/>
              <a:t>BUDGET PREP</a:t>
            </a:r>
            <a:endParaRPr lang="en-US" dirty="0"/>
          </a:p>
        </p:txBody>
      </p:sp>
      <p:sp>
        <p:nvSpPr>
          <p:cNvPr id="10" name="Text Placeholder 9"/>
          <p:cNvSpPr>
            <a:spLocks noGrp="1"/>
          </p:cNvSpPr>
          <p:nvPr>
            <p:ph type="body" sz="half" idx="3"/>
          </p:nvPr>
        </p:nvSpPr>
        <p:spPr>
          <a:xfrm>
            <a:off x="4645025" y="1162490"/>
            <a:ext cx="4041775" cy="516135"/>
          </a:xfrm>
        </p:spPr>
        <p:txBody>
          <a:bodyPr/>
          <a:lstStyle/>
          <a:p>
            <a:r>
              <a:rPr lang="en-US" dirty="0" smtClean="0"/>
              <a:t>BUDGET GLOBAL</a:t>
            </a:r>
            <a:endParaRPr lang="en-US" dirty="0"/>
          </a:p>
        </p:txBody>
      </p:sp>
      <p:sp>
        <p:nvSpPr>
          <p:cNvPr id="3" name="Content Placeholder 2"/>
          <p:cNvSpPr>
            <a:spLocks noGrp="1"/>
          </p:cNvSpPr>
          <p:nvPr>
            <p:ph sz="quarter" idx="2"/>
          </p:nvPr>
        </p:nvSpPr>
        <p:spPr>
          <a:xfrm>
            <a:off x="457200" y="1736190"/>
            <a:ext cx="4040188" cy="4919053"/>
          </a:xfrm>
          <a:ln>
            <a:noFill/>
          </a:ln>
        </p:spPr>
        <p:txBody>
          <a:bodyPr>
            <a:normAutofit lnSpcReduction="10000"/>
          </a:bodyPr>
          <a:lstStyle/>
          <a:p>
            <a:r>
              <a:rPr lang="en-US" dirty="0" smtClean="0"/>
              <a:t>Budget Prep</a:t>
            </a:r>
          </a:p>
          <a:p>
            <a:r>
              <a:rPr lang="en-US" dirty="0" smtClean="0"/>
              <a:t>ADP Code Exceptions</a:t>
            </a:r>
          </a:p>
          <a:p>
            <a:r>
              <a:rPr lang="en-US" dirty="0" smtClean="0"/>
              <a:t>Aggregate Detail</a:t>
            </a:r>
          </a:p>
          <a:p>
            <a:r>
              <a:rPr lang="en-US" dirty="0" smtClean="0"/>
              <a:t>Fringe Exceptions</a:t>
            </a:r>
          </a:p>
          <a:p>
            <a:r>
              <a:rPr lang="en-US" dirty="0" smtClean="0"/>
              <a:t>Grant Positions</a:t>
            </a:r>
          </a:p>
          <a:p>
            <a:r>
              <a:rPr lang="en-US" dirty="0" smtClean="0"/>
              <a:t>Lump Sum Variances</a:t>
            </a:r>
          </a:p>
          <a:p>
            <a:r>
              <a:rPr lang="en-US" dirty="0" smtClean="0"/>
              <a:t>OBP Fund by Expense</a:t>
            </a:r>
          </a:p>
          <a:p>
            <a:r>
              <a:rPr lang="en-US" dirty="0" smtClean="0"/>
              <a:t>OBP Fund by Function</a:t>
            </a:r>
          </a:p>
          <a:p>
            <a:r>
              <a:rPr lang="en-US" dirty="0" smtClean="0"/>
              <a:t>Personal Services</a:t>
            </a:r>
          </a:p>
          <a:p>
            <a:r>
              <a:rPr lang="en-US" dirty="0" smtClean="0"/>
              <a:t>Position Counts</a:t>
            </a:r>
          </a:p>
          <a:p>
            <a:r>
              <a:rPr lang="en-US" dirty="0" smtClean="0"/>
              <a:t>Position Employee Exception</a:t>
            </a:r>
          </a:p>
          <a:p>
            <a:r>
              <a:rPr lang="en-US" dirty="0" smtClean="0"/>
              <a:t>Budget Position Management View </a:t>
            </a:r>
            <a:r>
              <a:rPr lang="en-US" i="1" dirty="0" smtClean="0"/>
              <a:t>(new)</a:t>
            </a:r>
          </a:p>
          <a:p>
            <a:endParaRPr lang="en-US" dirty="0" smtClean="0"/>
          </a:p>
          <a:p>
            <a:endParaRPr lang="en-US" dirty="0" smtClean="0"/>
          </a:p>
          <a:p>
            <a:endParaRPr lang="en-US" dirty="0" smtClean="0"/>
          </a:p>
          <a:p>
            <a:endParaRPr lang="en-US" dirty="0"/>
          </a:p>
          <a:p>
            <a:endParaRPr lang="en-US" dirty="0"/>
          </a:p>
          <a:p>
            <a:endParaRPr lang="en-US" dirty="0"/>
          </a:p>
          <a:p>
            <a:endParaRPr lang="en-US" dirty="0" smtClean="0"/>
          </a:p>
          <a:p>
            <a:endParaRPr lang="en-US" dirty="0"/>
          </a:p>
        </p:txBody>
      </p:sp>
      <p:sp>
        <p:nvSpPr>
          <p:cNvPr id="8" name="Content Placeholder 7"/>
          <p:cNvSpPr>
            <a:spLocks noGrp="1"/>
          </p:cNvSpPr>
          <p:nvPr>
            <p:ph sz="quarter" idx="4"/>
          </p:nvPr>
        </p:nvSpPr>
        <p:spPr>
          <a:xfrm>
            <a:off x="4645025" y="1683133"/>
            <a:ext cx="4041775" cy="4972109"/>
          </a:xfrm>
        </p:spPr>
        <p:txBody>
          <a:bodyPr>
            <a:normAutofit/>
          </a:bodyPr>
          <a:lstStyle/>
          <a:p>
            <a:r>
              <a:rPr lang="en-US" dirty="0" smtClean="0"/>
              <a:t>Comprehensive Financial Report (CFR) Global</a:t>
            </a:r>
          </a:p>
          <a:p>
            <a:r>
              <a:rPr lang="en-US" dirty="0" smtClean="0"/>
              <a:t>CFR Budget Global</a:t>
            </a:r>
          </a:p>
          <a:p>
            <a:r>
              <a:rPr lang="en-US" dirty="0" smtClean="0"/>
              <a:t>CFR Encumbrance Global</a:t>
            </a:r>
          </a:p>
          <a:p>
            <a:r>
              <a:rPr lang="en-US" dirty="0" smtClean="0"/>
              <a:t>CFR Expenses Global</a:t>
            </a:r>
          </a:p>
          <a:p>
            <a:r>
              <a:rPr lang="en-US" dirty="0" smtClean="0"/>
              <a:t>CFR Payroll Global</a:t>
            </a:r>
          </a:p>
          <a:p>
            <a:r>
              <a:rPr lang="en-US" dirty="0" smtClean="0"/>
              <a:t>CFR Personnel Services Global</a:t>
            </a:r>
          </a:p>
          <a:p>
            <a:r>
              <a:rPr lang="en-US" dirty="0" smtClean="0"/>
              <a:t>CFR Revenue Global</a:t>
            </a:r>
          </a:p>
          <a:p>
            <a:endParaRPr lang="en-US" dirty="0" smtClean="0"/>
          </a:p>
          <a:p>
            <a:endParaRPr lang="en-US" dirty="0" smtClean="0"/>
          </a:p>
          <a:p>
            <a:endParaRPr lang="en-US" dirty="0"/>
          </a:p>
        </p:txBody>
      </p:sp>
    </p:spTree>
    <p:extLst>
      <p:ext uri="{BB962C8B-B14F-4D97-AF65-F5344CB8AC3E}">
        <p14:creationId xmlns:p14="http://schemas.microsoft.com/office/powerpoint/2010/main" val="34793166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1195"/>
            <a:ext cx="8229600" cy="565786"/>
          </a:xfrm>
        </p:spPr>
        <p:txBody>
          <a:bodyPr>
            <a:normAutofit fontScale="90000"/>
          </a:bodyPr>
          <a:lstStyle/>
          <a:p>
            <a:pPr algn="ctr"/>
            <a:r>
              <a:rPr lang="en-US" sz="3600"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FDM SAMPLE OLAP </a:t>
            </a: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CUBES</a:t>
            </a:r>
            <a:endParaRPr lang="en-US" sz="3600" dirty="0"/>
          </a:p>
        </p:txBody>
      </p:sp>
      <p:sp>
        <p:nvSpPr>
          <p:cNvPr id="9" name="Text Placeholder 8"/>
          <p:cNvSpPr>
            <a:spLocks noGrp="1"/>
          </p:cNvSpPr>
          <p:nvPr>
            <p:ph type="body" idx="1"/>
          </p:nvPr>
        </p:nvSpPr>
        <p:spPr>
          <a:xfrm>
            <a:off x="457200" y="1162490"/>
            <a:ext cx="4040188" cy="520644"/>
          </a:xfrm>
        </p:spPr>
        <p:txBody>
          <a:bodyPr/>
          <a:lstStyle/>
          <a:p>
            <a:r>
              <a:rPr lang="en-US" dirty="0" smtClean="0"/>
              <a:t>FINANCIAL SECURE</a:t>
            </a:r>
            <a:endParaRPr lang="en-US" dirty="0"/>
          </a:p>
        </p:txBody>
      </p:sp>
      <p:sp>
        <p:nvSpPr>
          <p:cNvPr id="10" name="Text Placeholder 9"/>
          <p:cNvSpPr>
            <a:spLocks noGrp="1"/>
          </p:cNvSpPr>
          <p:nvPr>
            <p:ph type="body" sz="half" idx="3"/>
          </p:nvPr>
        </p:nvSpPr>
        <p:spPr>
          <a:xfrm>
            <a:off x="4645025" y="1162490"/>
            <a:ext cx="4041775" cy="516135"/>
          </a:xfrm>
        </p:spPr>
        <p:txBody>
          <a:bodyPr/>
          <a:lstStyle/>
          <a:p>
            <a:r>
              <a:rPr lang="en-US" dirty="0" smtClean="0"/>
              <a:t>FINANCIAL GLOBAL</a:t>
            </a:r>
            <a:endParaRPr lang="en-US" dirty="0"/>
          </a:p>
        </p:txBody>
      </p:sp>
      <p:sp>
        <p:nvSpPr>
          <p:cNvPr id="3" name="Content Placeholder 2"/>
          <p:cNvSpPr>
            <a:spLocks noGrp="1"/>
          </p:cNvSpPr>
          <p:nvPr>
            <p:ph sz="quarter" idx="2"/>
          </p:nvPr>
        </p:nvSpPr>
        <p:spPr>
          <a:xfrm>
            <a:off x="457200" y="1736190"/>
            <a:ext cx="4040188" cy="4919053"/>
          </a:xfrm>
          <a:ln>
            <a:solidFill>
              <a:srgbClr val="FFFFFF"/>
            </a:solidFill>
          </a:ln>
        </p:spPr>
        <p:txBody>
          <a:bodyPr>
            <a:normAutofit/>
          </a:bodyPr>
          <a:lstStyle/>
          <a:p>
            <a:r>
              <a:rPr lang="en-US" dirty="0"/>
              <a:t>Comprehensive Financial Report (CFR) </a:t>
            </a:r>
            <a:r>
              <a:rPr lang="en-US" dirty="0" smtClean="0"/>
              <a:t>Secure</a:t>
            </a:r>
            <a:endParaRPr lang="en-US" dirty="0"/>
          </a:p>
          <a:p>
            <a:r>
              <a:rPr lang="en-US" dirty="0"/>
              <a:t>CFR Budget Secure</a:t>
            </a:r>
          </a:p>
          <a:p>
            <a:r>
              <a:rPr lang="en-US" dirty="0"/>
              <a:t>CFR Encumbrance Secure</a:t>
            </a:r>
          </a:p>
          <a:p>
            <a:r>
              <a:rPr lang="en-US" dirty="0"/>
              <a:t>CFR Expenses Secure</a:t>
            </a:r>
          </a:p>
          <a:p>
            <a:r>
              <a:rPr lang="en-US" dirty="0"/>
              <a:t>CFR Payroll Secure</a:t>
            </a:r>
          </a:p>
          <a:p>
            <a:r>
              <a:rPr lang="en-US" dirty="0"/>
              <a:t>CFR Personnel Services Secure</a:t>
            </a:r>
          </a:p>
          <a:p>
            <a:r>
              <a:rPr lang="en-US" dirty="0"/>
              <a:t>CFR Revenue </a:t>
            </a:r>
            <a:r>
              <a:rPr lang="en-US" dirty="0" smtClean="0"/>
              <a:t>Secure</a:t>
            </a:r>
          </a:p>
          <a:p>
            <a:r>
              <a:rPr lang="en-US" dirty="0" smtClean="0"/>
              <a:t>Vendor Risk Payments Secure</a:t>
            </a:r>
          </a:p>
          <a:p>
            <a:r>
              <a:rPr lang="en-US" dirty="0" smtClean="0"/>
              <a:t>Transportation Secure</a:t>
            </a:r>
          </a:p>
          <a:p>
            <a:endParaRPr lang="en-US" dirty="0" smtClean="0"/>
          </a:p>
          <a:p>
            <a:endParaRPr lang="en-US" dirty="0" smtClean="0"/>
          </a:p>
          <a:p>
            <a:endParaRPr lang="en-US" dirty="0" smtClean="0"/>
          </a:p>
          <a:p>
            <a:endParaRPr lang="en-US" dirty="0"/>
          </a:p>
          <a:p>
            <a:endParaRPr lang="en-US" dirty="0"/>
          </a:p>
          <a:p>
            <a:endParaRPr lang="en-US" dirty="0"/>
          </a:p>
          <a:p>
            <a:endParaRPr lang="en-US" dirty="0" smtClean="0"/>
          </a:p>
          <a:p>
            <a:endParaRPr lang="en-US" dirty="0"/>
          </a:p>
        </p:txBody>
      </p:sp>
      <p:sp>
        <p:nvSpPr>
          <p:cNvPr id="8" name="Content Placeholder 7"/>
          <p:cNvSpPr>
            <a:spLocks noGrp="1"/>
          </p:cNvSpPr>
          <p:nvPr>
            <p:ph sz="quarter" idx="4"/>
          </p:nvPr>
        </p:nvSpPr>
        <p:spPr>
          <a:xfrm>
            <a:off x="4645025" y="1683133"/>
            <a:ext cx="4041775" cy="2152267"/>
          </a:xfrm>
        </p:spPr>
        <p:txBody>
          <a:bodyPr>
            <a:normAutofit/>
          </a:bodyPr>
          <a:lstStyle/>
          <a:p>
            <a:r>
              <a:rPr lang="en-US" dirty="0" smtClean="0"/>
              <a:t>Financial </a:t>
            </a:r>
            <a:r>
              <a:rPr lang="en-US" dirty="0"/>
              <a:t>Encumbrance (Fraud </a:t>
            </a:r>
            <a:r>
              <a:rPr lang="en-US" dirty="0" smtClean="0"/>
              <a:t>Detection)</a:t>
            </a:r>
          </a:p>
          <a:p>
            <a:r>
              <a:rPr lang="en-US" dirty="0" smtClean="0"/>
              <a:t>Vendor Risk Payments Global</a:t>
            </a:r>
          </a:p>
          <a:p>
            <a:r>
              <a:rPr lang="en-US" dirty="0" smtClean="0"/>
              <a:t>Transportation Global</a:t>
            </a:r>
            <a:endParaRPr lang="en-US" dirty="0"/>
          </a:p>
        </p:txBody>
      </p:sp>
      <p:sp>
        <p:nvSpPr>
          <p:cNvPr id="7" name="Text Placeholder 8"/>
          <p:cNvSpPr txBox="1">
            <a:spLocks/>
          </p:cNvSpPr>
          <p:nvPr/>
        </p:nvSpPr>
        <p:spPr>
          <a:xfrm>
            <a:off x="4646612" y="4362890"/>
            <a:ext cx="4040188" cy="504467"/>
          </a:xfrm>
          <a:prstGeom prst="rect">
            <a:avLst/>
          </a:prstGeom>
        </p:spPr>
        <p:txBody>
          <a:bodyPr vert="horz" lIns="45720" tIns="0" rIns="45720" bIns="0" anchor="ctr">
            <a:noAutofit/>
          </a:bodyPr>
          <a:lstStyle>
            <a:lvl1pPr marL="0" indent="0" algn="l" rtl="0" eaLnBrk="1" latinLnBrk="0" hangingPunct="1">
              <a:spcBef>
                <a:spcPct val="20000"/>
              </a:spcBef>
              <a:buClr>
                <a:schemeClr val="accent3"/>
              </a:buClr>
              <a:buSzPct val="95000"/>
              <a:buFont typeface="Wingdings 2"/>
              <a:buNone/>
              <a:defRPr kumimoji="0" sz="2400" b="1" kern="1200" cap="none" baseline="0">
                <a:solidFill>
                  <a:schemeClr val="tx2"/>
                </a:solidFill>
                <a:effectLst/>
                <a:latin typeface="+mn-lt"/>
                <a:ea typeface="+mn-ea"/>
                <a:cs typeface="+mn-cs"/>
              </a:defRPr>
            </a:lvl1pPr>
            <a:lvl2pPr marL="640080" indent="-246888" algn="l" rtl="0" eaLnBrk="1" latinLnBrk="0" hangingPunct="1">
              <a:spcBef>
                <a:spcPct val="20000"/>
              </a:spcBef>
              <a:buClr>
                <a:schemeClr val="accent1"/>
              </a:buClr>
              <a:buSzPct val="85000"/>
              <a:buFont typeface="Wingdings 2"/>
              <a:buNone/>
              <a:defRPr kumimoji="0" sz="2000" b="1"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None/>
              <a:defRPr kumimoji="0" sz="1800" b="1"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None/>
              <a:defRPr kumimoji="0" sz="1600" b="1"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None/>
              <a:defRPr kumimoji="0" sz="1600" b="1"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US" dirty="0" smtClean="0"/>
              <a:t>GRANTS</a:t>
            </a:r>
            <a:endParaRPr lang="en-US" dirty="0"/>
          </a:p>
        </p:txBody>
      </p:sp>
      <p:sp>
        <p:nvSpPr>
          <p:cNvPr id="11" name="Content Placeholder 2"/>
          <p:cNvSpPr txBox="1">
            <a:spLocks/>
          </p:cNvSpPr>
          <p:nvPr/>
        </p:nvSpPr>
        <p:spPr>
          <a:xfrm>
            <a:off x="4646612" y="4961991"/>
            <a:ext cx="4040188" cy="981609"/>
          </a:xfrm>
          <a:prstGeom prst="rect">
            <a:avLst/>
          </a:prstGeom>
          <a:ln>
            <a:solidFill>
              <a:srgbClr val="FFFFFF"/>
            </a:solidFill>
          </a:ln>
        </p:spPr>
        <p:txBody>
          <a:bodyPr vert="horz" tIns="0">
            <a:normAutofit/>
          </a:bodyPr>
          <a:lstStyle>
            <a:lvl1pPr marL="274320" indent="-274320" algn="l" rtl="0" eaLnBrk="1" latinLnBrk="0" hangingPunct="1">
              <a:spcBef>
                <a:spcPct val="20000"/>
              </a:spcBef>
              <a:buClr>
                <a:schemeClr val="accent3"/>
              </a:buClr>
              <a:buSzPct val="95000"/>
              <a:buFont typeface="Wingdings 2"/>
              <a:buChar char=""/>
              <a:defRPr kumimoji="0" sz="22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0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18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16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16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r>
              <a:rPr lang="en-US" dirty="0" smtClean="0"/>
              <a:t>Grants Cube Global</a:t>
            </a:r>
          </a:p>
          <a:p>
            <a:r>
              <a:rPr lang="en-US" dirty="0" smtClean="0"/>
              <a:t>Grants Cube Secure</a:t>
            </a:r>
          </a:p>
          <a:p>
            <a:endParaRPr lang="en-US" dirty="0" smtClean="0"/>
          </a:p>
          <a:p>
            <a:endParaRPr lang="en-US" dirty="0" smtClean="0"/>
          </a:p>
          <a:p>
            <a:endParaRPr lang="en-US" dirty="0"/>
          </a:p>
        </p:txBody>
      </p:sp>
    </p:spTree>
    <p:extLst>
      <p:ext uri="{BB962C8B-B14F-4D97-AF65-F5344CB8AC3E}">
        <p14:creationId xmlns:p14="http://schemas.microsoft.com/office/powerpoint/2010/main" val="23459590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33400"/>
          </a:xfrm>
        </p:spPr>
        <p:txBody>
          <a:bodyPr>
            <a:normAutofit fontScale="90000"/>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FDM SAMPLE HIERARCHIES</a:t>
            </a:r>
            <a:endParaRPr lang="en-US" sz="3600" dirty="0"/>
          </a:p>
        </p:txBody>
      </p:sp>
      <p:graphicFrame>
        <p:nvGraphicFramePr>
          <p:cNvPr id="11" name="Content Placeholder 10"/>
          <p:cNvGraphicFramePr>
            <a:graphicFrameLocks noGrp="1"/>
          </p:cNvGraphicFramePr>
          <p:nvPr>
            <p:ph sz="quarter" idx="2"/>
            <p:extLst>
              <p:ext uri="{D42A27DB-BD31-4B8C-83A1-F6EECF244321}">
                <p14:modId xmlns:p14="http://schemas.microsoft.com/office/powerpoint/2010/main" val="1058597852"/>
              </p:ext>
            </p:extLst>
          </p:nvPr>
        </p:nvGraphicFramePr>
        <p:xfrm>
          <a:off x="457200" y="1269999"/>
          <a:ext cx="8229601" cy="4971781"/>
        </p:xfrm>
        <a:graphic>
          <a:graphicData uri="http://schemas.openxmlformats.org/drawingml/2006/table">
            <a:tbl>
              <a:tblPr firstRow="1" bandRow="1">
                <a:tableStyleId>{F5AB1C69-6EDB-4FF4-983F-18BD219EF322}</a:tableStyleId>
              </a:tblPr>
              <a:tblGrid>
                <a:gridCol w="1409700"/>
                <a:gridCol w="1841500"/>
                <a:gridCol w="4978401"/>
              </a:tblGrid>
              <a:tr h="497406">
                <a:tc>
                  <a:txBody>
                    <a:bodyPr/>
                    <a:lstStyle/>
                    <a:p>
                      <a:r>
                        <a:rPr lang="en-US" sz="1400" dirty="0" smtClean="0"/>
                        <a:t>DIMENSION</a:t>
                      </a:r>
                      <a:endParaRPr lang="en-US" sz="1400" dirty="0"/>
                    </a:p>
                  </a:txBody>
                  <a:tcPr/>
                </a:tc>
                <a:tc>
                  <a:txBody>
                    <a:bodyPr/>
                    <a:lstStyle/>
                    <a:p>
                      <a:r>
                        <a:rPr lang="en-US" sz="1400" dirty="0" smtClean="0"/>
                        <a:t>PERSPECTIVE</a:t>
                      </a:r>
                      <a:endParaRPr lang="en-US" sz="1400" dirty="0"/>
                    </a:p>
                  </a:txBody>
                  <a:tcPr/>
                </a:tc>
                <a:tc>
                  <a:txBody>
                    <a:bodyPr/>
                    <a:lstStyle/>
                    <a:p>
                      <a:r>
                        <a:rPr lang="en-US" sz="1400" dirty="0" smtClean="0"/>
                        <a:t>HIERARCHY</a:t>
                      </a:r>
                      <a:endParaRPr lang="en-US" sz="1400" dirty="0"/>
                    </a:p>
                  </a:txBody>
                  <a:tcPr/>
                </a:tc>
              </a:tr>
              <a:tr h="469771">
                <a:tc>
                  <a:txBody>
                    <a:bodyPr/>
                    <a:lstStyle/>
                    <a:p>
                      <a:r>
                        <a:rPr lang="en-US" sz="1200" dirty="0" smtClean="0"/>
                        <a:t>FISCAL YEAR</a:t>
                      </a:r>
                      <a:endParaRPr lang="en-US" sz="1200" dirty="0"/>
                    </a:p>
                  </a:txBody>
                  <a:tcPr/>
                </a:tc>
                <a:tc>
                  <a:txBody>
                    <a:bodyPr/>
                    <a:lstStyle/>
                    <a:p>
                      <a:r>
                        <a:rPr lang="en-US" sz="1200" dirty="0" smtClean="0"/>
                        <a:t>FINANCIAL</a:t>
                      </a:r>
                      <a:endParaRPr lang="en-US" sz="1200" dirty="0"/>
                    </a:p>
                  </a:txBody>
                  <a:tcPr/>
                </a:tc>
                <a:tc>
                  <a:txBody>
                    <a:bodyPr/>
                    <a:lstStyle/>
                    <a:p>
                      <a:r>
                        <a:rPr lang="en-US" sz="1200" dirty="0" smtClean="0"/>
                        <a:t>FISCAL YR/DIV/DEPT/FUND/PROJNM/ACCT ROLLUP/ACCT</a:t>
                      </a:r>
                      <a:r>
                        <a:rPr lang="en-US" sz="1200" baseline="0" dirty="0" smtClean="0"/>
                        <a:t> NAME</a:t>
                      </a:r>
                      <a:endParaRPr lang="en-US" sz="1200" dirty="0"/>
                    </a:p>
                  </a:txBody>
                  <a:tcPr/>
                </a:tc>
              </a:tr>
              <a:tr h="359237">
                <a:tc>
                  <a:txBody>
                    <a:bodyPr/>
                    <a:lstStyle/>
                    <a:p>
                      <a:endParaRPr lang="en-US" sz="1200" dirty="0"/>
                    </a:p>
                  </a:txBody>
                  <a:tcPr/>
                </a:tc>
                <a:tc>
                  <a:txBody>
                    <a:bodyPr/>
                    <a:lstStyle/>
                    <a:p>
                      <a:endParaRPr lang="en-US" sz="1200" dirty="0"/>
                    </a:p>
                  </a:txBody>
                  <a:tcPr/>
                </a:tc>
                <a:tc>
                  <a:txBody>
                    <a:bodyPr/>
                    <a:lstStyle/>
                    <a:p>
                      <a:r>
                        <a:rPr lang="en-US" sz="1200" dirty="0" smtClean="0"/>
                        <a:t>FISCAL YR/FUND/CLASS/ACCT</a:t>
                      </a:r>
                      <a:r>
                        <a:rPr lang="en-US" sz="1200" baseline="0" dirty="0" smtClean="0"/>
                        <a:t> ROLLUP/ACCT NAME/DEPT</a:t>
                      </a:r>
                      <a:endParaRPr lang="en-US" sz="1200" dirty="0"/>
                    </a:p>
                  </a:txBody>
                  <a:tcPr/>
                </a:tc>
              </a:tr>
              <a:tr h="497404">
                <a:tc>
                  <a:txBody>
                    <a:bodyPr/>
                    <a:lstStyle/>
                    <a:p>
                      <a:endParaRPr lang="en-US" sz="1200" dirty="0"/>
                    </a:p>
                  </a:txBody>
                  <a:tcPr/>
                </a:tc>
                <a:tc>
                  <a:txBody>
                    <a:bodyPr/>
                    <a:lstStyle/>
                    <a:p>
                      <a:endParaRPr lang="en-US" sz="1200" dirty="0"/>
                    </a:p>
                  </a:txBody>
                  <a:tcPr/>
                </a:tc>
                <a:tc>
                  <a:txBody>
                    <a:bodyPr/>
                    <a:lstStyle/>
                    <a:p>
                      <a:r>
                        <a:rPr lang="en-US" sz="1200" dirty="0" smtClean="0"/>
                        <a:t>FISCAL YR/DIV/DEPT/FUND/CLASS</a:t>
                      </a:r>
                      <a:r>
                        <a:rPr lang="en-US" sz="1200" baseline="0" dirty="0" smtClean="0"/>
                        <a:t> NM/PROJ NM/ACCT ROLLUP/ACCT NAME</a:t>
                      </a:r>
                      <a:endParaRPr lang="en-US" sz="1200" dirty="0"/>
                    </a:p>
                  </a:txBody>
                  <a:tcPr/>
                </a:tc>
              </a:tr>
              <a:tr h="414504">
                <a:tc>
                  <a:txBody>
                    <a:bodyPr/>
                    <a:lstStyle/>
                    <a:p>
                      <a:endParaRPr lang="en-US" sz="1200" dirty="0"/>
                    </a:p>
                  </a:txBody>
                  <a:tcPr/>
                </a:tc>
                <a:tc>
                  <a:txBody>
                    <a:bodyPr/>
                    <a:lstStyle/>
                    <a:p>
                      <a:endParaRPr lang="en-US" sz="1200" dirty="0"/>
                    </a:p>
                  </a:txBody>
                  <a:tcPr/>
                </a:tc>
                <a:tc>
                  <a:txBody>
                    <a:bodyPr/>
                    <a:lstStyle/>
                    <a:p>
                      <a:r>
                        <a:rPr lang="en-US" sz="1200" dirty="0" smtClean="0"/>
                        <a:t>FISCAL YR/FUND/CLASS NM/ACCT ROLLUP/ACCT NAME/DEPT</a:t>
                      </a:r>
                      <a:endParaRPr lang="en-US" sz="1200" dirty="0"/>
                    </a:p>
                  </a:txBody>
                  <a:tcPr/>
                </a:tc>
              </a:tr>
              <a:tr h="481322">
                <a:tc>
                  <a:txBody>
                    <a:bodyPr/>
                    <a:lstStyle/>
                    <a:p>
                      <a:endParaRPr lang="en-US" sz="1200" dirty="0"/>
                    </a:p>
                  </a:txBody>
                  <a:tcPr/>
                </a:tc>
                <a:tc>
                  <a:txBody>
                    <a:bodyPr/>
                    <a:lstStyle/>
                    <a:p>
                      <a:endParaRPr lang="en-US" sz="1200" dirty="0"/>
                    </a:p>
                  </a:txBody>
                  <a:tcPr/>
                </a:tc>
                <a:tc>
                  <a:txBody>
                    <a:bodyPr/>
                    <a:lstStyle/>
                    <a:p>
                      <a:r>
                        <a:rPr lang="en-US" sz="1200" dirty="0" smtClean="0"/>
                        <a:t>FISCAL YR/FUND/DEPT/CLASS</a:t>
                      </a:r>
                      <a:r>
                        <a:rPr lang="en-US" sz="1200" baseline="0" dirty="0" smtClean="0"/>
                        <a:t> NM/PROJ NM/ACCT ROLLUP/ ACCT NAME</a:t>
                      </a:r>
                      <a:endParaRPr lang="en-US" sz="1200" dirty="0"/>
                    </a:p>
                  </a:txBody>
                  <a:tcPr/>
                </a:tc>
              </a:tr>
              <a:tr h="359237">
                <a:tc>
                  <a:txBody>
                    <a:bodyPr/>
                    <a:lstStyle/>
                    <a:p>
                      <a:r>
                        <a:rPr lang="en-US" sz="1200" dirty="0" smtClean="0"/>
                        <a:t>BUDGET PERIOD</a:t>
                      </a:r>
                      <a:endParaRPr lang="en-US" sz="1200" dirty="0"/>
                    </a:p>
                  </a:txBody>
                  <a:tcPr/>
                </a:tc>
                <a:tc>
                  <a:txBody>
                    <a:bodyPr/>
                    <a:lstStyle/>
                    <a:p>
                      <a:r>
                        <a:rPr lang="en-US" sz="1200" dirty="0" smtClean="0"/>
                        <a:t>BUDGET</a:t>
                      </a:r>
                      <a:endParaRPr lang="en-US" sz="1200" dirty="0"/>
                    </a:p>
                  </a:txBody>
                  <a:tcPr/>
                </a:tc>
                <a:tc>
                  <a:txBody>
                    <a:bodyPr/>
                    <a:lstStyle/>
                    <a:p>
                      <a:r>
                        <a:rPr lang="en-US" sz="1200" dirty="0" smtClean="0"/>
                        <a:t>BUDGET PERIOD/FUND/CLASS/DEPT</a:t>
                      </a:r>
                      <a:endParaRPr lang="en-US" sz="1200" dirty="0"/>
                    </a:p>
                  </a:txBody>
                  <a:tcPr/>
                </a:tc>
              </a:tr>
              <a:tr h="386870">
                <a:tc>
                  <a:txBody>
                    <a:bodyPr/>
                    <a:lstStyle/>
                    <a:p>
                      <a:endParaRPr lang="en-US" sz="1200" dirty="0"/>
                    </a:p>
                  </a:txBody>
                  <a:tcPr/>
                </a:tc>
                <a:tc>
                  <a:txBody>
                    <a:bodyPr/>
                    <a:lstStyle/>
                    <a:p>
                      <a:endParaRPr lang="en-US" sz="1200" dirty="0"/>
                    </a:p>
                  </a:txBody>
                  <a:tcPr/>
                </a:tc>
                <a:tc>
                  <a:txBody>
                    <a:bodyPr/>
                    <a:lstStyle/>
                    <a:p>
                      <a:r>
                        <a:rPr lang="en-US" sz="1200" dirty="0" smtClean="0"/>
                        <a:t>BUDGET PERIOD/DIV/DEPT/FUND</a:t>
                      </a:r>
                      <a:endParaRPr lang="en-US" sz="1200" dirty="0"/>
                    </a:p>
                  </a:txBody>
                  <a:tcPr/>
                </a:tc>
              </a:tr>
              <a:tr h="345419">
                <a:tc>
                  <a:txBody>
                    <a:bodyPr/>
                    <a:lstStyle/>
                    <a:p>
                      <a:endParaRPr lang="en-US" sz="1200" dirty="0"/>
                    </a:p>
                  </a:txBody>
                  <a:tcPr/>
                </a:tc>
                <a:tc>
                  <a:txBody>
                    <a:bodyPr/>
                    <a:lstStyle/>
                    <a:p>
                      <a:endParaRPr lang="en-US" sz="1200" dirty="0"/>
                    </a:p>
                  </a:txBody>
                  <a:tcPr/>
                </a:tc>
                <a:tc>
                  <a:txBody>
                    <a:bodyPr/>
                    <a:lstStyle/>
                    <a:p>
                      <a:r>
                        <a:rPr lang="en-US" sz="1200" dirty="0" smtClean="0"/>
                        <a:t>BUDGET PERIOD/POS NBR/EMPLID/EMP NAME/ACCT CD</a:t>
                      </a:r>
                    </a:p>
                  </a:txBody>
                  <a:tcPr/>
                </a:tc>
              </a:tr>
              <a:tr h="414504">
                <a:tc>
                  <a:txBody>
                    <a:bodyPr/>
                    <a:lstStyle/>
                    <a:p>
                      <a:r>
                        <a:rPr lang="en-US" sz="1200" dirty="0" smtClean="0"/>
                        <a:t>PROJECT</a:t>
                      </a:r>
                      <a:r>
                        <a:rPr lang="en-US" sz="1200" baseline="0" dirty="0" smtClean="0"/>
                        <a:t> NAME</a:t>
                      </a:r>
                      <a:endParaRPr lang="en-US" sz="1200" dirty="0"/>
                    </a:p>
                  </a:txBody>
                  <a:tcPr/>
                </a:tc>
                <a:tc>
                  <a:txBody>
                    <a:bodyPr/>
                    <a:lstStyle/>
                    <a:p>
                      <a:r>
                        <a:rPr lang="en-US" sz="1200" dirty="0" smtClean="0"/>
                        <a:t>GRANTS</a:t>
                      </a:r>
                      <a:endParaRPr lang="en-US" sz="1200" dirty="0"/>
                    </a:p>
                  </a:txBody>
                  <a:tcPr/>
                </a:tc>
                <a:tc>
                  <a:txBody>
                    <a:bodyPr/>
                    <a:lstStyle/>
                    <a:p>
                      <a:r>
                        <a:rPr lang="en-US" sz="1200" dirty="0" smtClean="0"/>
                        <a:t>PROJ NM/BUD REF/ACCTG PERIOD</a:t>
                      </a:r>
                    </a:p>
                  </a:txBody>
                  <a:tcPr/>
                </a:tc>
              </a:tr>
              <a:tr h="414504">
                <a:tc>
                  <a:txBody>
                    <a:bodyPr/>
                    <a:lstStyle/>
                    <a:p>
                      <a:endParaRPr lang="en-US" sz="1200" dirty="0"/>
                    </a:p>
                  </a:txBody>
                  <a:tcPr/>
                </a:tc>
                <a:tc>
                  <a:txBody>
                    <a:bodyPr/>
                    <a:lstStyle/>
                    <a:p>
                      <a:endParaRPr lang="en-US" sz="1200" dirty="0"/>
                    </a:p>
                  </a:txBody>
                  <a:tcPr/>
                </a:tc>
                <a:tc>
                  <a:txBody>
                    <a:bodyPr/>
                    <a:lstStyle/>
                    <a:p>
                      <a:r>
                        <a:rPr lang="en-US" sz="1200" dirty="0" smtClean="0"/>
                        <a:t>PROJ NM/BUD REF/ACCTG PERIOD/BUD ACCT TYPE/ACCT NAME</a:t>
                      </a:r>
                    </a:p>
                  </a:txBody>
                  <a:tcPr/>
                </a:tc>
              </a:tr>
              <a:tr h="331603">
                <a:tc>
                  <a:txBody>
                    <a:bodyPr/>
                    <a:lstStyle/>
                    <a:p>
                      <a:endParaRPr lang="en-US" sz="1200" dirty="0"/>
                    </a:p>
                  </a:txBody>
                  <a:tcPr/>
                </a:tc>
                <a:tc>
                  <a:txBody>
                    <a:bodyPr/>
                    <a:lstStyle/>
                    <a:p>
                      <a:endParaRPr lang="en-US" sz="1200" dirty="0"/>
                    </a:p>
                  </a:txBody>
                  <a:tcPr/>
                </a:tc>
                <a:tc>
                  <a:txBody>
                    <a:bodyPr/>
                    <a:lstStyle/>
                    <a:p>
                      <a:r>
                        <a:rPr lang="en-US" sz="1200" dirty="0" smtClean="0"/>
                        <a:t>PROJ NM/BUD ACCT TYPE/ACCT ROLLUP/ACCT NAME</a:t>
                      </a:r>
                    </a:p>
                  </a:txBody>
                  <a:tcPr/>
                </a:tc>
              </a:tr>
            </a:tbl>
          </a:graphicData>
        </a:graphic>
      </p:graphicFrame>
    </p:spTree>
    <p:extLst>
      <p:ext uri="{BB962C8B-B14F-4D97-AF65-F5344CB8AC3E}">
        <p14:creationId xmlns:p14="http://schemas.microsoft.com/office/powerpoint/2010/main" val="41106324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60274"/>
          </a:xfrm>
        </p:spPr>
        <p:txBody>
          <a:bodyPr>
            <a:normAutofit/>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FDM DATA MEASURES</a:t>
            </a:r>
            <a:endParaRPr lang="en-US" sz="3600" dirty="0"/>
          </a:p>
        </p:txBody>
      </p:sp>
      <p:sp>
        <p:nvSpPr>
          <p:cNvPr id="9" name="Text Placeholder 8"/>
          <p:cNvSpPr>
            <a:spLocks noGrp="1"/>
          </p:cNvSpPr>
          <p:nvPr>
            <p:ph type="body" idx="1"/>
          </p:nvPr>
        </p:nvSpPr>
        <p:spPr>
          <a:xfrm>
            <a:off x="457200" y="1418303"/>
            <a:ext cx="4040188" cy="520644"/>
          </a:xfrm>
        </p:spPr>
        <p:txBody>
          <a:bodyPr/>
          <a:lstStyle/>
          <a:p>
            <a:r>
              <a:rPr lang="en-US" dirty="0" smtClean="0"/>
              <a:t>Budget</a:t>
            </a:r>
            <a:endParaRPr lang="en-US" dirty="0"/>
          </a:p>
        </p:txBody>
      </p:sp>
      <p:sp>
        <p:nvSpPr>
          <p:cNvPr id="10" name="Text Placeholder 9"/>
          <p:cNvSpPr>
            <a:spLocks noGrp="1"/>
          </p:cNvSpPr>
          <p:nvPr>
            <p:ph type="body" sz="half" idx="3"/>
          </p:nvPr>
        </p:nvSpPr>
        <p:spPr>
          <a:xfrm>
            <a:off x="4645025" y="1422812"/>
            <a:ext cx="4041775" cy="516135"/>
          </a:xfrm>
        </p:spPr>
        <p:txBody>
          <a:bodyPr/>
          <a:lstStyle/>
          <a:p>
            <a:r>
              <a:rPr lang="en-US" dirty="0" smtClean="0"/>
              <a:t>Financial</a:t>
            </a:r>
            <a:endParaRPr lang="en-US" dirty="0"/>
          </a:p>
        </p:txBody>
      </p:sp>
      <p:sp>
        <p:nvSpPr>
          <p:cNvPr id="3" name="Content Placeholder 2"/>
          <p:cNvSpPr>
            <a:spLocks noGrp="1"/>
          </p:cNvSpPr>
          <p:nvPr>
            <p:ph sz="quarter" idx="2"/>
          </p:nvPr>
        </p:nvSpPr>
        <p:spPr>
          <a:xfrm>
            <a:off x="457200" y="1938947"/>
            <a:ext cx="4040188" cy="4697166"/>
          </a:xfrm>
          <a:ln>
            <a:solidFill>
              <a:srgbClr val="FFFFFF"/>
            </a:solidFill>
          </a:ln>
        </p:spPr>
        <p:txBody>
          <a:bodyPr>
            <a:normAutofit lnSpcReduction="10000"/>
          </a:bodyPr>
          <a:lstStyle/>
          <a:p>
            <a:r>
              <a:rPr lang="en-US" dirty="0" smtClean="0"/>
              <a:t>Sum of Budget Amount</a:t>
            </a:r>
          </a:p>
          <a:p>
            <a:r>
              <a:rPr lang="en-US" dirty="0" smtClean="0"/>
              <a:t>Sum of Proposed Revenue</a:t>
            </a:r>
          </a:p>
          <a:p>
            <a:r>
              <a:rPr lang="en-US" dirty="0" smtClean="0"/>
              <a:t>Sum of Proposed APPROP</a:t>
            </a:r>
          </a:p>
          <a:p>
            <a:r>
              <a:rPr lang="en-US" dirty="0" smtClean="0"/>
              <a:t>Sum of Proposed ORG</a:t>
            </a:r>
          </a:p>
          <a:p>
            <a:r>
              <a:rPr lang="en-US" dirty="0" smtClean="0"/>
              <a:t>Sum of Proposed Budget</a:t>
            </a:r>
          </a:p>
          <a:p>
            <a:r>
              <a:rPr lang="en-US" dirty="0"/>
              <a:t>FTE </a:t>
            </a:r>
            <a:r>
              <a:rPr lang="en-US" dirty="0" smtClean="0"/>
              <a:t>Counts</a:t>
            </a:r>
          </a:p>
          <a:p>
            <a:r>
              <a:rPr lang="en-US" dirty="0" smtClean="0"/>
              <a:t>Sum of Current Salary</a:t>
            </a:r>
          </a:p>
          <a:p>
            <a:r>
              <a:rPr lang="en-US" dirty="0" smtClean="0"/>
              <a:t>Sum of Temporary Amended</a:t>
            </a:r>
          </a:p>
          <a:p>
            <a:r>
              <a:rPr lang="en-US" dirty="0" smtClean="0"/>
              <a:t>Sum of Permanent Amended</a:t>
            </a:r>
          </a:p>
          <a:p>
            <a:r>
              <a:rPr lang="en-US" dirty="0" smtClean="0"/>
              <a:t>Sum of Next Year Base Budget</a:t>
            </a:r>
          </a:p>
          <a:p>
            <a:r>
              <a:rPr lang="en-US" dirty="0" smtClean="0"/>
              <a:t>Sum of Total Budget Amount</a:t>
            </a:r>
          </a:p>
          <a:p>
            <a:endParaRPr lang="en-US" dirty="0"/>
          </a:p>
          <a:p>
            <a:endParaRPr lang="en-US" dirty="0" smtClean="0"/>
          </a:p>
          <a:p>
            <a:endParaRPr lang="en-US" dirty="0"/>
          </a:p>
        </p:txBody>
      </p:sp>
      <p:sp>
        <p:nvSpPr>
          <p:cNvPr id="8" name="Content Placeholder 7"/>
          <p:cNvSpPr>
            <a:spLocks noGrp="1"/>
          </p:cNvSpPr>
          <p:nvPr>
            <p:ph sz="quarter" idx="4"/>
          </p:nvPr>
        </p:nvSpPr>
        <p:spPr>
          <a:xfrm>
            <a:off x="4645025" y="1938948"/>
            <a:ext cx="4041775" cy="4574274"/>
          </a:xfrm>
        </p:spPr>
        <p:txBody>
          <a:bodyPr>
            <a:normAutofit lnSpcReduction="10000"/>
          </a:bodyPr>
          <a:lstStyle/>
          <a:p>
            <a:r>
              <a:rPr lang="en-US" dirty="0" smtClean="0"/>
              <a:t>Sum of Total Fund Balances</a:t>
            </a:r>
          </a:p>
          <a:p>
            <a:r>
              <a:rPr lang="en-US" dirty="0" smtClean="0"/>
              <a:t>Sum of Total Expenses</a:t>
            </a:r>
          </a:p>
          <a:p>
            <a:r>
              <a:rPr lang="en-US" dirty="0" smtClean="0"/>
              <a:t>Sum of Pre</a:t>
            </a:r>
            <a:r>
              <a:rPr lang="en-US" dirty="0"/>
              <a:t>-encumbrance </a:t>
            </a:r>
            <a:r>
              <a:rPr lang="en-US" dirty="0" smtClean="0"/>
              <a:t>Amount</a:t>
            </a:r>
            <a:endParaRPr lang="en-US" dirty="0"/>
          </a:p>
          <a:p>
            <a:r>
              <a:rPr lang="en-US" dirty="0" smtClean="0"/>
              <a:t>Sum of Encumbrance Amount</a:t>
            </a:r>
            <a:endParaRPr lang="en-US" dirty="0"/>
          </a:p>
          <a:p>
            <a:r>
              <a:rPr lang="en-US" dirty="0" smtClean="0"/>
              <a:t>Sum of Expended Amount</a:t>
            </a:r>
            <a:endParaRPr lang="en-US" dirty="0"/>
          </a:p>
          <a:p>
            <a:r>
              <a:rPr lang="en-US" dirty="0" smtClean="0"/>
              <a:t>Sum of P</a:t>
            </a:r>
            <a:r>
              <a:rPr lang="en-US" dirty="0"/>
              <a:t>-Card </a:t>
            </a:r>
            <a:r>
              <a:rPr lang="en-US" dirty="0" smtClean="0"/>
              <a:t>Amount</a:t>
            </a:r>
            <a:endParaRPr lang="en-US" dirty="0"/>
          </a:p>
          <a:p>
            <a:r>
              <a:rPr lang="en-US" dirty="0" smtClean="0"/>
              <a:t>Sum of Reserve </a:t>
            </a:r>
            <a:r>
              <a:rPr lang="en-US" dirty="0"/>
              <a:t>Amount </a:t>
            </a:r>
            <a:r>
              <a:rPr lang="en-US" dirty="0" smtClean="0"/>
              <a:t>(Departmental </a:t>
            </a:r>
            <a:r>
              <a:rPr lang="en-US" dirty="0"/>
              <a:t>Set-Asides)</a:t>
            </a:r>
          </a:p>
          <a:p>
            <a:r>
              <a:rPr lang="en-US" dirty="0" smtClean="0"/>
              <a:t>Sum of Free Balance</a:t>
            </a:r>
          </a:p>
          <a:p>
            <a:r>
              <a:rPr lang="en-US" dirty="0" smtClean="0"/>
              <a:t>Sum of Payroll Expenses</a:t>
            </a:r>
            <a:endParaRPr lang="en-US" dirty="0"/>
          </a:p>
        </p:txBody>
      </p:sp>
    </p:spTree>
    <p:extLst>
      <p:ext uri="{BB962C8B-B14F-4D97-AF65-F5344CB8AC3E}">
        <p14:creationId xmlns:p14="http://schemas.microsoft.com/office/powerpoint/2010/main" val="27216728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60274"/>
          </a:xfrm>
        </p:spPr>
        <p:txBody>
          <a:bodyPr>
            <a:normAutofit/>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FDM DATA MEASURES</a:t>
            </a:r>
            <a:endParaRPr lang="en-US" sz="3600" dirty="0"/>
          </a:p>
        </p:txBody>
      </p:sp>
      <p:sp>
        <p:nvSpPr>
          <p:cNvPr id="9" name="Text Placeholder 8"/>
          <p:cNvSpPr>
            <a:spLocks noGrp="1"/>
          </p:cNvSpPr>
          <p:nvPr>
            <p:ph type="body" idx="1"/>
          </p:nvPr>
        </p:nvSpPr>
        <p:spPr>
          <a:xfrm>
            <a:off x="457200" y="1418303"/>
            <a:ext cx="4040188" cy="520644"/>
          </a:xfrm>
        </p:spPr>
        <p:txBody>
          <a:bodyPr/>
          <a:lstStyle/>
          <a:p>
            <a:r>
              <a:rPr lang="en-US" dirty="0" smtClean="0"/>
              <a:t>Financial</a:t>
            </a:r>
            <a:endParaRPr lang="en-US" dirty="0"/>
          </a:p>
        </p:txBody>
      </p:sp>
      <p:sp>
        <p:nvSpPr>
          <p:cNvPr id="3" name="Content Placeholder 2"/>
          <p:cNvSpPr>
            <a:spLocks noGrp="1"/>
          </p:cNvSpPr>
          <p:nvPr>
            <p:ph sz="quarter" idx="2"/>
          </p:nvPr>
        </p:nvSpPr>
        <p:spPr>
          <a:xfrm>
            <a:off x="457200" y="1938947"/>
            <a:ext cx="4040188" cy="4697166"/>
          </a:xfrm>
          <a:ln>
            <a:noFill/>
          </a:ln>
        </p:spPr>
        <p:txBody>
          <a:bodyPr>
            <a:normAutofit/>
          </a:bodyPr>
          <a:lstStyle/>
          <a:p>
            <a:r>
              <a:rPr lang="en-US" dirty="0" smtClean="0"/>
              <a:t>Sum of Personal Services</a:t>
            </a:r>
            <a:endParaRPr lang="en-US" dirty="0"/>
          </a:p>
          <a:p>
            <a:r>
              <a:rPr lang="en-US" dirty="0" smtClean="0"/>
              <a:t>Sum of Non</a:t>
            </a:r>
            <a:r>
              <a:rPr lang="en-US" dirty="0"/>
              <a:t>-Personal </a:t>
            </a:r>
            <a:r>
              <a:rPr lang="en-US" dirty="0" smtClean="0"/>
              <a:t>Services</a:t>
            </a:r>
            <a:endParaRPr lang="en-US" dirty="0"/>
          </a:p>
          <a:p>
            <a:r>
              <a:rPr lang="en-US" dirty="0" smtClean="0"/>
              <a:t>Sum of Revenue Amount</a:t>
            </a:r>
            <a:endParaRPr lang="en-US" dirty="0"/>
          </a:p>
          <a:p>
            <a:r>
              <a:rPr lang="en-US" dirty="0"/>
              <a:t>Risk Transaction Count</a:t>
            </a:r>
          </a:p>
          <a:p>
            <a:r>
              <a:rPr lang="en-US" dirty="0" smtClean="0"/>
              <a:t>Sum of PO </a:t>
            </a:r>
            <a:r>
              <a:rPr lang="en-US" dirty="0"/>
              <a:t>Quantity</a:t>
            </a:r>
          </a:p>
          <a:p>
            <a:r>
              <a:rPr lang="en-US" dirty="0" smtClean="0"/>
              <a:t>Sum of Quantity </a:t>
            </a:r>
            <a:r>
              <a:rPr lang="en-US" dirty="0"/>
              <a:t>Received</a:t>
            </a:r>
          </a:p>
          <a:p>
            <a:r>
              <a:rPr lang="en-US" dirty="0" smtClean="0"/>
              <a:t>Sum of Quantity Remaining</a:t>
            </a:r>
            <a:endParaRPr lang="en-US" dirty="0"/>
          </a:p>
          <a:p>
            <a:endParaRPr lang="en-US" dirty="0"/>
          </a:p>
          <a:p>
            <a:endParaRPr lang="en-US" dirty="0"/>
          </a:p>
          <a:p>
            <a:endParaRPr lang="en-US" dirty="0" smtClean="0"/>
          </a:p>
          <a:p>
            <a:endParaRPr lang="en-US" dirty="0"/>
          </a:p>
        </p:txBody>
      </p:sp>
      <p:sp>
        <p:nvSpPr>
          <p:cNvPr id="8" name="Content Placeholder 7"/>
          <p:cNvSpPr>
            <a:spLocks noGrp="1"/>
          </p:cNvSpPr>
          <p:nvPr>
            <p:ph sz="quarter" idx="4"/>
          </p:nvPr>
        </p:nvSpPr>
        <p:spPr>
          <a:xfrm>
            <a:off x="4645025" y="1938948"/>
            <a:ext cx="4041775" cy="4574274"/>
          </a:xfrm>
        </p:spPr>
        <p:txBody>
          <a:bodyPr>
            <a:normAutofit/>
          </a:bodyPr>
          <a:lstStyle/>
          <a:p>
            <a:endParaRPr lang="en-US" dirty="0" smtClean="0"/>
          </a:p>
          <a:p>
            <a:endParaRPr lang="en-US" dirty="0" smtClean="0"/>
          </a:p>
          <a:p>
            <a:endParaRPr lang="en-US" dirty="0"/>
          </a:p>
        </p:txBody>
      </p:sp>
    </p:spTree>
    <p:extLst>
      <p:ext uri="{BB962C8B-B14F-4D97-AF65-F5344CB8AC3E}">
        <p14:creationId xmlns:p14="http://schemas.microsoft.com/office/powerpoint/2010/main" val="38765825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1194"/>
            <a:ext cx="8229600" cy="741295"/>
          </a:xfrm>
        </p:spPr>
        <p:txBody>
          <a:bodyPr>
            <a:normAutofit/>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FDM DATA MEASURES</a:t>
            </a:r>
            <a:endParaRPr lang="en-US" sz="3600" dirty="0"/>
          </a:p>
        </p:txBody>
      </p:sp>
      <p:sp>
        <p:nvSpPr>
          <p:cNvPr id="9" name="Text Placeholder 8"/>
          <p:cNvSpPr>
            <a:spLocks noGrp="1"/>
          </p:cNvSpPr>
          <p:nvPr>
            <p:ph type="body" idx="1"/>
          </p:nvPr>
        </p:nvSpPr>
        <p:spPr>
          <a:xfrm>
            <a:off x="457200" y="1162490"/>
            <a:ext cx="4040188" cy="520644"/>
          </a:xfrm>
        </p:spPr>
        <p:txBody>
          <a:bodyPr/>
          <a:lstStyle/>
          <a:p>
            <a:r>
              <a:rPr lang="en-US" dirty="0" smtClean="0"/>
              <a:t>BUDGET PREP</a:t>
            </a:r>
            <a:endParaRPr lang="en-US" dirty="0"/>
          </a:p>
        </p:txBody>
      </p:sp>
      <p:sp>
        <p:nvSpPr>
          <p:cNvPr id="3" name="Content Placeholder 2"/>
          <p:cNvSpPr>
            <a:spLocks noGrp="1"/>
          </p:cNvSpPr>
          <p:nvPr>
            <p:ph sz="quarter" idx="2"/>
          </p:nvPr>
        </p:nvSpPr>
        <p:spPr>
          <a:xfrm>
            <a:off x="457200" y="1736190"/>
            <a:ext cx="4040188" cy="4919053"/>
          </a:xfrm>
          <a:ln>
            <a:noFill/>
          </a:ln>
        </p:spPr>
        <p:txBody>
          <a:bodyPr>
            <a:normAutofit lnSpcReduction="10000"/>
          </a:bodyPr>
          <a:lstStyle/>
          <a:p>
            <a:r>
              <a:rPr lang="en-US" dirty="0" smtClean="0"/>
              <a:t>Sum of APPROP Variance</a:t>
            </a:r>
          </a:p>
          <a:p>
            <a:r>
              <a:rPr lang="en-US" dirty="0" smtClean="0"/>
              <a:t>Sum of Current APPROP</a:t>
            </a:r>
          </a:p>
          <a:p>
            <a:r>
              <a:rPr lang="en-US" dirty="0" smtClean="0"/>
              <a:t>Sum of Current Grant</a:t>
            </a:r>
          </a:p>
          <a:p>
            <a:r>
              <a:rPr lang="en-US" dirty="0" smtClean="0"/>
              <a:t>Sum of Current ORG</a:t>
            </a:r>
          </a:p>
          <a:p>
            <a:r>
              <a:rPr lang="en-US" dirty="0" smtClean="0"/>
              <a:t>Sum of Current Revenue</a:t>
            </a:r>
          </a:p>
          <a:p>
            <a:r>
              <a:rPr lang="en-US" dirty="0" smtClean="0"/>
              <a:t>Sum of Current Salary</a:t>
            </a:r>
          </a:p>
          <a:p>
            <a:r>
              <a:rPr lang="en-US" dirty="0" smtClean="0"/>
              <a:t>Distributed Proposed Salary</a:t>
            </a:r>
          </a:p>
          <a:p>
            <a:r>
              <a:rPr lang="en-US" dirty="0" smtClean="0"/>
              <a:t>Sum of Equity Adjustment</a:t>
            </a:r>
          </a:p>
          <a:p>
            <a:r>
              <a:rPr lang="en-US" dirty="0" smtClean="0"/>
              <a:t>Distinct Count of FTE</a:t>
            </a:r>
          </a:p>
          <a:p>
            <a:r>
              <a:rPr lang="en-US" dirty="0" smtClean="0"/>
              <a:t>Sum of Total Fund Balance</a:t>
            </a:r>
          </a:p>
          <a:p>
            <a:r>
              <a:rPr lang="en-US" dirty="0" smtClean="0"/>
              <a:t>Sum of FTE</a:t>
            </a:r>
          </a:p>
          <a:p>
            <a:r>
              <a:rPr lang="en-US" dirty="0" smtClean="0"/>
              <a:t>Sum of Grant Variance</a:t>
            </a:r>
          </a:p>
          <a:p>
            <a:r>
              <a:rPr lang="en-US" dirty="0" smtClean="0"/>
              <a:t>Sum of ORG Variance</a:t>
            </a:r>
          </a:p>
          <a:p>
            <a:endParaRPr lang="en-US" dirty="0" smtClean="0"/>
          </a:p>
          <a:p>
            <a:endParaRPr lang="en-US" dirty="0"/>
          </a:p>
          <a:p>
            <a:endParaRPr lang="en-US" dirty="0"/>
          </a:p>
          <a:p>
            <a:endParaRPr lang="en-US" dirty="0"/>
          </a:p>
          <a:p>
            <a:endParaRPr lang="en-US" dirty="0" smtClean="0"/>
          </a:p>
          <a:p>
            <a:endParaRPr lang="en-US" dirty="0"/>
          </a:p>
        </p:txBody>
      </p:sp>
      <p:sp>
        <p:nvSpPr>
          <p:cNvPr id="8" name="Content Placeholder 7"/>
          <p:cNvSpPr>
            <a:spLocks noGrp="1"/>
          </p:cNvSpPr>
          <p:nvPr>
            <p:ph sz="quarter" idx="4"/>
          </p:nvPr>
        </p:nvSpPr>
        <p:spPr>
          <a:xfrm>
            <a:off x="4645025" y="1683133"/>
            <a:ext cx="4041775" cy="4972109"/>
          </a:xfrm>
        </p:spPr>
        <p:txBody>
          <a:bodyPr>
            <a:normAutofit fontScale="92500" lnSpcReduction="20000"/>
          </a:bodyPr>
          <a:lstStyle/>
          <a:p>
            <a:r>
              <a:rPr lang="en-US" dirty="0" smtClean="0"/>
              <a:t>Sum of Proposed APPROP</a:t>
            </a:r>
          </a:p>
          <a:p>
            <a:r>
              <a:rPr lang="en-US" dirty="0" smtClean="0"/>
              <a:t>Sum of Proposed Budget Salary</a:t>
            </a:r>
          </a:p>
          <a:p>
            <a:r>
              <a:rPr lang="en-US" dirty="0" smtClean="0"/>
              <a:t>Sum of Proposed Fringe Estimate</a:t>
            </a:r>
          </a:p>
          <a:p>
            <a:r>
              <a:rPr lang="en-US" dirty="0" smtClean="0"/>
              <a:t>Sum of Proposed Grant</a:t>
            </a:r>
          </a:p>
          <a:p>
            <a:r>
              <a:rPr lang="en-US" dirty="0" smtClean="0"/>
              <a:t>Sum of Proposed ORG</a:t>
            </a:r>
          </a:p>
          <a:p>
            <a:r>
              <a:rPr lang="en-US" dirty="0" smtClean="0"/>
              <a:t>Sum of Proposed Revenue</a:t>
            </a:r>
          </a:p>
          <a:p>
            <a:r>
              <a:rPr lang="en-US" dirty="0" smtClean="0"/>
              <a:t>Sum of Proposed Employee Salary</a:t>
            </a:r>
          </a:p>
          <a:p>
            <a:r>
              <a:rPr lang="en-US" dirty="0" smtClean="0"/>
              <a:t>Sum of Revenue to Expense Variance</a:t>
            </a:r>
          </a:p>
          <a:p>
            <a:r>
              <a:rPr lang="en-US" dirty="0" smtClean="0"/>
              <a:t>Sum of Revenue Variance</a:t>
            </a:r>
          </a:p>
          <a:p>
            <a:r>
              <a:rPr lang="en-US" dirty="0" smtClean="0"/>
              <a:t>Sum of Supplement Amount</a:t>
            </a:r>
          </a:p>
          <a:p>
            <a:r>
              <a:rPr lang="en-US" dirty="0" smtClean="0"/>
              <a:t>Sum of Total Expenses</a:t>
            </a:r>
          </a:p>
          <a:p>
            <a:r>
              <a:rPr lang="en-US" dirty="0" smtClean="0"/>
              <a:t>Sum of Distributed Salary </a:t>
            </a:r>
            <a:endParaRPr lang="en-US" dirty="0"/>
          </a:p>
          <a:p>
            <a:r>
              <a:rPr lang="en-US" dirty="0" smtClean="0"/>
              <a:t>Sum of Distributed Budget</a:t>
            </a:r>
          </a:p>
          <a:p>
            <a:endParaRPr lang="en-US" dirty="0" smtClean="0"/>
          </a:p>
          <a:p>
            <a:endParaRPr lang="en-US" dirty="0"/>
          </a:p>
        </p:txBody>
      </p:sp>
    </p:spTree>
    <p:extLst>
      <p:ext uri="{BB962C8B-B14F-4D97-AF65-F5344CB8AC3E}">
        <p14:creationId xmlns:p14="http://schemas.microsoft.com/office/powerpoint/2010/main" val="23060566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algn="ctr"/>
            <a:r>
              <a:rPr lang="en-US" dirty="0" smtClean="0"/>
              <a:t>Statistics</a:t>
            </a:r>
            <a:endParaRPr lang="en-US" dirty="0"/>
          </a:p>
        </p:txBody>
      </p:sp>
    </p:spTree>
    <p:extLst>
      <p:ext uri="{BB962C8B-B14F-4D97-AF65-F5344CB8AC3E}">
        <p14:creationId xmlns:p14="http://schemas.microsoft.com/office/powerpoint/2010/main" val="141871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6362"/>
            <a:ext cx="8229600" cy="554366"/>
          </a:xfrm>
        </p:spPr>
        <p:txBody>
          <a:bodyPr>
            <a:normAutofit fontScale="90000"/>
          </a:bodyPr>
          <a:lstStyle/>
          <a:p>
            <a:pPr algn="ct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University </a:t>
            </a: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Facts</a:t>
            </a:r>
            <a:endParaRPr lang="en-US" sz="3200" dirty="0"/>
          </a:p>
        </p:txBody>
      </p:sp>
      <p:sp>
        <p:nvSpPr>
          <p:cNvPr id="3" name="Content Placeholder 2"/>
          <p:cNvSpPr>
            <a:spLocks noGrp="1"/>
          </p:cNvSpPr>
          <p:nvPr>
            <p:ph idx="1"/>
          </p:nvPr>
        </p:nvSpPr>
        <p:spPr>
          <a:xfrm>
            <a:off x="474133" y="1935480"/>
            <a:ext cx="8229600" cy="4389120"/>
          </a:xfrm>
        </p:spPr>
        <p:txBody>
          <a:bodyPr>
            <a:normAutofit/>
          </a:bodyPr>
          <a:lstStyle/>
          <a:p>
            <a:pPr lvl="1"/>
            <a:r>
              <a:rPr lang="en-US" sz="2900" dirty="0" smtClean="0"/>
              <a:t>24,600 Students</a:t>
            </a:r>
            <a:endParaRPr lang="en-US" sz="2900" dirty="0"/>
          </a:p>
          <a:p>
            <a:pPr lvl="1"/>
            <a:r>
              <a:rPr lang="en-US" sz="3200" dirty="0" smtClean="0"/>
              <a:t>$347m Budget with over 600 department accounts</a:t>
            </a:r>
          </a:p>
          <a:p>
            <a:pPr lvl="1"/>
            <a:r>
              <a:rPr lang="en-US" sz="3200" dirty="0" smtClean="0"/>
              <a:t>2,200+ employees</a:t>
            </a:r>
          </a:p>
          <a:p>
            <a:pPr lvl="1"/>
            <a:r>
              <a:rPr lang="en-US" sz="3200" dirty="0" smtClean="0"/>
              <a:t>Five </a:t>
            </a:r>
            <a:r>
              <a:rPr lang="en-US" sz="3200" dirty="0"/>
              <a:t>M</a:t>
            </a:r>
            <a:r>
              <a:rPr lang="en-US" sz="3200" dirty="0" smtClean="0"/>
              <a:t>ajor Divisions</a:t>
            </a:r>
          </a:p>
          <a:p>
            <a:pPr lvl="1"/>
            <a:r>
              <a:rPr lang="en-US" sz="3200" dirty="0" smtClean="0"/>
              <a:t>Eight Academic Colleges</a:t>
            </a:r>
            <a:endParaRPr lang="en-US" sz="3200" dirty="0"/>
          </a:p>
          <a:p>
            <a:endParaRPr lang="en-US" dirty="0"/>
          </a:p>
        </p:txBody>
      </p:sp>
    </p:spTree>
    <p:extLst>
      <p:ext uri="{BB962C8B-B14F-4D97-AF65-F5344CB8AC3E}">
        <p14:creationId xmlns:p14="http://schemas.microsoft.com/office/powerpoint/2010/main" val="38912676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79127"/>
          </a:xfrm>
        </p:spPr>
        <p:txBody>
          <a:bodyPr>
            <a:normAutofit/>
          </a:bodyPr>
          <a:lstStyle/>
          <a:p>
            <a:pPr algn="ctr"/>
            <a:r>
              <a:rPr lang="en-US"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FDM USER ACCOUNTS</a:t>
            </a:r>
            <a:endParaRPr lang="en-US" sz="27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19680921"/>
              </p:ext>
            </p:extLst>
          </p:nvPr>
        </p:nvGraphicFramePr>
        <p:xfrm>
          <a:off x="237066" y="1571285"/>
          <a:ext cx="8733752" cy="49226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9401174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6082"/>
            <a:ext cx="8229600" cy="652018"/>
          </a:xfrm>
        </p:spPr>
        <p:txBody>
          <a:bodyPr>
            <a:normAutofit/>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FDM PROJECT PORTFOLIO</a:t>
            </a:r>
            <a:endParaRPr lang="en-US" sz="36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99290298"/>
              </p:ext>
            </p:extLst>
          </p:nvPr>
        </p:nvGraphicFramePr>
        <p:xfrm>
          <a:off x="474663" y="1524000"/>
          <a:ext cx="8229600" cy="480060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81205728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23900"/>
            <a:ext cx="8229600" cy="584200"/>
          </a:xfrm>
        </p:spPr>
        <p:txBody>
          <a:bodyPr>
            <a:normAutofit fontScale="90000"/>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FUNCTIONAL USER ORGANIZATION</a:t>
            </a:r>
            <a:endParaRPr lang="en-US"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01864698"/>
              </p:ext>
            </p:extLst>
          </p:nvPr>
        </p:nvGraphicFramePr>
        <p:xfrm>
          <a:off x="457200" y="1625601"/>
          <a:ext cx="8229600" cy="492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5101967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3955"/>
            <a:ext cx="8229600" cy="1143000"/>
          </a:xfrm>
        </p:spPr>
        <p:txBody>
          <a:bodyPr>
            <a:normAutofit fontScale="90000"/>
          </a:bodyPr>
          <a:lstStyle/>
          <a:p>
            <a:pPr algn="ct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BUDGET AND FINANCIAL REPORTING </a:t>
            </a:r>
            <a:b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FOR THE </a:t>
            </a: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ENTERPRISE</a:t>
            </a:r>
            <a:b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SAS®</a:t>
            </a: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Reports and Analytics Portfolio</a:t>
            </a:r>
            <a:endParaRPr lang="en-US" sz="3600" dirty="0"/>
          </a:p>
        </p:txBody>
      </p:sp>
      <p:graphicFrame>
        <p:nvGraphicFramePr>
          <p:cNvPr id="10" name="Content Placeholder 9"/>
          <p:cNvGraphicFramePr>
            <a:graphicFrameLocks noGrp="1"/>
          </p:cNvGraphicFramePr>
          <p:nvPr>
            <p:ph sz="half" idx="1"/>
            <p:extLst>
              <p:ext uri="{D42A27DB-BD31-4B8C-83A1-F6EECF244321}">
                <p14:modId xmlns:p14="http://schemas.microsoft.com/office/powerpoint/2010/main" val="3800974398"/>
              </p:ext>
            </p:extLst>
          </p:nvPr>
        </p:nvGraphicFramePr>
        <p:xfrm>
          <a:off x="135466" y="1777997"/>
          <a:ext cx="4360333" cy="4677366"/>
        </p:xfrm>
        <a:graphic>
          <a:graphicData uri="http://schemas.openxmlformats.org/drawingml/2006/table">
            <a:tbl>
              <a:tblPr firstRow="1" bandRow="1">
                <a:tableStyleId>{5C22544A-7EE6-4342-B048-85BDC9FD1C3A}</a:tableStyleId>
              </a:tblPr>
              <a:tblGrid>
                <a:gridCol w="4360333"/>
              </a:tblGrid>
              <a:tr h="379079">
                <a:tc>
                  <a:txBody>
                    <a:bodyPr/>
                    <a:lstStyle/>
                    <a:p>
                      <a:pPr algn="l" fontAlgn="b"/>
                      <a:r>
                        <a:rPr lang="en-US" sz="1400" b="1" i="0" u="none" strike="noStrike" dirty="0" smtClean="0">
                          <a:solidFill>
                            <a:srgbClr val="000000"/>
                          </a:solidFill>
                          <a:effectLst/>
                          <a:latin typeface="Calibri"/>
                        </a:rPr>
                        <a:t>Budget and Planning</a:t>
                      </a:r>
                      <a:endParaRPr lang="en-US" sz="1400" b="1" i="0" u="none" strike="noStrike" dirty="0">
                        <a:solidFill>
                          <a:srgbClr val="000000"/>
                        </a:solidFill>
                        <a:effectLst/>
                        <a:latin typeface="Calibri"/>
                      </a:endParaRPr>
                    </a:p>
                  </a:txBody>
                  <a:tcPr marL="12700" marR="12700" marT="12700" marB="0" anchor="b"/>
                </a:tc>
              </a:tr>
              <a:tr h="324111">
                <a:tc>
                  <a:txBody>
                    <a:bodyPr/>
                    <a:lstStyle/>
                    <a:p>
                      <a:pPr algn="l" fontAlgn="b"/>
                      <a:r>
                        <a:rPr lang="en-US" sz="1200" b="1" i="1" u="none" strike="noStrike" dirty="0">
                          <a:solidFill>
                            <a:srgbClr val="000000"/>
                          </a:solidFill>
                          <a:effectLst/>
                          <a:latin typeface="Calibri"/>
                        </a:rPr>
                        <a:t>Budget </a:t>
                      </a:r>
                      <a:r>
                        <a:rPr lang="en-US" sz="1200" b="1" i="1" u="none" strike="noStrike" dirty="0" smtClean="0">
                          <a:solidFill>
                            <a:srgbClr val="000000"/>
                          </a:solidFill>
                          <a:effectLst/>
                          <a:latin typeface="Calibri"/>
                        </a:rPr>
                        <a:t>Preparation</a:t>
                      </a:r>
                      <a:endParaRPr lang="en-US" sz="1200" b="1" i="1" u="none" strike="noStrike" dirty="0">
                        <a:solidFill>
                          <a:srgbClr val="000000"/>
                        </a:solidFill>
                        <a:effectLst/>
                        <a:latin typeface="Calibri"/>
                      </a:endParaRPr>
                    </a:p>
                  </a:txBody>
                  <a:tcPr marL="12700" marR="12700" marT="12700" marB="0" anchor="b"/>
                </a:tc>
              </a:tr>
              <a:tr h="324111">
                <a:tc>
                  <a:txBody>
                    <a:bodyPr/>
                    <a:lstStyle/>
                    <a:p>
                      <a:pPr algn="l" fontAlgn="t"/>
                      <a:r>
                        <a:rPr lang="en-US" sz="1200" b="0" i="0" u="none" strike="noStrike" dirty="0">
                          <a:solidFill>
                            <a:srgbClr val="000000"/>
                          </a:solidFill>
                          <a:effectLst/>
                          <a:latin typeface="Calibri"/>
                        </a:rPr>
                        <a:t>CURRENT Budget Preparation - Fund Balance Detail</a:t>
                      </a:r>
                    </a:p>
                  </a:txBody>
                  <a:tcPr marL="12700" marR="12700" marT="12700" marB="0" anchor="ctr"/>
                </a:tc>
              </a:tr>
              <a:tr h="324111">
                <a:tc>
                  <a:txBody>
                    <a:bodyPr/>
                    <a:lstStyle/>
                    <a:p>
                      <a:pPr algn="l" fontAlgn="t"/>
                      <a:r>
                        <a:rPr lang="en-US" sz="1200" b="0" i="0" u="none" strike="noStrike">
                          <a:solidFill>
                            <a:srgbClr val="000000"/>
                          </a:solidFill>
                          <a:effectLst/>
                          <a:latin typeface="Calibri"/>
                        </a:rPr>
                        <a:t>CURRENT Budget Preparation - Fund Balance Summary</a:t>
                      </a:r>
                    </a:p>
                  </a:txBody>
                  <a:tcPr marL="12700" marR="12700" marT="12700" marB="0" anchor="ctr"/>
                </a:tc>
              </a:tr>
              <a:tr h="324111">
                <a:tc>
                  <a:txBody>
                    <a:bodyPr/>
                    <a:lstStyle/>
                    <a:p>
                      <a:pPr algn="l" fontAlgn="t"/>
                      <a:r>
                        <a:rPr lang="en-US" sz="1200" b="0" i="0" u="none" strike="noStrike">
                          <a:solidFill>
                            <a:srgbClr val="000000"/>
                          </a:solidFill>
                          <a:effectLst/>
                          <a:latin typeface="Calibri"/>
                        </a:rPr>
                        <a:t>CURRENT Budget Preparation - Fund Balance Department Rollup</a:t>
                      </a:r>
                    </a:p>
                  </a:txBody>
                  <a:tcPr marL="12700" marR="12700" marT="12700" marB="0" anchor="ctr"/>
                </a:tc>
              </a:tr>
              <a:tr h="324111">
                <a:tc>
                  <a:txBody>
                    <a:bodyPr/>
                    <a:lstStyle/>
                    <a:p>
                      <a:pPr algn="l" fontAlgn="t"/>
                      <a:r>
                        <a:rPr lang="en-US" sz="1200" b="0" i="0" u="none" strike="noStrike">
                          <a:solidFill>
                            <a:srgbClr val="000000"/>
                          </a:solidFill>
                          <a:effectLst/>
                          <a:latin typeface="Calibri"/>
                        </a:rPr>
                        <a:t>CURRENT Budget Preparation - Fund Balance Department Detail</a:t>
                      </a:r>
                    </a:p>
                  </a:txBody>
                  <a:tcPr marL="12700" marR="12700" marT="12700" marB="0" anchor="ctr"/>
                </a:tc>
              </a:tr>
              <a:tr h="412018">
                <a:tc>
                  <a:txBody>
                    <a:bodyPr/>
                    <a:lstStyle/>
                    <a:p>
                      <a:pPr algn="l" fontAlgn="t"/>
                      <a:r>
                        <a:rPr lang="en-US" sz="1200" b="0" i="0" u="none" strike="noStrike">
                          <a:solidFill>
                            <a:srgbClr val="000000"/>
                          </a:solidFill>
                          <a:effectLst/>
                          <a:latin typeface="Calibri"/>
                        </a:rPr>
                        <a:t>CURRENT Budget Preparation - Distribution Percents less than 100</a:t>
                      </a:r>
                    </a:p>
                  </a:txBody>
                  <a:tcPr marL="12700" marR="12700" marT="12700" marB="0" anchor="ctr"/>
                </a:tc>
              </a:tr>
              <a:tr h="324111">
                <a:tc>
                  <a:txBody>
                    <a:bodyPr/>
                    <a:lstStyle/>
                    <a:p>
                      <a:pPr algn="l" fontAlgn="t"/>
                      <a:r>
                        <a:rPr lang="en-US" sz="1200" b="0" i="0" u="none" strike="noStrike">
                          <a:solidFill>
                            <a:srgbClr val="000000"/>
                          </a:solidFill>
                          <a:effectLst/>
                          <a:latin typeface="Calibri"/>
                        </a:rPr>
                        <a:t>CURRENT Budget Preparation - Inactive Positions</a:t>
                      </a:r>
                    </a:p>
                  </a:txBody>
                  <a:tcPr marL="12700" marR="12700" marT="12700" marB="0" anchor="ctr"/>
                </a:tc>
              </a:tr>
              <a:tr h="324111">
                <a:tc>
                  <a:txBody>
                    <a:bodyPr/>
                    <a:lstStyle/>
                    <a:p>
                      <a:pPr algn="l" fontAlgn="t"/>
                      <a:r>
                        <a:rPr lang="en-US" sz="1200" b="0" i="0" u="none" strike="noStrike">
                          <a:solidFill>
                            <a:srgbClr val="000000"/>
                          </a:solidFill>
                          <a:effectLst/>
                          <a:latin typeface="Calibri"/>
                        </a:rPr>
                        <a:t>CURRENT Budget Preparation - Lump Variances</a:t>
                      </a:r>
                    </a:p>
                  </a:txBody>
                  <a:tcPr marL="12700" marR="12700" marT="12700" marB="0" anchor="ctr"/>
                </a:tc>
              </a:tr>
              <a:tr h="321048">
                <a:tc>
                  <a:txBody>
                    <a:bodyPr/>
                    <a:lstStyle/>
                    <a:p>
                      <a:pPr algn="l" fontAlgn="t"/>
                      <a:r>
                        <a:rPr lang="en-US" sz="1200" b="0" i="0" u="none" strike="noStrike" dirty="0">
                          <a:solidFill>
                            <a:srgbClr val="000000"/>
                          </a:solidFill>
                          <a:effectLst/>
                          <a:latin typeface="Calibri"/>
                        </a:rPr>
                        <a:t>CURRENT Budget Preparation - Fund Balance Personal Services Detail</a:t>
                      </a:r>
                    </a:p>
                  </a:txBody>
                  <a:tcPr marL="12700" marR="12700" marT="12700" marB="0" anchor="ctr"/>
                </a:tc>
              </a:tr>
              <a:tr h="324111">
                <a:tc>
                  <a:txBody>
                    <a:bodyPr/>
                    <a:lstStyle/>
                    <a:p>
                      <a:pPr algn="l" fontAlgn="t"/>
                      <a:r>
                        <a:rPr lang="en-US" sz="1200" b="0" i="0" u="none" strike="noStrike">
                          <a:solidFill>
                            <a:srgbClr val="000000"/>
                          </a:solidFill>
                          <a:effectLst/>
                          <a:latin typeface="Calibri"/>
                        </a:rPr>
                        <a:t>CURRENT Budget Preparation - Fund Position Counts</a:t>
                      </a:r>
                    </a:p>
                  </a:txBody>
                  <a:tcPr marL="12700" marR="12700" marT="12700" marB="0" anchor="ctr"/>
                </a:tc>
              </a:tr>
              <a:tr h="324111">
                <a:tc>
                  <a:txBody>
                    <a:bodyPr/>
                    <a:lstStyle/>
                    <a:p>
                      <a:pPr algn="l" fontAlgn="t"/>
                      <a:r>
                        <a:rPr lang="en-US" sz="1200" b="0" i="0" u="none" strike="noStrike">
                          <a:solidFill>
                            <a:srgbClr val="000000"/>
                          </a:solidFill>
                          <a:effectLst/>
                          <a:latin typeface="Calibri"/>
                        </a:rPr>
                        <a:t>REV Budget Preparation - Revenue Changes</a:t>
                      </a:r>
                    </a:p>
                  </a:txBody>
                  <a:tcPr marL="12700" marR="12700" marT="12700" marB="0" anchor="ctr"/>
                </a:tc>
              </a:tr>
              <a:tr h="324111">
                <a:tc>
                  <a:txBody>
                    <a:bodyPr/>
                    <a:lstStyle/>
                    <a:p>
                      <a:pPr algn="l" fontAlgn="t"/>
                      <a:r>
                        <a:rPr lang="en-US" sz="1200" b="0" i="0" u="none" strike="noStrike">
                          <a:solidFill>
                            <a:srgbClr val="000000"/>
                          </a:solidFill>
                          <a:effectLst/>
                          <a:latin typeface="Calibri"/>
                        </a:rPr>
                        <a:t>APPROP Budget Preparation - Non-Personal Services Changes</a:t>
                      </a:r>
                    </a:p>
                  </a:txBody>
                  <a:tcPr marL="12700" marR="12700" marT="12700" marB="0" anchor="ctr"/>
                </a:tc>
              </a:tr>
              <a:tr h="324111">
                <a:tc>
                  <a:txBody>
                    <a:bodyPr/>
                    <a:lstStyle/>
                    <a:p>
                      <a:pPr algn="l" fontAlgn="t"/>
                      <a:r>
                        <a:rPr lang="en-US" sz="1200" b="0" i="0" u="none" strike="noStrike" dirty="0">
                          <a:solidFill>
                            <a:srgbClr val="000000"/>
                          </a:solidFill>
                          <a:effectLst/>
                          <a:latin typeface="Calibri"/>
                        </a:rPr>
                        <a:t>PSV Budget Preparation -  Personal Services Charges</a:t>
                      </a:r>
                    </a:p>
                  </a:txBody>
                  <a:tcPr marL="12700" marR="12700" marT="12700" marB="0" anchor="ctr"/>
                </a:tc>
              </a:tr>
            </a:tbl>
          </a:graphicData>
        </a:graphic>
      </p:graphicFrame>
      <p:graphicFrame>
        <p:nvGraphicFramePr>
          <p:cNvPr id="12" name="Content Placeholder 11"/>
          <p:cNvGraphicFramePr>
            <a:graphicFrameLocks noGrp="1"/>
          </p:cNvGraphicFramePr>
          <p:nvPr>
            <p:ph sz="half" idx="2"/>
            <p:extLst>
              <p:ext uri="{D42A27DB-BD31-4B8C-83A1-F6EECF244321}">
                <p14:modId xmlns:p14="http://schemas.microsoft.com/office/powerpoint/2010/main" val="3587029895"/>
              </p:ext>
            </p:extLst>
          </p:nvPr>
        </p:nvGraphicFramePr>
        <p:xfrm>
          <a:off x="4495799" y="1777994"/>
          <a:ext cx="4648201" cy="4677369"/>
        </p:xfrm>
        <a:graphic>
          <a:graphicData uri="http://schemas.openxmlformats.org/drawingml/2006/table">
            <a:tbl>
              <a:tblPr firstRow="1" bandRow="1">
                <a:tableStyleId>{5C22544A-7EE6-4342-B048-85BDC9FD1C3A}</a:tableStyleId>
              </a:tblPr>
              <a:tblGrid>
                <a:gridCol w="4648201"/>
              </a:tblGrid>
              <a:tr h="341227">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400" b="1" i="0" u="none" strike="noStrike" dirty="0" smtClean="0">
                          <a:solidFill>
                            <a:srgbClr val="000000"/>
                          </a:solidFill>
                          <a:effectLst/>
                          <a:latin typeface="Calibri"/>
                        </a:rPr>
                        <a:t>Budget</a:t>
                      </a:r>
                      <a:r>
                        <a:rPr lang="en-US" sz="1400" b="1" i="0" u="none" strike="noStrike" baseline="0" dirty="0" smtClean="0">
                          <a:solidFill>
                            <a:srgbClr val="000000"/>
                          </a:solidFill>
                          <a:effectLst/>
                          <a:latin typeface="Calibri"/>
                        </a:rPr>
                        <a:t> and Planning (continued)</a:t>
                      </a:r>
                      <a:endParaRPr lang="en-US" sz="1400" b="1" i="0" u="none" strike="noStrike" dirty="0" smtClean="0">
                        <a:solidFill>
                          <a:srgbClr val="000000"/>
                        </a:solidFill>
                        <a:effectLst/>
                        <a:latin typeface="Calibri"/>
                      </a:endParaRPr>
                    </a:p>
                  </a:txBody>
                  <a:tcPr marL="12700" marR="12700" marT="12700" marB="0" anchor="b"/>
                </a:tc>
              </a:tr>
              <a:tr h="341227">
                <a:tc>
                  <a:txBody>
                    <a:bodyPr/>
                    <a:lstStyle/>
                    <a:p>
                      <a:pPr algn="l" fontAlgn="t"/>
                      <a:r>
                        <a:rPr lang="en-US" sz="1200" b="0" i="0" u="none" strike="noStrike" dirty="0" smtClean="0">
                          <a:solidFill>
                            <a:srgbClr val="000000"/>
                          </a:solidFill>
                          <a:effectLst/>
                          <a:latin typeface="Calibri"/>
                        </a:rPr>
                        <a:t>AGGREGATE </a:t>
                      </a:r>
                      <a:r>
                        <a:rPr lang="en-US" sz="1200" b="0" i="0" u="none" strike="noStrike" dirty="0">
                          <a:solidFill>
                            <a:srgbClr val="000000"/>
                          </a:solidFill>
                          <a:effectLst/>
                          <a:latin typeface="Calibri"/>
                        </a:rPr>
                        <a:t>Budget Preparation - Fund Balance Summary</a:t>
                      </a:r>
                    </a:p>
                  </a:txBody>
                  <a:tcPr marL="12700" marR="12700" marT="12700" marB="0" anchor="ctr"/>
                </a:tc>
              </a:tr>
              <a:tr h="341227">
                <a:tc>
                  <a:txBody>
                    <a:bodyPr/>
                    <a:lstStyle/>
                    <a:p>
                      <a:pPr algn="l" fontAlgn="t"/>
                      <a:r>
                        <a:rPr lang="en-US" sz="1200" b="0" i="0" u="none" strike="noStrike">
                          <a:solidFill>
                            <a:srgbClr val="000000"/>
                          </a:solidFill>
                          <a:effectLst/>
                          <a:latin typeface="Calibri"/>
                        </a:rPr>
                        <a:t>AGGREGATE Budget Preparation -  Fund Balance Detail</a:t>
                      </a:r>
                    </a:p>
                  </a:txBody>
                  <a:tcPr marL="12700" marR="12700" marT="12700" marB="0" anchor="ctr"/>
                </a:tc>
              </a:tr>
              <a:tr h="341227">
                <a:tc>
                  <a:txBody>
                    <a:bodyPr/>
                    <a:lstStyle/>
                    <a:p>
                      <a:pPr algn="l" fontAlgn="t"/>
                      <a:r>
                        <a:rPr lang="en-US" sz="1200" b="0" i="0" u="none" strike="noStrike">
                          <a:solidFill>
                            <a:srgbClr val="000000"/>
                          </a:solidFill>
                          <a:effectLst/>
                          <a:latin typeface="Calibri"/>
                        </a:rPr>
                        <a:t>AGGREGATE Budget Preparation - Department Fund Balance </a:t>
                      </a:r>
                    </a:p>
                  </a:txBody>
                  <a:tcPr marL="12700" marR="12700" marT="12700" marB="0" anchor="ctr"/>
                </a:tc>
              </a:tr>
              <a:tr h="461936">
                <a:tc>
                  <a:txBody>
                    <a:bodyPr/>
                    <a:lstStyle/>
                    <a:p>
                      <a:pPr algn="l" fontAlgn="t"/>
                      <a:r>
                        <a:rPr lang="en-US" sz="1200" b="0" i="0" u="none" strike="noStrike">
                          <a:solidFill>
                            <a:srgbClr val="000000"/>
                          </a:solidFill>
                          <a:effectLst/>
                          <a:latin typeface="Calibri"/>
                        </a:rPr>
                        <a:t>AGGREGATE Budget Preparation - Department with Negative Account Balances</a:t>
                      </a:r>
                    </a:p>
                  </a:txBody>
                  <a:tcPr marL="12700" marR="12700" marT="12700" marB="0" anchor="ctr"/>
                </a:tc>
              </a:tr>
              <a:tr h="461936">
                <a:tc>
                  <a:txBody>
                    <a:bodyPr/>
                    <a:lstStyle/>
                    <a:p>
                      <a:pPr algn="l" fontAlgn="t"/>
                      <a:r>
                        <a:rPr lang="en-US" sz="1200" b="0" i="0" u="none" strike="noStrike">
                          <a:solidFill>
                            <a:srgbClr val="000000"/>
                          </a:solidFill>
                          <a:effectLst/>
                          <a:latin typeface="Calibri"/>
                        </a:rPr>
                        <a:t>AGGREGATE Budget Preparation - Department with non-zero Balances by PeopleSoft Chartfields</a:t>
                      </a:r>
                    </a:p>
                  </a:txBody>
                  <a:tcPr marL="12700" marR="12700" marT="12700" marB="0" anchor="ctr"/>
                </a:tc>
              </a:tr>
              <a:tr h="341227">
                <a:tc>
                  <a:txBody>
                    <a:bodyPr/>
                    <a:lstStyle/>
                    <a:p>
                      <a:pPr algn="l" fontAlgn="t"/>
                      <a:r>
                        <a:rPr lang="en-US" sz="1200" b="0" i="0" u="none" strike="noStrike">
                          <a:solidFill>
                            <a:srgbClr val="000000"/>
                          </a:solidFill>
                          <a:effectLst/>
                          <a:latin typeface="Calibri"/>
                        </a:rPr>
                        <a:t>AGGREGATE Budget Preparation - Grant Positions</a:t>
                      </a:r>
                    </a:p>
                  </a:txBody>
                  <a:tcPr marL="12700" marR="12700" marT="12700" marB="0" anchor="ctr"/>
                </a:tc>
              </a:tr>
              <a:tr h="341227">
                <a:tc>
                  <a:txBody>
                    <a:bodyPr/>
                    <a:lstStyle/>
                    <a:p>
                      <a:pPr algn="l" fontAlgn="t"/>
                      <a:r>
                        <a:rPr lang="en-US" sz="1200" b="0" i="0" u="none" strike="noStrike">
                          <a:solidFill>
                            <a:srgbClr val="000000"/>
                          </a:solidFill>
                          <a:effectLst/>
                          <a:latin typeface="Calibri"/>
                        </a:rPr>
                        <a:t>AGGREGATE Budget Preparation - Summer Faculty Positions</a:t>
                      </a:r>
                    </a:p>
                  </a:txBody>
                  <a:tcPr marL="12700" marR="12700" marT="12700" marB="0" anchor="ctr"/>
                </a:tc>
              </a:tr>
              <a:tr h="341227">
                <a:tc>
                  <a:txBody>
                    <a:bodyPr/>
                    <a:lstStyle/>
                    <a:p>
                      <a:pPr algn="l" fontAlgn="t"/>
                      <a:r>
                        <a:rPr lang="en-US" sz="1200" b="0" i="0" u="none" strike="noStrike">
                          <a:solidFill>
                            <a:srgbClr val="000000"/>
                          </a:solidFill>
                          <a:effectLst/>
                          <a:latin typeface="Calibri"/>
                        </a:rPr>
                        <a:t>AGGREGATE Budget Preparation - Part Time Faculty Positions</a:t>
                      </a:r>
                    </a:p>
                  </a:txBody>
                  <a:tcPr marL="12700" marR="12700" marT="12700" marB="0" anchor="ctr"/>
                </a:tc>
              </a:tr>
              <a:tr h="341227">
                <a:tc>
                  <a:txBody>
                    <a:bodyPr/>
                    <a:lstStyle/>
                    <a:p>
                      <a:pPr algn="l" fontAlgn="t"/>
                      <a:r>
                        <a:rPr lang="en-US" sz="1200" b="0" i="0" u="none" strike="noStrike">
                          <a:solidFill>
                            <a:srgbClr val="000000"/>
                          </a:solidFill>
                          <a:effectLst/>
                          <a:latin typeface="Calibri"/>
                        </a:rPr>
                        <a:t>AGGREGATE Budget Preparation - Year over Year Comparison</a:t>
                      </a:r>
                    </a:p>
                  </a:txBody>
                  <a:tcPr marL="12700" marR="12700" marT="12700" marB="0" anchor="ctr"/>
                </a:tc>
              </a:tr>
              <a:tr h="341227">
                <a:tc>
                  <a:txBody>
                    <a:bodyPr/>
                    <a:lstStyle/>
                    <a:p>
                      <a:pPr algn="l" fontAlgn="t"/>
                      <a:r>
                        <a:rPr lang="en-US" sz="1200" b="0" i="0" u="none" strike="noStrike" dirty="0">
                          <a:solidFill>
                            <a:srgbClr val="000000"/>
                          </a:solidFill>
                          <a:effectLst/>
                          <a:latin typeface="Calibri"/>
                        </a:rPr>
                        <a:t>AGGREGATE Budget Preparation - Active Budgeted Positions</a:t>
                      </a:r>
                    </a:p>
                  </a:txBody>
                  <a:tcPr marL="12700" marR="12700" marT="12700" marB="0" anchor="ctr"/>
                </a:tc>
              </a:tr>
              <a:tr h="341227">
                <a:tc>
                  <a:txBody>
                    <a:bodyPr/>
                    <a:lstStyle/>
                    <a:p>
                      <a:pPr algn="l" fontAlgn="t"/>
                      <a:r>
                        <a:rPr lang="en-US" sz="1200" b="0" i="0" u="none" strike="noStrike">
                          <a:solidFill>
                            <a:srgbClr val="000000"/>
                          </a:solidFill>
                          <a:effectLst/>
                          <a:latin typeface="Calibri"/>
                        </a:rPr>
                        <a:t>AGGREGATE Budget Preparation - OPB Fund by Expense</a:t>
                      </a:r>
                    </a:p>
                  </a:txBody>
                  <a:tcPr marL="12700" marR="12700" marT="12700" marB="0" anchor="ctr"/>
                </a:tc>
              </a:tr>
              <a:tr h="341227">
                <a:tc>
                  <a:txBody>
                    <a:bodyPr/>
                    <a:lstStyle/>
                    <a:p>
                      <a:pPr algn="l" fontAlgn="t"/>
                      <a:r>
                        <a:rPr lang="en-US" sz="1200" b="0" i="0" u="none" strike="noStrike" dirty="0">
                          <a:solidFill>
                            <a:srgbClr val="000000"/>
                          </a:solidFill>
                          <a:effectLst/>
                          <a:latin typeface="Calibri"/>
                        </a:rPr>
                        <a:t>AGGREGATE Budget Preparation - OPB Fund by Function</a:t>
                      </a:r>
                    </a:p>
                  </a:txBody>
                  <a:tcPr marL="12700" marR="12700" marT="12700" marB="0" anchor="ctr"/>
                </a:tc>
              </a:tr>
            </a:tbl>
          </a:graphicData>
        </a:graphic>
      </p:graphicFrame>
    </p:spTree>
    <p:extLst>
      <p:ext uri="{BB962C8B-B14F-4D97-AF65-F5344CB8AC3E}">
        <p14:creationId xmlns:p14="http://schemas.microsoft.com/office/powerpoint/2010/main" val="12734255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3955"/>
            <a:ext cx="8229600" cy="1143000"/>
          </a:xfrm>
        </p:spPr>
        <p:txBody>
          <a:bodyPr>
            <a:normAutofit fontScale="90000"/>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BUDGET AND FINANCIAL REPORTING </a:t>
            </a:r>
            <a:b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FOR THE ENTERPRISE</a:t>
            </a:r>
            <a:b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SAS®</a:t>
            </a: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Reports and Analytics Portfolio</a:t>
            </a:r>
            <a:endParaRPr lang="en-US" sz="3600" dirty="0"/>
          </a:p>
        </p:txBody>
      </p:sp>
      <p:graphicFrame>
        <p:nvGraphicFramePr>
          <p:cNvPr id="10" name="Content Placeholder 9"/>
          <p:cNvGraphicFramePr>
            <a:graphicFrameLocks noGrp="1"/>
          </p:cNvGraphicFramePr>
          <p:nvPr>
            <p:ph sz="half" idx="1"/>
            <p:extLst>
              <p:ext uri="{D42A27DB-BD31-4B8C-83A1-F6EECF244321}">
                <p14:modId xmlns:p14="http://schemas.microsoft.com/office/powerpoint/2010/main" val="1191783639"/>
              </p:ext>
            </p:extLst>
          </p:nvPr>
        </p:nvGraphicFramePr>
        <p:xfrm>
          <a:off x="135466" y="1777993"/>
          <a:ext cx="4360333" cy="4961473"/>
        </p:xfrm>
        <a:graphic>
          <a:graphicData uri="http://schemas.openxmlformats.org/drawingml/2006/table">
            <a:tbl>
              <a:tblPr firstRow="1" bandRow="1">
                <a:tableStyleId>{5C22544A-7EE6-4342-B048-85BDC9FD1C3A}</a:tableStyleId>
              </a:tblPr>
              <a:tblGrid>
                <a:gridCol w="4360333"/>
              </a:tblGrid>
              <a:tr h="382535">
                <a:tc>
                  <a:txBody>
                    <a:bodyPr/>
                    <a:lstStyle/>
                    <a:p>
                      <a:pPr algn="l" fontAlgn="b"/>
                      <a:r>
                        <a:rPr lang="en-US" sz="1400" b="1" i="0" u="none" strike="noStrike" dirty="0" smtClean="0">
                          <a:solidFill>
                            <a:srgbClr val="000000"/>
                          </a:solidFill>
                          <a:effectLst/>
                          <a:latin typeface="Calibri"/>
                        </a:rPr>
                        <a:t>Budget and Planning (continued)</a:t>
                      </a:r>
                      <a:endParaRPr lang="en-US" sz="1400" b="1" i="0" u="none" strike="noStrike" dirty="0">
                        <a:solidFill>
                          <a:srgbClr val="000000"/>
                        </a:solidFill>
                        <a:effectLst/>
                        <a:latin typeface="Calibri"/>
                      </a:endParaRPr>
                    </a:p>
                  </a:txBody>
                  <a:tcPr marL="12700" marR="12700" marT="12700" marB="0" anchor="b"/>
                </a:tc>
              </a:tr>
              <a:tr h="327067">
                <a:tc>
                  <a:txBody>
                    <a:bodyPr/>
                    <a:lstStyle/>
                    <a:p>
                      <a:pPr algn="l" fontAlgn="b"/>
                      <a:r>
                        <a:rPr lang="en-US" sz="1200" b="1" i="1" u="none" strike="noStrike" dirty="0">
                          <a:solidFill>
                            <a:srgbClr val="000000"/>
                          </a:solidFill>
                          <a:effectLst/>
                          <a:latin typeface="Calibri"/>
                        </a:rPr>
                        <a:t>Budget </a:t>
                      </a:r>
                      <a:r>
                        <a:rPr lang="en-US" sz="1200" b="1" i="1" u="none" strike="noStrike" dirty="0" smtClean="0">
                          <a:solidFill>
                            <a:srgbClr val="000000"/>
                          </a:solidFill>
                          <a:effectLst/>
                          <a:latin typeface="Calibri"/>
                        </a:rPr>
                        <a:t>Preparation</a:t>
                      </a:r>
                      <a:endParaRPr lang="en-US" sz="1200" b="1" i="1" u="none" strike="noStrike" dirty="0">
                        <a:solidFill>
                          <a:srgbClr val="000000"/>
                        </a:solidFill>
                        <a:effectLst/>
                        <a:latin typeface="Calibri"/>
                      </a:endParaRPr>
                    </a:p>
                  </a:txBody>
                  <a:tcPr marL="12700" marR="12700" marT="12700" marB="0" anchor="b"/>
                </a:tc>
              </a:tr>
              <a:tr h="327067">
                <a:tc>
                  <a:txBody>
                    <a:bodyPr/>
                    <a:lstStyle/>
                    <a:p>
                      <a:pPr algn="l" fontAlgn="t"/>
                      <a:r>
                        <a:rPr lang="en-US" sz="1200" b="0" i="0" u="none" strike="noStrike" dirty="0">
                          <a:solidFill>
                            <a:srgbClr val="000000"/>
                          </a:solidFill>
                          <a:effectLst/>
                          <a:latin typeface="Calibri"/>
                        </a:rPr>
                        <a:t>EXCEPTIONS Budget Preparation - ADP Code Exceptions</a:t>
                      </a:r>
                    </a:p>
                  </a:txBody>
                  <a:tcPr marL="12700" marR="12700" marT="12700" marB="0" anchor="ctr"/>
                </a:tc>
              </a:tr>
              <a:tr h="327067">
                <a:tc>
                  <a:txBody>
                    <a:bodyPr/>
                    <a:lstStyle/>
                    <a:p>
                      <a:pPr algn="l" fontAlgn="t"/>
                      <a:r>
                        <a:rPr lang="en-US" sz="1200" b="0" i="0" u="none" strike="noStrike">
                          <a:solidFill>
                            <a:srgbClr val="000000"/>
                          </a:solidFill>
                          <a:effectLst/>
                          <a:latin typeface="Calibri"/>
                        </a:rPr>
                        <a:t>EXCEPTIONS Budget Preparation - Fringe Cube Exceptions</a:t>
                      </a:r>
                    </a:p>
                  </a:txBody>
                  <a:tcPr marL="12700" marR="12700" marT="12700" marB="0" anchor="ctr"/>
                </a:tc>
              </a:tr>
              <a:tr h="327067">
                <a:tc>
                  <a:txBody>
                    <a:bodyPr/>
                    <a:lstStyle/>
                    <a:p>
                      <a:pPr algn="l" fontAlgn="t"/>
                      <a:r>
                        <a:rPr lang="en-US" sz="1200" b="0" i="0" u="none" strike="noStrike">
                          <a:solidFill>
                            <a:srgbClr val="000000"/>
                          </a:solidFill>
                          <a:effectLst/>
                          <a:latin typeface="Calibri"/>
                        </a:rPr>
                        <a:t>EXCEPTIONS Budget Preparation - Fringe Exceptions</a:t>
                      </a:r>
                    </a:p>
                  </a:txBody>
                  <a:tcPr marL="12700" marR="12700" marT="12700" marB="0" anchor="ctr"/>
                </a:tc>
              </a:tr>
              <a:tr h="327067">
                <a:tc>
                  <a:txBody>
                    <a:bodyPr/>
                    <a:lstStyle/>
                    <a:p>
                      <a:pPr algn="l" fontAlgn="t"/>
                      <a:r>
                        <a:rPr lang="en-US" sz="1200" b="0" i="0" u="none" strike="noStrike">
                          <a:solidFill>
                            <a:srgbClr val="000000"/>
                          </a:solidFill>
                          <a:effectLst/>
                          <a:latin typeface="Calibri"/>
                        </a:rPr>
                        <a:t>EXCEPTIONS Budget Preparation - Position EMPLID Exceptions</a:t>
                      </a:r>
                    </a:p>
                  </a:txBody>
                  <a:tcPr marL="12700" marR="12700" marT="12700" marB="0" anchor="ctr"/>
                </a:tc>
              </a:tr>
              <a:tr h="327067">
                <a:tc>
                  <a:txBody>
                    <a:bodyPr/>
                    <a:lstStyle/>
                    <a:p>
                      <a:pPr algn="l" fontAlgn="t"/>
                      <a:r>
                        <a:rPr lang="en-US" sz="1200" b="0" i="0" u="none" strike="noStrike" dirty="0">
                          <a:solidFill>
                            <a:srgbClr val="000000"/>
                          </a:solidFill>
                          <a:effectLst/>
                          <a:latin typeface="Calibri"/>
                        </a:rPr>
                        <a:t>EXCEPTIONS Budget Preparation - ZERO APPROP/ALL PROJGRT  </a:t>
                      </a:r>
                    </a:p>
                  </a:txBody>
                  <a:tcPr marL="12700" marR="12700" marT="12700" marB="0" anchor="ctr"/>
                </a:tc>
              </a:tr>
              <a:tr h="327067">
                <a:tc>
                  <a:txBody>
                    <a:bodyPr/>
                    <a:lstStyle/>
                    <a:p>
                      <a:pPr algn="l" fontAlgn="b"/>
                      <a:r>
                        <a:rPr lang="en-US" sz="1200" b="1" i="1" u="none" strike="noStrike" dirty="0">
                          <a:solidFill>
                            <a:srgbClr val="000000"/>
                          </a:solidFill>
                          <a:effectLst/>
                          <a:latin typeface="Calibri"/>
                        </a:rPr>
                        <a:t>Budget - Proposed Budget Schedules</a:t>
                      </a:r>
                    </a:p>
                  </a:txBody>
                  <a:tcPr marL="12700" marR="12700" marT="12700" marB="0" anchor="b"/>
                </a:tc>
              </a:tr>
              <a:tr h="327067">
                <a:tc>
                  <a:txBody>
                    <a:bodyPr/>
                    <a:lstStyle/>
                    <a:p>
                      <a:pPr algn="l" fontAlgn="b"/>
                      <a:r>
                        <a:rPr lang="en-US" sz="1200" b="0" i="0" u="none" strike="noStrike">
                          <a:solidFill>
                            <a:srgbClr val="000000"/>
                          </a:solidFill>
                          <a:effectLst/>
                          <a:latin typeface="Calibri"/>
                        </a:rPr>
                        <a:t>Notes and Instructions</a:t>
                      </a:r>
                    </a:p>
                  </a:txBody>
                  <a:tcPr marL="12700" marR="12700" marT="12700" marB="0" anchor="b"/>
                </a:tc>
              </a:tr>
              <a:tr h="327067">
                <a:tc>
                  <a:txBody>
                    <a:bodyPr/>
                    <a:lstStyle/>
                    <a:p>
                      <a:pPr algn="l" fontAlgn="b"/>
                      <a:r>
                        <a:rPr lang="en-US" sz="1200" b="0" i="0" u="none" strike="noStrike">
                          <a:solidFill>
                            <a:srgbClr val="000000"/>
                          </a:solidFill>
                          <a:effectLst/>
                          <a:latin typeface="Calibri"/>
                        </a:rPr>
                        <a:t>Department Budget Summary </a:t>
                      </a:r>
                    </a:p>
                  </a:txBody>
                  <a:tcPr marL="12700" marR="12700" marT="12700" marB="0" anchor="b"/>
                </a:tc>
              </a:tr>
              <a:tr h="327067">
                <a:tc>
                  <a:txBody>
                    <a:bodyPr/>
                    <a:lstStyle/>
                    <a:p>
                      <a:pPr algn="l" fontAlgn="b"/>
                      <a:r>
                        <a:rPr lang="en-US" sz="1200" b="0" i="0" u="none" strike="noStrike">
                          <a:solidFill>
                            <a:srgbClr val="000000"/>
                          </a:solidFill>
                          <a:effectLst/>
                          <a:latin typeface="Calibri"/>
                        </a:rPr>
                        <a:t>Detail Personal Services</a:t>
                      </a:r>
                    </a:p>
                  </a:txBody>
                  <a:tcPr marL="12700" marR="12700" marT="12700" marB="0" anchor="b"/>
                </a:tc>
              </a:tr>
              <a:tr h="327067">
                <a:tc>
                  <a:txBody>
                    <a:bodyPr/>
                    <a:lstStyle/>
                    <a:p>
                      <a:pPr algn="l" fontAlgn="b"/>
                      <a:r>
                        <a:rPr lang="en-US" sz="1200" b="0" i="0" u="none" strike="noStrike">
                          <a:solidFill>
                            <a:srgbClr val="000000"/>
                          </a:solidFill>
                          <a:effectLst/>
                          <a:latin typeface="Calibri"/>
                        </a:rPr>
                        <a:t>Division Budget Summary </a:t>
                      </a:r>
                    </a:p>
                  </a:txBody>
                  <a:tcPr marL="12700" marR="12700" marT="12700" marB="0" anchor="b"/>
                </a:tc>
              </a:tr>
              <a:tr h="327067">
                <a:tc>
                  <a:txBody>
                    <a:bodyPr/>
                    <a:lstStyle/>
                    <a:p>
                      <a:pPr algn="l" fontAlgn="b"/>
                      <a:r>
                        <a:rPr lang="en-US" sz="1200" b="0" i="0" u="none" strike="noStrike">
                          <a:solidFill>
                            <a:srgbClr val="000000"/>
                          </a:solidFill>
                          <a:effectLst/>
                          <a:latin typeface="Calibri"/>
                        </a:rPr>
                        <a:t> </a:t>
                      </a:r>
                    </a:p>
                  </a:txBody>
                  <a:tcPr marL="12700" marR="12700" marT="12700" marB="0" anchor="b"/>
                </a:tc>
              </a:tr>
              <a:tr h="327067">
                <a:tc>
                  <a:txBody>
                    <a:bodyPr/>
                    <a:lstStyle/>
                    <a:p>
                      <a:pPr algn="l" fontAlgn="b"/>
                      <a:r>
                        <a:rPr lang="en-US" sz="1200" b="1" i="1" u="none" strike="noStrike">
                          <a:solidFill>
                            <a:srgbClr val="000000"/>
                          </a:solidFill>
                          <a:effectLst/>
                          <a:latin typeface="Calibri"/>
                        </a:rPr>
                        <a:t>Budget - Amendment Postings</a:t>
                      </a:r>
                    </a:p>
                  </a:txBody>
                  <a:tcPr marL="12700" marR="12700" marT="12700" marB="0" anchor="b"/>
                </a:tc>
              </a:tr>
              <a:tr h="327067">
                <a:tc>
                  <a:txBody>
                    <a:bodyPr/>
                    <a:lstStyle/>
                    <a:p>
                      <a:pPr algn="l" fontAlgn="b"/>
                      <a:r>
                        <a:rPr lang="en-US" sz="1200" b="0" i="0" u="none" strike="noStrike" dirty="0">
                          <a:solidFill>
                            <a:srgbClr val="000000"/>
                          </a:solidFill>
                          <a:effectLst/>
                          <a:latin typeface="Calibri"/>
                        </a:rPr>
                        <a:t>Format Status</a:t>
                      </a:r>
                    </a:p>
                  </a:txBody>
                  <a:tcPr marL="12700" marR="12700" marT="12700" marB="0" anchor="b"/>
                </a:tc>
              </a:tr>
            </a:tbl>
          </a:graphicData>
        </a:graphic>
      </p:graphicFrame>
      <p:graphicFrame>
        <p:nvGraphicFramePr>
          <p:cNvPr id="12" name="Content Placeholder 11"/>
          <p:cNvGraphicFramePr>
            <a:graphicFrameLocks noGrp="1"/>
          </p:cNvGraphicFramePr>
          <p:nvPr>
            <p:ph sz="half" idx="2"/>
            <p:extLst>
              <p:ext uri="{D42A27DB-BD31-4B8C-83A1-F6EECF244321}">
                <p14:modId xmlns:p14="http://schemas.microsoft.com/office/powerpoint/2010/main" val="3310712496"/>
              </p:ext>
            </p:extLst>
          </p:nvPr>
        </p:nvGraphicFramePr>
        <p:xfrm>
          <a:off x="4495799" y="1777994"/>
          <a:ext cx="4648201" cy="4961471"/>
        </p:xfrm>
        <a:graphic>
          <a:graphicData uri="http://schemas.openxmlformats.org/drawingml/2006/table">
            <a:tbl>
              <a:tblPr firstRow="1" bandRow="1">
                <a:tableStyleId>{5C22544A-7EE6-4342-B048-85BDC9FD1C3A}</a:tableStyleId>
              </a:tblPr>
              <a:tblGrid>
                <a:gridCol w="4648201"/>
              </a:tblGrid>
              <a:tr h="331823">
                <a:tc>
                  <a:txBody>
                    <a:bodyPr/>
                    <a:lstStyle/>
                    <a:p>
                      <a:pPr algn="l" fontAlgn="b"/>
                      <a:endParaRPr lang="en-US" sz="1200" b="1" i="1" u="none" strike="noStrike" dirty="0">
                        <a:solidFill>
                          <a:srgbClr val="000000"/>
                        </a:solidFill>
                        <a:effectLst/>
                        <a:latin typeface="Calibri"/>
                      </a:endParaRPr>
                    </a:p>
                  </a:txBody>
                  <a:tcPr marL="12700" marR="12700" marT="12700" marB="0" anchor="b"/>
                </a:tc>
              </a:tr>
              <a:tr h="277100">
                <a:tc>
                  <a:txBody>
                    <a:bodyPr/>
                    <a:lstStyle/>
                    <a:p>
                      <a:pPr algn="l" fontAlgn="b"/>
                      <a:r>
                        <a:rPr lang="en-US" sz="1200" b="1" i="1" u="none" strike="noStrike" dirty="0">
                          <a:solidFill>
                            <a:srgbClr val="000000"/>
                          </a:solidFill>
                          <a:effectLst/>
                          <a:latin typeface="Calibri"/>
                        </a:rPr>
                        <a:t>Budget - CFR Global</a:t>
                      </a:r>
                    </a:p>
                  </a:txBody>
                  <a:tcPr marL="12700" marR="12700" marT="12700" marB="0" anchor="b"/>
                </a:tc>
              </a:tr>
              <a:tr h="277100">
                <a:tc>
                  <a:txBody>
                    <a:bodyPr/>
                    <a:lstStyle/>
                    <a:p>
                      <a:pPr algn="l" fontAlgn="b"/>
                      <a:r>
                        <a:rPr lang="en-US" sz="1200" b="0" i="0" u="none" strike="noStrike" dirty="0">
                          <a:solidFill>
                            <a:srgbClr val="000000"/>
                          </a:solidFill>
                          <a:effectLst/>
                          <a:latin typeface="Calibri"/>
                        </a:rPr>
                        <a:t>CFR Statistics</a:t>
                      </a:r>
                    </a:p>
                  </a:txBody>
                  <a:tcPr marL="12700" marR="12700" marT="12700" marB="0" anchor="ctr"/>
                </a:tc>
              </a:tr>
              <a:tr h="277100">
                <a:tc>
                  <a:txBody>
                    <a:bodyPr/>
                    <a:lstStyle/>
                    <a:p>
                      <a:pPr algn="l" fontAlgn="b"/>
                      <a:r>
                        <a:rPr lang="en-US" sz="1200" b="0" i="0" u="none" strike="noStrike">
                          <a:solidFill>
                            <a:srgbClr val="000000"/>
                          </a:solidFill>
                          <a:effectLst/>
                          <a:latin typeface="Calibri"/>
                        </a:rPr>
                        <a:t>CFR Consolidated</a:t>
                      </a:r>
                    </a:p>
                  </a:txBody>
                  <a:tcPr marL="12700" marR="12700" marT="12700" marB="0" anchor="ctr"/>
                </a:tc>
              </a:tr>
              <a:tr h="277100">
                <a:tc>
                  <a:txBody>
                    <a:bodyPr/>
                    <a:lstStyle/>
                    <a:p>
                      <a:pPr algn="l" fontAlgn="b"/>
                      <a:r>
                        <a:rPr lang="en-US" sz="1200" b="0" i="0" u="none" strike="noStrike">
                          <a:solidFill>
                            <a:srgbClr val="000000"/>
                          </a:solidFill>
                          <a:effectLst/>
                          <a:latin typeface="Calibri"/>
                        </a:rPr>
                        <a:t>CFR Fund Balance</a:t>
                      </a:r>
                    </a:p>
                  </a:txBody>
                  <a:tcPr marL="12700" marR="12700" marT="12700" marB="0" anchor="ctr"/>
                </a:tc>
              </a:tr>
              <a:tr h="277100">
                <a:tc>
                  <a:txBody>
                    <a:bodyPr/>
                    <a:lstStyle/>
                    <a:p>
                      <a:pPr algn="l" fontAlgn="b"/>
                      <a:r>
                        <a:rPr lang="en-US" sz="1200" b="0" i="0" u="none" strike="noStrike">
                          <a:solidFill>
                            <a:srgbClr val="000000"/>
                          </a:solidFill>
                          <a:effectLst/>
                          <a:latin typeface="Calibri"/>
                        </a:rPr>
                        <a:t>CFR Fund Balance by Account Category</a:t>
                      </a:r>
                    </a:p>
                  </a:txBody>
                  <a:tcPr marL="12700" marR="12700" marT="12700" marB="0" anchor="ctr"/>
                </a:tc>
              </a:tr>
              <a:tr h="277100">
                <a:tc>
                  <a:txBody>
                    <a:bodyPr/>
                    <a:lstStyle/>
                    <a:p>
                      <a:pPr algn="l" fontAlgn="b"/>
                      <a:r>
                        <a:rPr lang="en-US" sz="1200" b="0" i="0" u="none" strike="noStrike">
                          <a:solidFill>
                            <a:srgbClr val="000000"/>
                          </a:solidFill>
                          <a:effectLst/>
                          <a:latin typeface="Calibri"/>
                        </a:rPr>
                        <a:t>CFR Budget</a:t>
                      </a:r>
                    </a:p>
                  </a:txBody>
                  <a:tcPr marL="12700" marR="12700" marT="12700" marB="0" anchor="ctr"/>
                </a:tc>
              </a:tr>
              <a:tr h="277100">
                <a:tc>
                  <a:txBody>
                    <a:bodyPr/>
                    <a:lstStyle/>
                    <a:p>
                      <a:pPr algn="l" fontAlgn="b"/>
                      <a:r>
                        <a:rPr lang="en-US" sz="1200" b="0" i="0" u="none" strike="noStrike">
                          <a:solidFill>
                            <a:srgbClr val="000000"/>
                          </a:solidFill>
                          <a:effectLst/>
                          <a:latin typeface="Calibri"/>
                        </a:rPr>
                        <a:t>CFR Revenue</a:t>
                      </a:r>
                    </a:p>
                  </a:txBody>
                  <a:tcPr marL="12700" marR="12700" marT="12700" marB="0" anchor="ctr"/>
                </a:tc>
              </a:tr>
              <a:tr h="375124">
                <a:tc>
                  <a:txBody>
                    <a:bodyPr/>
                    <a:lstStyle/>
                    <a:p>
                      <a:pPr algn="l" fontAlgn="b"/>
                      <a:r>
                        <a:rPr lang="en-US" sz="1200" b="0" i="0" u="none" strike="noStrike">
                          <a:solidFill>
                            <a:srgbClr val="000000"/>
                          </a:solidFill>
                          <a:effectLst/>
                          <a:latin typeface="Calibri"/>
                        </a:rPr>
                        <a:t>CFR Revenue by Period</a:t>
                      </a:r>
                    </a:p>
                  </a:txBody>
                  <a:tcPr marL="12700" marR="12700" marT="12700" marB="0" anchor="ctr"/>
                </a:tc>
              </a:tr>
              <a:tr h="375124">
                <a:tc>
                  <a:txBody>
                    <a:bodyPr/>
                    <a:lstStyle/>
                    <a:p>
                      <a:pPr algn="l" fontAlgn="b"/>
                      <a:r>
                        <a:rPr lang="en-US" sz="1200" b="0" i="0" u="none" strike="noStrike">
                          <a:solidFill>
                            <a:srgbClr val="000000"/>
                          </a:solidFill>
                          <a:effectLst/>
                          <a:latin typeface="Calibri"/>
                        </a:rPr>
                        <a:t>CFR Expenditures</a:t>
                      </a:r>
                    </a:p>
                  </a:txBody>
                  <a:tcPr marL="12700" marR="12700" marT="12700" marB="0" anchor="ctr"/>
                </a:tc>
              </a:tr>
              <a:tr h="277100">
                <a:tc>
                  <a:txBody>
                    <a:bodyPr/>
                    <a:lstStyle/>
                    <a:p>
                      <a:pPr algn="l" fontAlgn="b"/>
                      <a:r>
                        <a:rPr lang="en-US" sz="1200" b="0" i="0" u="none" strike="noStrike">
                          <a:solidFill>
                            <a:srgbClr val="000000"/>
                          </a:solidFill>
                          <a:effectLst/>
                          <a:latin typeface="Calibri"/>
                        </a:rPr>
                        <a:t>CFR Expenditures by Period</a:t>
                      </a:r>
                    </a:p>
                  </a:txBody>
                  <a:tcPr marL="12700" marR="12700" marT="12700" marB="0" anchor="ctr"/>
                </a:tc>
              </a:tr>
              <a:tr h="277100">
                <a:tc>
                  <a:txBody>
                    <a:bodyPr/>
                    <a:lstStyle/>
                    <a:p>
                      <a:pPr algn="l" fontAlgn="b"/>
                      <a:r>
                        <a:rPr lang="en-US" sz="1200" b="0" i="0" u="none" strike="noStrike" dirty="0" smtClean="0">
                          <a:solidFill>
                            <a:srgbClr val="000000"/>
                          </a:solidFill>
                          <a:effectLst/>
                          <a:latin typeface="Calibri"/>
                        </a:rPr>
                        <a:t>CFR Travel </a:t>
                      </a:r>
                      <a:r>
                        <a:rPr lang="en-US" sz="1200" b="0" i="0" u="none" strike="noStrike" dirty="0">
                          <a:solidFill>
                            <a:srgbClr val="000000"/>
                          </a:solidFill>
                          <a:effectLst/>
                          <a:latin typeface="Calibri"/>
                        </a:rPr>
                        <a:t>Expenditures</a:t>
                      </a:r>
                    </a:p>
                  </a:txBody>
                  <a:tcPr marL="12700" marR="12700" marT="12700" marB="0" anchor="ctr"/>
                </a:tc>
              </a:tr>
              <a:tr h="277100">
                <a:tc>
                  <a:txBody>
                    <a:bodyPr/>
                    <a:lstStyle/>
                    <a:p>
                      <a:pPr algn="l" fontAlgn="b"/>
                      <a:r>
                        <a:rPr lang="en-US" sz="1200" b="0" i="0" u="none" strike="noStrike" dirty="0" smtClean="0">
                          <a:solidFill>
                            <a:srgbClr val="000000"/>
                          </a:solidFill>
                          <a:effectLst/>
                          <a:latin typeface="Calibri"/>
                        </a:rPr>
                        <a:t>CFR Personal </a:t>
                      </a:r>
                      <a:r>
                        <a:rPr lang="en-US" sz="1200" b="0" i="0" u="none" strike="noStrike" dirty="0">
                          <a:solidFill>
                            <a:srgbClr val="000000"/>
                          </a:solidFill>
                          <a:effectLst/>
                          <a:latin typeface="Calibri"/>
                        </a:rPr>
                        <a:t>Services Expenditures </a:t>
                      </a:r>
                    </a:p>
                  </a:txBody>
                  <a:tcPr marL="12700" marR="12700" marT="12700" marB="0" anchor="ctr"/>
                </a:tc>
              </a:tr>
              <a:tr h="277100">
                <a:tc>
                  <a:txBody>
                    <a:bodyPr/>
                    <a:lstStyle/>
                    <a:p>
                      <a:pPr algn="l" fontAlgn="b"/>
                      <a:r>
                        <a:rPr lang="en-US" sz="1200" b="0" i="0" u="none" strike="noStrike" dirty="0" smtClean="0">
                          <a:solidFill>
                            <a:srgbClr val="000000"/>
                          </a:solidFill>
                          <a:effectLst/>
                          <a:latin typeface="Calibri"/>
                        </a:rPr>
                        <a:t>CFR Operating </a:t>
                      </a:r>
                      <a:r>
                        <a:rPr lang="en-US" sz="1200" b="0" i="0" u="none" strike="noStrike" dirty="0">
                          <a:solidFill>
                            <a:srgbClr val="000000"/>
                          </a:solidFill>
                          <a:effectLst/>
                          <a:latin typeface="Calibri"/>
                        </a:rPr>
                        <a:t>and Equipment Expenditures</a:t>
                      </a:r>
                    </a:p>
                  </a:txBody>
                  <a:tcPr marL="12700" marR="12700" marT="12700" marB="0" anchor="ctr"/>
                </a:tc>
              </a:tr>
              <a:tr h="277100">
                <a:tc>
                  <a:txBody>
                    <a:bodyPr/>
                    <a:lstStyle/>
                    <a:p>
                      <a:pPr algn="l" fontAlgn="b"/>
                      <a:r>
                        <a:rPr lang="en-US" sz="1200" b="0" i="0" u="none" strike="noStrike" dirty="0" smtClean="0">
                          <a:solidFill>
                            <a:srgbClr val="000000"/>
                          </a:solidFill>
                          <a:effectLst/>
                          <a:latin typeface="Calibri"/>
                        </a:rPr>
                        <a:t>CFR Pre</a:t>
                      </a:r>
                      <a:r>
                        <a:rPr lang="en-US" sz="1200" b="0" i="0" u="none" strike="noStrike" dirty="0">
                          <a:solidFill>
                            <a:srgbClr val="000000"/>
                          </a:solidFill>
                          <a:effectLst/>
                          <a:latin typeface="Calibri"/>
                        </a:rPr>
                        <a:t>-Encumbrances and Reserves</a:t>
                      </a:r>
                    </a:p>
                  </a:txBody>
                  <a:tcPr marL="12700" marR="12700" marT="12700" marB="0" anchor="ctr"/>
                </a:tc>
              </a:tr>
              <a:tr h="277100">
                <a:tc>
                  <a:txBody>
                    <a:bodyPr/>
                    <a:lstStyle/>
                    <a:p>
                      <a:pPr algn="l" fontAlgn="b"/>
                      <a:r>
                        <a:rPr lang="en-US" sz="1200" b="0" i="0" u="none" strike="noStrike" dirty="0" smtClean="0">
                          <a:solidFill>
                            <a:srgbClr val="000000"/>
                          </a:solidFill>
                          <a:effectLst/>
                          <a:latin typeface="Calibri"/>
                        </a:rPr>
                        <a:t>CFR ADP </a:t>
                      </a:r>
                      <a:r>
                        <a:rPr lang="en-US" sz="1200" b="0" i="0" u="none" strike="noStrike" dirty="0">
                          <a:solidFill>
                            <a:srgbClr val="000000"/>
                          </a:solidFill>
                          <a:effectLst/>
                          <a:latin typeface="Calibri"/>
                        </a:rPr>
                        <a:t>Payroll </a:t>
                      </a:r>
                      <a:r>
                        <a:rPr lang="en-US" sz="1200" b="0" i="0" u="none" strike="noStrike" dirty="0" smtClean="0">
                          <a:solidFill>
                            <a:srgbClr val="000000"/>
                          </a:solidFill>
                          <a:effectLst/>
                          <a:latin typeface="Calibri"/>
                        </a:rPr>
                        <a:t>Information</a:t>
                      </a:r>
                      <a:endParaRPr lang="en-US" sz="1200" b="0" i="0" u="none" strike="noStrike" dirty="0">
                        <a:solidFill>
                          <a:srgbClr val="000000"/>
                        </a:solidFill>
                        <a:effectLst/>
                        <a:latin typeface="Calibri"/>
                      </a:endParaRPr>
                    </a:p>
                  </a:txBody>
                  <a:tcPr marL="12700" marR="12700" marT="12700" marB="0" anchor="ctr"/>
                </a:tc>
              </a:tr>
              <a:tr h="277100">
                <a:tc>
                  <a:txBody>
                    <a:bodyPr/>
                    <a:lstStyle/>
                    <a:p>
                      <a:pPr algn="l" fontAlgn="b"/>
                      <a:r>
                        <a:rPr lang="en-US" sz="1200" b="0" i="0" u="none" strike="noStrike" dirty="0" smtClean="0">
                          <a:solidFill>
                            <a:srgbClr val="000000"/>
                          </a:solidFill>
                          <a:effectLst/>
                          <a:latin typeface="Calibri"/>
                        </a:rPr>
                        <a:t>CFR </a:t>
                      </a:r>
                      <a:r>
                        <a:rPr lang="en-US" sz="1200" b="0" i="0" u="none" strike="noStrike" dirty="0" err="1" smtClean="0">
                          <a:solidFill>
                            <a:srgbClr val="000000"/>
                          </a:solidFill>
                          <a:effectLst/>
                          <a:latin typeface="Calibri"/>
                        </a:rPr>
                        <a:t>Indirects</a:t>
                      </a:r>
                      <a:endParaRPr lang="en-US" sz="1200" b="0" i="0" u="none" strike="noStrike" dirty="0">
                        <a:solidFill>
                          <a:srgbClr val="000000"/>
                        </a:solidFill>
                        <a:effectLst/>
                        <a:latin typeface="Calibri"/>
                      </a:endParaRPr>
                    </a:p>
                  </a:txBody>
                  <a:tcPr marL="12700" marR="12700" marT="12700" marB="0" anchor="ctr"/>
                </a:tc>
              </a:tr>
            </a:tbl>
          </a:graphicData>
        </a:graphic>
      </p:graphicFrame>
    </p:spTree>
    <p:extLst>
      <p:ext uri="{BB962C8B-B14F-4D97-AF65-F5344CB8AC3E}">
        <p14:creationId xmlns:p14="http://schemas.microsoft.com/office/powerpoint/2010/main" val="306150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3955"/>
            <a:ext cx="8229600" cy="1143000"/>
          </a:xfrm>
        </p:spPr>
        <p:txBody>
          <a:bodyPr>
            <a:normAutofit fontScale="90000"/>
          </a:bodyPr>
          <a:lstStyle/>
          <a:p>
            <a:pPr algn="ct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BUDGET AND FINANCIAL REPORTING </a:t>
            </a:r>
            <a:b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FOR THE ENTERPRISE</a:t>
            </a:r>
            <a:b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27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SAS®</a:t>
            </a: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t>
            </a:r>
            <a:r>
              <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Reports and Analytics Portfolio</a:t>
            </a:r>
            <a:endParaRPr lang="en-US" sz="3600" dirty="0"/>
          </a:p>
        </p:txBody>
      </p:sp>
      <p:graphicFrame>
        <p:nvGraphicFramePr>
          <p:cNvPr id="10" name="Content Placeholder 9"/>
          <p:cNvGraphicFramePr>
            <a:graphicFrameLocks noGrp="1"/>
          </p:cNvGraphicFramePr>
          <p:nvPr>
            <p:ph sz="half" idx="1"/>
            <p:extLst>
              <p:ext uri="{D42A27DB-BD31-4B8C-83A1-F6EECF244321}">
                <p14:modId xmlns:p14="http://schemas.microsoft.com/office/powerpoint/2010/main" val="2035770128"/>
              </p:ext>
            </p:extLst>
          </p:nvPr>
        </p:nvGraphicFramePr>
        <p:xfrm>
          <a:off x="135466" y="1777993"/>
          <a:ext cx="4360333" cy="4961473"/>
        </p:xfrm>
        <a:graphic>
          <a:graphicData uri="http://schemas.openxmlformats.org/drawingml/2006/table">
            <a:tbl>
              <a:tblPr firstRow="1" bandRow="1">
                <a:tableStyleId>{5C22544A-7EE6-4342-B048-85BDC9FD1C3A}</a:tableStyleId>
              </a:tblPr>
              <a:tblGrid>
                <a:gridCol w="4360333"/>
              </a:tblGrid>
              <a:tr h="382535">
                <a:tc>
                  <a:txBody>
                    <a:bodyPr/>
                    <a:lstStyle/>
                    <a:p>
                      <a:pPr algn="l" fontAlgn="b"/>
                      <a:r>
                        <a:rPr lang="en-US" sz="1400" b="1" i="0" u="none" strike="noStrike" dirty="0" smtClean="0">
                          <a:solidFill>
                            <a:srgbClr val="000000"/>
                          </a:solidFill>
                          <a:effectLst/>
                          <a:latin typeface="Calibri"/>
                        </a:rPr>
                        <a:t>Budget and Planning (continued)</a:t>
                      </a:r>
                      <a:endParaRPr lang="en-US" sz="1400" b="1" i="0" u="none" strike="noStrike" dirty="0">
                        <a:solidFill>
                          <a:srgbClr val="000000"/>
                        </a:solidFill>
                        <a:effectLst/>
                        <a:latin typeface="Calibri"/>
                      </a:endParaRPr>
                    </a:p>
                  </a:txBody>
                  <a:tcPr marL="12700" marR="12700" marT="12700" marB="0" anchor="b"/>
                </a:tc>
              </a:tr>
              <a:tr h="327067">
                <a:tc>
                  <a:txBody>
                    <a:bodyPr/>
                    <a:lstStyle/>
                    <a:p>
                      <a:pPr algn="l" fontAlgn="b"/>
                      <a:r>
                        <a:rPr lang="en-US" sz="1200" b="1" i="1" u="none" strike="noStrike" dirty="0">
                          <a:solidFill>
                            <a:srgbClr val="000000"/>
                          </a:solidFill>
                          <a:effectLst/>
                          <a:latin typeface="Calibri"/>
                        </a:rPr>
                        <a:t>Budget </a:t>
                      </a:r>
                      <a:r>
                        <a:rPr lang="en-US" sz="1200" b="1" i="1" u="none" strike="noStrike" dirty="0" smtClean="0">
                          <a:solidFill>
                            <a:srgbClr val="000000"/>
                          </a:solidFill>
                          <a:effectLst/>
                          <a:latin typeface="Calibri"/>
                        </a:rPr>
                        <a:t>Preparation</a:t>
                      </a:r>
                      <a:endParaRPr lang="en-US" sz="1200" b="1" i="1" u="none" strike="noStrike" dirty="0">
                        <a:solidFill>
                          <a:srgbClr val="000000"/>
                        </a:solidFill>
                        <a:effectLst/>
                        <a:latin typeface="Calibri"/>
                      </a:endParaRPr>
                    </a:p>
                  </a:txBody>
                  <a:tcPr marL="12700" marR="12700" marT="12700" marB="0" anchor="b"/>
                </a:tc>
              </a:tr>
              <a:tr h="327067">
                <a:tc>
                  <a:txBody>
                    <a:bodyPr/>
                    <a:lstStyle/>
                    <a:p>
                      <a:pPr algn="l" fontAlgn="t"/>
                      <a:r>
                        <a:rPr lang="en-US" sz="1200" b="0" i="0" u="none" strike="noStrike" dirty="0">
                          <a:solidFill>
                            <a:srgbClr val="000000"/>
                          </a:solidFill>
                          <a:effectLst/>
                          <a:latin typeface="Calibri"/>
                        </a:rPr>
                        <a:t>EXCEPTIONS Budget Preparation - ADP Code Exceptions</a:t>
                      </a:r>
                    </a:p>
                  </a:txBody>
                  <a:tcPr marL="12700" marR="12700" marT="12700" marB="0" anchor="ctr"/>
                </a:tc>
              </a:tr>
              <a:tr h="327067">
                <a:tc>
                  <a:txBody>
                    <a:bodyPr/>
                    <a:lstStyle/>
                    <a:p>
                      <a:pPr algn="l" fontAlgn="t"/>
                      <a:r>
                        <a:rPr lang="en-US" sz="1200" b="0" i="0" u="none" strike="noStrike">
                          <a:solidFill>
                            <a:srgbClr val="000000"/>
                          </a:solidFill>
                          <a:effectLst/>
                          <a:latin typeface="Calibri"/>
                        </a:rPr>
                        <a:t>EXCEPTIONS Budget Preparation - Fringe Cube Exceptions</a:t>
                      </a:r>
                    </a:p>
                  </a:txBody>
                  <a:tcPr marL="12700" marR="12700" marT="12700" marB="0" anchor="ctr"/>
                </a:tc>
              </a:tr>
              <a:tr h="327067">
                <a:tc>
                  <a:txBody>
                    <a:bodyPr/>
                    <a:lstStyle/>
                    <a:p>
                      <a:pPr algn="l" fontAlgn="t"/>
                      <a:r>
                        <a:rPr lang="en-US" sz="1200" b="0" i="0" u="none" strike="noStrike">
                          <a:solidFill>
                            <a:srgbClr val="000000"/>
                          </a:solidFill>
                          <a:effectLst/>
                          <a:latin typeface="Calibri"/>
                        </a:rPr>
                        <a:t>EXCEPTIONS Budget Preparation - Fringe Exceptions</a:t>
                      </a:r>
                    </a:p>
                  </a:txBody>
                  <a:tcPr marL="12700" marR="12700" marT="12700" marB="0" anchor="ctr"/>
                </a:tc>
              </a:tr>
              <a:tr h="327067">
                <a:tc>
                  <a:txBody>
                    <a:bodyPr/>
                    <a:lstStyle/>
                    <a:p>
                      <a:pPr algn="l" fontAlgn="t"/>
                      <a:r>
                        <a:rPr lang="en-US" sz="1200" b="0" i="0" u="none" strike="noStrike">
                          <a:solidFill>
                            <a:srgbClr val="000000"/>
                          </a:solidFill>
                          <a:effectLst/>
                          <a:latin typeface="Calibri"/>
                        </a:rPr>
                        <a:t>EXCEPTIONS Budget Preparation - Position EMPLID Exceptions</a:t>
                      </a:r>
                    </a:p>
                  </a:txBody>
                  <a:tcPr marL="12700" marR="12700" marT="12700" marB="0" anchor="ctr"/>
                </a:tc>
              </a:tr>
              <a:tr h="327067">
                <a:tc>
                  <a:txBody>
                    <a:bodyPr/>
                    <a:lstStyle/>
                    <a:p>
                      <a:pPr algn="l" fontAlgn="t"/>
                      <a:r>
                        <a:rPr lang="en-US" sz="1200" b="0" i="0" u="none" strike="noStrike" dirty="0">
                          <a:solidFill>
                            <a:srgbClr val="000000"/>
                          </a:solidFill>
                          <a:effectLst/>
                          <a:latin typeface="Calibri"/>
                        </a:rPr>
                        <a:t>EXCEPTIONS Budget Preparation - ZERO APPROP/ALL PROJGRT  </a:t>
                      </a:r>
                    </a:p>
                  </a:txBody>
                  <a:tcPr marL="12700" marR="12700" marT="12700" marB="0" anchor="ctr"/>
                </a:tc>
              </a:tr>
              <a:tr h="327067">
                <a:tc>
                  <a:txBody>
                    <a:bodyPr/>
                    <a:lstStyle/>
                    <a:p>
                      <a:pPr algn="l" fontAlgn="b"/>
                      <a:r>
                        <a:rPr lang="en-US" sz="1200" b="1" i="1" u="none" strike="noStrike" dirty="0">
                          <a:solidFill>
                            <a:srgbClr val="000000"/>
                          </a:solidFill>
                          <a:effectLst/>
                          <a:latin typeface="Calibri"/>
                        </a:rPr>
                        <a:t>Budget - Proposed Budget Schedules</a:t>
                      </a:r>
                    </a:p>
                  </a:txBody>
                  <a:tcPr marL="12700" marR="12700" marT="12700" marB="0" anchor="b"/>
                </a:tc>
              </a:tr>
              <a:tr h="327067">
                <a:tc>
                  <a:txBody>
                    <a:bodyPr/>
                    <a:lstStyle/>
                    <a:p>
                      <a:pPr algn="l" fontAlgn="b"/>
                      <a:r>
                        <a:rPr lang="en-US" sz="1200" b="0" i="0" u="none" strike="noStrike">
                          <a:solidFill>
                            <a:srgbClr val="000000"/>
                          </a:solidFill>
                          <a:effectLst/>
                          <a:latin typeface="Calibri"/>
                        </a:rPr>
                        <a:t>Notes and Instructions</a:t>
                      </a:r>
                    </a:p>
                  </a:txBody>
                  <a:tcPr marL="12700" marR="12700" marT="12700" marB="0" anchor="b"/>
                </a:tc>
              </a:tr>
              <a:tr h="327067">
                <a:tc>
                  <a:txBody>
                    <a:bodyPr/>
                    <a:lstStyle/>
                    <a:p>
                      <a:pPr algn="l" fontAlgn="b"/>
                      <a:r>
                        <a:rPr lang="en-US" sz="1200" b="0" i="0" u="none" strike="noStrike">
                          <a:solidFill>
                            <a:srgbClr val="000000"/>
                          </a:solidFill>
                          <a:effectLst/>
                          <a:latin typeface="Calibri"/>
                        </a:rPr>
                        <a:t>Department Budget Summary </a:t>
                      </a:r>
                    </a:p>
                  </a:txBody>
                  <a:tcPr marL="12700" marR="12700" marT="12700" marB="0" anchor="b"/>
                </a:tc>
              </a:tr>
              <a:tr h="327067">
                <a:tc>
                  <a:txBody>
                    <a:bodyPr/>
                    <a:lstStyle/>
                    <a:p>
                      <a:pPr algn="l" fontAlgn="b"/>
                      <a:r>
                        <a:rPr lang="en-US" sz="1200" b="0" i="0" u="none" strike="noStrike">
                          <a:solidFill>
                            <a:srgbClr val="000000"/>
                          </a:solidFill>
                          <a:effectLst/>
                          <a:latin typeface="Calibri"/>
                        </a:rPr>
                        <a:t>Detail Personal Services</a:t>
                      </a:r>
                    </a:p>
                  </a:txBody>
                  <a:tcPr marL="12700" marR="12700" marT="12700" marB="0" anchor="b"/>
                </a:tc>
              </a:tr>
              <a:tr h="327067">
                <a:tc>
                  <a:txBody>
                    <a:bodyPr/>
                    <a:lstStyle/>
                    <a:p>
                      <a:pPr algn="l" fontAlgn="b"/>
                      <a:r>
                        <a:rPr lang="en-US" sz="1200" b="0" i="0" u="none" strike="noStrike">
                          <a:solidFill>
                            <a:srgbClr val="000000"/>
                          </a:solidFill>
                          <a:effectLst/>
                          <a:latin typeface="Calibri"/>
                        </a:rPr>
                        <a:t>Division Budget Summary </a:t>
                      </a:r>
                    </a:p>
                  </a:txBody>
                  <a:tcPr marL="12700" marR="12700" marT="12700" marB="0" anchor="b"/>
                </a:tc>
              </a:tr>
              <a:tr h="327067">
                <a:tc>
                  <a:txBody>
                    <a:bodyPr/>
                    <a:lstStyle/>
                    <a:p>
                      <a:pPr algn="l" fontAlgn="b"/>
                      <a:r>
                        <a:rPr lang="en-US" sz="1200" b="0" i="0" u="none" strike="noStrike">
                          <a:solidFill>
                            <a:srgbClr val="000000"/>
                          </a:solidFill>
                          <a:effectLst/>
                          <a:latin typeface="Calibri"/>
                        </a:rPr>
                        <a:t> </a:t>
                      </a:r>
                    </a:p>
                  </a:txBody>
                  <a:tcPr marL="12700" marR="12700" marT="12700" marB="0" anchor="b"/>
                </a:tc>
              </a:tr>
              <a:tr h="327067">
                <a:tc>
                  <a:txBody>
                    <a:bodyPr/>
                    <a:lstStyle/>
                    <a:p>
                      <a:pPr algn="l" fontAlgn="b"/>
                      <a:r>
                        <a:rPr lang="en-US" sz="1200" b="1" i="1" u="none" strike="noStrike">
                          <a:solidFill>
                            <a:srgbClr val="000000"/>
                          </a:solidFill>
                          <a:effectLst/>
                          <a:latin typeface="Calibri"/>
                        </a:rPr>
                        <a:t>Budget - Amendment Postings</a:t>
                      </a:r>
                    </a:p>
                  </a:txBody>
                  <a:tcPr marL="12700" marR="12700" marT="12700" marB="0" anchor="b"/>
                </a:tc>
              </a:tr>
              <a:tr h="327067">
                <a:tc>
                  <a:txBody>
                    <a:bodyPr/>
                    <a:lstStyle/>
                    <a:p>
                      <a:pPr algn="l" fontAlgn="b"/>
                      <a:r>
                        <a:rPr lang="en-US" sz="1200" b="0" i="0" u="none" strike="noStrike" dirty="0">
                          <a:solidFill>
                            <a:srgbClr val="000000"/>
                          </a:solidFill>
                          <a:effectLst/>
                          <a:latin typeface="Calibri"/>
                        </a:rPr>
                        <a:t>Format Status</a:t>
                      </a:r>
                    </a:p>
                  </a:txBody>
                  <a:tcPr marL="12700" marR="12700" marT="12700" marB="0" anchor="b"/>
                </a:tc>
              </a:tr>
            </a:tbl>
          </a:graphicData>
        </a:graphic>
      </p:graphicFrame>
      <p:graphicFrame>
        <p:nvGraphicFramePr>
          <p:cNvPr id="12" name="Content Placeholder 11"/>
          <p:cNvGraphicFramePr>
            <a:graphicFrameLocks noGrp="1"/>
          </p:cNvGraphicFramePr>
          <p:nvPr>
            <p:ph sz="half" idx="2"/>
            <p:extLst>
              <p:ext uri="{D42A27DB-BD31-4B8C-83A1-F6EECF244321}">
                <p14:modId xmlns:p14="http://schemas.microsoft.com/office/powerpoint/2010/main" val="2864552946"/>
              </p:ext>
            </p:extLst>
          </p:nvPr>
        </p:nvGraphicFramePr>
        <p:xfrm>
          <a:off x="4495799" y="1777994"/>
          <a:ext cx="4648201" cy="4961471"/>
        </p:xfrm>
        <a:graphic>
          <a:graphicData uri="http://schemas.openxmlformats.org/drawingml/2006/table">
            <a:tbl>
              <a:tblPr firstRow="1" bandRow="1">
                <a:tableStyleId>{5C22544A-7EE6-4342-B048-85BDC9FD1C3A}</a:tableStyleId>
              </a:tblPr>
              <a:tblGrid>
                <a:gridCol w="4648201"/>
              </a:tblGrid>
              <a:tr h="331823">
                <a:tc>
                  <a:txBody>
                    <a:bodyPr/>
                    <a:lstStyle/>
                    <a:p>
                      <a:pPr algn="l" fontAlgn="b"/>
                      <a:endParaRPr lang="en-US" sz="1200" b="1" i="1" u="none" strike="noStrike" dirty="0">
                        <a:solidFill>
                          <a:srgbClr val="000000"/>
                        </a:solidFill>
                        <a:effectLst/>
                        <a:latin typeface="Calibri"/>
                      </a:endParaRPr>
                    </a:p>
                  </a:txBody>
                  <a:tcPr marL="12700" marR="12700" marT="12700" marB="0" anchor="b"/>
                </a:tc>
              </a:tr>
              <a:tr h="277100">
                <a:tc>
                  <a:txBody>
                    <a:bodyPr/>
                    <a:lstStyle/>
                    <a:p>
                      <a:pPr algn="l" fontAlgn="b"/>
                      <a:r>
                        <a:rPr lang="en-US" sz="1200" b="1" i="1" u="none" strike="noStrike" dirty="0">
                          <a:solidFill>
                            <a:srgbClr val="000000"/>
                          </a:solidFill>
                          <a:effectLst/>
                          <a:latin typeface="Calibri"/>
                        </a:rPr>
                        <a:t>Budget - CFR Global</a:t>
                      </a:r>
                    </a:p>
                  </a:txBody>
                  <a:tcPr marL="12700" marR="12700" marT="12700" marB="0" anchor="b"/>
                </a:tc>
              </a:tr>
              <a:tr h="277100">
                <a:tc>
                  <a:txBody>
                    <a:bodyPr/>
                    <a:lstStyle/>
                    <a:p>
                      <a:pPr algn="l" fontAlgn="b"/>
                      <a:r>
                        <a:rPr lang="en-US" sz="1200" b="0" i="0" u="none" strike="noStrike" dirty="0">
                          <a:solidFill>
                            <a:srgbClr val="000000"/>
                          </a:solidFill>
                          <a:effectLst/>
                          <a:latin typeface="Calibri"/>
                        </a:rPr>
                        <a:t>CFR Statistics</a:t>
                      </a:r>
                    </a:p>
                  </a:txBody>
                  <a:tcPr marL="12700" marR="12700" marT="12700" marB="0" anchor="ctr"/>
                </a:tc>
              </a:tr>
              <a:tr h="277100">
                <a:tc>
                  <a:txBody>
                    <a:bodyPr/>
                    <a:lstStyle/>
                    <a:p>
                      <a:pPr algn="l" fontAlgn="b"/>
                      <a:r>
                        <a:rPr lang="en-US" sz="1200" b="0" i="0" u="none" strike="noStrike">
                          <a:solidFill>
                            <a:srgbClr val="000000"/>
                          </a:solidFill>
                          <a:effectLst/>
                          <a:latin typeface="Calibri"/>
                        </a:rPr>
                        <a:t>CFR Consolidated</a:t>
                      </a:r>
                    </a:p>
                  </a:txBody>
                  <a:tcPr marL="12700" marR="12700" marT="12700" marB="0" anchor="ctr"/>
                </a:tc>
              </a:tr>
              <a:tr h="277100">
                <a:tc>
                  <a:txBody>
                    <a:bodyPr/>
                    <a:lstStyle/>
                    <a:p>
                      <a:pPr algn="l" fontAlgn="b"/>
                      <a:r>
                        <a:rPr lang="en-US" sz="1200" b="0" i="0" u="none" strike="noStrike">
                          <a:solidFill>
                            <a:srgbClr val="000000"/>
                          </a:solidFill>
                          <a:effectLst/>
                          <a:latin typeface="Calibri"/>
                        </a:rPr>
                        <a:t>CFR Fund Balance</a:t>
                      </a:r>
                    </a:p>
                  </a:txBody>
                  <a:tcPr marL="12700" marR="12700" marT="12700" marB="0" anchor="ctr"/>
                </a:tc>
              </a:tr>
              <a:tr h="277100">
                <a:tc>
                  <a:txBody>
                    <a:bodyPr/>
                    <a:lstStyle/>
                    <a:p>
                      <a:pPr algn="l" fontAlgn="b"/>
                      <a:r>
                        <a:rPr lang="en-US" sz="1200" b="0" i="0" u="none" strike="noStrike">
                          <a:solidFill>
                            <a:srgbClr val="000000"/>
                          </a:solidFill>
                          <a:effectLst/>
                          <a:latin typeface="Calibri"/>
                        </a:rPr>
                        <a:t>CFR Fund Balance by Account Category</a:t>
                      </a:r>
                    </a:p>
                  </a:txBody>
                  <a:tcPr marL="12700" marR="12700" marT="12700" marB="0" anchor="ctr"/>
                </a:tc>
              </a:tr>
              <a:tr h="277100">
                <a:tc>
                  <a:txBody>
                    <a:bodyPr/>
                    <a:lstStyle/>
                    <a:p>
                      <a:pPr algn="l" fontAlgn="b"/>
                      <a:r>
                        <a:rPr lang="en-US" sz="1200" b="0" i="0" u="none" strike="noStrike">
                          <a:solidFill>
                            <a:srgbClr val="000000"/>
                          </a:solidFill>
                          <a:effectLst/>
                          <a:latin typeface="Calibri"/>
                        </a:rPr>
                        <a:t>CFR Budget</a:t>
                      </a:r>
                    </a:p>
                  </a:txBody>
                  <a:tcPr marL="12700" marR="12700" marT="12700" marB="0" anchor="ctr"/>
                </a:tc>
              </a:tr>
              <a:tr h="277100">
                <a:tc>
                  <a:txBody>
                    <a:bodyPr/>
                    <a:lstStyle/>
                    <a:p>
                      <a:pPr algn="l" fontAlgn="b"/>
                      <a:r>
                        <a:rPr lang="en-US" sz="1200" b="0" i="0" u="none" strike="noStrike">
                          <a:solidFill>
                            <a:srgbClr val="000000"/>
                          </a:solidFill>
                          <a:effectLst/>
                          <a:latin typeface="Calibri"/>
                        </a:rPr>
                        <a:t>CFR Revenue</a:t>
                      </a:r>
                    </a:p>
                  </a:txBody>
                  <a:tcPr marL="12700" marR="12700" marT="12700" marB="0" anchor="ctr"/>
                </a:tc>
              </a:tr>
              <a:tr h="375124">
                <a:tc>
                  <a:txBody>
                    <a:bodyPr/>
                    <a:lstStyle/>
                    <a:p>
                      <a:pPr algn="l" fontAlgn="b"/>
                      <a:r>
                        <a:rPr lang="en-US" sz="1200" b="0" i="0" u="none" strike="noStrike">
                          <a:solidFill>
                            <a:srgbClr val="000000"/>
                          </a:solidFill>
                          <a:effectLst/>
                          <a:latin typeface="Calibri"/>
                        </a:rPr>
                        <a:t>CFR Revenue by Period</a:t>
                      </a:r>
                    </a:p>
                  </a:txBody>
                  <a:tcPr marL="12700" marR="12700" marT="12700" marB="0" anchor="ctr"/>
                </a:tc>
              </a:tr>
              <a:tr h="375124">
                <a:tc>
                  <a:txBody>
                    <a:bodyPr/>
                    <a:lstStyle/>
                    <a:p>
                      <a:pPr algn="l" fontAlgn="b"/>
                      <a:r>
                        <a:rPr lang="en-US" sz="1200" b="0" i="0" u="none" strike="noStrike">
                          <a:solidFill>
                            <a:srgbClr val="000000"/>
                          </a:solidFill>
                          <a:effectLst/>
                          <a:latin typeface="Calibri"/>
                        </a:rPr>
                        <a:t>CFR Expenditures</a:t>
                      </a:r>
                    </a:p>
                  </a:txBody>
                  <a:tcPr marL="12700" marR="12700" marT="12700" marB="0" anchor="ctr"/>
                </a:tc>
              </a:tr>
              <a:tr h="277100">
                <a:tc>
                  <a:txBody>
                    <a:bodyPr/>
                    <a:lstStyle/>
                    <a:p>
                      <a:pPr algn="l" fontAlgn="b"/>
                      <a:r>
                        <a:rPr lang="en-US" sz="1200" b="0" i="0" u="none" strike="noStrike">
                          <a:solidFill>
                            <a:srgbClr val="000000"/>
                          </a:solidFill>
                          <a:effectLst/>
                          <a:latin typeface="Calibri"/>
                        </a:rPr>
                        <a:t>CFR Expenditures by Period</a:t>
                      </a:r>
                    </a:p>
                  </a:txBody>
                  <a:tcPr marL="12700" marR="12700" marT="12700" marB="0" anchor="ctr"/>
                </a:tc>
              </a:tr>
              <a:tr h="277100">
                <a:tc>
                  <a:txBody>
                    <a:bodyPr/>
                    <a:lstStyle/>
                    <a:p>
                      <a:pPr algn="l" fontAlgn="b"/>
                      <a:r>
                        <a:rPr lang="en-US" sz="1200" b="0" i="0" u="none" strike="noStrike" dirty="0" smtClean="0">
                          <a:solidFill>
                            <a:srgbClr val="000000"/>
                          </a:solidFill>
                          <a:effectLst/>
                          <a:latin typeface="Calibri"/>
                        </a:rPr>
                        <a:t>CFR Travel </a:t>
                      </a:r>
                      <a:r>
                        <a:rPr lang="en-US" sz="1200" b="0" i="0" u="none" strike="noStrike" dirty="0">
                          <a:solidFill>
                            <a:srgbClr val="000000"/>
                          </a:solidFill>
                          <a:effectLst/>
                          <a:latin typeface="Calibri"/>
                        </a:rPr>
                        <a:t>Expenditures</a:t>
                      </a:r>
                    </a:p>
                  </a:txBody>
                  <a:tcPr marL="12700" marR="12700" marT="12700" marB="0" anchor="ctr"/>
                </a:tc>
              </a:tr>
              <a:tr h="277100">
                <a:tc>
                  <a:txBody>
                    <a:bodyPr/>
                    <a:lstStyle/>
                    <a:p>
                      <a:pPr algn="l" fontAlgn="b"/>
                      <a:r>
                        <a:rPr lang="en-US" sz="1200" b="0" i="0" u="none" strike="noStrike" dirty="0" smtClean="0">
                          <a:solidFill>
                            <a:srgbClr val="000000"/>
                          </a:solidFill>
                          <a:effectLst/>
                          <a:latin typeface="Calibri"/>
                        </a:rPr>
                        <a:t>CFR Personal </a:t>
                      </a:r>
                      <a:r>
                        <a:rPr lang="en-US" sz="1200" b="0" i="0" u="none" strike="noStrike" dirty="0">
                          <a:solidFill>
                            <a:srgbClr val="000000"/>
                          </a:solidFill>
                          <a:effectLst/>
                          <a:latin typeface="Calibri"/>
                        </a:rPr>
                        <a:t>Services Expenditures </a:t>
                      </a:r>
                    </a:p>
                  </a:txBody>
                  <a:tcPr marL="12700" marR="12700" marT="12700" marB="0" anchor="ctr"/>
                </a:tc>
              </a:tr>
              <a:tr h="277100">
                <a:tc>
                  <a:txBody>
                    <a:bodyPr/>
                    <a:lstStyle/>
                    <a:p>
                      <a:pPr algn="l" fontAlgn="b"/>
                      <a:r>
                        <a:rPr lang="en-US" sz="1200" b="0" i="0" u="none" strike="noStrike" dirty="0" smtClean="0">
                          <a:solidFill>
                            <a:srgbClr val="000000"/>
                          </a:solidFill>
                          <a:effectLst/>
                          <a:latin typeface="Calibri"/>
                        </a:rPr>
                        <a:t>CFR Operating </a:t>
                      </a:r>
                      <a:r>
                        <a:rPr lang="en-US" sz="1200" b="0" i="0" u="none" strike="noStrike" dirty="0">
                          <a:solidFill>
                            <a:srgbClr val="000000"/>
                          </a:solidFill>
                          <a:effectLst/>
                          <a:latin typeface="Calibri"/>
                        </a:rPr>
                        <a:t>and Equipment Expenditures</a:t>
                      </a:r>
                    </a:p>
                  </a:txBody>
                  <a:tcPr marL="12700" marR="12700" marT="12700" marB="0" anchor="ctr"/>
                </a:tc>
              </a:tr>
              <a:tr h="277100">
                <a:tc>
                  <a:txBody>
                    <a:bodyPr/>
                    <a:lstStyle/>
                    <a:p>
                      <a:pPr algn="l" fontAlgn="b"/>
                      <a:r>
                        <a:rPr lang="en-US" sz="1200" b="0" i="0" u="none" strike="noStrike" dirty="0" smtClean="0">
                          <a:solidFill>
                            <a:srgbClr val="000000"/>
                          </a:solidFill>
                          <a:effectLst/>
                          <a:latin typeface="Calibri"/>
                        </a:rPr>
                        <a:t>CFR Pre</a:t>
                      </a:r>
                      <a:r>
                        <a:rPr lang="en-US" sz="1200" b="0" i="0" u="none" strike="noStrike" dirty="0">
                          <a:solidFill>
                            <a:srgbClr val="000000"/>
                          </a:solidFill>
                          <a:effectLst/>
                          <a:latin typeface="Calibri"/>
                        </a:rPr>
                        <a:t>-Encumbrances and Reserves</a:t>
                      </a:r>
                    </a:p>
                  </a:txBody>
                  <a:tcPr marL="12700" marR="12700" marT="12700" marB="0" anchor="ctr"/>
                </a:tc>
              </a:tr>
              <a:tr h="277100">
                <a:tc>
                  <a:txBody>
                    <a:bodyPr/>
                    <a:lstStyle/>
                    <a:p>
                      <a:pPr algn="l" fontAlgn="b"/>
                      <a:r>
                        <a:rPr lang="en-US" sz="1200" b="0" i="0" u="none" strike="noStrike" dirty="0" smtClean="0">
                          <a:solidFill>
                            <a:srgbClr val="000000"/>
                          </a:solidFill>
                          <a:effectLst/>
                          <a:latin typeface="Calibri"/>
                        </a:rPr>
                        <a:t>CFR ADP </a:t>
                      </a:r>
                      <a:r>
                        <a:rPr lang="en-US" sz="1200" b="0" i="0" u="none" strike="noStrike" dirty="0">
                          <a:solidFill>
                            <a:srgbClr val="000000"/>
                          </a:solidFill>
                          <a:effectLst/>
                          <a:latin typeface="Calibri"/>
                        </a:rPr>
                        <a:t>Payroll </a:t>
                      </a:r>
                      <a:r>
                        <a:rPr lang="en-US" sz="1200" b="0" i="0" u="none" strike="noStrike" dirty="0" smtClean="0">
                          <a:solidFill>
                            <a:srgbClr val="000000"/>
                          </a:solidFill>
                          <a:effectLst/>
                          <a:latin typeface="Calibri"/>
                        </a:rPr>
                        <a:t>Information</a:t>
                      </a:r>
                      <a:endParaRPr lang="en-US" sz="1200" b="0" i="0" u="none" strike="noStrike" dirty="0">
                        <a:solidFill>
                          <a:srgbClr val="000000"/>
                        </a:solidFill>
                        <a:effectLst/>
                        <a:latin typeface="Calibri"/>
                      </a:endParaRPr>
                    </a:p>
                  </a:txBody>
                  <a:tcPr marL="12700" marR="12700" marT="12700" marB="0" anchor="ctr"/>
                </a:tc>
              </a:tr>
              <a:tr h="277100">
                <a:tc>
                  <a:txBody>
                    <a:bodyPr/>
                    <a:lstStyle/>
                    <a:p>
                      <a:pPr algn="l" fontAlgn="b"/>
                      <a:r>
                        <a:rPr lang="en-US" sz="1200" b="0" i="0" u="none" strike="noStrike" dirty="0" smtClean="0">
                          <a:solidFill>
                            <a:srgbClr val="000000"/>
                          </a:solidFill>
                          <a:effectLst/>
                          <a:latin typeface="Calibri"/>
                        </a:rPr>
                        <a:t>CFR </a:t>
                      </a:r>
                      <a:r>
                        <a:rPr lang="en-US" sz="1200" b="0" i="0" u="none" strike="noStrike" dirty="0" err="1" smtClean="0">
                          <a:solidFill>
                            <a:srgbClr val="000000"/>
                          </a:solidFill>
                          <a:effectLst/>
                          <a:latin typeface="Calibri"/>
                        </a:rPr>
                        <a:t>Indirects</a:t>
                      </a:r>
                      <a:endParaRPr lang="en-US" sz="1200" b="0" i="0" u="none" strike="noStrike" dirty="0">
                        <a:solidFill>
                          <a:srgbClr val="000000"/>
                        </a:solidFill>
                        <a:effectLst/>
                        <a:latin typeface="Calibri"/>
                      </a:endParaRPr>
                    </a:p>
                  </a:txBody>
                  <a:tcPr marL="12700" marR="12700" marT="12700" marB="0" anchor="ctr"/>
                </a:tc>
              </a:tr>
            </a:tbl>
          </a:graphicData>
        </a:graphic>
      </p:graphicFrame>
    </p:spTree>
    <p:extLst>
      <p:ext uri="{BB962C8B-B14F-4D97-AF65-F5344CB8AC3E}">
        <p14:creationId xmlns:p14="http://schemas.microsoft.com/office/powerpoint/2010/main" val="148903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1295400"/>
          </a:xfrm>
        </p:spPr>
        <p:txBody>
          <a:bodyPr/>
          <a:lstStyle/>
          <a:p>
            <a:r>
              <a:rPr lang="en-US" dirty="0" smtClean="0">
                <a:solidFill>
                  <a:schemeClr val="accent3"/>
                </a:solidFill>
              </a:rPr>
              <a:t>DISCUSSION/QUESTIONS</a:t>
            </a:r>
            <a:endParaRPr lang="en-US" dirty="0">
              <a:solidFill>
                <a:schemeClr val="accent3"/>
              </a:solidFill>
            </a:endParaRPr>
          </a:p>
        </p:txBody>
      </p:sp>
      <p:sp>
        <p:nvSpPr>
          <p:cNvPr id="3" name="Subtitle 2"/>
          <p:cNvSpPr>
            <a:spLocks noGrp="1"/>
          </p:cNvSpPr>
          <p:nvPr>
            <p:ph type="subTitle" idx="1"/>
          </p:nvPr>
        </p:nvSpPr>
        <p:spPr>
          <a:xfrm>
            <a:off x="533400" y="2974536"/>
            <a:ext cx="7854696" cy="3527864"/>
          </a:xfrm>
        </p:spPr>
        <p:txBody>
          <a:bodyPr>
            <a:normAutofit fontScale="85000" lnSpcReduction="20000"/>
          </a:bodyPr>
          <a:lstStyle/>
          <a:p>
            <a:r>
              <a:rPr lang="en-US" sz="2400" dirty="0" smtClean="0"/>
              <a:t>Kenneth Bridges</a:t>
            </a:r>
          </a:p>
          <a:p>
            <a:r>
              <a:rPr lang="en-US" sz="2400" dirty="0" smtClean="0"/>
              <a:t>Director </a:t>
            </a:r>
          </a:p>
          <a:p>
            <a:r>
              <a:rPr lang="en-US" sz="2400" dirty="0" smtClean="0"/>
              <a:t>Enterprise Financial Reporting</a:t>
            </a:r>
          </a:p>
          <a:p>
            <a:r>
              <a:rPr lang="en-US" sz="2400" dirty="0" smtClean="0">
                <a:hlinkClick r:id="rId2"/>
              </a:rPr>
              <a:t>kbridges@kennesaw.edu</a:t>
            </a:r>
            <a:endParaRPr lang="en-US" sz="2400" dirty="0" smtClean="0"/>
          </a:p>
          <a:p>
            <a:r>
              <a:rPr lang="en-US" sz="2400" dirty="0" smtClean="0"/>
              <a:t>770-499-3422</a:t>
            </a:r>
          </a:p>
          <a:p>
            <a:endParaRPr lang="en-US" sz="2400" dirty="0"/>
          </a:p>
          <a:p>
            <a:r>
              <a:rPr lang="en-US" sz="2400" dirty="0" smtClean="0"/>
              <a:t>Dawn </a:t>
            </a:r>
            <a:r>
              <a:rPr lang="en-US" sz="2400" dirty="0" err="1" smtClean="0"/>
              <a:t>Gamadanis</a:t>
            </a:r>
            <a:endParaRPr lang="en-US" sz="2400" dirty="0" smtClean="0"/>
          </a:p>
          <a:p>
            <a:r>
              <a:rPr lang="en-US" sz="2400" dirty="0" smtClean="0"/>
              <a:t>Director</a:t>
            </a:r>
          </a:p>
          <a:p>
            <a:r>
              <a:rPr lang="en-US" sz="2400" dirty="0" smtClean="0"/>
              <a:t>Budget and Planning</a:t>
            </a:r>
          </a:p>
          <a:p>
            <a:r>
              <a:rPr lang="en-US" sz="2400" dirty="0" smtClean="0">
                <a:hlinkClick r:id="rId3"/>
              </a:rPr>
              <a:t>dgamadan@kennesaw.edu</a:t>
            </a:r>
            <a:endParaRPr lang="en-US" sz="2400" dirty="0" smtClean="0"/>
          </a:p>
          <a:p>
            <a:r>
              <a:rPr lang="en-US" sz="2400" dirty="0" smtClean="0"/>
              <a:t>770-499-3293</a:t>
            </a:r>
            <a:endParaRPr lang="en-US" sz="2400" dirty="0"/>
          </a:p>
        </p:txBody>
      </p:sp>
    </p:spTree>
    <p:extLst>
      <p:ext uri="{BB962C8B-B14F-4D97-AF65-F5344CB8AC3E}">
        <p14:creationId xmlns:p14="http://schemas.microsoft.com/office/powerpoint/2010/main" val="36965167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algn="ctr"/>
            <a:r>
              <a:rPr lang="en-US" dirty="0" smtClean="0"/>
              <a:t>Purpose and Objectives</a:t>
            </a:r>
            <a:endParaRPr lang="en-US" dirty="0"/>
          </a:p>
        </p:txBody>
      </p:sp>
    </p:spTree>
    <p:extLst>
      <p:ext uri="{BB962C8B-B14F-4D97-AF65-F5344CB8AC3E}">
        <p14:creationId xmlns:p14="http://schemas.microsoft.com/office/powerpoint/2010/main" val="18978649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55600"/>
            <a:ext cx="8839200" cy="1155700"/>
          </a:xfrm>
        </p:spPr>
        <p:txBody>
          <a:bodyPr>
            <a:noAutofit/>
          </a:bodyPr>
          <a:lstStyle/>
          <a:p>
            <a:pPr algn="ct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STATEMENT OF PURPOSE</a:t>
            </a:r>
            <a:endParaRPr lang="en-US" sz="3200" b="1" dirty="0">
              <a:solidFill>
                <a:schemeClr val="accent3">
                  <a:lumMod val="75000"/>
                </a:schemeClr>
              </a:solidFill>
            </a:endParaRPr>
          </a:p>
        </p:txBody>
      </p:sp>
      <p:sp>
        <p:nvSpPr>
          <p:cNvPr id="3" name="Content Placeholder 2"/>
          <p:cNvSpPr>
            <a:spLocks noGrp="1"/>
          </p:cNvSpPr>
          <p:nvPr>
            <p:ph idx="1"/>
          </p:nvPr>
        </p:nvSpPr>
        <p:spPr>
          <a:xfrm>
            <a:off x="457200" y="1790700"/>
            <a:ext cx="8229600" cy="4699000"/>
          </a:xfrm>
        </p:spPr>
        <p:txBody>
          <a:bodyPr>
            <a:normAutofit fontScale="85000" lnSpcReduction="10000"/>
          </a:bodyPr>
          <a:lstStyle/>
          <a:p>
            <a:pPr marL="0" indent="0" algn="just">
              <a:buNone/>
            </a:pPr>
            <a:r>
              <a:rPr lang="en-US" sz="3000" b="1" i="1" dirty="0" smtClean="0"/>
              <a:t>Business intelligence </a:t>
            </a:r>
            <a:r>
              <a:rPr lang="en-US" sz="3000" i="1" dirty="0" smtClean="0"/>
              <a:t>is about effectively </a:t>
            </a:r>
            <a:r>
              <a:rPr lang="en-US" sz="3000" b="1" i="1" dirty="0" smtClean="0"/>
              <a:t>managing</a:t>
            </a:r>
            <a:r>
              <a:rPr lang="en-US" sz="3000" i="1" dirty="0" smtClean="0"/>
              <a:t> critical </a:t>
            </a:r>
            <a:r>
              <a:rPr lang="en-US" sz="3000" b="1" i="1" dirty="0" smtClean="0"/>
              <a:t>data</a:t>
            </a:r>
            <a:r>
              <a:rPr lang="en-US" sz="3000" i="1" dirty="0" smtClean="0"/>
              <a:t> assets and its </a:t>
            </a:r>
            <a:r>
              <a:rPr lang="en-US" sz="3000" b="1" i="1" dirty="0" smtClean="0"/>
              <a:t>transformation</a:t>
            </a:r>
            <a:r>
              <a:rPr lang="en-US" sz="3000" i="1" dirty="0" smtClean="0"/>
              <a:t> into information in such a way that drives strategic planning, executive decision-making, and management reporting throughout your organization. </a:t>
            </a:r>
          </a:p>
          <a:p>
            <a:pPr marL="0" indent="0" algn="just">
              <a:buNone/>
            </a:pPr>
            <a:r>
              <a:rPr lang="en-US" sz="3000" dirty="0"/>
              <a:t> </a:t>
            </a:r>
          </a:p>
          <a:p>
            <a:pPr marL="0" indent="0" algn="just">
              <a:buNone/>
            </a:pPr>
            <a:r>
              <a:rPr lang="en-US" sz="3000" i="1" dirty="0" smtClean="0"/>
              <a:t>Thus, data drives our need to be </a:t>
            </a:r>
            <a:r>
              <a:rPr lang="en-US" sz="3000" b="1" i="1" dirty="0" smtClean="0"/>
              <a:t>well-informed. </a:t>
            </a:r>
          </a:p>
          <a:p>
            <a:pPr marL="0" indent="0" algn="just">
              <a:buNone/>
            </a:pPr>
            <a:endParaRPr lang="en-US" sz="3000" dirty="0" smtClean="0"/>
          </a:p>
          <a:p>
            <a:pPr marL="0" indent="0" algn="just">
              <a:buNone/>
            </a:pPr>
            <a:r>
              <a:rPr lang="en-US" sz="3000" i="1" dirty="0" smtClean="0"/>
              <a:t>The statement of purpose is about pursuing continuous improvement to be </a:t>
            </a:r>
            <a:r>
              <a:rPr lang="en-US" sz="3000" b="1" i="1" dirty="0" smtClean="0"/>
              <a:t>well-informed</a:t>
            </a:r>
            <a:r>
              <a:rPr lang="en-US" sz="3000" i="1" dirty="0" smtClean="0"/>
              <a:t>, to provide </a:t>
            </a:r>
            <a:r>
              <a:rPr lang="en-US" sz="3000" b="1" i="1" dirty="0" smtClean="0"/>
              <a:t>self-servicing</a:t>
            </a:r>
            <a:r>
              <a:rPr lang="en-US" sz="3000" i="1" dirty="0"/>
              <a:t> </a:t>
            </a:r>
            <a:r>
              <a:rPr lang="en-US" sz="3000" i="1" dirty="0" smtClean="0"/>
              <a:t>of information on the desktop, and positively </a:t>
            </a:r>
            <a:r>
              <a:rPr lang="en-US" sz="3000" b="1" i="1" dirty="0" smtClean="0"/>
              <a:t>effect decision support</a:t>
            </a:r>
            <a:r>
              <a:rPr lang="en-US" sz="3000" i="1" dirty="0" smtClean="0"/>
              <a:t> at all levels of the organization.</a:t>
            </a:r>
          </a:p>
        </p:txBody>
      </p:sp>
    </p:spTree>
    <p:extLst>
      <p:ext uri="{BB962C8B-B14F-4D97-AF65-F5344CB8AC3E}">
        <p14:creationId xmlns:p14="http://schemas.microsoft.com/office/powerpoint/2010/main" val="2921734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55600"/>
            <a:ext cx="8839200" cy="1155700"/>
          </a:xfrm>
        </p:spPr>
        <p:txBody>
          <a:bodyPr>
            <a:noAutofit/>
          </a:bodyPr>
          <a:lstStyle/>
          <a:p>
            <a:pPr algn="ct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CASE STUDIES</a:t>
            </a:r>
            <a:endParaRPr lang="en-US" sz="3200" b="1" dirty="0">
              <a:solidFill>
                <a:schemeClr val="accent3">
                  <a:lumMod val="75000"/>
                </a:schemeClr>
              </a:solidFill>
            </a:endParaRPr>
          </a:p>
        </p:txBody>
      </p:sp>
      <p:sp>
        <p:nvSpPr>
          <p:cNvPr id="3" name="Content Placeholder 2"/>
          <p:cNvSpPr>
            <a:spLocks noGrp="1"/>
          </p:cNvSpPr>
          <p:nvPr>
            <p:ph idx="1"/>
          </p:nvPr>
        </p:nvSpPr>
        <p:spPr>
          <a:xfrm>
            <a:off x="457200" y="1790700"/>
            <a:ext cx="8229600" cy="4699000"/>
          </a:xfrm>
        </p:spPr>
        <p:txBody>
          <a:bodyPr>
            <a:normAutofit fontScale="92500"/>
          </a:bodyPr>
          <a:lstStyle/>
          <a:p>
            <a:pPr marL="0" indent="0" algn="just">
              <a:buNone/>
            </a:pPr>
            <a:r>
              <a:rPr lang="en-US" sz="2400" i="1" dirty="0" smtClean="0"/>
              <a:t>Grants Post-Award office spent routinely up to two weeks, sometime longer, to data enter and reconcile grants in QuickBooks and compile reports to send to Principal Investigators.</a:t>
            </a:r>
          </a:p>
          <a:p>
            <a:pPr marL="0" indent="0" algn="just">
              <a:buNone/>
            </a:pPr>
            <a:endParaRPr lang="en-US" sz="2400" i="1" dirty="0"/>
          </a:p>
          <a:p>
            <a:pPr marL="0" indent="0" algn="just">
              <a:buNone/>
            </a:pPr>
            <a:r>
              <a:rPr lang="en-US" sz="2400" i="1" dirty="0" smtClean="0"/>
              <a:t>Business Managers ran multiple PeopleSoft reports and queries daily, data enter into QuickBooks, to reconcile accounts and summarize information into reports for Deans and Chairs.</a:t>
            </a:r>
          </a:p>
          <a:p>
            <a:pPr marL="0" indent="0" algn="just">
              <a:buNone/>
            </a:pPr>
            <a:endParaRPr lang="en-US" sz="2400" i="1" dirty="0"/>
          </a:p>
          <a:p>
            <a:pPr marL="0" indent="0" algn="just">
              <a:buNone/>
            </a:pPr>
            <a:r>
              <a:rPr lang="en-US" sz="2400" i="1" dirty="0" smtClean="0"/>
              <a:t>Budget and Planning Office spent most of time in data entry mode for Budget Prep instead of analyzing the data; </a:t>
            </a:r>
            <a:r>
              <a:rPr lang="en-US" sz="2400" i="1" dirty="0"/>
              <a:t>l</a:t>
            </a:r>
            <a:r>
              <a:rPr lang="en-US" sz="2400" i="1" dirty="0" smtClean="0"/>
              <a:t>acked ability to track position funding changes during the year and unable to provide personal service changes to department managers. </a:t>
            </a:r>
          </a:p>
        </p:txBody>
      </p:sp>
    </p:spTree>
    <p:extLst>
      <p:ext uri="{BB962C8B-B14F-4D97-AF65-F5344CB8AC3E}">
        <p14:creationId xmlns:p14="http://schemas.microsoft.com/office/powerpoint/2010/main" val="1796182453"/>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38543"/>
            <a:ext cx="8229600" cy="600548"/>
          </a:xfrm>
        </p:spPr>
        <p:txBody>
          <a:bodyPr>
            <a:normAutofit/>
          </a:bodyPr>
          <a:lstStyle/>
          <a:p>
            <a:pPr algn="ctr"/>
            <a:r>
              <a:rPr lang="en-US" sz="36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FACTOID</a:t>
            </a:r>
            <a:endParaRPr lang="en-US" sz="3600" i="1" dirty="0"/>
          </a:p>
        </p:txBody>
      </p:sp>
      <p:sp>
        <p:nvSpPr>
          <p:cNvPr id="4" name="Content Placeholder 3"/>
          <p:cNvSpPr>
            <a:spLocks noGrp="1"/>
          </p:cNvSpPr>
          <p:nvPr>
            <p:ph sz="half" idx="1"/>
          </p:nvPr>
        </p:nvSpPr>
        <p:spPr>
          <a:xfrm>
            <a:off x="266700" y="1258455"/>
            <a:ext cx="4229100" cy="5096470"/>
          </a:xfrm>
        </p:spPr>
        <p:txBody>
          <a:bodyPr>
            <a:normAutofit/>
          </a:bodyPr>
          <a:lstStyle/>
          <a:p>
            <a:pPr marL="0" indent="0">
              <a:buNone/>
            </a:pPr>
            <a:r>
              <a:rPr lang="en-US" sz="2400" dirty="0" smtClean="0"/>
              <a:t>With over 600 local public queries plus hundreds of private ones to choose from or model from more than 300+ BOR delivered queries, pulling data from PeopleSoft can be somewhat challenging for most users to navigate which on occasion results in…well, you know</a:t>
            </a:r>
          </a:p>
          <a:p>
            <a:pPr marL="0" indent="0">
              <a:buNone/>
            </a:pPr>
            <a:endParaRPr lang="en-US" sz="1800" dirty="0" smtClean="0"/>
          </a:p>
          <a:p>
            <a:pPr marL="0" indent="0" algn="ctr">
              <a:buNone/>
            </a:pPr>
            <a:endParaRPr lang="en-US" sz="1800" dirty="0" smtClean="0"/>
          </a:p>
          <a:p>
            <a:endParaRPr lang="en-US" sz="1800" dirty="0" smtClean="0"/>
          </a:p>
          <a:p>
            <a:endParaRPr lang="en-US" sz="1800" dirty="0" smtClean="0"/>
          </a:p>
          <a:p>
            <a:endParaRPr lang="en-US" sz="1800" dirty="0" smtClean="0"/>
          </a:p>
          <a:p>
            <a:endParaRPr lang="en-US" sz="1800" dirty="0" smtClean="0"/>
          </a:p>
          <a:p>
            <a:endParaRPr lang="en-US" sz="2400" dirty="0"/>
          </a:p>
        </p:txBody>
      </p:sp>
      <p:pic>
        <p:nvPicPr>
          <p:cNvPr id="2" name="Content Placeholder 1" descr="j0178844.jpg"/>
          <p:cNvPicPr>
            <a:picLocks noGrp="1" noChangeAspect="1"/>
          </p:cNvPicPr>
          <p:nvPr>
            <p:ph sz="half" idx="2"/>
          </p:nvPr>
        </p:nvPicPr>
        <p:blipFill>
          <a:blip r:embed="rId3">
            <a:extLst>
              <a:ext uri="{28A0092B-C50C-407E-A947-70E740481C1C}">
                <a14:useLocalDpi xmlns:a14="http://schemas.microsoft.com/office/drawing/2010/main" val="0"/>
              </a:ext>
            </a:extLst>
          </a:blip>
          <a:srcRect l="23715" r="23715"/>
          <a:stretch>
            <a:fillRect/>
          </a:stretch>
        </p:blipFill>
        <p:spPr>
          <a:xfrm>
            <a:off x="4648200" y="1258888"/>
            <a:ext cx="4038600" cy="5095875"/>
          </a:xfrm>
        </p:spPr>
      </p:pic>
      <p:sp>
        <p:nvSpPr>
          <p:cNvPr id="6" name="Right Arrow 5"/>
          <p:cNvSpPr/>
          <p:nvPr/>
        </p:nvSpPr>
        <p:spPr>
          <a:xfrm>
            <a:off x="2441927" y="5091833"/>
            <a:ext cx="978408" cy="484632"/>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3577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6"/>
                                        </p:tgtEl>
                                        <p:attrNameLst>
                                          <p:attrName>r</p:attrName>
                                        </p:attrNameLst>
                                      </p:cBhvr>
                                    </p:animRot>
                                    <p:animRot by="-240000">
                                      <p:cBhvr>
                                        <p:cTn id="7" dur="200" fill="hold">
                                          <p:stCondLst>
                                            <p:cond delay="200"/>
                                          </p:stCondLst>
                                        </p:cTn>
                                        <p:tgtEl>
                                          <p:spTgt spid="6"/>
                                        </p:tgtEl>
                                        <p:attrNameLst>
                                          <p:attrName>r</p:attrName>
                                        </p:attrNameLst>
                                      </p:cBhvr>
                                    </p:animRot>
                                    <p:animRot by="240000">
                                      <p:cBhvr>
                                        <p:cTn id="8" dur="200" fill="hold">
                                          <p:stCondLst>
                                            <p:cond delay="400"/>
                                          </p:stCondLst>
                                        </p:cTn>
                                        <p:tgtEl>
                                          <p:spTgt spid="6"/>
                                        </p:tgtEl>
                                        <p:attrNameLst>
                                          <p:attrName>r</p:attrName>
                                        </p:attrNameLst>
                                      </p:cBhvr>
                                    </p:animRot>
                                    <p:animRot by="-240000">
                                      <p:cBhvr>
                                        <p:cTn id="9" dur="200" fill="hold">
                                          <p:stCondLst>
                                            <p:cond delay="600"/>
                                          </p:stCondLst>
                                        </p:cTn>
                                        <p:tgtEl>
                                          <p:spTgt spid="6"/>
                                        </p:tgtEl>
                                        <p:attrNameLst>
                                          <p:attrName>r</p:attrName>
                                        </p:attrNameLst>
                                      </p:cBhvr>
                                    </p:animRot>
                                    <p:animRot by="120000">
                                      <p:cBhvr>
                                        <p:cTn id="10" dur="200" fill="hold">
                                          <p:stCondLst>
                                            <p:cond delay="800"/>
                                          </p:stCondLst>
                                        </p:cTn>
                                        <p:tgtEl>
                                          <p:spTgt spid="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355600"/>
            <a:ext cx="8839200" cy="1155700"/>
          </a:xfrm>
        </p:spPr>
        <p:txBody>
          <a:bodyPr>
            <a:noAutofit/>
          </a:bodyPr>
          <a:lstStyle/>
          <a:p>
            <a:pPr algn="ctr"/>
            <a:r>
              <a:rPr lang="en-US"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KEY OBJECTIVES</a:t>
            </a:r>
            <a:endParaRPr lang="en-US" sz="3200" b="1" dirty="0">
              <a:solidFill>
                <a:schemeClr val="accent3">
                  <a:lumMod val="75000"/>
                </a:schemeClr>
              </a:solidFill>
            </a:endParaRPr>
          </a:p>
        </p:txBody>
      </p:sp>
      <p:sp>
        <p:nvSpPr>
          <p:cNvPr id="3" name="Content Placeholder 2"/>
          <p:cNvSpPr>
            <a:spLocks noGrp="1"/>
          </p:cNvSpPr>
          <p:nvPr>
            <p:ph idx="1"/>
          </p:nvPr>
        </p:nvSpPr>
        <p:spPr/>
        <p:txBody>
          <a:bodyPr>
            <a:normAutofit lnSpcReduction="10000"/>
          </a:bodyPr>
          <a:lstStyle/>
          <a:p>
            <a:pPr lvl="0" algn="just"/>
            <a:r>
              <a:rPr lang="en-US" sz="2800" dirty="0"/>
              <a:t>E</a:t>
            </a:r>
            <a:r>
              <a:rPr lang="en-US" sz="2800" dirty="0" smtClean="0"/>
              <a:t>stablish </a:t>
            </a:r>
            <a:r>
              <a:rPr lang="en-US" sz="2800" dirty="0"/>
              <a:t>a </a:t>
            </a:r>
            <a:r>
              <a:rPr lang="en-US" sz="2800" dirty="0" smtClean="0"/>
              <a:t>robust, scalable, and practical alternative </a:t>
            </a:r>
            <a:r>
              <a:rPr lang="en-US" sz="2800" dirty="0"/>
              <a:t>to meeting KSU’s institutional demands for enterprise intelligence and </a:t>
            </a:r>
            <a:r>
              <a:rPr lang="en-US" sz="2800" dirty="0" smtClean="0"/>
              <a:t>analytics</a:t>
            </a:r>
          </a:p>
          <a:p>
            <a:pPr algn="just"/>
            <a:r>
              <a:rPr lang="en-US" sz="2800" dirty="0"/>
              <a:t>Provide easy access </a:t>
            </a:r>
            <a:r>
              <a:rPr lang="en-US" sz="2800" dirty="0" smtClean="0"/>
              <a:t>to </a:t>
            </a:r>
            <a:r>
              <a:rPr lang="en-US" sz="2800" dirty="0"/>
              <a:t>financial information and analytics for decision support, strategic initiatives, and executive management </a:t>
            </a:r>
            <a:r>
              <a:rPr lang="en-US" sz="2800" dirty="0" smtClean="0"/>
              <a:t>reporting</a:t>
            </a:r>
          </a:p>
          <a:p>
            <a:pPr lvl="0" algn="just"/>
            <a:r>
              <a:rPr lang="en-US" sz="2800" dirty="0"/>
              <a:t>Provide self-service functionality for users to build, customize, and share reports with common data dictionary, dimensions, and measures through a secure portal  </a:t>
            </a:r>
          </a:p>
          <a:p>
            <a:endParaRPr lang="en-US" sz="2800" dirty="0"/>
          </a:p>
          <a:p>
            <a:pPr lvl="0"/>
            <a:endParaRPr lang="en-US" sz="3600" dirty="0"/>
          </a:p>
          <a:p>
            <a:endParaRPr lang="en-US" dirty="0"/>
          </a:p>
        </p:txBody>
      </p:sp>
    </p:spTree>
    <p:extLst>
      <p:ext uri="{BB962C8B-B14F-4D97-AF65-F5344CB8AC3E}">
        <p14:creationId xmlns:p14="http://schemas.microsoft.com/office/powerpoint/2010/main" val="15985598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pPr algn="ctr"/>
            <a:r>
              <a:rPr lang="en-US" dirty="0" smtClean="0"/>
              <a:t>Focus on Customer Needs</a:t>
            </a:r>
            <a:endParaRPr lang="en-US" dirty="0"/>
          </a:p>
        </p:txBody>
      </p:sp>
    </p:spTree>
    <p:extLst>
      <p:ext uri="{BB962C8B-B14F-4D97-AF65-F5344CB8AC3E}">
        <p14:creationId xmlns:p14="http://schemas.microsoft.com/office/powerpoint/2010/main" val="34304018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emplate>
  <TotalTime>5429</TotalTime>
  <Words>3273</Words>
  <Application>Microsoft Office PowerPoint</Application>
  <PresentationFormat>On-screen Show (4:3)</PresentationFormat>
  <Paragraphs>682</Paragraphs>
  <Slides>36</Slides>
  <Notes>26</Notes>
  <HiddenSlides>3</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Flow</vt:lpstr>
      <vt:lpstr>BUDGET AND FINANCIAL REPORTING  FOR THE ENTERPRISE</vt:lpstr>
      <vt:lpstr>Agenda</vt:lpstr>
      <vt:lpstr>University Facts</vt:lpstr>
      <vt:lpstr>Purpose and Objectives</vt:lpstr>
      <vt:lpstr>STATEMENT OF PURPOSE</vt:lpstr>
      <vt:lpstr>CASE STUDIES</vt:lpstr>
      <vt:lpstr>FACTOID</vt:lpstr>
      <vt:lpstr>KEY OBJECTIVES</vt:lpstr>
      <vt:lpstr>Focus on Customer Needs</vt:lpstr>
      <vt:lpstr>LISTEN TO OUR CUSTOMERS</vt:lpstr>
      <vt:lpstr>KSU COMMON CHALLENGES</vt:lpstr>
      <vt:lpstr>DATA ENABLERS</vt:lpstr>
      <vt:lpstr>Introduction of Financial Data Mart (FDM) </vt:lpstr>
      <vt:lpstr>FDM TIMELINE</vt:lpstr>
      <vt:lpstr>FDM SOURCE DATA</vt:lpstr>
      <vt:lpstr>FDM SCHEMA PROCESS</vt:lpstr>
      <vt:lpstr>FDM ETL PROCEDURES</vt:lpstr>
      <vt:lpstr>FDM USER PERSPECTIVES</vt:lpstr>
      <vt:lpstr>FDM DATA PERSPECTIVES</vt:lpstr>
      <vt:lpstr>FDM DATA DIMENSIONS</vt:lpstr>
      <vt:lpstr>    KSU FDM MODEL</vt:lpstr>
      <vt:lpstr>Cubes, Hierarchies and Measures</vt:lpstr>
      <vt:lpstr>FDM OLAP CUBES</vt:lpstr>
      <vt:lpstr>FDM SAMPLE OLAP CUBES</vt:lpstr>
      <vt:lpstr>FDM SAMPLE HIERARCHIES</vt:lpstr>
      <vt:lpstr>FDM DATA MEASURES</vt:lpstr>
      <vt:lpstr>FDM DATA MEASURES</vt:lpstr>
      <vt:lpstr>FDM DATA MEASURES</vt:lpstr>
      <vt:lpstr>Statistics</vt:lpstr>
      <vt:lpstr>FDM USER ACCOUNTS</vt:lpstr>
      <vt:lpstr>FDM PROJECT PORTFOLIO</vt:lpstr>
      <vt:lpstr>FUNCTIONAL USER ORGANIZATION</vt:lpstr>
      <vt:lpstr>BUDGET AND FINANCIAL REPORTING  FOR THE ENTERPRISE SAS® Reports and Analytics Portfolio</vt:lpstr>
      <vt:lpstr>BUDGET AND FINANCIAL REPORTING  FOR THE ENTERPRISE SAS® Reports and Analytics Portfolio</vt:lpstr>
      <vt:lpstr>BUDGET AND FINANCIAL REPORTING  FOR THE ENTERPRISE SAS® Reports and Analytics Portfolio</vt:lpstr>
      <vt:lpstr>DISCUSSION/QUESTIONS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Bridges</dc:creator>
  <cp:lastModifiedBy>juser</cp:lastModifiedBy>
  <cp:revision>232</cp:revision>
  <cp:lastPrinted>2013-09-12T16:56:48Z</cp:lastPrinted>
  <dcterms:created xsi:type="dcterms:W3CDTF">2013-08-06T17:15:10Z</dcterms:created>
  <dcterms:modified xsi:type="dcterms:W3CDTF">2013-09-24T15:20:30Z</dcterms:modified>
</cp:coreProperties>
</file>