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layout9.xml" ContentType="application/vnd.openxmlformats-officedocument.drawingml.diagramLayout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53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55.xml" ContentType="application/vnd.openxmlformats-officedocument.presentationml.notesSlide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66" r:id="rId3"/>
    <p:sldId id="271" r:id="rId4"/>
    <p:sldId id="281" r:id="rId5"/>
    <p:sldId id="279" r:id="rId6"/>
    <p:sldId id="334" r:id="rId7"/>
    <p:sldId id="333" r:id="rId8"/>
    <p:sldId id="282" r:id="rId9"/>
    <p:sldId id="283" r:id="rId10"/>
    <p:sldId id="314" r:id="rId11"/>
    <p:sldId id="284" r:id="rId12"/>
    <p:sldId id="288" r:id="rId13"/>
    <p:sldId id="287" r:id="rId14"/>
    <p:sldId id="344" r:id="rId15"/>
    <p:sldId id="285" r:id="rId16"/>
    <p:sldId id="295" r:id="rId17"/>
    <p:sldId id="296" r:id="rId18"/>
    <p:sldId id="272" r:id="rId19"/>
    <p:sldId id="278" r:id="rId20"/>
    <p:sldId id="280" r:id="rId21"/>
    <p:sldId id="347" r:id="rId22"/>
    <p:sldId id="346" r:id="rId23"/>
    <p:sldId id="345" r:id="rId24"/>
    <p:sldId id="343" r:id="rId25"/>
    <p:sldId id="341" r:id="rId26"/>
    <p:sldId id="273" r:id="rId27"/>
    <p:sldId id="289" r:id="rId28"/>
    <p:sldId id="290" r:id="rId29"/>
    <p:sldId id="291" r:id="rId30"/>
    <p:sldId id="342" r:id="rId31"/>
    <p:sldId id="307" r:id="rId32"/>
    <p:sldId id="335" r:id="rId33"/>
    <p:sldId id="321" r:id="rId34"/>
    <p:sldId id="336" r:id="rId35"/>
    <p:sldId id="322" r:id="rId36"/>
    <p:sldId id="337" r:id="rId37"/>
    <p:sldId id="293" r:id="rId38"/>
    <p:sldId id="274" r:id="rId39"/>
    <p:sldId id="300" r:id="rId40"/>
    <p:sldId id="324" r:id="rId41"/>
    <p:sldId id="326" r:id="rId42"/>
    <p:sldId id="351" r:id="rId43"/>
    <p:sldId id="352" r:id="rId44"/>
    <p:sldId id="299" r:id="rId45"/>
    <p:sldId id="338" r:id="rId46"/>
    <p:sldId id="339" r:id="rId47"/>
    <p:sldId id="340" r:id="rId48"/>
    <p:sldId id="350" r:id="rId49"/>
    <p:sldId id="349" r:id="rId50"/>
    <p:sldId id="353" r:id="rId51"/>
    <p:sldId id="325" r:id="rId52"/>
    <p:sldId id="301" r:id="rId53"/>
    <p:sldId id="328" r:id="rId54"/>
    <p:sldId id="354" r:id="rId55"/>
    <p:sldId id="327" r:id="rId56"/>
    <p:sldId id="302" r:id="rId57"/>
    <p:sldId id="330" r:id="rId58"/>
    <p:sldId id="355" r:id="rId59"/>
    <p:sldId id="332" r:id="rId60"/>
    <p:sldId id="297" r:id="rId61"/>
    <p:sldId id="298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72F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1278" autoAdjust="0"/>
  </p:normalViewPr>
  <p:slideViewPr>
    <p:cSldViewPr snapToGrid="0" snapToObjects="1">
      <p:cViewPr varScale="1">
        <p:scale>
          <a:sx n="85" d="100"/>
          <a:sy n="85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289D5-F609-41F2-B2A5-FFF24FC5E1B1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0AD1CD-58D3-4358-B76F-E651662B788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Net Book Value</a:t>
          </a:r>
          <a:endParaRPr lang="en-US" dirty="0">
            <a:solidFill>
              <a:schemeClr val="tx1"/>
            </a:solidFill>
          </a:endParaRPr>
        </a:p>
      </dgm:t>
    </dgm:pt>
    <dgm:pt modelId="{817E7A19-56A3-4473-8231-98F76D1A8D24}" type="parTrans" cxnId="{79CE061C-0835-4F28-8C3A-017997CA79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E3D98D-CDDF-4058-BC45-7D03DD38D802}" type="sibTrans" cxnId="{79CE061C-0835-4F28-8C3A-017997CA79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41271D-9DAA-4BC1-A713-9913C350062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DIST_LN</a:t>
          </a:r>
          <a:endParaRPr lang="en-US" dirty="0">
            <a:solidFill>
              <a:schemeClr val="tx1"/>
            </a:solidFill>
          </a:endParaRPr>
        </a:p>
      </dgm:t>
    </dgm:pt>
    <dgm:pt modelId="{EB2573DD-6D5B-4723-A552-3853DAAFFEA9}" type="parTrans" cxnId="{2D60AFFF-B8FB-4689-B728-43B05F1756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3E8898-A937-46C1-B4E3-A15124E9BA20}" type="sibTrans" cxnId="{2D60AFFF-B8FB-4689-B728-43B05F1756E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1043118-28F8-40E7-A41F-E9BA0B9C381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JRNL_LN</a:t>
          </a:r>
          <a:endParaRPr lang="en-US" dirty="0">
            <a:solidFill>
              <a:schemeClr val="tx1"/>
            </a:solidFill>
          </a:endParaRPr>
        </a:p>
      </dgm:t>
    </dgm:pt>
    <dgm:pt modelId="{79DFD376-0810-4C53-B01C-8C439739F008}" type="parTrans" cxnId="{F6CD95D8-83A2-4A89-8690-3DA4543B95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8BB0E8-6698-42EB-A8C1-AB3E063A0C85}" type="sibTrans" cxnId="{F6CD95D8-83A2-4A89-8690-3DA4543B9552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BEBAFBE-7627-4F64-A853-1E001BF027C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LEDGER</a:t>
          </a:r>
          <a:endParaRPr lang="en-US" dirty="0">
            <a:solidFill>
              <a:schemeClr val="tx1"/>
            </a:solidFill>
          </a:endParaRPr>
        </a:p>
      </dgm:t>
    </dgm:pt>
    <dgm:pt modelId="{3C374F6E-D4B2-40DD-AE29-BA557CFEB755}" type="parTrans" cxnId="{8014C100-15CE-4F71-AD6D-D7EAEFC86D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541DA4-73A8-4477-A16D-89FDCBBA3BEA}" type="sibTrans" cxnId="{8014C100-15CE-4F71-AD6D-D7EAEFC86DAD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E18AE6E-603A-4FFE-8E28-FEB57904FA0E}" type="pres">
      <dgm:prSet presAssocID="{4C9289D5-F609-41F2-B2A5-FFF24FC5E1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B1C88-00AD-414B-AB90-EF4347C4E2FA}" type="pres">
      <dgm:prSet presAssocID="{250AD1CD-58D3-4358-B76F-E651662B7888}" presName="centerShape" presStyleLbl="node0" presStyleIdx="0" presStyleCnt="1" custLinFactNeighborX="115" custLinFactNeighborY="-269"/>
      <dgm:spPr/>
      <dgm:t>
        <a:bodyPr/>
        <a:lstStyle/>
        <a:p>
          <a:endParaRPr lang="en-US"/>
        </a:p>
      </dgm:t>
    </dgm:pt>
    <dgm:pt modelId="{CD849925-DA04-4DF9-9FE5-1D6E2C73577A}" type="pres">
      <dgm:prSet presAssocID="{4F41271D-9DAA-4BC1-A713-9913C35006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2AD01-4DD7-4221-9008-C11FA7966D6E}" type="pres">
      <dgm:prSet presAssocID="{4F41271D-9DAA-4BC1-A713-9913C350062F}" presName="dummy" presStyleCnt="0"/>
      <dgm:spPr/>
    </dgm:pt>
    <dgm:pt modelId="{DCFADAA1-C543-4BC5-B6FE-6F436EA190F7}" type="pres">
      <dgm:prSet presAssocID="{713E8898-A937-46C1-B4E3-A15124E9BA2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1F94E08-6670-41E4-8D6D-791AF7BA0E25}" type="pres">
      <dgm:prSet presAssocID="{51043118-28F8-40E7-A41F-E9BA0B9C38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A220D-F77A-45D4-BBC3-07A28969B9B4}" type="pres">
      <dgm:prSet presAssocID="{51043118-28F8-40E7-A41F-E9BA0B9C3814}" presName="dummy" presStyleCnt="0"/>
      <dgm:spPr/>
    </dgm:pt>
    <dgm:pt modelId="{2D95C66B-8FB4-4245-BEFE-6D4425E616BD}" type="pres">
      <dgm:prSet presAssocID="{8F8BB0E8-6698-42EB-A8C1-AB3E063A0C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E5ECC5C-5B3D-449E-B054-F4C291C96676}" type="pres">
      <dgm:prSet presAssocID="{6BEBAFBE-7627-4F64-A853-1E001BF027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C1EEB-A298-4E10-9790-29C14BCA0D8A}" type="pres">
      <dgm:prSet presAssocID="{6BEBAFBE-7627-4F64-A853-1E001BF027C3}" presName="dummy" presStyleCnt="0"/>
      <dgm:spPr/>
    </dgm:pt>
    <dgm:pt modelId="{CFBFCCF5-D0FA-456D-A9DA-E5D0C26C407F}" type="pres">
      <dgm:prSet presAssocID="{B1541DA4-73A8-4477-A16D-89FDCBBA3BEA}" presName="sibTrans" presStyleLbl="sibTrans2D1" presStyleIdx="2" presStyleCnt="3" custScaleX="103299" custScaleY="100213"/>
      <dgm:spPr/>
      <dgm:t>
        <a:bodyPr/>
        <a:lstStyle/>
        <a:p>
          <a:endParaRPr lang="en-US"/>
        </a:p>
      </dgm:t>
    </dgm:pt>
  </dgm:ptLst>
  <dgm:cxnLst>
    <dgm:cxn modelId="{C4F39917-C9EF-4BE2-B396-4AD2F371BDEA}" type="presOf" srcId="{250AD1CD-58D3-4358-B76F-E651662B7888}" destId="{0C4B1C88-00AD-414B-AB90-EF4347C4E2FA}" srcOrd="0" destOrd="0" presId="urn:microsoft.com/office/officeart/2005/8/layout/radial6"/>
    <dgm:cxn modelId="{C104BC3A-8DA0-4196-B5F0-7ABC537A2403}" type="presOf" srcId="{4F41271D-9DAA-4BC1-A713-9913C350062F}" destId="{CD849925-DA04-4DF9-9FE5-1D6E2C73577A}" srcOrd="0" destOrd="0" presId="urn:microsoft.com/office/officeart/2005/8/layout/radial6"/>
    <dgm:cxn modelId="{9E3025BB-8CB3-46DE-BDEC-58A8783D9F2B}" type="presOf" srcId="{8F8BB0E8-6698-42EB-A8C1-AB3E063A0C85}" destId="{2D95C66B-8FB4-4245-BEFE-6D4425E616BD}" srcOrd="0" destOrd="0" presId="urn:microsoft.com/office/officeart/2005/8/layout/radial6"/>
    <dgm:cxn modelId="{8014C100-15CE-4F71-AD6D-D7EAEFC86DAD}" srcId="{250AD1CD-58D3-4358-B76F-E651662B7888}" destId="{6BEBAFBE-7627-4F64-A853-1E001BF027C3}" srcOrd="2" destOrd="0" parTransId="{3C374F6E-D4B2-40DD-AE29-BA557CFEB755}" sibTransId="{B1541DA4-73A8-4477-A16D-89FDCBBA3BEA}"/>
    <dgm:cxn modelId="{4B0E5E7E-E299-41CD-A6A8-8CE6BB0D185A}" type="presOf" srcId="{B1541DA4-73A8-4477-A16D-89FDCBBA3BEA}" destId="{CFBFCCF5-D0FA-456D-A9DA-E5D0C26C407F}" srcOrd="0" destOrd="0" presId="urn:microsoft.com/office/officeart/2005/8/layout/radial6"/>
    <dgm:cxn modelId="{2D60AFFF-B8FB-4689-B728-43B05F1756E3}" srcId="{250AD1CD-58D3-4358-B76F-E651662B7888}" destId="{4F41271D-9DAA-4BC1-A713-9913C350062F}" srcOrd="0" destOrd="0" parTransId="{EB2573DD-6D5B-4723-A552-3853DAAFFEA9}" sibTransId="{713E8898-A937-46C1-B4E3-A15124E9BA20}"/>
    <dgm:cxn modelId="{A6835E75-554E-4865-8FE7-D88F7244B0D1}" type="presOf" srcId="{51043118-28F8-40E7-A41F-E9BA0B9C3814}" destId="{D1F94E08-6670-41E4-8D6D-791AF7BA0E25}" srcOrd="0" destOrd="0" presId="urn:microsoft.com/office/officeart/2005/8/layout/radial6"/>
    <dgm:cxn modelId="{E9AEB113-9AE8-4284-9036-8E58D88B4C3C}" type="presOf" srcId="{6BEBAFBE-7627-4F64-A853-1E001BF027C3}" destId="{BE5ECC5C-5B3D-449E-B054-F4C291C96676}" srcOrd="0" destOrd="0" presId="urn:microsoft.com/office/officeart/2005/8/layout/radial6"/>
    <dgm:cxn modelId="{972618A8-7029-4FA8-B164-F8134714D6D2}" type="presOf" srcId="{713E8898-A937-46C1-B4E3-A15124E9BA20}" destId="{DCFADAA1-C543-4BC5-B6FE-6F436EA190F7}" srcOrd="0" destOrd="0" presId="urn:microsoft.com/office/officeart/2005/8/layout/radial6"/>
    <dgm:cxn modelId="{79CE061C-0835-4F28-8C3A-017997CA7949}" srcId="{4C9289D5-F609-41F2-B2A5-FFF24FC5E1B1}" destId="{250AD1CD-58D3-4358-B76F-E651662B7888}" srcOrd="0" destOrd="0" parTransId="{817E7A19-56A3-4473-8231-98F76D1A8D24}" sibTransId="{3AE3D98D-CDDF-4058-BC45-7D03DD38D802}"/>
    <dgm:cxn modelId="{D92680F2-1D1A-4F69-A408-1C9D7716DCC0}" type="presOf" srcId="{4C9289D5-F609-41F2-B2A5-FFF24FC5E1B1}" destId="{4E18AE6E-603A-4FFE-8E28-FEB57904FA0E}" srcOrd="0" destOrd="0" presId="urn:microsoft.com/office/officeart/2005/8/layout/radial6"/>
    <dgm:cxn modelId="{F6CD95D8-83A2-4A89-8690-3DA4543B9552}" srcId="{250AD1CD-58D3-4358-B76F-E651662B7888}" destId="{51043118-28F8-40E7-A41F-E9BA0B9C3814}" srcOrd="1" destOrd="0" parTransId="{79DFD376-0810-4C53-B01C-8C439739F008}" sibTransId="{8F8BB0E8-6698-42EB-A8C1-AB3E063A0C85}"/>
    <dgm:cxn modelId="{9C4001A1-14E4-427A-8288-D4A0ABD27F06}" type="presParOf" srcId="{4E18AE6E-603A-4FFE-8E28-FEB57904FA0E}" destId="{0C4B1C88-00AD-414B-AB90-EF4347C4E2FA}" srcOrd="0" destOrd="0" presId="urn:microsoft.com/office/officeart/2005/8/layout/radial6"/>
    <dgm:cxn modelId="{1F61CFAC-C196-4809-94A5-3D24AA53E1F8}" type="presParOf" srcId="{4E18AE6E-603A-4FFE-8E28-FEB57904FA0E}" destId="{CD849925-DA04-4DF9-9FE5-1D6E2C73577A}" srcOrd="1" destOrd="0" presId="urn:microsoft.com/office/officeart/2005/8/layout/radial6"/>
    <dgm:cxn modelId="{4E6FAAE3-EC97-4B64-AE40-C84ACE541FBD}" type="presParOf" srcId="{4E18AE6E-603A-4FFE-8E28-FEB57904FA0E}" destId="{0382AD01-4DD7-4221-9008-C11FA7966D6E}" srcOrd="2" destOrd="0" presId="urn:microsoft.com/office/officeart/2005/8/layout/radial6"/>
    <dgm:cxn modelId="{5BBC7C7F-2957-4533-902A-7B340B1A8A04}" type="presParOf" srcId="{4E18AE6E-603A-4FFE-8E28-FEB57904FA0E}" destId="{DCFADAA1-C543-4BC5-B6FE-6F436EA190F7}" srcOrd="3" destOrd="0" presId="urn:microsoft.com/office/officeart/2005/8/layout/radial6"/>
    <dgm:cxn modelId="{F3F90093-4141-4F0D-9768-A88B41F6DD81}" type="presParOf" srcId="{4E18AE6E-603A-4FFE-8E28-FEB57904FA0E}" destId="{D1F94E08-6670-41E4-8D6D-791AF7BA0E25}" srcOrd="4" destOrd="0" presId="urn:microsoft.com/office/officeart/2005/8/layout/radial6"/>
    <dgm:cxn modelId="{CDED17CD-9749-4877-8574-98FBF1C30D6D}" type="presParOf" srcId="{4E18AE6E-603A-4FFE-8E28-FEB57904FA0E}" destId="{7BAA220D-F77A-45D4-BBC3-07A28969B9B4}" srcOrd="5" destOrd="0" presId="urn:microsoft.com/office/officeart/2005/8/layout/radial6"/>
    <dgm:cxn modelId="{5E5562C3-0A03-44C7-82AD-C8E68A8BA79A}" type="presParOf" srcId="{4E18AE6E-603A-4FFE-8E28-FEB57904FA0E}" destId="{2D95C66B-8FB4-4245-BEFE-6D4425E616BD}" srcOrd="6" destOrd="0" presId="urn:microsoft.com/office/officeart/2005/8/layout/radial6"/>
    <dgm:cxn modelId="{AD40ED3A-0075-4E55-9717-27B8518491CE}" type="presParOf" srcId="{4E18AE6E-603A-4FFE-8E28-FEB57904FA0E}" destId="{BE5ECC5C-5B3D-449E-B054-F4C291C96676}" srcOrd="7" destOrd="0" presId="urn:microsoft.com/office/officeart/2005/8/layout/radial6"/>
    <dgm:cxn modelId="{B5644199-279B-4266-9103-C6794EF73CD0}" type="presParOf" srcId="{4E18AE6E-603A-4FFE-8E28-FEB57904FA0E}" destId="{C6DC1EEB-A298-4E10-9790-29C14BCA0D8A}" srcOrd="8" destOrd="0" presId="urn:microsoft.com/office/officeart/2005/8/layout/radial6"/>
    <dgm:cxn modelId="{5E5EB3C7-8939-431A-A26C-46D5025F6DEA}" type="presParOf" srcId="{4E18AE6E-603A-4FFE-8E28-FEB57904FA0E}" destId="{CFBFCCF5-D0FA-456D-A9DA-E5D0C26C407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9B510D-4353-4314-8E22-5D5241F25382}" type="doc">
      <dgm:prSet loTypeId="urn:microsoft.com/office/officeart/2005/8/layout/pyramid4" loCatId="pyramid" qsTypeId="urn:microsoft.com/office/officeart/2005/8/quickstyle/3d2" qsCatId="3D" csTypeId="urn:microsoft.com/office/officeart/2005/8/colors/colorful4" csCatId="colorful" phldr="1"/>
      <dgm:spPr/>
    </dgm:pt>
    <dgm:pt modelId="{155852FF-5DDF-4583-B536-E0A37C9EB0E1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ASSET</a:t>
          </a:r>
          <a:endParaRPr lang="en-US" sz="1100" b="1" dirty="0">
            <a:solidFill>
              <a:schemeClr val="tx1"/>
            </a:solidFill>
          </a:endParaRPr>
        </a:p>
      </dgm:t>
    </dgm:pt>
    <dgm:pt modelId="{ED843C91-2619-4302-9718-11431A05E68C}" type="parTrans" cxnId="{8A5BC1AA-CCA3-427E-826A-AA68E727E874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5D7C774E-4BFA-43C1-9C2A-577CC7B5F29A}" type="sibTrans" cxnId="{8A5BC1AA-CCA3-427E-826A-AA68E727E874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E00694DB-B0C3-4296-B44A-D4B4435598DD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BOOK</a:t>
          </a:r>
          <a:endParaRPr lang="en-US" sz="1100" b="1" dirty="0">
            <a:solidFill>
              <a:schemeClr val="tx1"/>
            </a:solidFill>
          </a:endParaRPr>
        </a:p>
      </dgm:t>
    </dgm:pt>
    <dgm:pt modelId="{BFB07C28-9624-4DAD-9680-BDE6F907B918}" type="parTrans" cxnId="{DAA2B023-A9AB-46B7-8D45-6A3D9F1C0CFD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FF43D7C-6F53-47DC-8EF7-3AB25F2CD5E3}" type="sibTrans" cxnId="{DAA2B023-A9AB-46B7-8D45-6A3D9F1C0CFD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E2DF015-3708-4D76-8486-4513BC0DE888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COST</a:t>
          </a:r>
          <a:endParaRPr lang="en-US" sz="1100" b="1" dirty="0">
            <a:solidFill>
              <a:schemeClr val="tx1"/>
            </a:solidFill>
          </a:endParaRPr>
        </a:p>
      </dgm:t>
    </dgm:pt>
    <dgm:pt modelId="{766CB748-F4B4-4950-BB5B-C7E2264E4224}" type="parTrans" cxnId="{75221300-0BF4-4D34-9E38-ED8A9D75761A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0F0969E4-D03F-4BEF-8F94-D543E6669848}" type="sibTrans" cxnId="{75221300-0BF4-4D34-9E38-ED8A9D75761A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7E88592B-BCB8-4A94-832C-B9C0D14FE3B9}">
      <dgm:prSet phldrT="[Text]" custT="1"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89BB5617-9088-4655-AE6F-DF5F92390983}" type="parTrans" cxnId="{ED602E76-6238-472D-964E-BA81C7523309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39279D68-0950-4CAD-B441-1D094EB63238}" type="sibTrans" cxnId="{ED602E76-6238-472D-964E-BA81C7523309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2BA3AA73-3728-47A4-8391-F54A105E71B4}" type="pres">
      <dgm:prSet presAssocID="{E99B510D-4353-4314-8E22-5D5241F25382}" presName="compositeShape" presStyleCnt="0">
        <dgm:presLayoutVars>
          <dgm:chMax val="9"/>
          <dgm:dir/>
          <dgm:resizeHandles val="exact"/>
        </dgm:presLayoutVars>
      </dgm:prSet>
      <dgm:spPr/>
    </dgm:pt>
    <dgm:pt modelId="{56BA57B4-FD24-46FA-8615-8611AAA81047}" type="pres">
      <dgm:prSet presAssocID="{E99B510D-4353-4314-8E22-5D5241F2538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97DF8-E14C-4C67-9C79-A457E86DBF80}" type="pres">
      <dgm:prSet presAssocID="{E99B510D-4353-4314-8E22-5D5241F2538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40257-EEF8-4CD7-9555-051632286569}" type="pres">
      <dgm:prSet presAssocID="{E99B510D-4353-4314-8E22-5D5241F2538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938A7-8B7E-43EA-A186-0A0A3688B470}" type="pres">
      <dgm:prSet presAssocID="{E99B510D-4353-4314-8E22-5D5241F2538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D5C185-5273-4C04-BE8C-CAE91F95173F}" type="presOf" srcId="{155852FF-5DDF-4583-B536-E0A37C9EB0E1}" destId="{56BA57B4-FD24-46FA-8615-8611AAA81047}" srcOrd="0" destOrd="0" presId="urn:microsoft.com/office/officeart/2005/8/layout/pyramid4"/>
    <dgm:cxn modelId="{9C21E1DF-A218-4E9D-9F70-DDF7F315CEC8}" type="presOf" srcId="{E99B510D-4353-4314-8E22-5D5241F25382}" destId="{2BA3AA73-3728-47A4-8391-F54A105E71B4}" srcOrd="0" destOrd="0" presId="urn:microsoft.com/office/officeart/2005/8/layout/pyramid4"/>
    <dgm:cxn modelId="{75221300-0BF4-4D34-9E38-ED8A9D75761A}" srcId="{E99B510D-4353-4314-8E22-5D5241F25382}" destId="{AE2DF015-3708-4D76-8486-4513BC0DE888}" srcOrd="2" destOrd="0" parTransId="{766CB748-F4B4-4950-BB5B-C7E2264E4224}" sibTransId="{0F0969E4-D03F-4BEF-8F94-D543E6669848}"/>
    <dgm:cxn modelId="{8A5BC1AA-CCA3-427E-826A-AA68E727E874}" srcId="{E99B510D-4353-4314-8E22-5D5241F25382}" destId="{155852FF-5DDF-4583-B536-E0A37C9EB0E1}" srcOrd="0" destOrd="0" parTransId="{ED843C91-2619-4302-9718-11431A05E68C}" sibTransId="{5D7C774E-4BFA-43C1-9C2A-577CC7B5F29A}"/>
    <dgm:cxn modelId="{214DBDF5-71D9-44C7-B0F0-D457A4898A31}" type="presOf" srcId="{AE2DF015-3708-4D76-8486-4513BC0DE888}" destId="{7AB40257-EEF8-4CD7-9555-051632286569}" srcOrd="0" destOrd="0" presId="urn:microsoft.com/office/officeart/2005/8/layout/pyramid4"/>
    <dgm:cxn modelId="{3E39ED3B-4598-449B-B435-F455170E36EE}" type="presOf" srcId="{E00694DB-B0C3-4296-B44A-D4B4435598DD}" destId="{59E97DF8-E14C-4C67-9C79-A457E86DBF80}" srcOrd="0" destOrd="0" presId="urn:microsoft.com/office/officeart/2005/8/layout/pyramid4"/>
    <dgm:cxn modelId="{DAA2B023-A9AB-46B7-8D45-6A3D9F1C0CFD}" srcId="{E99B510D-4353-4314-8E22-5D5241F25382}" destId="{E00694DB-B0C3-4296-B44A-D4B4435598DD}" srcOrd="1" destOrd="0" parTransId="{BFB07C28-9624-4DAD-9680-BDE6F907B918}" sibTransId="{AFF43D7C-6F53-47DC-8EF7-3AB25F2CD5E3}"/>
    <dgm:cxn modelId="{ED602E76-6238-472D-964E-BA81C7523309}" srcId="{E99B510D-4353-4314-8E22-5D5241F25382}" destId="{7E88592B-BCB8-4A94-832C-B9C0D14FE3B9}" srcOrd="3" destOrd="0" parTransId="{89BB5617-9088-4655-AE6F-DF5F92390983}" sibTransId="{39279D68-0950-4CAD-B441-1D094EB63238}"/>
    <dgm:cxn modelId="{DAE29771-AAD1-4EE4-9159-F1BCCED15F6D}" type="presOf" srcId="{7E88592B-BCB8-4A94-832C-B9C0D14FE3B9}" destId="{FD0938A7-8B7E-43EA-A186-0A0A3688B470}" srcOrd="0" destOrd="0" presId="urn:microsoft.com/office/officeart/2005/8/layout/pyramid4"/>
    <dgm:cxn modelId="{FCFF94E7-F870-413B-A84F-C05CF2D3643E}" type="presParOf" srcId="{2BA3AA73-3728-47A4-8391-F54A105E71B4}" destId="{56BA57B4-FD24-46FA-8615-8611AAA81047}" srcOrd="0" destOrd="0" presId="urn:microsoft.com/office/officeart/2005/8/layout/pyramid4"/>
    <dgm:cxn modelId="{CA7A010F-EAD4-4F14-8B5B-F918D7B6AC90}" type="presParOf" srcId="{2BA3AA73-3728-47A4-8391-F54A105E71B4}" destId="{59E97DF8-E14C-4C67-9C79-A457E86DBF80}" srcOrd="1" destOrd="0" presId="urn:microsoft.com/office/officeart/2005/8/layout/pyramid4"/>
    <dgm:cxn modelId="{6302806A-46BA-47A9-9F66-56EC668EC7CB}" type="presParOf" srcId="{2BA3AA73-3728-47A4-8391-F54A105E71B4}" destId="{7AB40257-EEF8-4CD7-9555-051632286569}" srcOrd="2" destOrd="0" presId="urn:microsoft.com/office/officeart/2005/8/layout/pyramid4"/>
    <dgm:cxn modelId="{60380F4D-7CA3-48BD-AED2-2F8633D90DB7}" type="presParOf" srcId="{2BA3AA73-3728-47A4-8391-F54A105E71B4}" destId="{FD0938A7-8B7E-43EA-A186-0A0A3688B47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9289D5-F609-41F2-B2A5-FFF24FC5E1B1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0AD1CD-58D3-4358-B76F-E651662B788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Net Book Value</a:t>
          </a:r>
          <a:endParaRPr lang="en-US" dirty="0">
            <a:solidFill>
              <a:schemeClr val="tx1"/>
            </a:solidFill>
          </a:endParaRPr>
        </a:p>
      </dgm:t>
    </dgm:pt>
    <dgm:pt modelId="{817E7A19-56A3-4473-8231-98F76D1A8D24}" type="parTrans" cxnId="{79CE061C-0835-4F28-8C3A-017997CA79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E3D98D-CDDF-4058-BC45-7D03DD38D802}" type="sibTrans" cxnId="{79CE061C-0835-4F28-8C3A-017997CA79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41271D-9DAA-4BC1-A713-9913C350062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DIST_LN (AM)</a:t>
          </a:r>
          <a:endParaRPr lang="en-US" dirty="0">
            <a:solidFill>
              <a:schemeClr val="tx1"/>
            </a:solidFill>
          </a:endParaRPr>
        </a:p>
      </dgm:t>
    </dgm:pt>
    <dgm:pt modelId="{EB2573DD-6D5B-4723-A552-3853DAAFFEA9}" type="parTrans" cxnId="{2D60AFFF-B8FB-4689-B728-43B05F1756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3E8898-A937-46C1-B4E3-A15124E9BA20}" type="sibTrans" cxnId="{2D60AFFF-B8FB-4689-B728-43B05F1756E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1043118-28F8-40E7-A41F-E9BA0B9C381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JRNL_LN (AM)</a:t>
          </a:r>
          <a:endParaRPr lang="en-US" dirty="0">
            <a:solidFill>
              <a:schemeClr val="tx1"/>
            </a:solidFill>
          </a:endParaRPr>
        </a:p>
      </dgm:t>
    </dgm:pt>
    <dgm:pt modelId="{79DFD376-0810-4C53-B01C-8C439739F008}" type="parTrans" cxnId="{F6CD95D8-83A2-4A89-8690-3DA4543B95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8BB0E8-6698-42EB-A8C1-AB3E063A0C85}" type="sibTrans" cxnId="{F6CD95D8-83A2-4A89-8690-3DA4543B9552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BEBAFBE-7627-4F64-A853-1E001BF027C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LEDGER</a:t>
          </a:r>
          <a:endParaRPr lang="en-US" dirty="0">
            <a:solidFill>
              <a:schemeClr val="tx1"/>
            </a:solidFill>
          </a:endParaRPr>
        </a:p>
      </dgm:t>
    </dgm:pt>
    <dgm:pt modelId="{3C374F6E-D4B2-40DD-AE29-BA557CFEB755}" type="parTrans" cxnId="{8014C100-15CE-4F71-AD6D-D7EAEFC86D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541DA4-73A8-4477-A16D-89FDCBBA3BEA}" type="sibTrans" cxnId="{8014C100-15CE-4F71-AD6D-D7EAEFC86DAD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E18AE6E-603A-4FFE-8E28-FEB57904FA0E}" type="pres">
      <dgm:prSet presAssocID="{4C9289D5-F609-41F2-B2A5-FFF24FC5E1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B1C88-00AD-414B-AB90-EF4347C4E2FA}" type="pres">
      <dgm:prSet presAssocID="{250AD1CD-58D3-4358-B76F-E651662B7888}" presName="centerShape" presStyleLbl="node0" presStyleIdx="0" presStyleCnt="1"/>
      <dgm:spPr/>
      <dgm:t>
        <a:bodyPr/>
        <a:lstStyle/>
        <a:p>
          <a:endParaRPr lang="en-US"/>
        </a:p>
      </dgm:t>
    </dgm:pt>
    <dgm:pt modelId="{CD849925-DA04-4DF9-9FE5-1D6E2C73577A}" type="pres">
      <dgm:prSet presAssocID="{4F41271D-9DAA-4BC1-A713-9913C35006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2AD01-4DD7-4221-9008-C11FA7966D6E}" type="pres">
      <dgm:prSet presAssocID="{4F41271D-9DAA-4BC1-A713-9913C350062F}" presName="dummy" presStyleCnt="0"/>
      <dgm:spPr/>
    </dgm:pt>
    <dgm:pt modelId="{DCFADAA1-C543-4BC5-B6FE-6F436EA190F7}" type="pres">
      <dgm:prSet presAssocID="{713E8898-A937-46C1-B4E3-A15124E9BA2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1F94E08-6670-41E4-8D6D-791AF7BA0E25}" type="pres">
      <dgm:prSet presAssocID="{51043118-28F8-40E7-A41F-E9BA0B9C38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A220D-F77A-45D4-BBC3-07A28969B9B4}" type="pres">
      <dgm:prSet presAssocID="{51043118-28F8-40E7-A41F-E9BA0B9C3814}" presName="dummy" presStyleCnt="0"/>
      <dgm:spPr/>
    </dgm:pt>
    <dgm:pt modelId="{2D95C66B-8FB4-4245-BEFE-6D4425E616BD}" type="pres">
      <dgm:prSet presAssocID="{8F8BB0E8-6698-42EB-A8C1-AB3E063A0C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E5ECC5C-5B3D-449E-B054-F4C291C96676}" type="pres">
      <dgm:prSet presAssocID="{6BEBAFBE-7627-4F64-A853-1E001BF027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C1EEB-A298-4E10-9790-29C14BCA0D8A}" type="pres">
      <dgm:prSet presAssocID="{6BEBAFBE-7627-4F64-A853-1E001BF027C3}" presName="dummy" presStyleCnt="0"/>
      <dgm:spPr/>
    </dgm:pt>
    <dgm:pt modelId="{CFBFCCF5-D0FA-456D-A9DA-E5D0C26C407F}" type="pres">
      <dgm:prSet presAssocID="{B1541DA4-73A8-4477-A16D-89FDCBBA3BE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11515C6-B3B4-4C25-976A-2D5A1C0F417A}" type="presOf" srcId="{250AD1CD-58D3-4358-B76F-E651662B7888}" destId="{0C4B1C88-00AD-414B-AB90-EF4347C4E2FA}" srcOrd="0" destOrd="0" presId="urn:microsoft.com/office/officeart/2005/8/layout/radial6"/>
    <dgm:cxn modelId="{154D2849-BA21-44DC-841F-AC0E53ADD998}" type="presOf" srcId="{51043118-28F8-40E7-A41F-E9BA0B9C3814}" destId="{D1F94E08-6670-41E4-8D6D-791AF7BA0E25}" srcOrd="0" destOrd="0" presId="urn:microsoft.com/office/officeart/2005/8/layout/radial6"/>
    <dgm:cxn modelId="{B58B9F24-E5DA-4215-8C19-90A70D8705DB}" type="presOf" srcId="{6BEBAFBE-7627-4F64-A853-1E001BF027C3}" destId="{BE5ECC5C-5B3D-449E-B054-F4C291C96676}" srcOrd="0" destOrd="0" presId="urn:microsoft.com/office/officeart/2005/8/layout/radial6"/>
    <dgm:cxn modelId="{DFC46034-60EA-4509-BBFC-943A3651A3E8}" type="presOf" srcId="{8F8BB0E8-6698-42EB-A8C1-AB3E063A0C85}" destId="{2D95C66B-8FB4-4245-BEFE-6D4425E616BD}" srcOrd="0" destOrd="0" presId="urn:microsoft.com/office/officeart/2005/8/layout/radial6"/>
    <dgm:cxn modelId="{2CC4E740-596D-4CD6-8E6E-F4E752E342A4}" type="presOf" srcId="{B1541DA4-73A8-4477-A16D-89FDCBBA3BEA}" destId="{CFBFCCF5-D0FA-456D-A9DA-E5D0C26C407F}" srcOrd="0" destOrd="0" presId="urn:microsoft.com/office/officeart/2005/8/layout/radial6"/>
    <dgm:cxn modelId="{8014C100-15CE-4F71-AD6D-D7EAEFC86DAD}" srcId="{250AD1CD-58D3-4358-B76F-E651662B7888}" destId="{6BEBAFBE-7627-4F64-A853-1E001BF027C3}" srcOrd="2" destOrd="0" parTransId="{3C374F6E-D4B2-40DD-AE29-BA557CFEB755}" sibTransId="{B1541DA4-73A8-4477-A16D-89FDCBBA3BEA}"/>
    <dgm:cxn modelId="{2D60AFFF-B8FB-4689-B728-43B05F1756E3}" srcId="{250AD1CD-58D3-4358-B76F-E651662B7888}" destId="{4F41271D-9DAA-4BC1-A713-9913C350062F}" srcOrd="0" destOrd="0" parTransId="{EB2573DD-6D5B-4723-A552-3853DAAFFEA9}" sibTransId="{713E8898-A937-46C1-B4E3-A15124E9BA20}"/>
    <dgm:cxn modelId="{8B2FF9BE-D906-4DD1-B51C-D2BDEBC12DCE}" type="presOf" srcId="{713E8898-A937-46C1-B4E3-A15124E9BA20}" destId="{DCFADAA1-C543-4BC5-B6FE-6F436EA190F7}" srcOrd="0" destOrd="0" presId="urn:microsoft.com/office/officeart/2005/8/layout/radial6"/>
    <dgm:cxn modelId="{79CE061C-0835-4F28-8C3A-017997CA7949}" srcId="{4C9289D5-F609-41F2-B2A5-FFF24FC5E1B1}" destId="{250AD1CD-58D3-4358-B76F-E651662B7888}" srcOrd="0" destOrd="0" parTransId="{817E7A19-56A3-4473-8231-98F76D1A8D24}" sibTransId="{3AE3D98D-CDDF-4058-BC45-7D03DD38D802}"/>
    <dgm:cxn modelId="{7DD40228-F3BC-447B-A8F3-87354B0BCC42}" type="presOf" srcId="{4F41271D-9DAA-4BC1-A713-9913C350062F}" destId="{CD849925-DA04-4DF9-9FE5-1D6E2C73577A}" srcOrd="0" destOrd="0" presId="urn:microsoft.com/office/officeart/2005/8/layout/radial6"/>
    <dgm:cxn modelId="{F6CD95D8-83A2-4A89-8690-3DA4543B9552}" srcId="{250AD1CD-58D3-4358-B76F-E651662B7888}" destId="{51043118-28F8-40E7-A41F-E9BA0B9C3814}" srcOrd="1" destOrd="0" parTransId="{79DFD376-0810-4C53-B01C-8C439739F008}" sibTransId="{8F8BB0E8-6698-42EB-A8C1-AB3E063A0C85}"/>
    <dgm:cxn modelId="{ABBA33B1-B5D2-4FAE-8D0A-38B79B146007}" type="presOf" srcId="{4C9289D5-F609-41F2-B2A5-FFF24FC5E1B1}" destId="{4E18AE6E-603A-4FFE-8E28-FEB57904FA0E}" srcOrd="0" destOrd="0" presId="urn:microsoft.com/office/officeart/2005/8/layout/radial6"/>
    <dgm:cxn modelId="{B3D0B98B-E7CA-4FB7-9E32-AD07F5287221}" type="presParOf" srcId="{4E18AE6E-603A-4FFE-8E28-FEB57904FA0E}" destId="{0C4B1C88-00AD-414B-AB90-EF4347C4E2FA}" srcOrd="0" destOrd="0" presId="urn:microsoft.com/office/officeart/2005/8/layout/radial6"/>
    <dgm:cxn modelId="{D7DCF05B-6B26-4768-ADD9-7FE2A26715B1}" type="presParOf" srcId="{4E18AE6E-603A-4FFE-8E28-FEB57904FA0E}" destId="{CD849925-DA04-4DF9-9FE5-1D6E2C73577A}" srcOrd="1" destOrd="0" presId="urn:microsoft.com/office/officeart/2005/8/layout/radial6"/>
    <dgm:cxn modelId="{3499FB44-6FE9-486F-9442-AD4CC507950E}" type="presParOf" srcId="{4E18AE6E-603A-4FFE-8E28-FEB57904FA0E}" destId="{0382AD01-4DD7-4221-9008-C11FA7966D6E}" srcOrd="2" destOrd="0" presId="urn:microsoft.com/office/officeart/2005/8/layout/radial6"/>
    <dgm:cxn modelId="{36D8AA3B-041C-4059-BC6A-3F667B1412FE}" type="presParOf" srcId="{4E18AE6E-603A-4FFE-8E28-FEB57904FA0E}" destId="{DCFADAA1-C543-4BC5-B6FE-6F436EA190F7}" srcOrd="3" destOrd="0" presId="urn:microsoft.com/office/officeart/2005/8/layout/radial6"/>
    <dgm:cxn modelId="{7F8985A0-0B27-411E-A1FA-8F0A244FD646}" type="presParOf" srcId="{4E18AE6E-603A-4FFE-8E28-FEB57904FA0E}" destId="{D1F94E08-6670-41E4-8D6D-791AF7BA0E25}" srcOrd="4" destOrd="0" presId="urn:microsoft.com/office/officeart/2005/8/layout/radial6"/>
    <dgm:cxn modelId="{3723D584-4DD1-45F7-B2AF-E287F5212110}" type="presParOf" srcId="{4E18AE6E-603A-4FFE-8E28-FEB57904FA0E}" destId="{7BAA220D-F77A-45D4-BBC3-07A28969B9B4}" srcOrd="5" destOrd="0" presId="urn:microsoft.com/office/officeart/2005/8/layout/radial6"/>
    <dgm:cxn modelId="{DE9025A8-3026-456A-9B2A-1BACFD365D7F}" type="presParOf" srcId="{4E18AE6E-603A-4FFE-8E28-FEB57904FA0E}" destId="{2D95C66B-8FB4-4245-BEFE-6D4425E616BD}" srcOrd="6" destOrd="0" presId="urn:microsoft.com/office/officeart/2005/8/layout/radial6"/>
    <dgm:cxn modelId="{EEE5087D-CD69-43A7-BC38-0928CE585254}" type="presParOf" srcId="{4E18AE6E-603A-4FFE-8E28-FEB57904FA0E}" destId="{BE5ECC5C-5B3D-449E-B054-F4C291C96676}" srcOrd="7" destOrd="0" presId="urn:microsoft.com/office/officeart/2005/8/layout/radial6"/>
    <dgm:cxn modelId="{88A31EEC-AD37-4D6F-BA3A-70576FF63CB3}" type="presParOf" srcId="{4E18AE6E-603A-4FFE-8E28-FEB57904FA0E}" destId="{C6DC1EEB-A298-4E10-9790-29C14BCA0D8A}" srcOrd="8" destOrd="0" presId="urn:microsoft.com/office/officeart/2005/8/layout/radial6"/>
    <dgm:cxn modelId="{2287218F-0640-43C7-998A-AEE4EBB07C4B}" type="presParOf" srcId="{4E18AE6E-603A-4FFE-8E28-FEB57904FA0E}" destId="{CFBFCCF5-D0FA-456D-A9DA-E5D0C26C407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9B510D-4353-4314-8E22-5D5241F25382}" type="doc">
      <dgm:prSet loTypeId="urn:microsoft.com/office/officeart/2005/8/layout/pyramid4" loCatId="pyramid" qsTypeId="urn:microsoft.com/office/officeart/2005/8/quickstyle/3d2" qsCatId="3D" csTypeId="urn:microsoft.com/office/officeart/2005/8/colors/colorful4" csCatId="colorful" phldr="1"/>
      <dgm:spPr/>
    </dgm:pt>
    <dgm:pt modelId="{155852FF-5DDF-4583-B536-E0A37C9EB0E1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ASSET</a:t>
          </a:r>
          <a:endParaRPr lang="en-US" sz="1100" b="1" dirty="0">
            <a:solidFill>
              <a:schemeClr val="tx1"/>
            </a:solidFill>
          </a:endParaRPr>
        </a:p>
      </dgm:t>
    </dgm:pt>
    <dgm:pt modelId="{ED843C91-2619-4302-9718-11431A05E68C}" type="parTrans" cxnId="{8A5BC1AA-CCA3-427E-826A-AA68E727E874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5D7C774E-4BFA-43C1-9C2A-577CC7B5F29A}" type="sibTrans" cxnId="{8A5BC1AA-CCA3-427E-826A-AA68E727E874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E00694DB-B0C3-4296-B44A-D4B4435598DD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BOOK</a:t>
          </a:r>
          <a:endParaRPr lang="en-US" sz="1100" b="1" dirty="0">
            <a:solidFill>
              <a:schemeClr val="tx1"/>
            </a:solidFill>
          </a:endParaRPr>
        </a:p>
      </dgm:t>
    </dgm:pt>
    <dgm:pt modelId="{BFB07C28-9624-4DAD-9680-BDE6F907B918}" type="parTrans" cxnId="{DAA2B023-A9AB-46B7-8D45-6A3D9F1C0CFD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FF43D7C-6F53-47DC-8EF7-3AB25F2CD5E3}" type="sibTrans" cxnId="{DAA2B023-A9AB-46B7-8D45-6A3D9F1C0CFD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E2DF015-3708-4D76-8486-4513BC0DE888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COST</a:t>
          </a:r>
          <a:endParaRPr lang="en-US" sz="1100" b="1" dirty="0">
            <a:solidFill>
              <a:schemeClr val="tx1"/>
            </a:solidFill>
          </a:endParaRPr>
        </a:p>
      </dgm:t>
    </dgm:pt>
    <dgm:pt modelId="{766CB748-F4B4-4950-BB5B-C7E2264E4224}" type="parTrans" cxnId="{75221300-0BF4-4D34-9E38-ED8A9D75761A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0F0969E4-D03F-4BEF-8F94-D543E6669848}" type="sibTrans" cxnId="{75221300-0BF4-4D34-9E38-ED8A9D75761A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7E88592B-BCB8-4A94-832C-B9C0D14FE3B9}">
      <dgm:prSet phldrT="[Text]" custT="1"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89BB5617-9088-4655-AE6F-DF5F92390983}" type="parTrans" cxnId="{ED602E76-6238-472D-964E-BA81C7523309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39279D68-0950-4CAD-B441-1D094EB63238}" type="sibTrans" cxnId="{ED602E76-6238-472D-964E-BA81C7523309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2BA3AA73-3728-47A4-8391-F54A105E71B4}" type="pres">
      <dgm:prSet presAssocID="{E99B510D-4353-4314-8E22-5D5241F25382}" presName="compositeShape" presStyleCnt="0">
        <dgm:presLayoutVars>
          <dgm:chMax val="9"/>
          <dgm:dir/>
          <dgm:resizeHandles val="exact"/>
        </dgm:presLayoutVars>
      </dgm:prSet>
      <dgm:spPr/>
    </dgm:pt>
    <dgm:pt modelId="{56BA57B4-FD24-46FA-8615-8611AAA81047}" type="pres">
      <dgm:prSet presAssocID="{E99B510D-4353-4314-8E22-5D5241F2538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97DF8-E14C-4C67-9C79-A457E86DBF80}" type="pres">
      <dgm:prSet presAssocID="{E99B510D-4353-4314-8E22-5D5241F2538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40257-EEF8-4CD7-9555-051632286569}" type="pres">
      <dgm:prSet presAssocID="{E99B510D-4353-4314-8E22-5D5241F2538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938A7-8B7E-43EA-A186-0A0A3688B470}" type="pres">
      <dgm:prSet presAssocID="{E99B510D-4353-4314-8E22-5D5241F2538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C75E87-544E-4421-BDFA-9E42286F16BE}" type="presOf" srcId="{AE2DF015-3708-4D76-8486-4513BC0DE888}" destId="{7AB40257-EEF8-4CD7-9555-051632286569}" srcOrd="0" destOrd="0" presId="urn:microsoft.com/office/officeart/2005/8/layout/pyramid4"/>
    <dgm:cxn modelId="{0A020895-6657-47E6-B454-E3BC6CA22E53}" type="presOf" srcId="{155852FF-5DDF-4583-B536-E0A37C9EB0E1}" destId="{56BA57B4-FD24-46FA-8615-8611AAA81047}" srcOrd="0" destOrd="0" presId="urn:microsoft.com/office/officeart/2005/8/layout/pyramid4"/>
    <dgm:cxn modelId="{75221300-0BF4-4D34-9E38-ED8A9D75761A}" srcId="{E99B510D-4353-4314-8E22-5D5241F25382}" destId="{AE2DF015-3708-4D76-8486-4513BC0DE888}" srcOrd="2" destOrd="0" parTransId="{766CB748-F4B4-4950-BB5B-C7E2264E4224}" sibTransId="{0F0969E4-D03F-4BEF-8F94-D543E6669848}"/>
    <dgm:cxn modelId="{8A5BC1AA-CCA3-427E-826A-AA68E727E874}" srcId="{E99B510D-4353-4314-8E22-5D5241F25382}" destId="{155852FF-5DDF-4583-B536-E0A37C9EB0E1}" srcOrd="0" destOrd="0" parTransId="{ED843C91-2619-4302-9718-11431A05E68C}" sibTransId="{5D7C774E-4BFA-43C1-9C2A-577CC7B5F29A}"/>
    <dgm:cxn modelId="{A34101C3-42ED-4C6C-B289-340AB0631705}" type="presOf" srcId="{7E88592B-BCB8-4A94-832C-B9C0D14FE3B9}" destId="{FD0938A7-8B7E-43EA-A186-0A0A3688B470}" srcOrd="0" destOrd="0" presId="urn:microsoft.com/office/officeart/2005/8/layout/pyramid4"/>
    <dgm:cxn modelId="{97616649-DFBC-4DED-AB83-3445D27F4EEF}" type="presOf" srcId="{E99B510D-4353-4314-8E22-5D5241F25382}" destId="{2BA3AA73-3728-47A4-8391-F54A105E71B4}" srcOrd="0" destOrd="0" presId="urn:microsoft.com/office/officeart/2005/8/layout/pyramid4"/>
    <dgm:cxn modelId="{A62B9CDF-27C4-4F9E-A148-2B9879B918B6}" type="presOf" srcId="{E00694DB-B0C3-4296-B44A-D4B4435598DD}" destId="{59E97DF8-E14C-4C67-9C79-A457E86DBF80}" srcOrd="0" destOrd="0" presId="urn:microsoft.com/office/officeart/2005/8/layout/pyramid4"/>
    <dgm:cxn modelId="{DAA2B023-A9AB-46B7-8D45-6A3D9F1C0CFD}" srcId="{E99B510D-4353-4314-8E22-5D5241F25382}" destId="{E00694DB-B0C3-4296-B44A-D4B4435598DD}" srcOrd="1" destOrd="0" parTransId="{BFB07C28-9624-4DAD-9680-BDE6F907B918}" sibTransId="{AFF43D7C-6F53-47DC-8EF7-3AB25F2CD5E3}"/>
    <dgm:cxn modelId="{ED602E76-6238-472D-964E-BA81C7523309}" srcId="{E99B510D-4353-4314-8E22-5D5241F25382}" destId="{7E88592B-BCB8-4A94-832C-B9C0D14FE3B9}" srcOrd="3" destOrd="0" parTransId="{89BB5617-9088-4655-AE6F-DF5F92390983}" sibTransId="{39279D68-0950-4CAD-B441-1D094EB63238}"/>
    <dgm:cxn modelId="{7BB1BC50-DEC2-49DD-BDA1-6628A965396D}" type="presParOf" srcId="{2BA3AA73-3728-47A4-8391-F54A105E71B4}" destId="{56BA57B4-FD24-46FA-8615-8611AAA81047}" srcOrd="0" destOrd="0" presId="urn:microsoft.com/office/officeart/2005/8/layout/pyramid4"/>
    <dgm:cxn modelId="{3F278F3E-5B77-4275-B9A7-7103ED6F9852}" type="presParOf" srcId="{2BA3AA73-3728-47A4-8391-F54A105E71B4}" destId="{59E97DF8-E14C-4C67-9C79-A457E86DBF80}" srcOrd="1" destOrd="0" presId="urn:microsoft.com/office/officeart/2005/8/layout/pyramid4"/>
    <dgm:cxn modelId="{B3B3C99A-C366-4871-ABF8-C375E3D4E5D0}" type="presParOf" srcId="{2BA3AA73-3728-47A4-8391-F54A105E71B4}" destId="{7AB40257-EEF8-4CD7-9555-051632286569}" srcOrd="2" destOrd="0" presId="urn:microsoft.com/office/officeart/2005/8/layout/pyramid4"/>
    <dgm:cxn modelId="{AB903AEC-9A15-4738-82A0-C2FD226C1704}" type="presParOf" srcId="{2BA3AA73-3728-47A4-8391-F54A105E71B4}" destId="{FD0938A7-8B7E-43EA-A186-0A0A3688B47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B510D-4353-4314-8E22-5D5241F25382}" type="doc">
      <dgm:prSet loTypeId="urn:microsoft.com/office/officeart/2005/8/layout/pyramid4" loCatId="pyramid" qsTypeId="urn:microsoft.com/office/officeart/2005/8/quickstyle/3d2" qsCatId="3D" csTypeId="urn:microsoft.com/office/officeart/2005/8/colors/colorful4" csCatId="colorful" phldr="1"/>
      <dgm:spPr/>
    </dgm:pt>
    <dgm:pt modelId="{155852FF-5DDF-4583-B536-E0A37C9EB0E1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ASSET</a:t>
          </a:r>
          <a:endParaRPr lang="en-US" sz="1100" b="1" dirty="0">
            <a:solidFill>
              <a:schemeClr val="tx1"/>
            </a:solidFill>
          </a:endParaRPr>
        </a:p>
      </dgm:t>
    </dgm:pt>
    <dgm:pt modelId="{ED843C91-2619-4302-9718-11431A05E68C}" type="parTrans" cxnId="{8A5BC1AA-CCA3-427E-826A-AA68E727E874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5D7C774E-4BFA-43C1-9C2A-577CC7B5F29A}" type="sibTrans" cxnId="{8A5BC1AA-CCA3-427E-826A-AA68E727E874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E00694DB-B0C3-4296-B44A-D4B4435598DD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BOOK</a:t>
          </a:r>
          <a:endParaRPr lang="en-US" sz="1100" b="1" dirty="0">
            <a:solidFill>
              <a:schemeClr val="tx1"/>
            </a:solidFill>
          </a:endParaRPr>
        </a:p>
      </dgm:t>
    </dgm:pt>
    <dgm:pt modelId="{BFB07C28-9624-4DAD-9680-BDE6F907B918}" type="parTrans" cxnId="{DAA2B023-A9AB-46B7-8D45-6A3D9F1C0CFD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FF43D7C-6F53-47DC-8EF7-3AB25F2CD5E3}" type="sibTrans" cxnId="{DAA2B023-A9AB-46B7-8D45-6A3D9F1C0CFD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E2DF015-3708-4D76-8486-4513BC0DE888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COST</a:t>
          </a:r>
          <a:endParaRPr lang="en-US" sz="1100" b="1" dirty="0">
            <a:solidFill>
              <a:schemeClr val="tx1"/>
            </a:solidFill>
          </a:endParaRPr>
        </a:p>
      </dgm:t>
    </dgm:pt>
    <dgm:pt modelId="{766CB748-F4B4-4950-BB5B-C7E2264E4224}" type="parTrans" cxnId="{75221300-0BF4-4D34-9E38-ED8A9D75761A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0F0969E4-D03F-4BEF-8F94-D543E6669848}" type="sibTrans" cxnId="{75221300-0BF4-4D34-9E38-ED8A9D75761A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7E88592B-BCB8-4A94-832C-B9C0D14FE3B9}">
      <dgm:prSet phldrT="[Text]" custT="1"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89BB5617-9088-4655-AE6F-DF5F92390983}" type="parTrans" cxnId="{ED602E76-6238-472D-964E-BA81C7523309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39279D68-0950-4CAD-B441-1D094EB63238}" type="sibTrans" cxnId="{ED602E76-6238-472D-964E-BA81C7523309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2BA3AA73-3728-47A4-8391-F54A105E71B4}" type="pres">
      <dgm:prSet presAssocID="{E99B510D-4353-4314-8E22-5D5241F25382}" presName="compositeShape" presStyleCnt="0">
        <dgm:presLayoutVars>
          <dgm:chMax val="9"/>
          <dgm:dir/>
          <dgm:resizeHandles val="exact"/>
        </dgm:presLayoutVars>
      </dgm:prSet>
      <dgm:spPr/>
    </dgm:pt>
    <dgm:pt modelId="{56BA57B4-FD24-46FA-8615-8611AAA81047}" type="pres">
      <dgm:prSet presAssocID="{E99B510D-4353-4314-8E22-5D5241F2538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97DF8-E14C-4C67-9C79-A457E86DBF80}" type="pres">
      <dgm:prSet presAssocID="{E99B510D-4353-4314-8E22-5D5241F2538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40257-EEF8-4CD7-9555-051632286569}" type="pres">
      <dgm:prSet presAssocID="{E99B510D-4353-4314-8E22-5D5241F2538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938A7-8B7E-43EA-A186-0A0A3688B470}" type="pres">
      <dgm:prSet presAssocID="{E99B510D-4353-4314-8E22-5D5241F2538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AF33D8-31A1-43AA-8CF8-EE80ECADD846}" type="presOf" srcId="{155852FF-5DDF-4583-B536-E0A37C9EB0E1}" destId="{56BA57B4-FD24-46FA-8615-8611AAA81047}" srcOrd="0" destOrd="0" presId="urn:microsoft.com/office/officeart/2005/8/layout/pyramid4"/>
    <dgm:cxn modelId="{75221300-0BF4-4D34-9E38-ED8A9D75761A}" srcId="{E99B510D-4353-4314-8E22-5D5241F25382}" destId="{AE2DF015-3708-4D76-8486-4513BC0DE888}" srcOrd="2" destOrd="0" parTransId="{766CB748-F4B4-4950-BB5B-C7E2264E4224}" sibTransId="{0F0969E4-D03F-4BEF-8F94-D543E6669848}"/>
    <dgm:cxn modelId="{8A5BC1AA-CCA3-427E-826A-AA68E727E874}" srcId="{E99B510D-4353-4314-8E22-5D5241F25382}" destId="{155852FF-5DDF-4583-B536-E0A37C9EB0E1}" srcOrd="0" destOrd="0" parTransId="{ED843C91-2619-4302-9718-11431A05E68C}" sibTransId="{5D7C774E-4BFA-43C1-9C2A-577CC7B5F29A}"/>
    <dgm:cxn modelId="{2AF01844-B389-4EEE-9551-CA2E70CE6BB4}" type="presOf" srcId="{E99B510D-4353-4314-8E22-5D5241F25382}" destId="{2BA3AA73-3728-47A4-8391-F54A105E71B4}" srcOrd="0" destOrd="0" presId="urn:microsoft.com/office/officeart/2005/8/layout/pyramid4"/>
    <dgm:cxn modelId="{26ECA59D-69CE-4D72-A0A8-0727913D2B55}" type="presOf" srcId="{AE2DF015-3708-4D76-8486-4513BC0DE888}" destId="{7AB40257-EEF8-4CD7-9555-051632286569}" srcOrd="0" destOrd="0" presId="urn:microsoft.com/office/officeart/2005/8/layout/pyramid4"/>
    <dgm:cxn modelId="{13D95E13-2EA0-46FF-8BF9-EE5B83A7B711}" type="presOf" srcId="{E00694DB-B0C3-4296-B44A-D4B4435598DD}" destId="{59E97DF8-E14C-4C67-9C79-A457E86DBF80}" srcOrd="0" destOrd="0" presId="urn:microsoft.com/office/officeart/2005/8/layout/pyramid4"/>
    <dgm:cxn modelId="{A1319ABF-A1EF-41F5-9B32-2CFC5921C7E6}" type="presOf" srcId="{7E88592B-BCB8-4A94-832C-B9C0D14FE3B9}" destId="{FD0938A7-8B7E-43EA-A186-0A0A3688B470}" srcOrd="0" destOrd="0" presId="urn:microsoft.com/office/officeart/2005/8/layout/pyramid4"/>
    <dgm:cxn modelId="{DAA2B023-A9AB-46B7-8D45-6A3D9F1C0CFD}" srcId="{E99B510D-4353-4314-8E22-5D5241F25382}" destId="{E00694DB-B0C3-4296-B44A-D4B4435598DD}" srcOrd="1" destOrd="0" parTransId="{BFB07C28-9624-4DAD-9680-BDE6F907B918}" sibTransId="{AFF43D7C-6F53-47DC-8EF7-3AB25F2CD5E3}"/>
    <dgm:cxn modelId="{ED602E76-6238-472D-964E-BA81C7523309}" srcId="{E99B510D-4353-4314-8E22-5D5241F25382}" destId="{7E88592B-BCB8-4A94-832C-B9C0D14FE3B9}" srcOrd="3" destOrd="0" parTransId="{89BB5617-9088-4655-AE6F-DF5F92390983}" sibTransId="{39279D68-0950-4CAD-B441-1D094EB63238}"/>
    <dgm:cxn modelId="{96C62AA5-9BAB-4B99-9450-48C37704EA37}" type="presParOf" srcId="{2BA3AA73-3728-47A4-8391-F54A105E71B4}" destId="{56BA57B4-FD24-46FA-8615-8611AAA81047}" srcOrd="0" destOrd="0" presId="urn:microsoft.com/office/officeart/2005/8/layout/pyramid4"/>
    <dgm:cxn modelId="{46A02AA7-1731-4107-9B99-4B65D637DE69}" type="presParOf" srcId="{2BA3AA73-3728-47A4-8391-F54A105E71B4}" destId="{59E97DF8-E14C-4C67-9C79-A457E86DBF80}" srcOrd="1" destOrd="0" presId="urn:microsoft.com/office/officeart/2005/8/layout/pyramid4"/>
    <dgm:cxn modelId="{05103062-7592-4BDA-8489-D82369279412}" type="presParOf" srcId="{2BA3AA73-3728-47A4-8391-F54A105E71B4}" destId="{7AB40257-EEF8-4CD7-9555-051632286569}" srcOrd="2" destOrd="0" presId="urn:microsoft.com/office/officeart/2005/8/layout/pyramid4"/>
    <dgm:cxn modelId="{E80F48C1-BD0C-480E-813C-F86AE92D3410}" type="presParOf" srcId="{2BA3AA73-3728-47A4-8391-F54A105E71B4}" destId="{FD0938A7-8B7E-43EA-A186-0A0A3688B47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0D3EF-EDE3-44B8-8EBC-6E615C02C1BD}" type="doc">
      <dgm:prSet loTypeId="urn:microsoft.com/office/officeart/2005/8/layout/radial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34FEDC-15E8-4FE6-8D90-FB3B3A3CFFB1}">
      <dgm:prSet phldrT="[Text]"/>
      <dgm:spPr/>
      <dgm:t>
        <a:bodyPr/>
        <a:lstStyle/>
        <a:p>
          <a:r>
            <a:rPr lang="en-US" b="1" dirty="0" smtClean="0"/>
            <a:t>Depreciation Reporting Table</a:t>
          </a:r>
          <a:endParaRPr lang="en-US" b="1" dirty="0"/>
        </a:p>
      </dgm:t>
    </dgm:pt>
    <dgm:pt modelId="{BE7A7FF8-BA68-453E-B859-A5705F4D4B77}" type="parTrans" cxnId="{067F91B0-AA6A-43A9-88F0-4762D83E75CC}">
      <dgm:prSet/>
      <dgm:spPr/>
      <dgm:t>
        <a:bodyPr/>
        <a:lstStyle/>
        <a:p>
          <a:endParaRPr lang="en-US"/>
        </a:p>
      </dgm:t>
    </dgm:pt>
    <dgm:pt modelId="{D8258F82-5D79-47E5-BDC0-8AF0933C41B0}" type="sibTrans" cxnId="{067F91B0-AA6A-43A9-88F0-4762D83E75CC}">
      <dgm:prSet/>
      <dgm:spPr/>
      <dgm:t>
        <a:bodyPr/>
        <a:lstStyle/>
        <a:p>
          <a:endParaRPr lang="en-US"/>
        </a:p>
      </dgm:t>
    </dgm:pt>
    <dgm:pt modelId="{34E5AB3A-BB7E-47F5-8865-82AF3B86B5DC}">
      <dgm:prSet phldrT="[Text]" custT="1"/>
      <dgm:spPr/>
      <dgm:t>
        <a:bodyPr/>
        <a:lstStyle/>
        <a:p>
          <a:r>
            <a:rPr lang="en-US" sz="1100" b="1" dirty="0" smtClean="0"/>
            <a:t>Depreciation</a:t>
          </a:r>
          <a:endParaRPr lang="en-US" sz="1100" b="1" dirty="0"/>
        </a:p>
      </dgm:t>
    </dgm:pt>
    <dgm:pt modelId="{D57651DA-09D4-4B8B-A47D-2F3ACF853E3F}" type="parTrans" cxnId="{5C3671DE-F5EE-45D4-A9BE-9E8CA4D54A0B}">
      <dgm:prSet/>
      <dgm:spPr/>
      <dgm:t>
        <a:bodyPr/>
        <a:lstStyle/>
        <a:p>
          <a:endParaRPr lang="en-US"/>
        </a:p>
      </dgm:t>
    </dgm:pt>
    <dgm:pt modelId="{024BB75B-48A3-4A15-87A4-63A4285EF7AE}" type="sibTrans" cxnId="{5C3671DE-F5EE-45D4-A9BE-9E8CA4D54A0B}">
      <dgm:prSet/>
      <dgm:spPr/>
      <dgm:t>
        <a:bodyPr/>
        <a:lstStyle/>
        <a:p>
          <a:endParaRPr lang="en-US"/>
        </a:p>
      </dgm:t>
    </dgm:pt>
    <dgm:pt modelId="{32FA9D2C-0207-4028-BE92-E5DCCE36D6B3}">
      <dgm:prSet phldrT="[Text]" custT="1"/>
      <dgm:spPr/>
      <dgm:t>
        <a:bodyPr/>
        <a:lstStyle/>
        <a:p>
          <a:r>
            <a:rPr lang="en-US" sz="1200" b="1" dirty="0" smtClean="0"/>
            <a:t>DIST_LN</a:t>
          </a:r>
          <a:endParaRPr lang="en-US" sz="1200" b="1" dirty="0"/>
        </a:p>
      </dgm:t>
    </dgm:pt>
    <dgm:pt modelId="{484D6B6B-83BA-4781-8EA1-82E3F1FEFE5E}" type="parTrans" cxnId="{1297EB04-C45B-4074-AE45-DB3A84E5D4A9}">
      <dgm:prSet/>
      <dgm:spPr/>
      <dgm:t>
        <a:bodyPr/>
        <a:lstStyle/>
        <a:p>
          <a:endParaRPr lang="en-US"/>
        </a:p>
      </dgm:t>
    </dgm:pt>
    <dgm:pt modelId="{860CB5AE-CFF3-45A1-8621-48E56FA1A15C}" type="sibTrans" cxnId="{1297EB04-C45B-4074-AE45-DB3A84E5D4A9}">
      <dgm:prSet/>
      <dgm:spPr/>
      <dgm:t>
        <a:bodyPr/>
        <a:lstStyle/>
        <a:p>
          <a:endParaRPr lang="en-US"/>
        </a:p>
      </dgm:t>
    </dgm:pt>
    <dgm:pt modelId="{106F925E-499E-48D0-8CDF-13C251741F92}" type="pres">
      <dgm:prSet presAssocID="{BF50D3EF-EDE3-44B8-8EBC-6E615C02C1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09D166-63DA-4F09-8BDB-2402F9CC4299}" type="pres">
      <dgm:prSet presAssocID="{BF50D3EF-EDE3-44B8-8EBC-6E615C02C1BD}" presName="radial" presStyleCnt="0">
        <dgm:presLayoutVars>
          <dgm:animLvl val="ctr"/>
        </dgm:presLayoutVars>
      </dgm:prSet>
      <dgm:spPr/>
    </dgm:pt>
    <dgm:pt modelId="{23DF4263-1147-4DBC-8619-D8BAF9EEF087}" type="pres">
      <dgm:prSet presAssocID="{2934FEDC-15E8-4FE6-8D90-FB3B3A3CFFB1}" presName="centerShape" presStyleLbl="vennNode1" presStyleIdx="0" presStyleCnt="3" custLinFactNeighborX="-489" custLinFactNeighborY="270"/>
      <dgm:spPr/>
      <dgm:t>
        <a:bodyPr/>
        <a:lstStyle/>
        <a:p>
          <a:endParaRPr lang="en-US"/>
        </a:p>
      </dgm:t>
    </dgm:pt>
    <dgm:pt modelId="{7CCF5468-38A4-4100-8EF4-C9A9DDC5F687}" type="pres">
      <dgm:prSet presAssocID="{34E5AB3A-BB7E-47F5-8865-82AF3B86B5DC}" presName="node" presStyleLbl="vennNode1" presStyleIdx="1" presStyleCnt="3" custScaleX="127628" custScaleY="105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2FE73-F786-420A-A72F-6597C4970174}" type="pres">
      <dgm:prSet presAssocID="{32FA9D2C-0207-4028-BE92-E5DCCE36D6B3}" presName="node" presStyleLbl="vennNode1" presStyleIdx="2" presStyleCnt="3" custScaleX="132206" custScaleY="102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97EB04-C45B-4074-AE45-DB3A84E5D4A9}" srcId="{2934FEDC-15E8-4FE6-8D90-FB3B3A3CFFB1}" destId="{32FA9D2C-0207-4028-BE92-E5DCCE36D6B3}" srcOrd="1" destOrd="0" parTransId="{484D6B6B-83BA-4781-8EA1-82E3F1FEFE5E}" sibTransId="{860CB5AE-CFF3-45A1-8621-48E56FA1A15C}"/>
    <dgm:cxn modelId="{A5B339FC-920C-4E3A-A462-B2A4A62C1F0B}" type="presOf" srcId="{34E5AB3A-BB7E-47F5-8865-82AF3B86B5DC}" destId="{7CCF5468-38A4-4100-8EF4-C9A9DDC5F687}" srcOrd="0" destOrd="0" presId="urn:microsoft.com/office/officeart/2005/8/layout/radial3"/>
    <dgm:cxn modelId="{99FA47AD-919E-455A-A657-EF40C5527D5C}" type="presOf" srcId="{2934FEDC-15E8-4FE6-8D90-FB3B3A3CFFB1}" destId="{23DF4263-1147-4DBC-8619-D8BAF9EEF087}" srcOrd="0" destOrd="0" presId="urn:microsoft.com/office/officeart/2005/8/layout/radial3"/>
    <dgm:cxn modelId="{067F91B0-AA6A-43A9-88F0-4762D83E75CC}" srcId="{BF50D3EF-EDE3-44B8-8EBC-6E615C02C1BD}" destId="{2934FEDC-15E8-4FE6-8D90-FB3B3A3CFFB1}" srcOrd="0" destOrd="0" parTransId="{BE7A7FF8-BA68-453E-B859-A5705F4D4B77}" sibTransId="{D8258F82-5D79-47E5-BDC0-8AF0933C41B0}"/>
    <dgm:cxn modelId="{EFEA0637-DC05-4BBF-81FC-49EBC91B1B11}" type="presOf" srcId="{BF50D3EF-EDE3-44B8-8EBC-6E615C02C1BD}" destId="{106F925E-499E-48D0-8CDF-13C251741F92}" srcOrd="0" destOrd="0" presId="urn:microsoft.com/office/officeart/2005/8/layout/radial3"/>
    <dgm:cxn modelId="{5C3671DE-F5EE-45D4-A9BE-9E8CA4D54A0B}" srcId="{2934FEDC-15E8-4FE6-8D90-FB3B3A3CFFB1}" destId="{34E5AB3A-BB7E-47F5-8865-82AF3B86B5DC}" srcOrd="0" destOrd="0" parTransId="{D57651DA-09D4-4B8B-A47D-2F3ACF853E3F}" sibTransId="{024BB75B-48A3-4A15-87A4-63A4285EF7AE}"/>
    <dgm:cxn modelId="{12100A78-E65F-4558-A489-5D03C8C5737C}" type="presOf" srcId="{32FA9D2C-0207-4028-BE92-E5DCCE36D6B3}" destId="{6D42FE73-F786-420A-A72F-6597C4970174}" srcOrd="0" destOrd="0" presId="urn:microsoft.com/office/officeart/2005/8/layout/radial3"/>
    <dgm:cxn modelId="{880EEFB5-ADA7-45E5-93F6-8C4FED0DEB35}" type="presParOf" srcId="{106F925E-499E-48D0-8CDF-13C251741F92}" destId="{4409D166-63DA-4F09-8BDB-2402F9CC4299}" srcOrd="0" destOrd="0" presId="urn:microsoft.com/office/officeart/2005/8/layout/radial3"/>
    <dgm:cxn modelId="{7903A550-B16F-4480-8FDB-8770C44B0E83}" type="presParOf" srcId="{4409D166-63DA-4F09-8BDB-2402F9CC4299}" destId="{23DF4263-1147-4DBC-8619-D8BAF9EEF087}" srcOrd="0" destOrd="0" presId="urn:microsoft.com/office/officeart/2005/8/layout/radial3"/>
    <dgm:cxn modelId="{E99346F0-803A-4E8F-8C90-4AB283C6FB7D}" type="presParOf" srcId="{4409D166-63DA-4F09-8BDB-2402F9CC4299}" destId="{7CCF5468-38A4-4100-8EF4-C9A9DDC5F687}" srcOrd="1" destOrd="0" presId="urn:microsoft.com/office/officeart/2005/8/layout/radial3"/>
    <dgm:cxn modelId="{6EB5567A-B7AA-436B-B0E2-1554721FB506}" type="presParOf" srcId="{4409D166-63DA-4F09-8BDB-2402F9CC4299}" destId="{6D42FE73-F786-420A-A72F-6597C4970174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50D3EF-EDE3-44B8-8EBC-6E615C02C1BD}" type="doc">
      <dgm:prSet loTypeId="urn:microsoft.com/office/officeart/2005/8/layout/radial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34FEDC-15E8-4FE6-8D90-FB3B3A3CFFB1}">
      <dgm:prSet phldrT="[Text]" custT="1"/>
      <dgm:spPr/>
      <dgm:t>
        <a:bodyPr/>
        <a:lstStyle/>
        <a:p>
          <a:r>
            <a:rPr lang="en-US" sz="2000" b="1" dirty="0" smtClean="0"/>
            <a:t>NET BOOK VALUE</a:t>
          </a:r>
          <a:endParaRPr lang="en-US" sz="2000" b="1" dirty="0"/>
        </a:p>
      </dgm:t>
    </dgm:pt>
    <dgm:pt modelId="{BE7A7FF8-BA68-453E-B859-A5705F4D4B77}" type="parTrans" cxnId="{067F91B0-AA6A-43A9-88F0-4762D83E75CC}">
      <dgm:prSet/>
      <dgm:spPr/>
      <dgm:t>
        <a:bodyPr/>
        <a:lstStyle/>
        <a:p>
          <a:endParaRPr lang="en-US"/>
        </a:p>
      </dgm:t>
    </dgm:pt>
    <dgm:pt modelId="{D8258F82-5D79-47E5-BDC0-8AF0933C41B0}" type="sibTrans" cxnId="{067F91B0-AA6A-43A9-88F0-4762D83E75CC}">
      <dgm:prSet/>
      <dgm:spPr/>
      <dgm:t>
        <a:bodyPr/>
        <a:lstStyle/>
        <a:p>
          <a:endParaRPr lang="en-US"/>
        </a:p>
      </dgm:t>
    </dgm:pt>
    <dgm:pt modelId="{34E5AB3A-BB7E-47F5-8865-82AF3B86B5DC}">
      <dgm:prSet phldrT="[Text]" custT="1"/>
      <dgm:spPr/>
      <dgm:t>
        <a:bodyPr/>
        <a:lstStyle/>
        <a:p>
          <a:r>
            <a:rPr lang="en-US" sz="1200" b="1" dirty="0" smtClean="0"/>
            <a:t>DEPR_RPT_  TBL</a:t>
          </a:r>
          <a:endParaRPr lang="en-US" sz="1200" b="1" dirty="0"/>
        </a:p>
      </dgm:t>
    </dgm:pt>
    <dgm:pt modelId="{D57651DA-09D4-4B8B-A47D-2F3ACF853E3F}" type="parTrans" cxnId="{5C3671DE-F5EE-45D4-A9BE-9E8CA4D54A0B}">
      <dgm:prSet/>
      <dgm:spPr/>
      <dgm:t>
        <a:bodyPr/>
        <a:lstStyle/>
        <a:p>
          <a:endParaRPr lang="en-US"/>
        </a:p>
      </dgm:t>
    </dgm:pt>
    <dgm:pt modelId="{024BB75B-48A3-4A15-87A4-63A4285EF7AE}" type="sibTrans" cxnId="{5C3671DE-F5EE-45D4-A9BE-9E8CA4D54A0B}">
      <dgm:prSet/>
      <dgm:spPr/>
      <dgm:t>
        <a:bodyPr/>
        <a:lstStyle/>
        <a:p>
          <a:endParaRPr lang="en-US"/>
        </a:p>
      </dgm:t>
    </dgm:pt>
    <dgm:pt modelId="{32FA9D2C-0207-4028-BE92-E5DCCE36D6B3}">
      <dgm:prSet phldrT="[Text]" custT="1"/>
      <dgm:spPr/>
      <dgm:t>
        <a:bodyPr/>
        <a:lstStyle/>
        <a:p>
          <a:r>
            <a:rPr lang="en-US" sz="1200" b="1" dirty="0" smtClean="0"/>
            <a:t>COST</a:t>
          </a:r>
          <a:endParaRPr lang="en-US" sz="1200" b="1" dirty="0"/>
        </a:p>
      </dgm:t>
    </dgm:pt>
    <dgm:pt modelId="{484D6B6B-83BA-4781-8EA1-82E3F1FEFE5E}" type="parTrans" cxnId="{1297EB04-C45B-4074-AE45-DB3A84E5D4A9}">
      <dgm:prSet/>
      <dgm:spPr/>
      <dgm:t>
        <a:bodyPr/>
        <a:lstStyle/>
        <a:p>
          <a:endParaRPr lang="en-US"/>
        </a:p>
      </dgm:t>
    </dgm:pt>
    <dgm:pt modelId="{860CB5AE-CFF3-45A1-8621-48E56FA1A15C}" type="sibTrans" cxnId="{1297EB04-C45B-4074-AE45-DB3A84E5D4A9}">
      <dgm:prSet/>
      <dgm:spPr/>
      <dgm:t>
        <a:bodyPr/>
        <a:lstStyle/>
        <a:p>
          <a:endParaRPr lang="en-US"/>
        </a:p>
      </dgm:t>
    </dgm:pt>
    <dgm:pt modelId="{280A9680-34B9-47C8-B09C-243943CFA4AD}">
      <dgm:prSet phldrT="[Text]" custT="1"/>
      <dgm:spPr/>
      <dgm:t>
        <a:bodyPr/>
        <a:lstStyle/>
        <a:p>
          <a:r>
            <a:rPr lang="en-US" sz="1200" b="1" dirty="0" smtClean="0"/>
            <a:t>DIST_LN</a:t>
          </a:r>
          <a:endParaRPr lang="en-US" sz="1200" b="1" dirty="0"/>
        </a:p>
      </dgm:t>
    </dgm:pt>
    <dgm:pt modelId="{76DEC51A-3AF2-420D-9ED0-263F20D23EB3}" type="parTrans" cxnId="{7D565B94-B7F8-4914-90E8-5B9B0FA464BF}">
      <dgm:prSet/>
      <dgm:spPr/>
      <dgm:t>
        <a:bodyPr/>
        <a:lstStyle/>
        <a:p>
          <a:endParaRPr lang="en-US"/>
        </a:p>
      </dgm:t>
    </dgm:pt>
    <dgm:pt modelId="{E9E94F70-3707-4376-837C-EBFDEF1B3E1F}" type="sibTrans" cxnId="{7D565B94-B7F8-4914-90E8-5B9B0FA464BF}">
      <dgm:prSet/>
      <dgm:spPr/>
      <dgm:t>
        <a:bodyPr/>
        <a:lstStyle/>
        <a:p>
          <a:endParaRPr lang="en-US"/>
        </a:p>
      </dgm:t>
    </dgm:pt>
    <dgm:pt modelId="{106F925E-499E-48D0-8CDF-13C251741F92}" type="pres">
      <dgm:prSet presAssocID="{BF50D3EF-EDE3-44B8-8EBC-6E615C02C1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09D166-63DA-4F09-8BDB-2402F9CC4299}" type="pres">
      <dgm:prSet presAssocID="{BF50D3EF-EDE3-44B8-8EBC-6E615C02C1BD}" presName="radial" presStyleCnt="0">
        <dgm:presLayoutVars>
          <dgm:animLvl val="ctr"/>
        </dgm:presLayoutVars>
      </dgm:prSet>
      <dgm:spPr/>
    </dgm:pt>
    <dgm:pt modelId="{23DF4263-1147-4DBC-8619-D8BAF9EEF087}" type="pres">
      <dgm:prSet presAssocID="{2934FEDC-15E8-4FE6-8D90-FB3B3A3CFFB1}" presName="centerShape" presStyleLbl="vennNode1" presStyleIdx="0" presStyleCnt="4" custLinFactNeighborX="6576" custLinFactNeighborY="-10802"/>
      <dgm:spPr/>
      <dgm:t>
        <a:bodyPr/>
        <a:lstStyle/>
        <a:p>
          <a:endParaRPr lang="en-US"/>
        </a:p>
      </dgm:t>
    </dgm:pt>
    <dgm:pt modelId="{7CCF5468-38A4-4100-8EF4-C9A9DDC5F687}" type="pres">
      <dgm:prSet presAssocID="{34E5AB3A-BB7E-47F5-8865-82AF3B86B5DC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2FE73-F786-420A-A72F-6597C4970174}" type="pres">
      <dgm:prSet presAssocID="{32FA9D2C-0207-4028-BE92-E5DCCE36D6B3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B5812-7BB7-4C2B-A481-5511CA9FA5A0}" type="pres">
      <dgm:prSet presAssocID="{280A9680-34B9-47C8-B09C-243943CFA4AD}" presName="node" presStyleLbl="vennNode1" presStyleIdx="3" presStyleCnt="4" custRadScaleRad="71827" custRadScaleInc="-13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60C2AF-73EC-418E-BF8C-E00443F3F296}" type="presOf" srcId="{34E5AB3A-BB7E-47F5-8865-82AF3B86B5DC}" destId="{7CCF5468-38A4-4100-8EF4-C9A9DDC5F687}" srcOrd="0" destOrd="0" presId="urn:microsoft.com/office/officeart/2005/8/layout/radial3"/>
    <dgm:cxn modelId="{1297EB04-C45B-4074-AE45-DB3A84E5D4A9}" srcId="{2934FEDC-15E8-4FE6-8D90-FB3B3A3CFFB1}" destId="{32FA9D2C-0207-4028-BE92-E5DCCE36D6B3}" srcOrd="1" destOrd="0" parTransId="{484D6B6B-83BA-4781-8EA1-82E3F1FEFE5E}" sibTransId="{860CB5AE-CFF3-45A1-8621-48E56FA1A15C}"/>
    <dgm:cxn modelId="{C9ABFFBB-26DB-4D74-8738-6FE1DE1E3EEC}" type="presOf" srcId="{2934FEDC-15E8-4FE6-8D90-FB3B3A3CFFB1}" destId="{23DF4263-1147-4DBC-8619-D8BAF9EEF087}" srcOrd="0" destOrd="0" presId="urn:microsoft.com/office/officeart/2005/8/layout/radial3"/>
    <dgm:cxn modelId="{067F91B0-AA6A-43A9-88F0-4762D83E75CC}" srcId="{BF50D3EF-EDE3-44B8-8EBC-6E615C02C1BD}" destId="{2934FEDC-15E8-4FE6-8D90-FB3B3A3CFFB1}" srcOrd="0" destOrd="0" parTransId="{BE7A7FF8-BA68-453E-B859-A5705F4D4B77}" sibTransId="{D8258F82-5D79-47E5-BDC0-8AF0933C41B0}"/>
    <dgm:cxn modelId="{A005A1C6-E4EE-471F-92B9-8C8C2EBDC0ED}" type="presOf" srcId="{32FA9D2C-0207-4028-BE92-E5DCCE36D6B3}" destId="{6D42FE73-F786-420A-A72F-6597C4970174}" srcOrd="0" destOrd="0" presId="urn:microsoft.com/office/officeart/2005/8/layout/radial3"/>
    <dgm:cxn modelId="{7198713B-DE56-43AB-8809-6EBE3EDCBE42}" type="presOf" srcId="{280A9680-34B9-47C8-B09C-243943CFA4AD}" destId="{23EB5812-7BB7-4C2B-A481-5511CA9FA5A0}" srcOrd="0" destOrd="0" presId="urn:microsoft.com/office/officeart/2005/8/layout/radial3"/>
    <dgm:cxn modelId="{5C3671DE-F5EE-45D4-A9BE-9E8CA4D54A0B}" srcId="{2934FEDC-15E8-4FE6-8D90-FB3B3A3CFFB1}" destId="{34E5AB3A-BB7E-47F5-8865-82AF3B86B5DC}" srcOrd="0" destOrd="0" parTransId="{D57651DA-09D4-4B8B-A47D-2F3ACF853E3F}" sibTransId="{024BB75B-48A3-4A15-87A4-63A4285EF7AE}"/>
    <dgm:cxn modelId="{7D565B94-B7F8-4914-90E8-5B9B0FA464BF}" srcId="{2934FEDC-15E8-4FE6-8D90-FB3B3A3CFFB1}" destId="{280A9680-34B9-47C8-B09C-243943CFA4AD}" srcOrd="2" destOrd="0" parTransId="{76DEC51A-3AF2-420D-9ED0-263F20D23EB3}" sibTransId="{E9E94F70-3707-4376-837C-EBFDEF1B3E1F}"/>
    <dgm:cxn modelId="{FAB90FFF-0F05-4A36-85D8-782887298677}" type="presOf" srcId="{BF50D3EF-EDE3-44B8-8EBC-6E615C02C1BD}" destId="{106F925E-499E-48D0-8CDF-13C251741F92}" srcOrd="0" destOrd="0" presId="urn:microsoft.com/office/officeart/2005/8/layout/radial3"/>
    <dgm:cxn modelId="{5347BC1E-25D7-4F30-941C-1ED481F965D4}" type="presParOf" srcId="{106F925E-499E-48D0-8CDF-13C251741F92}" destId="{4409D166-63DA-4F09-8BDB-2402F9CC4299}" srcOrd="0" destOrd="0" presId="urn:microsoft.com/office/officeart/2005/8/layout/radial3"/>
    <dgm:cxn modelId="{F3722441-AFBF-4F71-BBFF-A5015F36152A}" type="presParOf" srcId="{4409D166-63DA-4F09-8BDB-2402F9CC4299}" destId="{23DF4263-1147-4DBC-8619-D8BAF9EEF087}" srcOrd="0" destOrd="0" presId="urn:microsoft.com/office/officeart/2005/8/layout/radial3"/>
    <dgm:cxn modelId="{A6ACEE9A-B2E8-45F5-94D5-6EF41CEFEADB}" type="presParOf" srcId="{4409D166-63DA-4F09-8BDB-2402F9CC4299}" destId="{7CCF5468-38A4-4100-8EF4-C9A9DDC5F687}" srcOrd="1" destOrd="0" presId="urn:microsoft.com/office/officeart/2005/8/layout/radial3"/>
    <dgm:cxn modelId="{61EC54E8-C69C-4CF0-8160-6254EB4F7492}" type="presParOf" srcId="{4409D166-63DA-4F09-8BDB-2402F9CC4299}" destId="{6D42FE73-F786-420A-A72F-6597C4970174}" srcOrd="2" destOrd="0" presId="urn:microsoft.com/office/officeart/2005/8/layout/radial3"/>
    <dgm:cxn modelId="{6AF083A3-5305-4B3B-9EDE-2F1BE6E1E006}" type="presParOf" srcId="{4409D166-63DA-4F09-8BDB-2402F9CC4299}" destId="{23EB5812-7BB7-4C2B-A481-5511CA9FA5A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9289D5-F609-41F2-B2A5-FFF24FC5E1B1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0AD1CD-58D3-4358-B76F-E651662B788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Net Book Value</a:t>
          </a:r>
          <a:endParaRPr lang="en-US" dirty="0">
            <a:solidFill>
              <a:schemeClr val="tx1"/>
            </a:solidFill>
          </a:endParaRPr>
        </a:p>
      </dgm:t>
    </dgm:pt>
    <dgm:pt modelId="{817E7A19-56A3-4473-8231-98F76D1A8D24}" type="parTrans" cxnId="{79CE061C-0835-4F28-8C3A-017997CA79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E3D98D-CDDF-4058-BC45-7D03DD38D802}" type="sibTrans" cxnId="{79CE061C-0835-4F28-8C3A-017997CA79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41271D-9DAA-4BC1-A713-9913C350062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DIST_LN (AM)</a:t>
          </a:r>
          <a:endParaRPr lang="en-US" dirty="0">
            <a:solidFill>
              <a:schemeClr val="tx1"/>
            </a:solidFill>
          </a:endParaRPr>
        </a:p>
      </dgm:t>
    </dgm:pt>
    <dgm:pt modelId="{EB2573DD-6D5B-4723-A552-3853DAAFFEA9}" type="parTrans" cxnId="{2D60AFFF-B8FB-4689-B728-43B05F1756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3E8898-A937-46C1-B4E3-A15124E9BA20}" type="sibTrans" cxnId="{2D60AFFF-B8FB-4689-B728-43B05F1756E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1043118-28F8-40E7-A41F-E9BA0B9C381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JRNL_LN (AM)</a:t>
          </a:r>
          <a:endParaRPr lang="en-US" dirty="0">
            <a:solidFill>
              <a:schemeClr val="tx1"/>
            </a:solidFill>
          </a:endParaRPr>
        </a:p>
      </dgm:t>
    </dgm:pt>
    <dgm:pt modelId="{79DFD376-0810-4C53-B01C-8C439739F008}" type="parTrans" cxnId="{F6CD95D8-83A2-4A89-8690-3DA4543B95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8BB0E8-6698-42EB-A8C1-AB3E063A0C85}" type="sibTrans" cxnId="{F6CD95D8-83A2-4A89-8690-3DA4543B9552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BEBAFBE-7627-4F64-A853-1E001BF027C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LEDGER</a:t>
          </a:r>
          <a:endParaRPr lang="en-US" dirty="0">
            <a:solidFill>
              <a:schemeClr val="tx1"/>
            </a:solidFill>
          </a:endParaRPr>
        </a:p>
      </dgm:t>
    </dgm:pt>
    <dgm:pt modelId="{3C374F6E-D4B2-40DD-AE29-BA557CFEB755}" type="parTrans" cxnId="{8014C100-15CE-4F71-AD6D-D7EAEFC86D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541DA4-73A8-4477-A16D-89FDCBBA3BEA}" type="sibTrans" cxnId="{8014C100-15CE-4F71-AD6D-D7EAEFC86DAD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E18AE6E-603A-4FFE-8E28-FEB57904FA0E}" type="pres">
      <dgm:prSet presAssocID="{4C9289D5-F609-41F2-B2A5-FFF24FC5E1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B1C88-00AD-414B-AB90-EF4347C4E2FA}" type="pres">
      <dgm:prSet presAssocID="{250AD1CD-58D3-4358-B76F-E651662B7888}" presName="centerShape" presStyleLbl="node0" presStyleIdx="0" presStyleCnt="1"/>
      <dgm:spPr/>
      <dgm:t>
        <a:bodyPr/>
        <a:lstStyle/>
        <a:p>
          <a:endParaRPr lang="en-US"/>
        </a:p>
      </dgm:t>
    </dgm:pt>
    <dgm:pt modelId="{CD849925-DA04-4DF9-9FE5-1D6E2C73577A}" type="pres">
      <dgm:prSet presAssocID="{4F41271D-9DAA-4BC1-A713-9913C35006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2AD01-4DD7-4221-9008-C11FA7966D6E}" type="pres">
      <dgm:prSet presAssocID="{4F41271D-9DAA-4BC1-A713-9913C350062F}" presName="dummy" presStyleCnt="0"/>
      <dgm:spPr/>
    </dgm:pt>
    <dgm:pt modelId="{DCFADAA1-C543-4BC5-B6FE-6F436EA190F7}" type="pres">
      <dgm:prSet presAssocID="{713E8898-A937-46C1-B4E3-A15124E9BA2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1F94E08-6670-41E4-8D6D-791AF7BA0E25}" type="pres">
      <dgm:prSet presAssocID="{51043118-28F8-40E7-A41F-E9BA0B9C38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A220D-F77A-45D4-BBC3-07A28969B9B4}" type="pres">
      <dgm:prSet presAssocID="{51043118-28F8-40E7-A41F-E9BA0B9C3814}" presName="dummy" presStyleCnt="0"/>
      <dgm:spPr/>
    </dgm:pt>
    <dgm:pt modelId="{2D95C66B-8FB4-4245-BEFE-6D4425E616BD}" type="pres">
      <dgm:prSet presAssocID="{8F8BB0E8-6698-42EB-A8C1-AB3E063A0C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E5ECC5C-5B3D-449E-B054-F4C291C96676}" type="pres">
      <dgm:prSet presAssocID="{6BEBAFBE-7627-4F64-A853-1E001BF027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C1EEB-A298-4E10-9790-29C14BCA0D8A}" type="pres">
      <dgm:prSet presAssocID="{6BEBAFBE-7627-4F64-A853-1E001BF027C3}" presName="dummy" presStyleCnt="0"/>
      <dgm:spPr/>
    </dgm:pt>
    <dgm:pt modelId="{CFBFCCF5-D0FA-456D-A9DA-E5D0C26C407F}" type="pres">
      <dgm:prSet presAssocID="{B1541DA4-73A8-4477-A16D-89FDCBBA3BE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8531B15-2B42-48F5-BFF5-93201094BCFF}" type="presOf" srcId="{8F8BB0E8-6698-42EB-A8C1-AB3E063A0C85}" destId="{2D95C66B-8FB4-4245-BEFE-6D4425E616BD}" srcOrd="0" destOrd="0" presId="urn:microsoft.com/office/officeart/2005/8/layout/radial6"/>
    <dgm:cxn modelId="{8FC00427-ED0F-406D-BD41-A122BF744440}" type="presOf" srcId="{4C9289D5-F609-41F2-B2A5-FFF24FC5E1B1}" destId="{4E18AE6E-603A-4FFE-8E28-FEB57904FA0E}" srcOrd="0" destOrd="0" presId="urn:microsoft.com/office/officeart/2005/8/layout/radial6"/>
    <dgm:cxn modelId="{8014C100-15CE-4F71-AD6D-D7EAEFC86DAD}" srcId="{250AD1CD-58D3-4358-B76F-E651662B7888}" destId="{6BEBAFBE-7627-4F64-A853-1E001BF027C3}" srcOrd="2" destOrd="0" parTransId="{3C374F6E-D4B2-40DD-AE29-BA557CFEB755}" sibTransId="{B1541DA4-73A8-4477-A16D-89FDCBBA3BEA}"/>
    <dgm:cxn modelId="{2D60AFFF-B8FB-4689-B728-43B05F1756E3}" srcId="{250AD1CD-58D3-4358-B76F-E651662B7888}" destId="{4F41271D-9DAA-4BC1-A713-9913C350062F}" srcOrd="0" destOrd="0" parTransId="{EB2573DD-6D5B-4723-A552-3853DAAFFEA9}" sibTransId="{713E8898-A937-46C1-B4E3-A15124E9BA20}"/>
    <dgm:cxn modelId="{B329FE74-D53D-4E0D-B256-28FF0C3698CE}" type="presOf" srcId="{51043118-28F8-40E7-A41F-E9BA0B9C3814}" destId="{D1F94E08-6670-41E4-8D6D-791AF7BA0E25}" srcOrd="0" destOrd="0" presId="urn:microsoft.com/office/officeart/2005/8/layout/radial6"/>
    <dgm:cxn modelId="{DA906056-5633-497F-B318-885EB3F36091}" type="presOf" srcId="{250AD1CD-58D3-4358-B76F-E651662B7888}" destId="{0C4B1C88-00AD-414B-AB90-EF4347C4E2FA}" srcOrd="0" destOrd="0" presId="urn:microsoft.com/office/officeart/2005/8/layout/radial6"/>
    <dgm:cxn modelId="{79CE061C-0835-4F28-8C3A-017997CA7949}" srcId="{4C9289D5-F609-41F2-B2A5-FFF24FC5E1B1}" destId="{250AD1CD-58D3-4358-B76F-E651662B7888}" srcOrd="0" destOrd="0" parTransId="{817E7A19-56A3-4473-8231-98F76D1A8D24}" sibTransId="{3AE3D98D-CDDF-4058-BC45-7D03DD38D802}"/>
    <dgm:cxn modelId="{4F74E28C-4411-47B2-B4EF-83556973F6B0}" type="presOf" srcId="{6BEBAFBE-7627-4F64-A853-1E001BF027C3}" destId="{BE5ECC5C-5B3D-449E-B054-F4C291C96676}" srcOrd="0" destOrd="0" presId="urn:microsoft.com/office/officeart/2005/8/layout/radial6"/>
    <dgm:cxn modelId="{F6CD95D8-83A2-4A89-8690-3DA4543B9552}" srcId="{250AD1CD-58D3-4358-B76F-E651662B7888}" destId="{51043118-28F8-40E7-A41F-E9BA0B9C3814}" srcOrd="1" destOrd="0" parTransId="{79DFD376-0810-4C53-B01C-8C439739F008}" sibTransId="{8F8BB0E8-6698-42EB-A8C1-AB3E063A0C85}"/>
    <dgm:cxn modelId="{3FCD1CA2-ACB4-4D9A-AE38-7FB338A00E48}" type="presOf" srcId="{4F41271D-9DAA-4BC1-A713-9913C350062F}" destId="{CD849925-DA04-4DF9-9FE5-1D6E2C73577A}" srcOrd="0" destOrd="0" presId="urn:microsoft.com/office/officeart/2005/8/layout/radial6"/>
    <dgm:cxn modelId="{4B4B57E9-D112-430C-BBA4-9E99A069E803}" type="presOf" srcId="{713E8898-A937-46C1-B4E3-A15124E9BA20}" destId="{DCFADAA1-C543-4BC5-B6FE-6F436EA190F7}" srcOrd="0" destOrd="0" presId="urn:microsoft.com/office/officeart/2005/8/layout/radial6"/>
    <dgm:cxn modelId="{A3EB8773-DC97-462B-A6C4-0562FC55C6AD}" type="presOf" srcId="{B1541DA4-73A8-4477-A16D-89FDCBBA3BEA}" destId="{CFBFCCF5-D0FA-456D-A9DA-E5D0C26C407F}" srcOrd="0" destOrd="0" presId="urn:microsoft.com/office/officeart/2005/8/layout/radial6"/>
    <dgm:cxn modelId="{9AA335E3-81B0-4ECA-94B1-03D9CD1A35B2}" type="presParOf" srcId="{4E18AE6E-603A-4FFE-8E28-FEB57904FA0E}" destId="{0C4B1C88-00AD-414B-AB90-EF4347C4E2FA}" srcOrd="0" destOrd="0" presId="urn:microsoft.com/office/officeart/2005/8/layout/radial6"/>
    <dgm:cxn modelId="{13900EE6-4F16-4E24-A102-F19B3FD0E2AF}" type="presParOf" srcId="{4E18AE6E-603A-4FFE-8E28-FEB57904FA0E}" destId="{CD849925-DA04-4DF9-9FE5-1D6E2C73577A}" srcOrd="1" destOrd="0" presId="urn:microsoft.com/office/officeart/2005/8/layout/radial6"/>
    <dgm:cxn modelId="{16F29240-1C31-40E9-BAFC-A5F2424ED5F9}" type="presParOf" srcId="{4E18AE6E-603A-4FFE-8E28-FEB57904FA0E}" destId="{0382AD01-4DD7-4221-9008-C11FA7966D6E}" srcOrd="2" destOrd="0" presId="urn:microsoft.com/office/officeart/2005/8/layout/radial6"/>
    <dgm:cxn modelId="{985336A2-A260-46CC-A52F-D45067C9F510}" type="presParOf" srcId="{4E18AE6E-603A-4FFE-8E28-FEB57904FA0E}" destId="{DCFADAA1-C543-4BC5-B6FE-6F436EA190F7}" srcOrd="3" destOrd="0" presId="urn:microsoft.com/office/officeart/2005/8/layout/radial6"/>
    <dgm:cxn modelId="{C87C4FA4-DC5A-4105-BF72-1242859C80A7}" type="presParOf" srcId="{4E18AE6E-603A-4FFE-8E28-FEB57904FA0E}" destId="{D1F94E08-6670-41E4-8D6D-791AF7BA0E25}" srcOrd="4" destOrd="0" presId="urn:microsoft.com/office/officeart/2005/8/layout/radial6"/>
    <dgm:cxn modelId="{A9B47E6C-C57F-45B0-A3C7-91B357C7A18E}" type="presParOf" srcId="{4E18AE6E-603A-4FFE-8E28-FEB57904FA0E}" destId="{7BAA220D-F77A-45D4-BBC3-07A28969B9B4}" srcOrd="5" destOrd="0" presId="urn:microsoft.com/office/officeart/2005/8/layout/radial6"/>
    <dgm:cxn modelId="{96ACB6CB-5B6B-4115-A890-07DCC8D97CCF}" type="presParOf" srcId="{4E18AE6E-603A-4FFE-8E28-FEB57904FA0E}" destId="{2D95C66B-8FB4-4245-BEFE-6D4425E616BD}" srcOrd="6" destOrd="0" presId="urn:microsoft.com/office/officeart/2005/8/layout/radial6"/>
    <dgm:cxn modelId="{014DDF0A-4487-476F-9869-DF008CDD680A}" type="presParOf" srcId="{4E18AE6E-603A-4FFE-8E28-FEB57904FA0E}" destId="{BE5ECC5C-5B3D-449E-B054-F4C291C96676}" srcOrd="7" destOrd="0" presId="urn:microsoft.com/office/officeart/2005/8/layout/radial6"/>
    <dgm:cxn modelId="{915E7EE2-51AA-4F5B-8EC1-4007E5331F1B}" type="presParOf" srcId="{4E18AE6E-603A-4FFE-8E28-FEB57904FA0E}" destId="{C6DC1EEB-A298-4E10-9790-29C14BCA0D8A}" srcOrd="8" destOrd="0" presId="urn:microsoft.com/office/officeart/2005/8/layout/radial6"/>
    <dgm:cxn modelId="{D1D65CDD-9ADB-4A8F-8836-FDA33AF936A8}" type="presParOf" srcId="{4E18AE6E-603A-4FFE-8E28-FEB57904FA0E}" destId="{CFBFCCF5-D0FA-456D-A9DA-E5D0C26C407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9B510D-4353-4314-8E22-5D5241F25382}" type="doc">
      <dgm:prSet loTypeId="urn:microsoft.com/office/officeart/2005/8/layout/pyramid4" loCatId="pyramid" qsTypeId="urn:microsoft.com/office/officeart/2005/8/quickstyle/3d2" qsCatId="3D" csTypeId="urn:microsoft.com/office/officeart/2005/8/colors/colorful4" csCatId="colorful" phldr="1"/>
      <dgm:spPr/>
    </dgm:pt>
    <dgm:pt modelId="{155852FF-5DDF-4583-B536-E0A37C9EB0E1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ASSET</a:t>
          </a:r>
          <a:endParaRPr lang="en-US" sz="1100" b="1" dirty="0">
            <a:solidFill>
              <a:schemeClr val="tx1"/>
            </a:solidFill>
          </a:endParaRPr>
        </a:p>
      </dgm:t>
    </dgm:pt>
    <dgm:pt modelId="{ED843C91-2619-4302-9718-11431A05E68C}" type="parTrans" cxnId="{8A5BC1AA-CCA3-427E-826A-AA68E727E874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5D7C774E-4BFA-43C1-9C2A-577CC7B5F29A}" type="sibTrans" cxnId="{8A5BC1AA-CCA3-427E-826A-AA68E727E874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E00694DB-B0C3-4296-B44A-D4B4435598DD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BOOK</a:t>
          </a:r>
          <a:endParaRPr lang="en-US" sz="1100" b="1" dirty="0">
            <a:solidFill>
              <a:schemeClr val="tx1"/>
            </a:solidFill>
          </a:endParaRPr>
        </a:p>
      </dgm:t>
    </dgm:pt>
    <dgm:pt modelId="{BFB07C28-9624-4DAD-9680-BDE6F907B918}" type="parTrans" cxnId="{DAA2B023-A9AB-46B7-8D45-6A3D9F1C0CFD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FF43D7C-6F53-47DC-8EF7-3AB25F2CD5E3}" type="sibTrans" cxnId="{DAA2B023-A9AB-46B7-8D45-6A3D9F1C0CFD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E2DF015-3708-4D76-8486-4513BC0DE888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COST</a:t>
          </a:r>
          <a:endParaRPr lang="en-US" sz="1100" b="1" dirty="0">
            <a:solidFill>
              <a:schemeClr val="tx1"/>
            </a:solidFill>
          </a:endParaRPr>
        </a:p>
      </dgm:t>
    </dgm:pt>
    <dgm:pt modelId="{766CB748-F4B4-4950-BB5B-C7E2264E4224}" type="parTrans" cxnId="{75221300-0BF4-4D34-9E38-ED8A9D75761A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0F0969E4-D03F-4BEF-8F94-D543E6669848}" type="sibTrans" cxnId="{75221300-0BF4-4D34-9E38-ED8A9D75761A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7E88592B-BCB8-4A94-832C-B9C0D14FE3B9}">
      <dgm:prSet phldrT="[Text]" custT="1"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89BB5617-9088-4655-AE6F-DF5F92390983}" type="parTrans" cxnId="{ED602E76-6238-472D-964E-BA81C7523309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39279D68-0950-4CAD-B441-1D094EB63238}" type="sibTrans" cxnId="{ED602E76-6238-472D-964E-BA81C7523309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2BA3AA73-3728-47A4-8391-F54A105E71B4}" type="pres">
      <dgm:prSet presAssocID="{E99B510D-4353-4314-8E22-5D5241F25382}" presName="compositeShape" presStyleCnt="0">
        <dgm:presLayoutVars>
          <dgm:chMax val="9"/>
          <dgm:dir/>
          <dgm:resizeHandles val="exact"/>
        </dgm:presLayoutVars>
      </dgm:prSet>
      <dgm:spPr/>
    </dgm:pt>
    <dgm:pt modelId="{56BA57B4-FD24-46FA-8615-8611AAA81047}" type="pres">
      <dgm:prSet presAssocID="{E99B510D-4353-4314-8E22-5D5241F2538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97DF8-E14C-4C67-9C79-A457E86DBF80}" type="pres">
      <dgm:prSet presAssocID="{E99B510D-4353-4314-8E22-5D5241F2538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40257-EEF8-4CD7-9555-051632286569}" type="pres">
      <dgm:prSet presAssocID="{E99B510D-4353-4314-8E22-5D5241F2538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938A7-8B7E-43EA-A186-0A0A3688B470}" type="pres">
      <dgm:prSet presAssocID="{E99B510D-4353-4314-8E22-5D5241F2538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98CF66-439E-466E-B7AE-AC793553EF63}" type="presOf" srcId="{AE2DF015-3708-4D76-8486-4513BC0DE888}" destId="{7AB40257-EEF8-4CD7-9555-051632286569}" srcOrd="0" destOrd="0" presId="urn:microsoft.com/office/officeart/2005/8/layout/pyramid4"/>
    <dgm:cxn modelId="{98E85260-123D-4D45-A7A6-FCAAD8D57DEA}" type="presOf" srcId="{7E88592B-BCB8-4A94-832C-B9C0D14FE3B9}" destId="{FD0938A7-8B7E-43EA-A186-0A0A3688B470}" srcOrd="0" destOrd="0" presId="urn:microsoft.com/office/officeart/2005/8/layout/pyramid4"/>
    <dgm:cxn modelId="{75221300-0BF4-4D34-9E38-ED8A9D75761A}" srcId="{E99B510D-4353-4314-8E22-5D5241F25382}" destId="{AE2DF015-3708-4D76-8486-4513BC0DE888}" srcOrd="2" destOrd="0" parTransId="{766CB748-F4B4-4950-BB5B-C7E2264E4224}" sibTransId="{0F0969E4-D03F-4BEF-8F94-D543E6669848}"/>
    <dgm:cxn modelId="{792FADBB-8639-4F14-9046-B0C68BFD14F9}" type="presOf" srcId="{155852FF-5DDF-4583-B536-E0A37C9EB0E1}" destId="{56BA57B4-FD24-46FA-8615-8611AAA81047}" srcOrd="0" destOrd="0" presId="urn:microsoft.com/office/officeart/2005/8/layout/pyramid4"/>
    <dgm:cxn modelId="{8A5BC1AA-CCA3-427E-826A-AA68E727E874}" srcId="{E99B510D-4353-4314-8E22-5D5241F25382}" destId="{155852FF-5DDF-4583-B536-E0A37C9EB0E1}" srcOrd="0" destOrd="0" parTransId="{ED843C91-2619-4302-9718-11431A05E68C}" sibTransId="{5D7C774E-4BFA-43C1-9C2A-577CC7B5F29A}"/>
    <dgm:cxn modelId="{2B802781-0CE2-4F44-97F9-368923E26CA7}" type="presOf" srcId="{E99B510D-4353-4314-8E22-5D5241F25382}" destId="{2BA3AA73-3728-47A4-8391-F54A105E71B4}" srcOrd="0" destOrd="0" presId="urn:microsoft.com/office/officeart/2005/8/layout/pyramid4"/>
    <dgm:cxn modelId="{374832DA-98D2-49A9-9A26-2A375E098A44}" type="presOf" srcId="{E00694DB-B0C3-4296-B44A-D4B4435598DD}" destId="{59E97DF8-E14C-4C67-9C79-A457E86DBF80}" srcOrd="0" destOrd="0" presId="urn:microsoft.com/office/officeart/2005/8/layout/pyramid4"/>
    <dgm:cxn modelId="{DAA2B023-A9AB-46B7-8D45-6A3D9F1C0CFD}" srcId="{E99B510D-4353-4314-8E22-5D5241F25382}" destId="{E00694DB-B0C3-4296-B44A-D4B4435598DD}" srcOrd="1" destOrd="0" parTransId="{BFB07C28-9624-4DAD-9680-BDE6F907B918}" sibTransId="{AFF43D7C-6F53-47DC-8EF7-3AB25F2CD5E3}"/>
    <dgm:cxn modelId="{ED602E76-6238-472D-964E-BA81C7523309}" srcId="{E99B510D-4353-4314-8E22-5D5241F25382}" destId="{7E88592B-BCB8-4A94-832C-B9C0D14FE3B9}" srcOrd="3" destOrd="0" parTransId="{89BB5617-9088-4655-AE6F-DF5F92390983}" sibTransId="{39279D68-0950-4CAD-B441-1D094EB63238}"/>
    <dgm:cxn modelId="{7D0573F5-3E3C-4AFE-972A-ECD39CE395C1}" type="presParOf" srcId="{2BA3AA73-3728-47A4-8391-F54A105E71B4}" destId="{56BA57B4-FD24-46FA-8615-8611AAA81047}" srcOrd="0" destOrd="0" presId="urn:microsoft.com/office/officeart/2005/8/layout/pyramid4"/>
    <dgm:cxn modelId="{04DB331A-F870-481A-8117-8F04710BB37C}" type="presParOf" srcId="{2BA3AA73-3728-47A4-8391-F54A105E71B4}" destId="{59E97DF8-E14C-4C67-9C79-A457E86DBF80}" srcOrd="1" destOrd="0" presId="urn:microsoft.com/office/officeart/2005/8/layout/pyramid4"/>
    <dgm:cxn modelId="{6DA7F368-F2D5-4E14-8206-16053AA29FE6}" type="presParOf" srcId="{2BA3AA73-3728-47A4-8391-F54A105E71B4}" destId="{7AB40257-EEF8-4CD7-9555-051632286569}" srcOrd="2" destOrd="0" presId="urn:microsoft.com/office/officeart/2005/8/layout/pyramid4"/>
    <dgm:cxn modelId="{22121099-4528-42DC-A7A4-CC35156274C7}" type="presParOf" srcId="{2BA3AA73-3728-47A4-8391-F54A105E71B4}" destId="{FD0938A7-8B7E-43EA-A186-0A0A3688B47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9289D5-F609-41F2-B2A5-FFF24FC5E1B1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0AD1CD-58D3-4358-B76F-E651662B788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Net Book Value</a:t>
          </a:r>
          <a:endParaRPr lang="en-US" dirty="0">
            <a:solidFill>
              <a:schemeClr val="tx1"/>
            </a:solidFill>
          </a:endParaRPr>
        </a:p>
      </dgm:t>
    </dgm:pt>
    <dgm:pt modelId="{817E7A19-56A3-4473-8231-98F76D1A8D24}" type="parTrans" cxnId="{79CE061C-0835-4F28-8C3A-017997CA79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E3D98D-CDDF-4058-BC45-7D03DD38D802}" type="sibTrans" cxnId="{79CE061C-0835-4F28-8C3A-017997CA79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41271D-9DAA-4BC1-A713-9913C350062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DIST_LN (AM)</a:t>
          </a:r>
          <a:endParaRPr lang="en-US" dirty="0">
            <a:solidFill>
              <a:schemeClr val="tx1"/>
            </a:solidFill>
          </a:endParaRPr>
        </a:p>
      </dgm:t>
    </dgm:pt>
    <dgm:pt modelId="{EB2573DD-6D5B-4723-A552-3853DAAFFEA9}" type="parTrans" cxnId="{2D60AFFF-B8FB-4689-B728-43B05F1756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3E8898-A937-46C1-B4E3-A15124E9BA20}" type="sibTrans" cxnId="{2D60AFFF-B8FB-4689-B728-43B05F1756E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1043118-28F8-40E7-A41F-E9BA0B9C381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JRNL_LN (AM)</a:t>
          </a:r>
          <a:endParaRPr lang="en-US" dirty="0">
            <a:solidFill>
              <a:schemeClr val="tx1"/>
            </a:solidFill>
          </a:endParaRPr>
        </a:p>
      </dgm:t>
    </dgm:pt>
    <dgm:pt modelId="{79DFD376-0810-4C53-B01C-8C439739F008}" type="parTrans" cxnId="{F6CD95D8-83A2-4A89-8690-3DA4543B95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8BB0E8-6698-42EB-A8C1-AB3E063A0C85}" type="sibTrans" cxnId="{F6CD95D8-83A2-4A89-8690-3DA4543B9552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BEBAFBE-7627-4F64-A853-1E001BF027C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LEDGER</a:t>
          </a:r>
          <a:endParaRPr lang="en-US" dirty="0">
            <a:solidFill>
              <a:schemeClr val="tx1"/>
            </a:solidFill>
          </a:endParaRPr>
        </a:p>
      </dgm:t>
    </dgm:pt>
    <dgm:pt modelId="{3C374F6E-D4B2-40DD-AE29-BA557CFEB755}" type="parTrans" cxnId="{8014C100-15CE-4F71-AD6D-D7EAEFC86D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541DA4-73A8-4477-A16D-89FDCBBA3BEA}" type="sibTrans" cxnId="{8014C100-15CE-4F71-AD6D-D7EAEFC86DAD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E18AE6E-603A-4FFE-8E28-FEB57904FA0E}" type="pres">
      <dgm:prSet presAssocID="{4C9289D5-F609-41F2-B2A5-FFF24FC5E1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B1C88-00AD-414B-AB90-EF4347C4E2FA}" type="pres">
      <dgm:prSet presAssocID="{250AD1CD-58D3-4358-B76F-E651662B7888}" presName="centerShape" presStyleLbl="node0" presStyleIdx="0" presStyleCnt="1"/>
      <dgm:spPr/>
      <dgm:t>
        <a:bodyPr/>
        <a:lstStyle/>
        <a:p>
          <a:endParaRPr lang="en-US"/>
        </a:p>
      </dgm:t>
    </dgm:pt>
    <dgm:pt modelId="{CD849925-DA04-4DF9-9FE5-1D6E2C73577A}" type="pres">
      <dgm:prSet presAssocID="{4F41271D-9DAA-4BC1-A713-9913C35006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2AD01-4DD7-4221-9008-C11FA7966D6E}" type="pres">
      <dgm:prSet presAssocID="{4F41271D-9DAA-4BC1-A713-9913C350062F}" presName="dummy" presStyleCnt="0"/>
      <dgm:spPr/>
    </dgm:pt>
    <dgm:pt modelId="{DCFADAA1-C543-4BC5-B6FE-6F436EA190F7}" type="pres">
      <dgm:prSet presAssocID="{713E8898-A937-46C1-B4E3-A15124E9BA2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1F94E08-6670-41E4-8D6D-791AF7BA0E25}" type="pres">
      <dgm:prSet presAssocID="{51043118-28F8-40E7-A41F-E9BA0B9C38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A220D-F77A-45D4-BBC3-07A28969B9B4}" type="pres">
      <dgm:prSet presAssocID="{51043118-28F8-40E7-A41F-E9BA0B9C3814}" presName="dummy" presStyleCnt="0"/>
      <dgm:spPr/>
    </dgm:pt>
    <dgm:pt modelId="{2D95C66B-8FB4-4245-BEFE-6D4425E616BD}" type="pres">
      <dgm:prSet presAssocID="{8F8BB0E8-6698-42EB-A8C1-AB3E063A0C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E5ECC5C-5B3D-449E-B054-F4C291C96676}" type="pres">
      <dgm:prSet presAssocID="{6BEBAFBE-7627-4F64-A853-1E001BF027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C1EEB-A298-4E10-9790-29C14BCA0D8A}" type="pres">
      <dgm:prSet presAssocID="{6BEBAFBE-7627-4F64-A853-1E001BF027C3}" presName="dummy" presStyleCnt="0"/>
      <dgm:spPr/>
    </dgm:pt>
    <dgm:pt modelId="{CFBFCCF5-D0FA-456D-A9DA-E5D0C26C407F}" type="pres">
      <dgm:prSet presAssocID="{B1541DA4-73A8-4477-A16D-89FDCBBA3BE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952186D-DB18-45F2-A6FF-EDECDD7D1C4C}" type="presOf" srcId="{713E8898-A937-46C1-B4E3-A15124E9BA20}" destId="{DCFADAA1-C543-4BC5-B6FE-6F436EA190F7}" srcOrd="0" destOrd="0" presId="urn:microsoft.com/office/officeart/2005/8/layout/radial6"/>
    <dgm:cxn modelId="{8FC54FF7-0D93-4908-A39E-AF4350F640FE}" type="presOf" srcId="{4F41271D-9DAA-4BC1-A713-9913C350062F}" destId="{CD849925-DA04-4DF9-9FE5-1D6E2C73577A}" srcOrd="0" destOrd="0" presId="urn:microsoft.com/office/officeart/2005/8/layout/radial6"/>
    <dgm:cxn modelId="{01CD93F1-B711-4E81-B3AE-46490292B7C9}" type="presOf" srcId="{4C9289D5-F609-41F2-B2A5-FFF24FC5E1B1}" destId="{4E18AE6E-603A-4FFE-8E28-FEB57904FA0E}" srcOrd="0" destOrd="0" presId="urn:microsoft.com/office/officeart/2005/8/layout/radial6"/>
    <dgm:cxn modelId="{67D46028-CCC8-477E-900A-59FA77265E0D}" type="presOf" srcId="{8F8BB0E8-6698-42EB-A8C1-AB3E063A0C85}" destId="{2D95C66B-8FB4-4245-BEFE-6D4425E616BD}" srcOrd="0" destOrd="0" presId="urn:microsoft.com/office/officeart/2005/8/layout/radial6"/>
    <dgm:cxn modelId="{8014C100-15CE-4F71-AD6D-D7EAEFC86DAD}" srcId="{250AD1CD-58D3-4358-B76F-E651662B7888}" destId="{6BEBAFBE-7627-4F64-A853-1E001BF027C3}" srcOrd="2" destOrd="0" parTransId="{3C374F6E-D4B2-40DD-AE29-BA557CFEB755}" sibTransId="{B1541DA4-73A8-4477-A16D-89FDCBBA3BEA}"/>
    <dgm:cxn modelId="{474E9755-6987-4656-AAE8-2DF47E6279B8}" type="presOf" srcId="{250AD1CD-58D3-4358-B76F-E651662B7888}" destId="{0C4B1C88-00AD-414B-AB90-EF4347C4E2FA}" srcOrd="0" destOrd="0" presId="urn:microsoft.com/office/officeart/2005/8/layout/radial6"/>
    <dgm:cxn modelId="{2D60AFFF-B8FB-4689-B728-43B05F1756E3}" srcId="{250AD1CD-58D3-4358-B76F-E651662B7888}" destId="{4F41271D-9DAA-4BC1-A713-9913C350062F}" srcOrd="0" destOrd="0" parTransId="{EB2573DD-6D5B-4723-A552-3853DAAFFEA9}" sibTransId="{713E8898-A937-46C1-B4E3-A15124E9BA20}"/>
    <dgm:cxn modelId="{308135CA-CC26-4C58-92C1-203A96E14A96}" type="presOf" srcId="{51043118-28F8-40E7-A41F-E9BA0B9C3814}" destId="{D1F94E08-6670-41E4-8D6D-791AF7BA0E25}" srcOrd="0" destOrd="0" presId="urn:microsoft.com/office/officeart/2005/8/layout/radial6"/>
    <dgm:cxn modelId="{79CE061C-0835-4F28-8C3A-017997CA7949}" srcId="{4C9289D5-F609-41F2-B2A5-FFF24FC5E1B1}" destId="{250AD1CD-58D3-4358-B76F-E651662B7888}" srcOrd="0" destOrd="0" parTransId="{817E7A19-56A3-4473-8231-98F76D1A8D24}" sibTransId="{3AE3D98D-CDDF-4058-BC45-7D03DD38D802}"/>
    <dgm:cxn modelId="{AE13E014-0154-4632-9157-2B62667B8E65}" type="presOf" srcId="{6BEBAFBE-7627-4F64-A853-1E001BF027C3}" destId="{BE5ECC5C-5B3D-449E-B054-F4C291C96676}" srcOrd="0" destOrd="0" presId="urn:microsoft.com/office/officeart/2005/8/layout/radial6"/>
    <dgm:cxn modelId="{F6CD95D8-83A2-4A89-8690-3DA4543B9552}" srcId="{250AD1CD-58D3-4358-B76F-E651662B7888}" destId="{51043118-28F8-40E7-A41F-E9BA0B9C3814}" srcOrd="1" destOrd="0" parTransId="{79DFD376-0810-4C53-B01C-8C439739F008}" sibTransId="{8F8BB0E8-6698-42EB-A8C1-AB3E063A0C85}"/>
    <dgm:cxn modelId="{8C3CF58E-09B0-45D5-A813-F70280F0DD51}" type="presOf" srcId="{B1541DA4-73A8-4477-A16D-89FDCBBA3BEA}" destId="{CFBFCCF5-D0FA-456D-A9DA-E5D0C26C407F}" srcOrd="0" destOrd="0" presId="urn:microsoft.com/office/officeart/2005/8/layout/radial6"/>
    <dgm:cxn modelId="{4F30E679-79E7-430B-A883-D93228B5667A}" type="presParOf" srcId="{4E18AE6E-603A-4FFE-8E28-FEB57904FA0E}" destId="{0C4B1C88-00AD-414B-AB90-EF4347C4E2FA}" srcOrd="0" destOrd="0" presId="urn:microsoft.com/office/officeart/2005/8/layout/radial6"/>
    <dgm:cxn modelId="{B34B136C-9584-4D08-86E9-58A71D090155}" type="presParOf" srcId="{4E18AE6E-603A-4FFE-8E28-FEB57904FA0E}" destId="{CD849925-DA04-4DF9-9FE5-1D6E2C73577A}" srcOrd="1" destOrd="0" presId="urn:microsoft.com/office/officeart/2005/8/layout/radial6"/>
    <dgm:cxn modelId="{196777BB-07AA-44F3-BF01-024CB53AE1DB}" type="presParOf" srcId="{4E18AE6E-603A-4FFE-8E28-FEB57904FA0E}" destId="{0382AD01-4DD7-4221-9008-C11FA7966D6E}" srcOrd="2" destOrd="0" presId="urn:microsoft.com/office/officeart/2005/8/layout/radial6"/>
    <dgm:cxn modelId="{AF99BD1B-9AC8-4D50-A8BB-AC863C50ECC2}" type="presParOf" srcId="{4E18AE6E-603A-4FFE-8E28-FEB57904FA0E}" destId="{DCFADAA1-C543-4BC5-B6FE-6F436EA190F7}" srcOrd="3" destOrd="0" presId="urn:microsoft.com/office/officeart/2005/8/layout/radial6"/>
    <dgm:cxn modelId="{EA255CEC-E681-4E85-8AB3-5B3E6470C948}" type="presParOf" srcId="{4E18AE6E-603A-4FFE-8E28-FEB57904FA0E}" destId="{D1F94E08-6670-41E4-8D6D-791AF7BA0E25}" srcOrd="4" destOrd="0" presId="urn:microsoft.com/office/officeart/2005/8/layout/radial6"/>
    <dgm:cxn modelId="{BFCB103E-E60F-4383-AF30-9BAEF18E7706}" type="presParOf" srcId="{4E18AE6E-603A-4FFE-8E28-FEB57904FA0E}" destId="{7BAA220D-F77A-45D4-BBC3-07A28969B9B4}" srcOrd="5" destOrd="0" presId="urn:microsoft.com/office/officeart/2005/8/layout/radial6"/>
    <dgm:cxn modelId="{2A32CBCE-6FB9-4C23-96DE-A2148F24BF99}" type="presParOf" srcId="{4E18AE6E-603A-4FFE-8E28-FEB57904FA0E}" destId="{2D95C66B-8FB4-4245-BEFE-6D4425E616BD}" srcOrd="6" destOrd="0" presId="urn:microsoft.com/office/officeart/2005/8/layout/radial6"/>
    <dgm:cxn modelId="{883D82F4-5D51-4EB9-B277-E4CD6C24AFC6}" type="presParOf" srcId="{4E18AE6E-603A-4FFE-8E28-FEB57904FA0E}" destId="{BE5ECC5C-5B3D-449E-B054-F4C291C96676}" srcOrd="7" destOrd="0" presId="urn:microsoft.com/office/officeart/2005/8/layout/radial6"/>
    <dgm:cxn modelId="{2733E3B9-98C4-4779-8FD5-2334CE710FB9}" type="presParOf" srcId="{4E18AE6E-603A-4FFE-8E28-FEB57904FA0E}" destId="{C6DC1EEB-A298-4E10-9790-29C14BCA0D8A}" srcOrd="8" destOrd="0" presId="urn:microsoft.com/office/officeart/2005/8/layout/radial6"/>
    <dgm:cxn modelId="{FC4508D3-205C-4DF8-AC46-F7E2E4B06C2D}" type="presParOf" srcId="{4E18AE6E-603A-4FFE-8E28-FEB57904FA0E}" destId="{CFBFCCF5-D0FA-456D-A9DA-E5D0C26C407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9B510D-4353-4314-8E22-5D5241F25382}" type="doc">
      <dgm:prSet loTypeId="urn:microsoft.com/office/officeart/2005/8/layout/pyramid4" loCatId="pyramid" qsTypeId="urn:microsoft.com/office/officeart/2005/8/quickstyle/3d2" qsCatId="3D" csTypeId="urn:microsoft.com/office/officeart/2005/8/colors/colorful4" csCatId="colorful" phldr="1"/>
      <dgm:spPr/>
    </dgm:pt>
    <dgm:pt modelId="{155852FF-5DDF-4583-B536-E0A37C9EB0E1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ASSET</a:t>
          </a:r>
          <a:endParaRPr lang="en-US" sz="1100" b="1" dirty="0">
            <a:solidFill>
              <a:schemeClr val="tx1"/>
            </a:solidFill>
          </a:endParaRPr>
        </a:p>
      </dgm:t>
    </dgm:pt>
    <dgm:pt modelId="{ED843C91-2619-4302-9718-11431A05E68C}" type="parTrans" cxnId="{8A5BC1AA-CCA3-427E-826A-AA68E727E874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5D7C774E-4BFA-43C1-9C2A-577CC7B5F29A}" type="sibTrans" cxnId="{8A5BC1AA-CCA3-427E-826A-AA68E727E874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E00694DB-B0C3-4296-B44A-D4B4435598DD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BOOK</a:t>
          </a:r>
          <a:endParaRPr lang="en-US" sz="1100" b="1" dirty="0">
            <a:solidFill>
              <a:schemeClr val="tx1"/>
            </a:solidFill>
          </a:endParaRPr>
        </a:p>
      </dgm:t>
    </dgm:pt>
    <dgm:pt modelId="{BFB07C28-9624-4DAD-9680-BDE6F907B918}" type="parTrans" cxnId="{DAA2B023-A9AB-46B7-8D45-6A3D9F1C0CFD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FF43D7C-6F53-47DC-8EF7-3AB25F2CD5E3}" type="sibTrans" cxnId="{DAA2B023-A9AB-46B7-8D45-6A3D9F1C0CFD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AE2DF015-3708-4D76-8486-4513BC0DE888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COST</a:t>
          </a:r>
          <a:endParaRPr lang="en-US" sz="1100" b="1" dirty="0">
            <a:solidFill>
              <a:schemeClr val="tx1"/>
            </a:solidFill>
          </a:endParaRPr>
        </a:p>
      </dgm:t>
    </dgm:pt>
    <dgm:pt modelId="{766CB748-F4B4-4950-BB5B-C7E2264E4224}" type="parTrans" cxnId="{75221300-0BF4-4D34-9E38-ED8A9D75761A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0F0969E4-D03F-4BEF-8F94-D543E6669848}" type="sibTrans" cxnId="{75221300-0BF4-4D34-9E38-ED8A9D75761A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7E88592B-BCB8-4A94-832C-B9C0D14FE3B9}">
      <dgm:prSet phldrT="[Text]" custT="1"/>
      <dgm:spPr/>
      <dgm:t>
        <a:bodyPr/>
        <a:lstStyle/>
        <a:p>
          <a:endParaRPr lang="en-US" sz="1000" b="1" dirty="0">
            <a:solidFill>
              <a:schemeClr val="tx1"/>
            </a:solidFill>
          </a:endParaRPr>
        </a:p>
      </dgm:t>
    </dgm:pt>
    <dgm:pt modelId="{89BB5617-9088-4655-AE6F-DF5F92390983}" type="parTrans" cxnId="{ED602E76-6238-472D-964E-BA81C7523309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39279D68-0950-4CAD-B441-1D094EB63238}" type="sibTrans" cxnId="{ED602E76-6238-472D-964E-BA81C7523309}">
      <dgm:prSet/>
      <dgm:spPr/>
      <dgm:t>
        <a:bodyPr/>
        <a:lstStyle/>
        <a:p>
          <a:endParaRPr lang="en-US" sz="4400" b="1">
            <a:solidFill>
              <a:schemeClr val="tx1"/>
            </a:solidFill>
          </a:endParaRPr>
        </a:p>
      </dgm:t>
    </dgm:pt>
    <dgm:pt modelId="{2BA3AA73-3728-47A4-8391-F54A105E71B4}" type="pres">
      <dgm:prSet presAssocID="{E99B510D-4353-4314-8E22-5D5241F25382}" presName="compositeShape" presStyleCnt="0">
        <dgm:presLayoutVars>
          <dgm:chMax val="9"/>
          <dgm:dir/>
          <dgm:resizeHandles val="exact"/>
        </dgm:presLayoutVars>
      </dgm:prSet>
      <dgm:spPr/>
    </dgm:pt>
    <dgm:pt modelId="{56BA57B4-FD24-46FA-8615-8611AAA81047}" type="pres">
      <dgm:prSet presAssocID="{E99B510D-4353-4314-8E22-5D5241F2538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97DF8-E14C-4C67-9C79-A457E86DBF80}" type="pres">
      <dgm:prSet presAssocID="{E99B510D-4353-4314-8E22-5D5241F2538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40257-EEF8-4CD7-9555-051632286569}" type="pres">
      <dgm:prSet presAssocID="{E99B510D-4353-4314-8E22-5D5241F2538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938A7-8B7E-43EA-A186-0A0A3688B470}" type="pres">
      <dgm:prSet presAssocID="{E99B510D-4353-4314-8E22-5D5241F2538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221300-0BF4-4D34-9E38-ED8A9D75761A}" srcId="{E99B510D-4353-4314-8E22-5D5241F25382}" destId="{AE2DF015-3708-4D76-8486-4513BC0DE888}" srcOrd="2" destOrd="0" parTransId="{766CB748-F4B4-4950-BB5B-C7E2264E4224}" sibTransId="{0F0969E4-D03F-4BEF-8F94-D543E6669848}"/>
    <dgm:cxn modelId="{8A5BC1AA-CCA3-427E-826A-AA68E727E874}" srcId="{E99B510D-4353-4314-8E22-5D5241F25382}" destId="{155852FF-5DDF-4583-B536-E0A37C9EB0E1}" srcOrd="0" destOrd="0" parTransId="{ED843C91-2619-4302-9718-11431A05E68C}" sibTransId="{5D7C774E-4BFA-43C1-9C2A-577CC7B5F29A}"/>
    <dgm:cxn modelId="{4DC71157-AF0D-4ABB-98AD-7B0EB992D582}" type="presOf" srcId="{E00694DB-B0C3-4296-B44A-D4B4435598DD}" destId="{59E97DF8-E14C-4C67-9C79-A457E86DBF80}" srcOrd="0" destOrd="0" presId="urn:microsoft.com/office/officeart/2005/8/layout/pyramid4"/>
    <dgm:cxn modelId="{571DBAC8-48BF-4259-96C7-7D448A549D6B}" type="presOf" srcId="{AE2DF015-3708-4D76-8486-4513BC0DE888}" destId="{7AB40257-EEF8-4CD7-9555-051632286569}" srcOrd="0" destOrd="0" presId="urn:microsoft.com/office/officeart/2005/8/layout/pyramid4"/>
    <dgm:cxn modelId="{135AC539-F22D-46DF-9DA7-87D70F2EDE15}" type="presOf" srcId="{E99B510D-4353-4314-8E22-5D5241F25382}" destId="{2BA3AA73-3728-47A4-8391-F54A105E71B4}" srcOrd="0" destOrd="0" presId="urn:microsoft.com/office/officeart/2005/8/layout/pyramid4"/>
    <dgm:cxn modelId="{DAA2B023-A9AB-46B7-8D45-6A3D9F1C0CFD}" srcId="{E99B510D-4353-4314-8E22-5D5241F25382}" destId="{E00694DB-B0C3-4296-B44A-D4B4435598DD}" srcOrd="1" destOrd="0" parTransId="{BFB07C28-9624-4DAD-9680-BDE6F907B918}" sibTransId="{AFF43D7C-6F53-47DC-8EF7-3AB25F2CD5E3}"/>
    <dgm:cxn modelId="{E055F50F-9670-42DF-8485-F9504FE29A78}" type="presOf" srcId="{7E88592B-BCB8-4A94-832C-B9C0D14FE3B9}" destId="{FD0938A7-8B7E-43EA-A186-0A0A3688B470}" srcOrd="0" destOrd="0" presId="urn:microsoft.com/office/officeart/2005/8/layout/pyramid4"/>
    <dgm:cxn modelId="{6245926E-8676-432C-BC9A-D3AE17878F18}" type="presOf" srcId="{155852FF-5DDF-4583-B536-E0A37C9EB0E1}" destId="{56BA57B4-FD24-46FA-8615-8611AAA81047}" srcOrd="0" destOrd="0" presId="urn:microsoft.com/office/officeart/2005/8/layout/pyramid4"/>
    <dgm:cxn modelId="{ED602E76-6238-472D-964E-BA81C7523309}" srcId="{E99B510D-4353-4314-8E22-5D5241F25382}" destId="{7E88592B-BCB8-4A94-832C-B9C0D14FE3B9}" srcOrd="3" destOrd="0" parTransId="{89BB5617-9088-4655-AE6F-DF5F92390983}" sibTransId="{39279D68-0950-4CAD-B441-1D094EB63238}"/>
    <dgm:cxn modelId="{0223ACD7-C051-41D0-9570-D278629F0591}" type="presParOf" srcId="{2BA3AA73-3728-47A4-8391-F54A105E71B4}" destId="{56BA57B4-FD24-46FA-8615-8611AAA81047}" srcOrd="0" destOrd="0" presId="urn:microsoft.com/office/officeart/2005/8/layout/pyramid4"/>
    <dgm:cxn modelId="{5ED0BD8E-0F84-4C16-B713-2566456958E0}" type="presParOf" srcId="{2BA3AA73-3728-47A4-8391-F54A105E71B4}" destId="{59E97DF8-E14C-4C67-9C79-A457E86DBF80}" srcOrd="1" destOrd="0" presId="urn:microsoft.com/office/officeart/2005/8/layout/pyramid4"/>
    <dgm:cxn modelId="{F26BBF94-2DAF-4B38-BC68-23D8F89FE1B7}" type="presParOf" srcId="{2BA3AA73-3728-47A4-8391-F54A105E71B4}" destId="{7AB40257-EEF8-4CD7-9555-051632286569}" srcOrd="2" destOrd="0" presId="urn:microsoft.com/office/officeart/2005/8/layout/pyramid4"/>
    <dgm:cxn modelId="{0605FE9A-8F46-4676-9F33-B5589750AB2C}" type="presParOf" srcId="{2BA3AA73-3728-47A4-8391-F54A105E71B4}" destId="{FD0938A7-8B7E-43EA-A186-0A0A3688B47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9289D5-F609-41F2-B2A5-FFF24FC5E1B1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0AD1CD-58D3-4358-B76F-E651662B788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Net Book Value</a:t>
          </a:r>
          <a:endParaRPr lang="en-US" dirty="0">
            <a:solidFill>
              <a:schemeClr val="tx1"/>
            </a:solidFill>
          </a:endParaRPr>
        </a:p>
      </dgm:t>
    </dgm:pt>
    <dgm:pt modelId="{817E7A19-56A3-4473-8231-98F76D1A8D24}" type="parTrans" cxnId="{79CE061C-0835-4F28-8C3A-017997CA79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E3D98D-CDDF-4058-BC45-7D03DD38D802}" type="sibTrans" cxnId="{79CE061C-0835-4F28-8C3A-017997CA79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41271D-9DAA-4BC1-A713-9913C350062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DIST_LN</a:t>
          </a:r>
          <a:endParaRPr lang="en-US" dirty="0">
            <a:solidFill>
              <a:schemeClr val="tx1"/>
            </a:solidFill>
          </a:endParaRPr>
        </a:p>
      </dgm:t>
    </dgm:pt>
    <dgm:pt modelId="{EB2573DD-6D5B-4723-A552-3853DAAFFEA9}" type="parTrans" cxnId="{2D60AFFF-B8FB-4689-B728-43B05F1756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3E8898-A937-46C1-B4E3-A15124E9BA20}" type="sibTrans" cxnId="{2D60AFFF-B8FB-4689-B728-43B05F1756E3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1043118-28F8-40E7-A41F-E9BA0B9C381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JRNL_LN</a:t>
          </a:r>
          <a:endParaRPr lang="en-US" dirty="0">
            <a:solidFill>
              <a:schemeClr val="tx1"/>
            </a:solidFill>
          </a:endParaRPr>
        </a:p>
      </dgm:t>
    </dgm:pt>
    <dgm:pt modelId="{79DFD376-0810-4C53-B01C-8C439739F008}" type="parTrans" cxnId="{F6CD95D8-83A2-4A89-8690-3DA4543B955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8BB0E8-6698-42EB-A8C1-AB3E063A0C85}" type="sibTrans" cxnId="{F6CD95D8-83A2-4A89-8690-3DA4543B9552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BEBAFBE-7627-4F64-A853-1E001BF027C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LEDGER</a:t>
          </a:r>
          <a:endParaRPr lang="en-US" dirty="0">
            <a:solidFill>
              <a:schemeClr val="tx1"/>
            </a:solidFill>
          </a:endParaRPr>
        </a:p>
      </dgm:t>
    </dgm:pt>
    <dgm:pt modelId="{3C374F6E-D4B2-40DD-AE29-BA557CFEB755}" type="parTrans" cxnId="{8014C100-15CE-4F71-AD6D-D7EAEFC86D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541DA4-73A8-4477-A16D-89FDCBBA3BEA}" type="sibTrans" cxnId="{8014C100-15CE-4F71-AD6D-D7EAEFC86DAD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E18AE6E-603A-4FFE-8E28-FEB57904FA0E}" type="pres">
      <dgm:prSet presAssocID="{4C9289D5-F609-41F2-B2A5-FFF24FC5E1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B1C88-00AD-414B-AB90-EF4347C4E2FA}" type="pres">
      <dgm:prSet presAssocID="{250AD1CD-58D3-4358-B76F-E651662B7888}" presName="centerShape" presStyleLbl="node0" presStyleIdx="0" presStyleCnt="1"/>
      <dgm:spPr/>
      <dgm:t>
        <a:bodyPr/>
        <a:lstStyle/>
        <a:p>
          <a:endParaRPr lang="en-US"/>
        </a:p>
      </dgm:t>
    </dgm:pt>
    <dgm:pt modelId="{CD849925-DA04-4DF9-9FE5-1D6E2C73577A}" type="pres">
      <dgm:prSet presAssocID="{4F41271D-9DAA-4BC1-A713-9913C35006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2AD01-4DD7-4221-9008-C11FA7966D6E}" type="pres">
      <dgm:prSet presAssocID="{4F41271D-9DAA-4BC1-A713-9913C350062F}" presName="dummy" presStyleCnt="0"/>
      <dgm:spPr/>
    </dgm:pt>
    <dgm:pt modelId="{DCFADAA1-C543-4BC5-B6FE-6F436EA190F7}" type="pres">
      <dgm:prSet presAssocID="{713E8898-A937-46C1-B4E3-A15124E9BA2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1F94E08-6670-41E4-8D6D-791AF7BA0E25}" type="pres">
      <dgm:prSet presAssocID="{51043118-28F8-40E7-A41F-E9BA0B9C38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A220D-F77A-45D4-BBC3-07A28969B9B4}" type="pres">
      <dgm:prSet presAssocID="{51043118-28F8-40E7-A41F-E9BA0B9C3814}" presName="dummy" presStyleCnt="0"/>
      <dgm:spPr/>
    </dgm:pt>
    <dgm:pt modelId="{2D95C66B-8FB4-4245-BEFE-6D4425E616BD}" type="pres">
      <dgm:prSet presAssocID="{8F8BB0E8-6698-42EB-A8C1-AB3E063A0C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E5ECC5C-5B3D-449E-B054-F4C291C96676}" type="pres">
      <dgm:prSet presAssocID="{6BEBAFBE-7627-4F64-A853-1E001BF027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C1EEB-A298-4E10-9790-29C14BCA0D8A}" type="pres">
      <dgm:prSet presAssocID="{6BEBAFBE-7627-4F64-A853-1E001BF027C3}" presName="dummy" presStyleCnt="0"/>
      <dgm:spPr/>
    </dgm:pt>
    <dgm:pt modelId="{CFBFCCF5-D0FA-456D-A9DA-E5D0C26C407F}" type="pres">
      <dgm:prSet presAssocID="{B1541DA4-73A8-4477-A16D-89FDCBBA3BEA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A5AFFE6-5551-456C-82A9-72F1D6BABE66}" type="presOf" srcId="{4F41271D-9DAA-4BC1-A713-9913C350062F}" destId="{CD849925-DA04-4DF9-9FE5-1D6E2C73577A}" srcOrd="0" destOrd="0" presId="urn:microsoft.com/office/officeart/2005/8/layout/radial6"/>
    <dgm:cxn modelId="{6A2780C8-120F-456F-9AEF-1991A8A30A7A}" type="presOf" srcId="{713E8898-A937-46C1-B4E3-A15124E9BA20}" destId="{DCFADAA1-C543-4BC5-B6FE-6F436EA190F7}" srcOrd="0" destOrd="0" presId="urn:microsoft.com/office/officeart/2005/8/layout/radial6"/>
    <dgm:cxn modelId="{FFB61260-0BFD-47BA-A505-8B5491467183}" type="presOf" srcId="{B1541DA4-73A8-4477-A16D-89FDCBBA3BEA}" destId="{CFBFCCF5-D0FA-456D-A9DA-E5D0C26C407F}" srcOrd="0" destOrd="0" presId="urn:microsoft.com/office/officeart/2005/8/layout/radial6"/>
    <dgm:cxn modelId="{BEF72C0F-76D2-473A-A330-5C93C43E1763}" type="presOf" srcId="{6BEBAFBE-7627-4F64-A853-1E001BF027C3}" destId="{BE5ECC5C-5B3D-449E-B054-F4C291C96676}" srcOrd="0" destOrd="0" presId="urn:microsoft.com/office/officeart/2005/8/layout/radial6"/>
    <dgm:cxn modelId="{8014C100-15CE-4F71-AD6D-D7EAEFC86DAD}" srcId="{250AD1CD-58D3-4358-B76F-E651662B7888}" destId="{6BEBAFBE-7627-4F64-A853-1E001BF027C3}" srcOrd="2" destOrd="0" parTransId="{3C374F6E-D4B2-40DD-AE29-BA557CFEB755}" sibTransId="{B1541DA4-73A8-4477-A16D-89FDCBBA3BEA}"/>
    <dgm:cxn modelId="{2D60AFFF-B8FB-4689-B728-43B05F1756E3}" srcId="{250AD1CD-58D3-4358-B76F-E651662B7888}" destId="{4F41271D-9DAA-4BC1-A713-9913C350062F}" srcOrd="0" destOrd="0" parTransId="{EB2573DD-6D5B-4723-A552-3853DAAFFEA9}" sibTransId="{713E8898-A937-46C1-B4E3-A15124E9BA20}"/>
    <dgm:cxn modelId="{5DECE5FB-EA0A-431C-B189-1E86F0BE700C}" type="presOf" srcId="{250AD1CD-58D3-4358-B76F-E651662B7888}" destId="{0C4B1C88-00AD-414B-AB90-EF4347C4E2FA}" srcOrd="0" destOrd="0" presId="urn:microsoft.com/office/officeart/2005/8/layout/radial6"/>
    <dgm:cxn modelId="{017C9E02-0FC9-4B1B-A5AF-08D4BAF73700}" type="presOf" srcId="{51043118-28F8-40E7-A41F-E9BA0B9C3814}" destId="{D1F94E08-6670-41E4-8D6D-791AF7BA0E25}" srcOrd="0" destOrd="0" presId="urn:microsoft.com/office/officeart/2005/8/layout/radial6"/>
    <dgm:cxn modelId="{79CE061C-0835-4F28-8C3A-017997CA7949}" srcId="{4C9289D5-F609-41F2-B2A5-FFF24FC5E1B1}" destId="{250AD1CD-58D3-4358-B76F-E651662B7888}" srcOrd="0" destOrd="0" parTransId="{817E7A19-56A3-4473-8231-98F76D1A8D24}" sibTransId="{3AE3D98D-CDDF-4058-BC45-7D03DD38D802}"/>
    <dgm:cxn modelId="{F6CD95D8-83A2-4A89-8690-3DA4543B9552}" srcId="{250AD1CD-58D3-4358-B76F-E651662B7888}" destId="{51043118-28F8-40E7-A41F-E9BA0B9C3814}" srcOrd="1" destOrd="0" parTransId="{79DFD376-0810-4C53-B01C-8C439739F008}" sibTransId="{8F8BB0E8-6698-42EB-A8C1-AB3E063A0C85}"/>
    <dgm:cxn modelId="{A959FA18-66AA-4D68-90C1-78B3F80B87AD}" type="presOf" srcId="{4C9289D5-F609-41F2-B2A5-FFF24FC5E1B1}" destId="{4E18AE6E-603A-4FFE-8E28-FEB57904FA0E}" srcOrd="0" destOrd="0" presId="urn:microsoft.com/office/officeart/2005/8/layout/radial6"/>
    <dgm:cxn modelId="{DD1D9372-2AFE-4A49-B57A-207704B73281}" type="presOf" srcId="{8F8BB0E8-6698-42EB-A8C1-AB3E063A0C85}" destId="{2D95C66B-8FB4-4245-BEFE-6D4425E616BD}" srcOrd="0" destOrd="0" presId="urn:microsoft.com/office/officeart/2005/8/layout/radial6"/>
    <dgm:cxn modelId="{704775C3-3D6A-4BC3-ABAB-88B2D66DD58D}" type="presParOf" srcId="{4E18AE6E-603A-4FFE-8E28-FEB57904FA0E}" destId="{0C4B1C88-00AD-414B-AB90-EF4347C4E2FA}" srcOrd="0" destOrd="0" presId="urn:microsoft.com/office/officeart/2005/8/layout/radial6"/>
    <dgm:cxn modelId="{55DA805F-C48A-4E43-879D-222024CD8550}" type="presParOf" srcId="{4E18AE6E-603A-4FFE-8E28-FEB57904FA0E}" destId="{CD849925-DA04-4DF9-9FE5-1D6E2C73577A}" srcOrd="1" destOrd="0" presId="urn:microsoft.com/office/officeart/2005/8/layout/radial6"/>
    <dgm:cxn modelId="{A7643045-86F7-4001-83E3-79549B5D8411}" type="presParOf" srcId="{4E18AE6E-603A-4FFE-8E28-FEB57904FA0E}" destId="{0382AD01-4DD7-4221-9008-C11FA7966D6E}" srcOrd="2" destOrd="0" presId="urn:microsoft.com/office/officeart/2005/8/layout/radial6"/>
    <dgm:cxn modelId="{D4E32A0B-2B58-4C87-AF25-E3FED5652822}" type="presParOf" srcId="{4E18AE6E-603A-4FFE-8E28-FEB57904FA0E}" destId="{DCFADAA1-C543-4BC5-B6FE-6F436EA190F7}" srcOrd="3" destOrd="0" presId="urn:microsoft.com/office/officeart/2005/8/layout/radial6"/>
    <dgm:cxn modelId="{40FEF6C1-7965-4C15-A751-439B07278588}" type="presParOf" srcId="{4E18AE6E-603A-4FFE-8E28-FEB57904FA0E}" destId="{D1F94E08-6670-41E4-8D6D-791AF7BA0E25}" srcOrd="4" destOrd="0" presId="urn:microsoft.com/office/officeart/2005/8/layout/radial6"/>
    <dgm:cxn modelId="{FD87FC77-875E-4118-BE70-2F764252A2A0}" type="presParOf" srcId="{4E18AE6E-603A-4FFE-8E28-FEB57904FA0E}" destId="{7BAA220D-F77A-45D4-BBC3-07A28969B9B4}" srcOrd="5" destOrd="0" presId="urn:microsoft.com/office/officeart/2005/8/layout/radial6"/>
    <dgm:cxn modelId="{06BEBF32-E66F-4A64-B36F-DBAB75A323DD}" type="presParOf" srcId="{4E18AE6E-603A-4FFE-8E28-FEB57904FA0E}" destId="{2D95C66B-8FB4-4245-BEFE-6D4425E616BD}" srcOrd="6" destOrd="0" presId="urn:microsoft.com/office/officeart/2005/8/layout/radial6"/>
    <dgm:cxn modelId="{7D10AC61-A9FB-408B-9686-EB0ECC87A466}" type="presParOf" srcId="{4E18AE6E-603A-4FFE-8E28-FEB57904FA0E}" destId="{BE5ECC5C-5B3D-449E-B054-F4C291C96676}" srcOrd="7" destOrd="0" presId="urn:microsoft.com/office/officeart/2005/8/layout/radial6"/>
    <dgm:cxn modelId="{694A0AC2-9B96-46C3-867E-13943F4E8147}" type="presParOf" srcId="{4E18AE6E-603A-4FFE-8E28-FEB57904FA0E}" destId="{C6DC1EEB-A298-4E10-9790-29C14BCA0D8A}" srcOrd="8" destOrd="0" presId="urn:microsoft.com/office/officeart/2005/8/layout/radial6"/>
    <dgm:cxn modelId="{98C64E0E-8C25-4184-B65B-1B58B876C831}" type="presParOf" srcId="{4E18AE6E-603A-4FFE-8E28-FEB57904FA0E}" destId="{CFBFCCF5-D0FA-456D-A9DA-E5D0C26C407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FCCF5-D0FA-456D-A9DA-E5D0C26C407F}">
      <dsp:nvSpPr>
        <dsp:cNvPr id="0" name=""/>
        <dsp:cNvSpPr/>
      </dsp:nvSpPr>
      <dsp:spPr>
        <a:xfrm>
          <a:off x="761986" y="587076"/>
          <a:ext cx="4074170" cy="3952457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95C66B-8FB4-4245-BEFE-6D4425E616BD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ADAA1-C543-4BC5-B6FE-6F436EA190F7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4B1C88-00AD-414B-AB90-EF4347C4E2FA}">
      <dsp:nvSpPr>
        <dsp:cNvPr id="0" name=""/>
        <dsp:cNvSpPr/>
      </dsp:nvSpPr>
      <dsp:spPr>
        <a:xfrm>
          <a:off x="1895990" y="1645430"/>
          <a:ext cx="1815023" cy="18150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Net Book Value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895990" y="1645430"/>
        <a:ext cx="1815023" cy="1815023"/>
      </dsp:txXfrm>
    </dsp:sp>
    <dsp:sp modelId="{CD849925-DA04-4DF9-9FE5-1D6E2C73577A}">
      <dsp:nvSpPr>
        <dsp:cNvPr id="0" name=""/>
        <dsp:cNvSpPr/>
      </dsp:nvSpPr>
      <dsp:spPr>
        <a:xfrm>
          <a:off x="2163813" y="1757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DIST_LN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163813" y="1757"/>
        <a:ext cx="1270516" cy="1270516"/>
      </dsp:txXfrm>
    </dsp:sp>
    <dsp:sp modelId="{D1F94E08-6670-41E4-8D6D-791AF7BA0E25}">
      <dsp:nvSpPr>
        <dsp:cNvPr id="0" name=""/>
        <dsp:cNvSpPr/>
      </dsp:nvSpPr>
      <dsp:spPr>
        <a:xfrm>
          <a:off x="3832029" y="2891191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JRNL_LN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832029" y="2891191"/>
        <a:ext cx="1270516" cy="1270516"/>
      </dsp:txXfrm>
    </dsp:sp>
    <dsp:sp modelId="{BE5ECC5C-5B3D-449E-B054-F4C291C96676}">
      <dsp:nvSpPr>
        <dsp:cNvPr id="0" name=""/>
        <dsp:cNvSpPr/>
      </dsp:nvSpPr>
      <dsp:spPr>
        <a:xfrm>
          <a:off x="495598" y="2891191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LEDGER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95598" y="2891191"/>
        <a:ext cx="1270516" cy="127051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A57B4-FD24-46FA-8615-8611AAA81047}">
      <dsp:nvSpPr>
        <dsp:cNvPr id="0" name=""/>
        <dsp:cNvSpPr/>
      </dsp:nvSpPr>
      <dsp:spPr>
        <a:xfrm>
          <a:off x="1176020" y="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ASSET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176020" y="0"/>
        <a:ext cx="1224280" cy="1224280"/>
      </dsp:txXfrm>
    </dsp:sp>
    <dsp:sp modelId="{59E97DF8-E14C-4C67-9C79-A457E86DBF80}">
      <dsp:nvSpPr>
        <dsp:cNvPr id="0" name=""/>
        <dsp:cNvSpPr/>
      </dsp:nvSpPr>
      <dsp:spPr>
        <a:xfrm>
          <a:off x="56388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BOOK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63880" y="1224280"/>
        <a:ext cx="1224280" cy="1224280"/>
      </dsp:txXfrm>
    </dsp:sp>
    <dsp:sp modelId="{7AB40257-EEF8-4CD7-9555-051632286569}">
      <dsp:nvSpPr>
        <dsp:cNvPr id="0" name=""/>
        <dsp:cNvSpPr/>
      </dsp:nvSpPr>
      <dsp:spPr>
        <a:xfrm rot="10800000">
          <a:off x="117602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COST</a:t>
          </a:r>
          <a:endParaRPr lang="en-US" sz="1100" b="1" kern="1200" dirty="0">
            <a:solidFill>
              <a:schemeClr val="tx1"/>
            </a:solidFill>
          </a:endParaRPr>
        </a:p>
      </dsp:txBody>
      <dsp:txXfrm rot="10800000">
        <a:off x="1176020" y="1224280"/>
        <a:ext cx="1224280" cy="1224280"/>
      </dsp:txXfrm>
    </dsp:sp>
    <dsp:sp modelId="{FD0938A7-8B7E-43EA-A186-0A0A3688B470}">
      <dsp:nvSpPr>
        <dsp:cNvPr id="0" name=""/>
        <dsp:cNvSpPr/>
      </dsp:nvSpPr>
      <dsp:spPr>
        <a:xfrm>
          <a:off x="178816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solidFill>
              <a:schemeClr val="tx1"/>
            </a:solidFill>
          </a:endParaRPr>
        </a:p>
      </dsp:txBody>
      <dsp:txXfrm>
        <a:off x="1788160" y="1224280"/>
        <a:ext cx="1224280" cy="122428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FCCF5-D0FA-456D-A9DA-E5D0C26C407F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95C66B-8FB4-4245-BEFE-6D4425E616BD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ADAA1-C543-4BC5-B6FE-6F436EA190F7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4B1C88-00AD-414B-AB90-EF4347C4E2FA}">
      <dsp:nvSpPr>
        <dsp:cNvPr id="0" name=""/>
        <dsp:cNvSpPr/>
      </dsp:nvSpPr>
      <dsp:spPr>
        <a:xfrm>
          <a:off x="1891560" y="1655793"/>
          <a:ext cx="1815023" cy="18150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Net Book Value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891560" y="1655793"/>
        <a:ext cx="1815023" cy="1815023"/>
      </dsp:txXfrm>
    </dsp:sp>
    <dsp:sp modelId="{CD849925-DA04-4DF9-9FE5-1D6E2C73577A}">
      <dsp:nvSpPr>
        <dsp:cNvPr id="0" name=""/>
        <dsp:cNvSpPr/>
      </dsp:nvSpPr>
      <dsp:spPr>
        <a:xfrm>
          <a:off x="2163813" y="1757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DIST_LN (AM)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163813" y="1757"/>
        <a:ext cx="1270516" cy="1270516"/>
      </dsp:txXfrm>
    </dsp:sp>
    <dsp:sp modelId="{D1F94E08-6670-41E4-8D6D-791AF7BA0E25}">
      <dsp:nvSpPr>
        <dsp:cNvPr id="0" name=""/>
        <dsp:cNvSpPr/>
      </dsp:nvSpPr>
      <dsp:spPr>
        <a:xfrm>
          <a:off x="3832029" y="2891191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JRNL_LN (AM)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832029" y="2891191"/>
        <a:ext cx="1270516" cy="1270516"/>
      </dsp:txXfrm>
    </dsp:sp>
    <dsp:sp modelId="{BE5ECC5C-5B3D-449E-B054-F4C291C96676}">
      <dsp:nvSpPr>
        <dsp:cNvPr id="0" name=""/>
        <dsp:cNvSpPr/>
      </dsp:nvSpPr>
      <dsp:spPr>
        <a:xfrm>
          <a:off x="495598" y="2891191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LEDGER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95598" y="2891191"/>
        <a:ext cx="1270516" cy="127051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A57B4-FD24-46FA-8615-8611AAA81047}">
      <dsp:nvSpPr>
        <dsp:cNvPr id="0" name=""/>
        <dsp:cNvSpPr/>
      </dsp:nvSpPr>
      <dsp:spPr>
        <a:xfrm>
          <a:off x="1176020" y="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ASSET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176020" y="0"/>
        <a:ext cx="1224280" cy="1224280"/>
      </dsp:txXfrm>
    </dsp:sp>
    <dsp:sp modelId="{59E97DF8-E14C-4C67-9C79-A457E86DBF80}">
      <dsp:nvSpPr>
        <dsp:cNvPr id="0" name=""/>
        <dsp:cNvSpPr/>
      </dsp:nvSpPr>
      <dsp:spPr>
        <a:xfrm>
          <a:off x="56388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BOOK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63880" y="1224280"/>
        <a:ext cx="1224280" cy="1224280"/>
      </dsp:txXfrm>
    </dsp:sp>
    <dsp:sp modelId="{7AB40257-EEF8-4CD7-9555-051632286569}">
      <dsp:nvSpPr>
        <dsp:cNvPr id="0" name=""/>
        <dsp:cNvSpPr/>
      </dsp:nvSpPr>
      <dsp:spPr>
        <a:xfrm rot="10800000">
          <a:off x="117602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COST</a:t>
          </a:r>
          <a:endParaRPr lang="en-US" sz="1100" b="1" kern="1200" dirty="0">
            <a:solidFill>
              <a:schemeClr val="tx1"/>
            </a:solidFill>
          </a:endParaRPr>
        </a:p>
      </dsp:txBody>
      <dsp:txXfrm rot="10800000">
        <a:off x="1176020" y="1224280"/>
        <a:ext cx="1224280" cy="1224280"/>
      </dsp:txXfrm>
    </dsp:sp>
    <dsp:sp modelId="{FD0938A7-8B7E-43EA-A186-0A0A3688B470}">
      <dsp:nvSpPr>
        <dsp:cNvPr id="0" name=""/>
        <dsp:cNvSpPr/>
      </dsp:nvSpPr>
      <dsp:spPr>
        <a:xfrm>
          <a:off x="178816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solidFill>
              <a:schemeClr val="tx1"/>
            </a:solidFill>
          </a:endParaRPr>
        </a:p>
      </dsp:txBody>
      <dsp:txXfrm>
        <a:off x="1788160" y="1224280"/>
        <a:ext cx="1224280" cy="1224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A57B4-FD24-46FA-8615-8611AAA81047}">
      <dsp:nvSpPr>
        <dsp:cNvPr id="0" name=""/>
        <dsp:cNvSpPr/>
      </dsp:nvSpPr>
      <dsp:spPr>
        <a:xfrm>
          <a:off x="1102054" y="0"/>
          <a:ext cx="1183056" cy="1183056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ASSET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102054" y="0"/>
        <a:ext cx="1183056" cy="1183056"/>
      </dsp:txXfrm>
    </dsp:sp>
    <dsp:sp modelId="{59E97DF8-E14C-4C67-9C79-A457E86DBF80}">
      <dsp:nvSpPr>
        <dsp:cNvPr id="0" name=""/>
        <dsp:cNvSpPr/>
      </dsp:nvSpPr>
      <dsp:spPr>
        <a:xfrm>
          <a:off x="510526" y="1183056"/>
          <a:ext cx="1183056" cy="1183056"/>
        </a:xfrm>
        <a:prstGeom prst="triangl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BOOK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10526" y="1183056"/>
        <a:ext cx="1183056" cy="1183056"/>
      </dsp:txXfrm>
    </dsp:sp>
    <dsp:sp modelId="{7AB40257-EEF8-4CD7-9555-051632286569}">
      <dsp:nvSpPr>
        <dsp:cNvPr id="0" name=""/>
        <dsp:cNvSpPr/>
      </dsp:nvSpPr>
      <dsp:spPr>
        <a:xfrm rot="10800000">
          <a:off x="1102054" y="1183056"/>
          <a:ext cx="1183056" cy="1183056"/>
        </a:xfrm>
        <a:prstGeom prst="triangl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COST</a:t>
          </a:r>
          <a:endParaRPr lang="en-US" sz="1100" b="1" kern="1200" dirty="0">
            <a:solidFill>
              <a:schemeClr val="tx1"/>
            </a:solidFill>
          </a:endParaRPr>
        </a:p>
      </dsp:txBody>
      <dsp:txXfrm rot="10800000">
        <a:off x="1102054" y="1183056"/>
        <a:ext cx="1183056" cy="1183056"/>
      </dsp:txXfrm>
    </dsp:sp>
    <dsp:sp modelId="{FD0938A7-8B7E-43EA-A186-0A0A3688B470}">
      <dsp:nvSpPr>
        <dsp:cNvPr id="0" name=""/>
        <dsp:cNvSpPr/>
      </dsp:nvSpPr>
      <dsp:spPr>
        <a:xfrm>
          <a:off x="1693582" y="1183056"/>
          <a:ext cx="1183056" cy="1183056"/>
        </a:xfrm>
        <a:prstGeom prst="triangl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solidFill>
              <a:schemeClr val="tx1"/>
            </a:solidFill>
          </a:endParaRPr>
        </a:p>
      </dsp:txBody>
      <dsp:txXfrm>
        <a:off x="1693582" y="1183056"/>
        <a:ext cx="1183056" cy="11830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DF4263-1147-4DBC-8619-D8BAF9EEF087}">
      <dsp:nvSpPr>
        <dsp:cNvPr id="0" name=""/>
        <dsp:cNvSpPr/>
      </dsp:nvSpPr>
      <dsp:spPr>
        <a:xfrm>
          <a:off x="876603" y="938322"/>
          <a:ext cx="2219027" cy="22190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Depreciation Reporting Table</a:t>
          </a:r>
          <a:endParaRPr lang="en-US" sz="2200" b="1" kern="1200" dirty="0"/>
        </a:p>
      </dsp:txBody>
      <dsp:txXfrm>
        <a:off x="876603" y="938322"/>
        <a:ext cx="2219027" cy="2219027"/>
      </dsp:txXfrm>
    </dsp:sp>
    <dsp:sp modelId="{7CCF5468-38A4-4100-8EF4-C9A9DDC5F687}">
      <dsp:nvSpPr>
        <dsp:cNvPr id="0" name=""/>
        <dsp:cNvSpPr/>
      </dsp:nvSpPr>
      <dsp:spPr>
        <a:xfrm>
          <a:off x="1292224" y="8036"/>
          <a:ext cx="1416050" cy="117379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Depreciation</a:t>
          </a:r>
          <a:endParaRPr lang="en-US" sz="1100" b="1" kern="1200" dirty="0"/>
        </a:p>
      </dsp:txBody>
      <dsp:txXfrm>
        <a:off x="1292224" y="8036"/>
        <a:ext cx="1416050" cy="1173798"/>
      </dsp:txXfrm>
    </dsp:sp>
    <dsp:sp modelId="{6D42FE73-F786-420A-A72F-6597C4970174}">
      <dsp:nvSpPr>
        <dsp:cNvPr id="0" name=""/>
        <dsp:cNvSpPr/>
      </dsp:nvSpPr>
      <dsp:spPr>
        <a:xfrm>
          <a:off x="1266828" y="2914296"/>
          <a:ext cx="1466843" cy="11416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DIST_LN</a:t>
          </a:r>
          <a:endParaRPr lang="en-US" sz="1200" b="1" kern="1200" dirty="0"/>
        </a:p>
      </dsp:txBody>
      <dsp:txXfrm>
        <a:off x="1266828" y="2914296"/>
        <a:ext cx="1466843" cy="11416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DF4263-1147-4DBC-8619-D8BAF9EEF087}">
      <dsp:nvSpPr>
        <dsp:cNvPr id="0" name=""/>
        <dsp:cNvSpPr/>
      </dsp:nvSpPr>
      <dsp:spPr>
        <a:xfrm>
          <a:off x="1551467" y="838982"/>
          <a:ext cx="2496343" cy="24963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NET BOOK VALUE</a:t>
          </a:r>
          <a:endParaRPr lang="en-US" sz="2000" b="1" kern="1200" dirty="0"/>
        </a:p>
      </dsp:txBody>
      <dsp:txXfrm>
        <a:off x="1551467" y="838982"/>
        <a:ext cx="2496343" cy="2496343"/>
      </dsp:txXfrm>
    </dsp:sp>
    <dsp:sp modelId="{7CCF5468-38A4-4100-8EF4-C9A9DDC5F687}">
      <dsp:nvSpPr>
        <dsp:cNvPr id="0" name=""/>
        <dsp:cNvSpPr/>
      </dsp:nvSpPr>
      <dsp:spPr>
        <a:xfrm>
          <a:off x="1961951" y="189835"/>
          <a:ext cx="1248171" cy="12481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DEPR_RPT_  TBL</a:t>
          </a:r>
          <a:endParaRPr lang="en-US" sz="1200" b="1" kern="1200" dirty="0"/>
        </a:p>
      </dsp:txBody>
      <dsp:txXfrm>
        <a:off x="1961951" y="189835"/>
        <a:ext cx="1248171" cy="1248171"/>
      </dsp:txXfrm>
    </dsp:sp>
    <dsp:sp modelId="{6D42FE73-F786-420A-A72F-6597C4970174}">
      <dsp:nvSpPr>
        <dsp:cNvPr id="0" name=""/>
        <dsp:cNvSpPr/>
      </dsp:nvSpPr>
      <dsp:spPr>
        <a:xfrm>
          <a:off x="3368467" y="2625992"/>
          <a:ext cx="1248171" cy="124817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COST</a:t>
          </a:r>
          <a:endParaRPr lang="en-US" sz="1200" b="1" kern="1200" dirty="0"/>
        </a:p>
      </dsp:txBody>
      <dsp:txXfrm>
        <a:off x="3368467" y="2625992"/>
        <a:ext cx="1248171" cy="1248171"/>
      </dsp:txXfrm>
    </dsp:sp>
    <dsp:sp modelId="{23EB5812-7BB7-4C2B-A481-5511CA9FA5A0}">
      <dsp:nvSpPr>
        <dsp:cNvPr id="0" name=""/>
        <dsp:cNvSpPr/>
      </dsp:nvSpPr>
      <dsp:spPr>
        <a:xfrm>
          <a:off x="1148647" y="2650220"/>
          <a:ext cx="1248171" cy="12481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DIST_LN</a:t>
          </a:r>
          <a:endParaRPr lang="en-US" sz="1200" b="1" kern="1200" dirty="0"/>
        </a:p>
      </dsp:txBody>
      <dsp:txXfrm>
        <a:off x="1148647" y="2650220"/>
        <a:ext cx="1248171" cy="12481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FCCF5-D0FA-456D-A9DA-E5D0C26C407F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95C66B-8FB4-4245-BEFE-6D4425E616BD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ADAA1-C543-4BC5-B6FE-6F436EA190F7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4B1C88-00AD-414B-AB90-EF4347C4E2FA}">
      <dsp:nvSpPr>
        <dsp:cNvPr id="0" name=""/>
        <dsp:cNvSpPr/>
      </dsp:nvSpPr>
      <dsp:spPr>
        <a:xfrm>
          <a:off x="1891560" y="1655793"/>
          <a:ext cx="1815023" cy="18150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Net Book Value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891560" y="1655793"/>
        <a:ext cx="1815023" cy="1815023"/>
      </dsp:txXfrm>
    </dsp:sp>
    <dsp:sp modelId="{CD849925-DA04-4DF9-9FE5-1D6E2C73577A}">
      <dsp:nvSpPr>
        <dsp:cNvPr id="0" name=""/>
        <dsp:cNvSpPr/>
      </dsp:nvSpPr>
      <dsp:spPr>
        <a:xfrm>
          <a:off x="2163813" y="1757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DIST_LN (AM)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163813" y="1757"/>
        <a:ext cx="1270516" cy="1270516"/>
      </dsp:txXfrm>
    </dsp:sp>
    <dsp:sp modelId="{D1F94E08-6670-41E4-8D6D-791AF7BA0E25}">
      <dsp:nvSpPr>
        <dsp:cNvPr id="0" name=""/>
        <dsp:cNvSpPr/>
      </dsp:nvSpPr>
      <dsp:spPr>
        <a:xfrm>
          <a:off x="3832029" y="2891191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JRNL_LN (AM)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832029" y="2891191"/>
        <a:ext cx="1270516" cy="1270516"/>
      </dsp:txXfrm>
    </dsp:sp>
    <dsp:sp modelId="{BE5ECC5C-5B3D-449E-B054-F4C291C96676}">
      <dsp:nvSpPr>
        <dsp:cNvPr id="0" name=""/>
        <dsp:cNvSpPr/>
      </dsp:nvSpPr>
      <dsp:spPr>
        <a:xfrm>
          <a:off x="495598" y="2891191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LEDGER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95598" y="2891191"/>
        <a:ext cx="1270516" cy="127051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A57B4-FD24-46FA-8615-8611AAA81047}">
      <dsp:nvSpPr>
        <dsp:cNvPr id="0" name=""/>
        <dsp:cNvSpPr/>
      </dsp:nvSpPr>
      <dsp:spPr>
        <a:xfrm>
          <a:off x="1176020" y="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ASSET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176020" y="0"/>
        <a:ext cx="1224280" cy="1224280"/>
      </dsp:txXfrm>
    </dsp:sp>
    <dsp:sp modelId="{59E97DF8-E14C-4C67-9C79-A457E86DBF80}">
      <dsp:nvSpPr>
        <dsp:cNvPr id="0" name=""/>
        <dsp:cNvSpPr/>
      </dsp:nvSpPr>
      <dsp:spPr>
        <a:xfrm>
          <a:off x="56388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BOOK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63880" y="1224280"/>
        <a:ext cx="1224280" cy="1224280"/>
      </dsp:txXfrm>
    </dsp:sp>
    <dsp:sp modelId="{7AB40257-EEF8-4CD7-9555-051632286569}">
      <dsp:nvSpPr>
        <dsp:cNvPr id="0" name=""/>
        <dsp:cNvSpPr/>
      </dsp:nvSpPr>
      <dsp:spPr>
        <a:xfrm rot="10800000">
          <a:off x="117602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COST</a:t>
          </a:r>
          <a:endParaRPr lang="en-US" sz="1100" b="1" kern="1200" dirty="0">
            <a:solidFill>
              <a:schemeClr val="tx1"/>
            </a:solidFill>
          </a:endParaRPr>
        </a:p>
      </dsp:txBody>
      <dsp:txXfrm rot="10800000">
        <a:off x="1176020" y="1224280"/>
        <a:ext cx="1224280" cy="1224280"/>
      </dsp:txXfrm>
    </dsp:sp>
    <dsp:sp modelId="{FD0938A7-8B7E-43EA-A186-0A0A3688B470}">
      <dsp:nvSpPr>
        <dsp:cNvPr id="0" name=""/>
        <dsp:cNvSpPr/>
      </dsp:nvSpPr>
      <dsp:spPr>
        <a:xfrm>
          <a:off x="178816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solidFill>
              <a:schemeClr val="tx1"/>
            </a:solidFill>
          </a:endParaRPr>
        </a:p>
      </dsp:txBody>
      <dsp:txXfrm>
        <a:off x="1788160" y="1224280"/>
        <a:ext cx="1224280" cy="12242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FCCF5-D0FA-456D-A9DA-E5D0C26C407F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95C66B-8FB4-4245-BEFE-6D4425E616BD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ADAA1-C543-4BC5-B6FE-6F436EA190F7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4B1C88-00AD-414B-AB90-EF4347C4E2FA}">
      <dsp:nvSpPr>
        <dsp:cNvPr id="0" name=""/>
        <dsp:cNvSpPr/>
      </dsp:nvSpPr>
      <dsp:spPr>
        <a:xfrm>
          <a:off x="1891560" y="1655793"/>
          <a:ext cx="1815023" cy="18150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Net Book Value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891560" y="1655793"/>
        <a:ext cx="1815023" cy="1815023"/>
      </dsp:txXfrm>
    </dsp:sp>
    <dsp:sp modelId="{CD849925-DA04-4DF9-9FE5-1D6E2C73577A}">
      <dsp:nvSpPr>
        <dsp:cNvPr id="0" name=""/>
        <dsp:cNvSpPr/>
      </dsp:nvSpPr>
      <dsp:spPr>
        <a:xfrm>
          <a:off x="2163813" y="1757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DIST_LN (AM)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163813" y="1757"/>
        <a:ext cx="1270516" cy="1270516"/>
      </dsp:txXfrm>
    </dsp:sp>
    <dsp:sp modelId="{D1F94E08-6670-41E4-8D6D-791AF7BA0E25}">
      <dsp:nvSpPr>
        <dsp:cNvPr id="0" name=""/>
        <dsp:cNvSpPr/>
      </dsp:nvSpPr>
      <dsp:spPr>
        <a:xfrm>
          <a:off x="3832029" y="2891191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JRNL_LN (AM)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832029" y="2891191"/>
        <a:ext cx="1270516" cy="1270516"/>
      </dsp:txXfrm>
    </dsp:sp>
    <dsp:sp modelId="{BE5ECC5C-5B3D-449E-B054-F4C291C96676}">
      <dsp:nvSpPr>
        <dsp:cNvPr id="0" name=""/>
        <dsp:cNvSpPr/>
      </dsp:nvSpPr>
      <dsp:spPr>
        <a:xfrm>
          <a:off x="495598" y="2891191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LEDGER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95598" y="2891191"/>
        <a:ext cx="1270516" cy="127051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A57B4-FD24-46FA-8615-8611AAA81047}">
      <dsp:nvSpPr>
        <dsp:cNvPr id="0" name=""/>
        <dsp:cNvSpPr/>
      </dsp:nvSpPr>
      <dsp:spPr>
        <a:xfrm>
          <a:off x="1176020" y="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ASSET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176020" y="0"/>
        <a:ext cx="1224280" cy="1224280"/>
      </dsp:txXfrm>
    </dsp:sp>
    <dsp:sp modelId="{59E97DF8-E14C-4C67-9C79-A457E86DBF80}">
      <dsp:nvSpPr>
        <dsp:cNvPr id="0" name=""/>
        <dsp:cNvSpPr/>
      </dsp:nvSpPr>
      <dsp:spPr>
        <a:xfrm>
          <a:off x="56388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BOOK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563880" y="1224280"/>
        <a:ext cx="1224280" cy="1224280"/>
      </dsp:txXfrm>
    </dsp:sp>
    <dsp:sp modelId="{7AB40257-EEF8-4CD7-9555-051632286569}">
      <dsp:nvSpPr>
        <dsp:cNvPr id="0" name=""/>
        <dsp:cNvSpPr/>
      </dsp:nvSpPr>
      <dsp:spPr>
        <a:xfrm rot="10800000">
          <a:off x="117602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COST</a:t>
          </a:r>
          <a:endParaRPr lang="en-US" sz="1100" b="1" kern="1200" dirty="0">
            <a:solidFill>
              <a:schemeClr val="tx1"/>
            </a:solidFill>
          </a:endParaRPr>
        </a:p>
      </dsp:txBody>
      <dsp:txXfrm rot="10800000">
        <a:off x="1176020" y="1224280"/>
        <a:ext cx="1224280" cy="1224280"/>
      </dsp:txXfrm>
    </dsp:sp>
    <dsp:sp modelId="{FD0938A7-8B7E-43EA-A186-0A0A3688B470}">
      <dsp:nvSpPr>
        <dsp:cNvPr id="0" name=""/>
        <dsp:cNvSpPr/>
      </dsp:nvSpPr>
      <dsp:spPr>
        <a:xfrm>
          <a:off x="1788160" y="1224280"/>
          <a:ext cx="1224280" cy="1224280"/>
        </a:xfrm>
        <a:prstGeom prst="triangl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solidFill>
              <a:schemeClr val="tx1"/>
            </a:solidFill>
          </a:endParaRPr>
        </a:p>
      </dsp:txBody>
      <dsp:txXfrm>
        <a:off x="1788160" y="1224280"/>
        <a:ext cx="1224280" cy="12242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FCCF5-D0FA-456D-A9DA-E5D0C26C407F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95C66B-8FB4-4245-BEFE-6D4425E616BD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ADAA1-C543-4BC5-B6FE-6F436EA190F7}">
      <dsp:nvSpPr>
        <dsp:cNvPr id="0" name=""/>
        <dsp:cNvSpPr/>
      </dsp:nvSpPr>
      <dsp:spPr>
        <a:xfrm>
          <a:off x="827043" y="591276"/>
          <a:ext cx="3944056" cy="3944056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4B1C88-00AD-414B-AB90-EF4347C4E2FA}">
      <dsp:nvSpPr>
        <dsp:cNvPr id="0" name=""/>
        <dsp:cNvSpPr/>
      </dsp:nvSpPr>
      <dsp:spPr>
        <a:xfrm>
          <a:off x="1891560" y="1655793"/>
          <a:ext cx="1815023" cy="18150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Net Book Value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891560" y="1655793"/>
        <a:ext cx="1815023" cy="1815023"/>
      </dsp:txXfrm>
    </dsp:sp>
    <dsp:sp modelId="{CD849925-DA04-4DF9-9FE5-1D6E2C73577A}">
      <dsp:nvSpPr>
        <dsp:cNvPr id="0" name=""/>
        <dsp:cNvSpPr/>
      </dsp:nvSpPr>
      <dsp:spPr>
        <a:xfrm>
          <a:off x="2163813" y="1757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DIST_LN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163813" y="1757"/>
        <a:ext cx="1270516" cy="1270516"/>
      </dsp:txXfrm>
    </dsp:sp>
    <dsp:sp modelId="{D1F94E08-6670-41E4-8D6D-791AF7BA0E25}">
      <dsp:nvSpPr>
        <dsp:cNvPr id="0" name=""/>
        <dsp:cNvSpPr/>
      </dsp:nvSpPr>
      <dsp:spPr>
        <a:xfrm>
          <a:off x="3832029" y="2891191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JRNL_LN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832029" y="2891191"/>
        <a:ext cx="1270516" cy="1270516"/>
      </dsp:txXfrm>
    </dsp:sp>
    <dsp:sp modelId="{BE5ECC5C-5B3D-449E-B054-F4C291C96676}">
      <dsp:nvSpPr>
        <dsp:cNvPr id="0" name=""/>
        <dsp:cNvSpPr/>
      </dsp:nvSpPr>
      <dsp:spPr>
        <a:xfrm>
          <a:off x="495598" y="2891191"/>
          <a:ext cx="1270516" cy="127051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LEDGER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95598" y="2891191"/>
        <a:ext cx="1270516" cy="1270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FBD9E-A8F6-6D4E-954F-81B5CFB033F7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E1CC-29F1-7944-90DA-C821687A1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AP/PO</a:t>
            </a:r>
            <a:r>
              <a:rPr lang="en-US" baseline="0" dirty="0" smtClean="0"/>
              <a:t> Push can be run by specifying it to run for all pending entries, voucher/receipt id, profile or system source to pick up all vouchers or all receipts.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Unlike the Voucher Load/Receipt Push processes, the Process Monitor provides excellent information on results of running the PO/AP/AM Interface such as the Pre Interface and line numbers processed successfully.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Again, you’ll want to notate the Interface IDs.  These along with the originating Pre-Interface IDs loaded into the Interface Tables can be identified in the Process Monitor – Message Log when the load process is run. 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find information that is incorrect on the INTFC_FIN, depending on your AM</a:t>
            </a:r>
            <a:r>
              <a:rPr lang="en-US" baseline="0" dirty="0" smtClean="0"/>
              <a:t> user preferences, certain or all fields will be available for modification while the transaction is in a ‘Pending’ Status.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there were transactions that </a:t>
            </a:r>
            <a:r>
              <a:rPr lang="en-US" baseline="0" dirty="0" err="1" smtClean="0"/>
              <a:t>errored</a:t>
            </a:r>
            <a:r>
              <a:rPr lang="en-US" baseline="0" dirty="0" smtClean="0"/>
              <a:t>, the error message will be viewable on the INTFC_FIN page.  Depending on the issue, duplicate tag, </a:t>
            </a:r>
            <a:r>
              <a:rPr lang="en-US" baseline="0" dirty="0" err="1" smtClean="0"/>
              <a:t>acctg</a:t>
            </a:r>
            <a:r>
              <a:rPr lang="en-US" baseline="0" dirty="0" smtClean="0"/>
              <a:t> date, etc., you may need to make the change on either the INTFC_FIN, INTFC_PHY_A, or both pages.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</a:t>
            </a:r>
            <a:r>
              <a:rPr lang="en-US" baseline="0" dirty="0" smtClean="0"/>
              <a:t> finally, after confirming all the physical asset data is correct and unitizing, or consolidating interface lines, if needed, you’re ready to create assets within the AM (ABC) tables.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325" indent="-22432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EDC63-4CCD-4DCF-812C-DBC997D9A89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318FA-3019-45A9-96C1-60FEB0E984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325" indent="-22432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EDC63-4CCD-4DCF-812C-DBC997D9A8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97280" lvl="2" indent="-246888">
              <a:lnSpc>
                <a:spcPct val="150000"/>
              </a:lnSpc>
              <a:buFont typeface="Wingdings 2"/>
              <a:buNone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2E1CC-29F1-7944-90DA-C821687A17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325" indent="-22432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EDC63-4CCD-4DCF-812C-DBC997D9A89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367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17367"/>
            <a:ext cx="5111750" cy="36317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18958"/>
            <a:ext cx="3008313" cy="350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5402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15925" y="1371600"/>
            <a:ext cx="8305800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400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152400" y="6477000"/>
            <a:ext cx="6629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2010 Board of Regents of the University System of Georgia.  All Rights Reserved.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152400"/>
            <a:ext cx="2286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Georgia</a:t>
            </a:r>
            <a:r>
              <a:rPr lang="en-US" sz="1000" i="1" dirty="0">
                <a:latin typeface="+mn-lt"/>
              </a:rPr>
              <a:t>FIRST</a:t>
            </a:r>
            <a:r>
              <a:rPr lang="en-US" sz="1000" dirty="0">
                <a:latin typeface="+mn-lt"/>
              </a:rPr>
              <a:t> Wimba Training Series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324600" y="6477000"/>
            <a:ext cx="23622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507F57F-E794-472C-B2F4-563928494519}" type="slidenum">
              <a:rPr lang="en-US" sz="10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6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R_logo_blue-transparen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1380" y="6071407"/>
            <a:ext cx="629227" cy="630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0440" y="6486905"/>
            <a:ext cx="2060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i="1" dirty="0" smtClean="0">
                <a:solidFill>
                  <a:srgbClr val="2E3698"/>
                </a:solidFill>
                <a:latin typeface="Arial"/>
                <a:cs typeface="Arial"/>
              </a:rPr>
              <a:t>“Creating A</a:t>
            </a:r>
            <a:r>
              <a:rPr lang="en-US" sz="800" b="1" i="1" baseline="0" dirty="0" smtClean="0">
                <a:solidFill>
                  <a:srgbClr val="2E3698"/>
                </a:solidFill>
                <a:latin typeface="Arial"/>
                <a:cs typeface="Arial"/>
              </a:rPr>
              <a:t> More Educated Georgia”</a:t>
            </a:r>
            <a:endParaRPr lang="en-US" sz="800" b="1" i="1" dirty="0">
              <a:solidFill>
                <a:srgbClr val="2E3698"/>
              </a:solidFill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819975"/>
            <a:ext cx="9144000" cy="45719"/>
          </a:xfrm>
          <a:prstGeom prst="roundRect">
            <a:avLst/>
          </a:prstGeom>
          <a:solidFill>
            <a:srgbClr val="2E36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ts_powerpoint_banner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138497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033" y="6497042"/>
            <a:ext cx="5804092" cy="230832"/>
            <a:chOff x="22033" y="6497042"/>
            <a:chExt cx="5804092" cy="230832"/>
          </a:xfrm>
        </p:grpSpPr>
        <p:sp>
          <p:nvSpPr>
            <p:cNvPr id="12" name="TextBox 11"/>
            <p:cNvSpPr txBox="1"/>
            <p:nvPr/>
          </p:nvSpPr>
          <p:spPr>
            <a:xfrm>
              <a:off x="22033" y="6497042"/>
              <a:ext cx="58040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000090"/>
                  </a:solidFill>
                </a:rPr>
                <a:t>GALILEO         GeorgiaBEST         GeorgiaFIRST         Georgia ONmyLINE         GeorgiaVIEW         GIL         PeachNet</a:t>
              </a:r>
              <a:endParaRPr lang="en-US" sz="900" dirty="0">
                <a:solidFill>
                  <a:srgbClr val="00009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95753" y="6597758"/>
              <a:ext cx="43942" cy="40386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624993" y="6596807"/>
              <a:ext cx="43942" cy="40386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23419" y="6597758"/>
              <a:ext cx="43942" cy="40386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381630" y="6597758"/>
              <a:ext cx="43942" cy="40386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19228" y="6596807"/>
              <a:ext cx="43942" cy="40386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264662" y="6597758"/>
              <a:ext cx="43942" cy="40386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4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4.w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4.w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14.wm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g.edu/gafirst-fin/training/archives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6" y="2090057"/>
            <a:ext cx="8953994" cy="2263155"/>
          </a:xfrm>
        </p:spPr>
        <p:txBody>
          <a:bodyPr/>
          <a:lstStyle/>
          <a:p>
            <a:r>
              <a:rPr lang="en-US" dirty="0" smtClean="0"/>
              <a:t>The ABC’s (</a:t>
            </a:r>
            <a:r>
              <a:rPr lang="en-US" b="1" i="1" dirty="0" smtClean="0"/>
              <a:t>and don’t forget D</a:t>
            </a:r>
            <a:r>
              <a:rPr lang="en-US" i="1" dirty="0" smtClean="0"/>
              <a:t>!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of  Asset Management Reconciliation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April Harder</a:t>
            </a:r>
            <a:br>
              <a:rPr lang="en-US" sz="3200" dirty="0" smtClean="0"/>
            </a:br>
            <a:r>
              <a:rPr lang="en-US" sz="3200" dirty="0" smtClean="0"/>
              <a:t>Christy Todd</a:t>
            </a:r>
            <a:br>
              <a:rPr lang="en-US" sz="3200" dirty="0" smtClean="0"/>
            </a:br>
            <a:r>
              <a:rPr lang="en-US" sz="3200" dirty="0" err="1" smtClean="0"/>
              <a:t>Ga</a:t>
            </a:r>
            <a:r>
              <a:rPr lang="en-US" sz="3200" i="1" dirty="0" err="1" smtClean="0"/>
              <a:t>FIRST</a:t>
            </a:r>
            <a:r>
              <a:rPr lang="en-US" sz="3200" dirty="0" smtClean="0"/>
              <a:t> Financials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08315" y="1184353"/>
            <a:ext cx="6662056" cy="5305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8656"/>
            <a:ext cx="8229600" cy="4677507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2800" b="1" dirty="0" smtClean="0"/>
              <a:t>Review Interface Pages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Review Interface pages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After running the Payables/Purchasing Interface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INTFC_PHY_A – Physical attributes (derived from the receipt)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/>
              <a:t>INTFC_FIN	 - Financial attributes (derived from  the voucher)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Update available fields if needed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Navigation: Asset Management &gt; Send/Receive Information &gt; Approve Financial Information &gt; Review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Business Process: AM.020.016</a:t>
            </a:r>
          </a:p>
          <a:p>
            <a:pPr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94014" y="1335444"/>
            <a:ext cx="6955973" cy="4983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7443" y="1296745"/>
            <a:ext cx="7399389" cy="50060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698643"/>
            <a:ext cx="8229600" cy="842481"/>
          </a:xfrm>
        </p:spPr>
        <p:txBody>
          <a:bodyPr/>
          <a:lstStyle/>
          <a:p>
            <a:pPr eaLnBrk="1" hangingPunct="1"/>
            <a:r>
              <a:rPr lang="en-US" dirty="0" smtClean="0"/>
              <a:t>Process Flow of Interfacing Assets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PO for Asset &amp; Dispatch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38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PO Receipt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90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Voucher from PO Receipt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 Voucher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Run BORQM002 Query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Push Receivers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44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Load Vouchers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42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Review Pre AM Pages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Run Payables/ Purchasing Interface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84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Review Interface Pages &amp; Make Changes if Necessary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44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Consolidate and/or Unitize Assets if Necessary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342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Run Transloader Process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4" idx="3"/>
            <a:endCxn id="5" idx="1"/>
          </p:cNvCxnSpPr>
          <p:nvPr/>
        </p:nvCxnSpPr>
        <p:spPr>
          <a:xfrm>
            <a:off x="2133600" y="2286000"/>
            <a:ext cx="33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6" idx="1"/>
          </p:cNvCxnSpPr>
          <p:nvPr/>
        </p:nvCxnSpPr>
        <p:spPr>
          <a:xfrm>
            <a:off x="4368800" y="2286000"/>
            <a:ext cx="33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6604000" y="2286000"/>
            <a:ext cx="33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2"/>
            <a:endCxn id="8" idx="0"/>
          </p:cNvCxnSpPr>
          <p:nvPr/>
        </p:nvCxnSpPr>
        <p:spPr>
          <a:xfrm rot="5400000">
            <a:off x="4286250" y="-209550"/>
            <a:ext cx="495300" cy="6705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9" idx="1"/>
          </p:cNvCxnSpPr>
          <p:nvPr/>
        </p:nvCxnSpPr>
        <p:spPr>
          <a:xfrm>
            <a:off x="2133600" y="40005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>
            <a:off x="4343400" y="4000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  <a:endCxn id="11" idx="1"/>
          </p:cNvCxnSpPr>
          <p:nvPr/>
        </p:nvCxnSpPr>
        <p:spPr>
          <a:xfrm>
            <a:off x="6629400" y="40005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2" idx="0"/>
          </p:cNvCxnSpPr>
          <p:nvPr/>
        </p:nvCxnSpPr>
        <p:spPr>
          <a:xfrm rot="5400000">
            <a:off x="4286250" y="1504950"/>
            <a:ext cx="495300" cy="6705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  <a:endCxn id="13" idx="1"/>
          </p:cNvCxnSpPr>
          <p:nvPr/>
        </p:nvCxnSpPr>
        <p:spPr>
          <a:xfrm>
            <a:off x="21336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4343400" y="5715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  <a:endCxn id="15" idx="1"/>
          </p:cNvCxnSpPr>
          <p:nvPr/>
        </p:nvCxnSpPr>
        <p:spPr>
          <a:xfrm>
            <a:off x="66294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Manual Additions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600" dirty="0" smtClean="0"/>
              <a:t>Manual Asset Additions should be performed for: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Assets with Multiple </a:t>
            </a:r>
            <a:r>
              <a:rPr lang="en-US" sz="2200" dirty="0" err="1" smtClean="0"/>
              <a:t>Chartstrings</a:t>
            </a:r>
            <a:endParaRPr lang="en-US" sz="22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Capital Leases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Donations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Partial Payment Assets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en-US" sz="2200" dirty="0" smtClean="0"/>
              <a:t>PO Lines marked as ‘Amount Only</a:t>
            </a:r>
            <a:r>
              <a:rPr lang="en-US" sz="2200" smtClean="0"/>
              <a:t>’ (multiple </a:t>
            </a:r>
            <a:r>
              <a:rPr lang="en-US" sz="2200" dirty="0" smtClean="0"/>
              <a:t>vouchers)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7369" y="1554480"/>
            <a:ext cx="8809262" cy="1065007"/>
          </a:xfrm>
        </p:spPr>
        <p:txBody>
          <a:bodyPr/>
          <a:lstStyle/>
          <a:p>
            <a:pPr algn="l"/>
            <a:r>
              <a:rPr lang="en-US" sz="2800" dirty="0" smtClean="0"/>
              <a:t>Begin with the end in mind: </a:t>
            </a:r>
            <a:r>
              <a:rPr lang="en-US" sz="2400" b="1" dirty="0" smtClean="0"/>
              <a:t>A</a:t>
            </a:r>
            <a:r>
              <a:rPr lang="en-US" sz="2400" dirty="0" smtClean="0"/>
              <a:t>sset &gt; </a:t>
            </a:r>
            <a:r>
              <a:rPr lang="en-US" sz="2400" b="1" dirty="0" smtClean="0"/>
              <a:t>B</a:t>
            </a:r>
            <a:r>
              <a:rPr lang="en-US" sz="2400" dirty="0" smtClean="0"/>
              <a:t>ook &gt; </a:t>
            </a:r>
            <a:r>
              <a:rPr lang="en-US" sz="2400" b="1" dirty="0" smtClean="0"/>
              <a:t>C</a:t>
            </a:r>
            <a:r>
              <a:rPr lang="en-US" sz="2400" dirty="0" smtClean="0"/>
              <a:t>ost &gt; </a:t>
            </a:r>
            <a:r>
              <a:rPr lang="en-US" sz="2400" b="1" dirty="0" smtClean="0"/>
              <a:t>D</a:t>
            </a:r>
            <a:r>
              <a:rPr lang="en-US" sz="2400" dirty="0" smtClean="0"/>
              <a:t>epreciation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387275" y="2366681"/>
            <a:ext cx="8240357" cy="3646843"/>
          </a:xfrm>
        </p:spPr>
        <p:txBody>
          <a:bodyPr/>
          <a:lstStyle/>
          <a:p>
            <a:r>
              <a:rPr lang="en-US" sz="2800" dirty="0" smtClean="0"/>
              <a:t>\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76395" y="3569308"/>
            <a:ext cx="1739590" cy="3679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56" y="2086984"/>
            <a:ext cx="8497289" cy="39409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494150" y="3799684"/>
            <a:ext cx="2483765" cy="46257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7900" y="5396987"/>
            <a:ext cx="2226833" cy="3003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7900" y="3268940"/>
            <a:ext cx="2226833" cy="30036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506072"/>
            <a:ext cx="7772400" cy="419547"/>
          </a:xfrm>
        </p:spPr>
        <p:txBody>
          <a:bodyPr/>
          <a:lstStyle/>
          <a:p>
            <a:r>
              <a:rPr lang="en-US" sz="2500" b="1" dirty="0" smtClean="0"/>
              <a:t>Specifying a Prior Period In Service Date</a:t>
            </a:r>
            <a:endParaRPr lang="en-US" sz="25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08611" y="3351007"/>
            <a:ext cx="1721224" cy="564777"/>
          </a:xfrm>
          <a:prstGeom prst="roundRect">
            <a:avLst/>
          </a:prstGeom>
          <a:noFill/>
          <a:ln w="19050">
            <a:solidFill>
              <a:srgbClr val="FF0000">
                <a:alpha val="6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2055946"/>
            <a:ext cx="8347150" cy="42265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5486400" y="5120640"/>
            <a:ext cx="2829261" cy="68848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9575" y="3351006"/>
            <a:ext cx="2980897" cy="5647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9575" y="5120640"/>
            <a:ext cx="2364447" cy="5647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34764" y="3351006"/>
            <a:ext cx="1849807" cy="56477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Asset Maintenance</a:t>
            </a:r>
          </a:p>
          <a:p>
            <a:r>
              <a:rPr lang="en-US" dirty="0" smtClean="0"/>
              <a:t>Updating Assets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 err="1" smtClean="0"/>
              <a:t>vs</a:t>
            </a:r>
            <a:r>
              <a:rPr lang="en-US" dirty="0" smtClean="0"/>
              <a:t> Financial updates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Updating Asset Transactions</a:t>
            </a:r>
          </a:p>
          <a:p>
            <a:pPr lvl="1"/>
            <a:r>
              <a:rPr lang="en-US" dirty="0" smtClean="0"/>
              <a:t>Reviewing the Open Trans page</a:t>
            </a:r>
          </a:p>
          <a:p>
            <a:pPr lvl="1"/>
            <a:r>
              <a:rPr lang="en-US" dirty="0" smtClean="0"/>
              <a:t>Using the Change/Delete Pending Trans page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	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“Open Trans” </a:t>
            </a:r>
            <a:r>
              <a:rPr lang="en-US" dirty="0" smtClean="0"/>
              <a:t>page:	</a:t>
            </a:r>
          </a:p>
          <a:p>
            <a:pPr lvl="1"/>
            <a:r>
              <a:rPr lang="en-US" dirty="0" smtClean="0"/>
              <a:t>AM &gt; Depreciation &gt; Open Transactions</a:t>
            </a:r>
          </a:p>
          <a:p>
            <a:pPr lvl="1"/>
            <a:r>
              <a:rPr lang="en-US" dirty="0" smtClean="0"/>
              <a:t>contains any transaction, pending depreciation calculation. </a:t>
            </a:r>
          </a:p>
          <a:p>
            <a:pPr lvl="1"/>
            <a:r>
              <a:rPr lang="en-US" dirty="0" smtClean="0"/>
              <a:t>No updates allowed on this page</a:t>
            </a:r>
          </a:p>
          <a:p>
            <a:pPr lvl="1"/>
            <a:r>
              <a:rPr lang="en-US" dirty="0" smtClean="0"/>
              <a:t>Business Process AM.060.050</a:t>
            </a:r>
          </a:p>
          <a:p>
            <a:pPr lvl="1"/>
            <a:r>
              <a:rPr lang="en-US" dirty="0" smtClean="0"/>
              <a:t>Review all open trans by running the BOR_AM_OPEN_TRANS query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59149"/>
            <a:ext cx="8229600" cy="4667015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Asset Creation </a:t>
            </a:r>
          </a:p>
          <a:p>
            <a:pPr lvl="1"/>
            <a:r>
              <a:rPr lang="en-US" dirty="0" smtClean="0"/>
              <a:t>Prevent reconciling issues right from the start</a:t>
            </a:r>
          </a:p>
          <a:p>
            <a:r>
              <a:rPr lang="en-US" dirty="0" smtClean="0"/>
              <a:t>Asset Maintenance </a:t>
            </a:r>
          </a:p>
          <a:p>
            <a:pPr lvl="1"/>
            <a:r>
              <a:rPr lang="en-US" dirty="0" smtClean="0"/>
              <a:t>Avoid trouble when there’s a need for change</a:t>
            </a:r>
          </a:p>
          <a:p>
            <a:r>
              <a:rPr lang="en-US" dirty="0" smtClean="0"/>
              <a:t>Month End Processing</a:t>
            </a:r>
          </a:p>
          <a:p>
            <a:pPr lvl="1"/>
            <a:r>
              <a:rPr lang="en-US" dirty="0" smtClean="0"/>
              <a:t>What, When, Where, and How</a:t>
            </a:r>
          </a:p>
          <a:p>
            <a:r>
              <a:rPr lang="en-US" dirty="0" smtClean="0"/>
              <a:t>AM Reconciliation Points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272" y="1551398"/>
            <a:ext cx="8039528" cy="4574765"/>
          </a:xfrm>
        </p:spPr>
        <p:txBody>
          <a:bodyPr/>
          <a:lstStyle/>
          <a:p>
            <a:r>
              <a:rPr lang="en-US" sz="2600" dirty="0" smtClean="0"/>
              <a:t>The </a:t>
            </a:r>
            <a:r>
              <a:rPr lang="en-US" sz="2600" b="1" dirty="0" smtClean="0"/>
              <a:t>“Change/Delete Pending Trans” </a:t>
            </a:r>
            <a:r>
              <a:rPr lang="en-US" sz="2600" dirty="0" smtClean="0"/>
              <a:t>page:</a:t>
            </a:r>
            <a:endParaRPr lang="en-US" sz="2000" dirty="0" smtClean="0"/>
          </a:p>
          <a:p>
            <a:pPr lvl="1"/>
            <a:r>
              <a:rPr lang="en-US" sz="2400" dirty="0" smtClean="0"/>
              <a:t>Used to update financial transactions only 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en-US" dirty="0" smtClean="0"/>
              <a:t>Able to make changes to, or delete, pending transactions before running depreciation calculation. 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en-US" dirty="0" smtClean="0"/>
              <a:t>Asset additions, adjustments, transfers and re-categorizations can be modified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en-US" dirty="0" smtClean="0"/>
              <a:t>Retirement and/or parent/child assets may not be modified or deleted (Tran/</a:t>
            </a:r>
            <a:r>
              <a:rPr lang="en-US" dirty="0" err="1" smtClean="0"/>
              <a:t>Acctg</a:t>
            </a:r>
            <a:r>
              <a:rPr lang="en-US" dirty="0" smtClean="0"/>
              <a:t> dates may be modified) 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en-US" dirty="0" smtClean="0"/>
              <a:t>Business Process AM.020.240 </a:t>
            </a:r>
          </a:p>
          <a:p>
            <a:pPr marL="1371600" lvl="2" indent="-457200">
              <a:buFont typeface="Courier New" pitchFamily="49" charset="0"/>
              <a:buChar char="o"/>
            </a:pPr>
            <a:r>
              <a:rPr lang="en-US" dirty="0" smtClean="0"/>
              <a:t>AM &gt; Asset Transactions &gt; Financial Transactions</a:t>
            </a:r>
          </a:p>
          <a:p>
            <a:pPr marL="1371600" lvl="2" indent="-457200">
              <a:buFont typeface="Courier New" pitchFamily="49" charset="0"/>
              <a:buChar char="o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2952" y="2182229"/>
            <a:ext cx="7438096" cy="33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2952" y="1463040"/>
            <a:ext cx="553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Change/Delete Pending Trans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52953" y="5703570"/>
            <a:ext cx="743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Edit Trans Info </a:t>
            </a:r>
            <a:r>
              <a:rPr lang="en-US" dirty="0" smtClean="0"/>
              <a:t>box – allows you to modify Accounting Date, Transaction Date, and Transaction Code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40731"/>
            <a:ext cx="8229600" cy="2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474470"/>
            <a:ext cx="523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Change/Delete Pending Trans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8839"/>
            <a:ext cx="8229600" cy="340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41473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Change/Delete Pending Transactions -- Editable fields by Transaction type</a:t>
            </a:r>
            <a:endParaRPr lang="en-US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Asset Management                         Month End Processing</a:t>
            </a:r>
            <a:endParaRPr lang="en-US" sz="4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Month End AM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Running Depreciation Calculation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Ready to Load Depreciation &amp; NBV Reporting Tables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Running Accounting Entry Creation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Running Depreciation Close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Run NBV Report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Ready to begin Reconciliation process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Month End Processes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transactions are processed and when?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Where can I review the results after running each?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What if the results are incorrect?</a:t>
            </a:r>
          </a:p>
          <a:p>
            <a:pPr lvl="1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4791"/>
            <a:ext cx="8229600" cy="45113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Depreciation Calculation</a:t>
            </a:r>
          </a:p>
          <a:p>
            <a:pPr marL="914400" lvl="1" indent="-514350"/>
            <a:r>
              <a:rPr lang="en-US" dirty="0" smtClean="0"/>
              <a:t>Builds the Depreciation Table </a:t>
            </a:r>
            <a:r>
              <a:rPr lang="en-US" b="1" dirty="0" smtClean="0"/>
              <a:t>(DEPRECIATION) </a:t>
            </a:r>
            <a:r>
              <a:rPr lang="en-US" dirty="0" smtClean="0"/>
              <a:t>for new depreciable assets</a:t>
            </a:r>
          </a:p>
          <a:p>
            <a:pPr marL="914400" lvl="1" indent="-514350"/>
            <a:r>
              <a:rPr lang="en-US" dirty="0" smtClean="0"/>
              <a:t>Processes Open Transactions against existing assets &amp; rebuilds the DEPRECIATION for existing</a:t>
            </a:r>
          </a:p>
          <a:p>
            <a:pPr marL="914400" lvl="1" indent="-514350"/>
            <a:r>
              <a:rPr lang="en-US" dirty="0" smtClean="0"/>
              <a:t>If asset corrections are required, this process can be re-run for a single asset.</a:t>
            </a:r>
          </a:p>
          <a:p>
            <a:pPr marL="914400" lvl="1" indent="-514350"/>
            <a:r>
              <a:rPr lang="en-US" b="1" dirty="0" smtClean="0"/>
              <a:t>Prerequisite for Loading the Reporting Tables</a:t>
            </a:r>
          </a:p>
          <a:p>
            <a:pPr marL="1314450" lvl="2" indent="-51435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2. 	Accounting Entry Creation</a:t>
            </a:r>
          </a:p>
          <a:p>
            <a:pPr lvl="1"/>
            <a:r>
              <a:rPr lang="en-US" dirty="0" smtClean="0"/>
              <a:t>Creates accounting entries for  Open Transactions</a:t>
            </a:r>
          </a:p>
          <a:p>
            <a:pPr lvl="1"/>
            <a:r>
              <a:rPr lang="en-US" dirty="0" smtClean="0"/>
              <a:t>Accounting entries are inserted into </a:t>
            </a:r>
            <a:r>
              <a:rPr lang="en-US" b="1" dirty="0" smtClean="0"/>
              <a:t>DIST_LN</a:t>
            </a:r>
            <a:r>
              <a:rPr lang="en-US" dirty="0" smtClean="0"/>
              <a:t> </a:t>
            </a:r>
          </a:p>
          <a:p>
            <a:pPr lvl="2"/>
            <a:r>
              <a:rPr lang="en-US" sz="2800" dirty="0" smtClean="0"/>
              <a:t>Review accounting entries</a:t>
            </a:r>
          </a:p>
          <a:p>
            <a:pPr lvl="1"/>
            <a:r>
              <a:rPr lang="en-US" dirty="0" smtClean="0"/>
              <a:t>If corrections to asset(s) need to be performed, this process can be re-run for a single asset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		Depreciation Close </a:t>
            </a:r>
          </a:p>
          <a:p>
            <a:pPr lvl="1"/>
            <a:r>
              <a:rPr lang="en-US" dirty="0" smtClean="0"/>
              <a:t>Processes normal monthly depreciation for ALL assets</a:t>
            </a:r>
          </a:p>
          <a:p>
            <a:pPr lvl="1"/>
            <a:r>
              <a:rPr lang="en-US" dirty="0" smtClean="0"/>
              <a:t>Inserts PDP and DPR entries into </a:t>
            </a:r>
            <a:r>
              <a:rPr lang="en-US" b="1" dirty="0" smtClean="0"/>
              <a:t>DIST_LN </a:t>
            </a:r>
            <a:r>
              <a:rPr lang="en-US" dirty="0" smtClean="0"/>
              <a:t>accordingly</a:t>
            </a:r>
          </a:p>
          <a:p>
            <a:pPr lvl="1"/>
            <a:r>
              <a:rPr lang="en-US" sz="2800" dirty="0" smtClean="0"/>
              <a:t>Review Depreciation entries</a:t>
            </a:r>
          </a:p>
          <a:p>
            <a:pPr lvl="1"/>
            <a:r>
              <a:rPr lang="en-US" dirty="0" smtClean="0"/>
              <a:t>If corrections to asset(s) is necessary, this process can be re-run, for one or all assets, provided journal generate has not been run.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Asset Creation</a:t>
            </a:r>
          </a:p>
          <a:p>
            <a:r>
              <a:rPr lang="en-US" dirty="0" smtClean="0"/>
              <a:t>Interfacing Assets</a:t>
            </a:r>
          </a:p>
          <a:p>
            <a:pPr lvl="1"/>
            <a:r>
              <a:rPr lang="en-US" dirty="0" smtClean="0"/>
              <a:t>Five Part Process</a:t>
            </a:r>
          </a:p>
          <a:p>
            <a:pPr lvl="1"/>
            <a:r>
              <a:rPr lang="en-US" dirty="0" smtClean="0"/>
              <a:t>Review/Update/Delete Transactions on PRE-AM pages</a:t>
            </a:r>
          </a:p>
          <a:p>
            <a:pPr lvl="1"/>
            <a:r>
              <a:rPr lang="en-US" dirty="0" smtClean="0"/>
              <a:t>Review/Update on INTFC pages</a:t>
            </a:r>
          </a:p>
          <a:p>
            <a:r>
              <a:rPr lang="en-US" dirty="0" smtClean="0"/>
              <a:t>Manual Additions</a:t>
            </a:r>
          </a:p>
          <a:p>
            <a:pPr lvl="1"/>
            <a:r>
              <a:rPr lang="en-US" dirty="0" smtClean="0"/>
              <a:t>Key dates and fields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4000" b="1" dirty="0" smtClean="0"/>
              <a:t>AM Load Reporting Tables</a:t>
            </a:r>
            <a:endParaRPr lang="en-US" sz="4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/>
        </p:nvGraphicFramePr>
        <p:xfrm>
          <a:off x="3200416" y="1631697"/>
          <a:ext cx="5598144" cy="47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75013"/>
            <a:ext cx="3505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BIG PICTURE:  Information Flow &amp;</a:t>
            </a:r>
            <a:b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Reconciliation Points</a:t>
            </a:r>
            <a:endParaRPr lang="en-US" sz="20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03924" y="2476503"/>
            <a:ext cx="1" cy="11175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1803400" y="4183062"/>
            <a:ext cx="3657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122488" y="3665538"/>
            <a:ext cx="2838450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FF0000"/>
                </a:solidFill>
                <a:latin typeface="+mn-lt"/>
              </a:rPr>
              <a:t>Load </a:t>
            </a:r>
            <a:r>
              <a:rPr lang="en-US" sz="2400" b="1" dirty="0">
                <a:ln w="1905"/>
                <a:solidFill>
                  <a:srgbClr val="FF0000"/>
                </a:solidFill>
                <a:latin typeface="+mn-lt"/>
              </a:rPr>
              <a:t>Reporting Tables </a:t>
            </a:r>
            <a:r>
              <a:rPr lang="en-US" sz="2400" b="1" dirty="0" smtClean="0">
                <a:ln w="1905"/>
                <a:solidFill>
                  <a:srgbClr val="FF0000"/>
                </a:solidFill>
                <a:latin typeface="+mn-lt"/>
              </a:rPr>
              <a:t>– 3 Steps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5871369" y="3091657"/>
            <a:ext cx="2149475" cy="13287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69063" y="3665538"/>
            <a:ext cx="1268412" cy="27781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latin typeface="+mn-lt"/>
              </a:rPr>
              <a:t>Recon Pt.  #2</a:t>
            </a:r>
            <a:endParaRPr lang="en-US" sz="1200" i="1" dirty="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503738" y="5481638"/>
            <a:ext cx="3009900" cy="17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351463" y="2681287"/>
            <a:ext cx="12684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905"/>
                <a:solidFill>
                  <a:srgbClr val="FF0000"/>
                </a:solidFill>
                <a:latin typeface="+mn-lt"/>
              </a:rPr>
              <a:t>Recon Pt.  #1</a:t>
            </a:r>
            <a:endParaRPr lang="en-US" sz="2000" i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203200" y="3417150"/>
          <a:ext cx="3387165" cy="236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Rectangle 26"/>
          <p:cNvSpPr/>
          <p:nvPr/>
        </p:nvSpPr>
        <p:spPr>
          <a:xfrm>
            <a:off x="178257" y="3417150"/>
            <a:ext cx="150596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 AM</a:t>
            </a:r>
            <a:b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Source Tables</a:t>
            </a:r>
          </a:p>
        </p:txBody>
      </p:sp>
      <p:sp>
        <p:nvSpPr>
          <p:cNvPr id="18445" name="TextBox 30"/>
          <p:cNvSpPr txBox="1">
            <a:spLocks noChangeArrowheads="1"/>
          </p:cNvSpPr>
          <p:nvPr/>
        </p:nvSpPr>
        <p:spPr bwMode="auto">
          <a:xfrm>
            <a:off x="2085975" y="5350669"/>
            <a:ext cx="1876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latin typeface="Constantia" pitchFamily="18" charset="0"/>
              </a:rPr>
              <a:t>DEPRECIATION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054475" y="5735638"/>
            <a:ext cx="517525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960938" y="5259388"/>
            <a:ext cx="2147887" cy="46196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latin typeface="+mn-lt"/>
              </a:rPr>
              <a:t>Recon Pt.  #3  (AM, AP &amp; GL activity)</a:t>
            </a:r>
            <a:endParaRPr lang="en-US" sz="1200" i="1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13125" y="6000750"/>
            <a:ext cx="180975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latin typeface="+mn-lt"/>
              </a:rPr>
              <a:t>Recon Pt. #4 (CAPITAL &amp; ACTUALS)</a:t>
            </a:r>
            <a:endParaRPr lang="en-US" sz="1200" b="1" dirty="0">
              <a:latin typeface="+mn-lt"/>
            </a:endParaRPr>
          </a:p>
        </p:txBody>
      </p:sp>
      <p:pic>
        <p:nvPicPr>
          <p:cNvPr id="18" name="Picture 3" descr="C:\Documents and Settings\scriscil\Local Settings\Temporary Internet Files\Content.IE5\WXMK0ZB7\MC900411384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8566" y="2259012"/>
            <a:ext cx="16637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694214" y="2681287"/>
            <a:ext cx="896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nstantia" pitchFamily="18" charset="0"/>
              </a:rPr>
              <a:t>You </a:t>
            </a:r>
            <a:br>
              <a:rPr lang="en-US" dirty="0" smtClean="0">
                <a:latin typeface="Constantia" pitchFamily="18" charset="0"/>
              </a:rPr>
            </a:br>
            <a:r>
              <a:rPr lang="en-US" dirty="0" smtClean="0">
                <a:latin typeface="Constantia" pitchFamily="18" charset="0"/>
              </a:rPr>
              <a:t>are </a:t>
            </a:r>
            <a:br>
              <a:rPr lang="en-US" dirty="0" smtClean="0">
                <a:latin typeface="Constantia" pitchFamily="18" charset="0"/>
              </a:rPr>
            </a:br>
            <a:r>
              <a:rPr lang="en-US" dirty="0" smtClean="0">
                <a:latin typeface="Constantia" pitchFamily="18" charset="0"/>
              </a:rPr>
              <a:t>here!</a:t>
            </a: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1212" y="1790700"/>
            <a:ext cx="7113588" cy="4533900"/>
          </a:xfrm>
        </p:spPr>
        <p:txBody>
          <a:bodyPr/>
          <a:lstStyle/>
          <a:p>
            <a:pPr marL="246063" lvl="1" algn="ctr">
              <a:buNone/>
            </a:pPr>
            <a:r>
              <a:rPr lang="en-US" sz="3200" b="1" dirty="0" smtClean="0"/>
              <a:t>Step 1/3:  Load Depreciation Reporting Table </a:t>
            </a:r>
          </a:p>
          <a:p>
            <a:pPr marL="976313" lvl="3">
              <a:lnSpc>
                <a:spcPct val="150000"/>
              </a:lnSpc>
            </a:pPr>
            <a:r>
              <a:rPr lang="en-US" sz="2400" dirty="0" smtClean="0"/>
              <a:t>Pulls data from the Depreciation Table.  </a:t>
            </a:r>
          </a:p>
          <a:p>
            <a:pPr marL="976313" lvl="3">
              <a:lnSpc>
                <a:spcPct val="150000"/>
              </a:lnSpc>
            </a:pPr>
            <a:r>
              <a:rPr lang="en-US" sz="2400" dirty="0" smtClean="0"/>
              <a:t>Depreciation Calculation must be run prior to loading this table and must be 100% up-to-date</a:t>
            </a:r>
          </a:p>
          <a:p>
            <a:pPr marL="976313" lvl="3">
              <a:lnSpc>
                <a:spcPct val="150000"/>
              </a:lnSpc>
            </a:pPr>
            <a:r>
              <a:rPr lang="en-US" sz="2400" dirty="0" smtClean="0"/>
              <a:t>Run Control parameters important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8C30DA-8E76-4C9F-9314-8407A9A2430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2416174" y="1847850"/>
          <a:ext cx="40005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Up Arrow 7"/>
          <p:cNvSpPr/>
          <p:nvPr/>
        </p:nvSpPr>
        <p:spPr>
          <a:xfrm rot="10800000">
            <a:off x="4206875" y="2784475"/>
            <a:ext cx="406400" cy="549275"/>
          </a:xfrm>
          <a:prstGeom prst="up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24376" y="4988520"/>
            <a:ext cx="7416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x</a:t>
            </a:r>
          </a:p>
        </p:txBody>
      </p:sp>
      <p:sp>
        <p:nvSpPr>
          <p:cNvPr id="24585" name="Title 8"/>
          <p:cNvSpPr>
            <a:spLocks noGrp="1"/>
          </p:cNvSpPr>
          <p:nvPr>
            <p:ph type="title"/>
          </p:nvPr>
        </p:nvSpPr>
        <p:spPr>
          <a:xfrm>
            <a:off x="391886" y="237506"/>
            <a:ext cx="8294914" cy="1455964"/>
          </a:xfrm>
        </p:spPr>
        <p:txBody>
          <a:bodyPr/>
          <a:lstStyle/>
          <a:p>
            <a:r>
              <a:rPr lang="en-US" dirty="0" smtClean="0"/>
              <a:t>AM Load Depreciation </a:t>
            </a:r>
            <a:br>
              <a:rPr lang="en-US" dirty="0" smtClean="0"/>
            </a:br>
            <a:r>
              <a:rPr lang="en-US" dirty="0" smtClean="0"/>
              <a:t>Reporting 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481" y="2505670"/>
            <a:ext cx="2170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nstantia" pitchFamily="18" charset="0"/>
              </a:rPr>
              <a:t>ENTERPRISE: </a:t>
            </a:r>
            <a:br>
              <a:rPr lang="en-US" sz="2400" dirty="0" smtClean="0">
                <a:latin typeface="Constantia" pitchFamily="18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Constantia" pitchFamily="18" charset="0"/>
              </a:rPr>
              <a:t>NON-SVP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nstantia" pitchFamily="18" charset="0"/>
              </a:rPr>
              <a:t>DEPRECIABLE</a:t>
            </a:r>
            <a:endParaRPr lang="en-US" sz="2400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14501"/>
            <a:ext cx="7747000" cy="4610100"/>
          </a:xfrm>
        </p:spPr>
        <p:txBody>
          <a:bodyPr/>
          <a:lstStyle/>
          <a:p>
            <a:pPr marL="246063" lvl="1" algn="ctr">
              <a:lnSpc>
                <a:spcPct val="150000"/>
              </a:lnSpc>
              <a:buNone/>
            </a:pPr>
            <a:r>
              <a:rPr lang="en-US" sz="3200" b="1" dirty="0" smtClean="0"/>
              <a:t>Step 2/3: Load NBV Reporting Table</a:t>
            </a:r>
          </a:p>
          <a:p>
            <a:pPr marL="976313" lvl="3">
              <a:lnSpc>
                <a:spcPct val="150000"/>
              </a:lnSpc>
            </a:pPr>
            <a:r>
              <a:rPr lang="en-US" sz="2400" dirty="0" smtClean="0"/>
              <a:t>Pulls data from the Depreciation Reporting &amp; Cost Tables.  </a:t>
            </a:r>
          </a:p>
          <a:p>
            <a:pPr marL="976313" lvl="3">
              <a:lnSpc>
                <a:spcPct val="150000"/>
              </a:lnSpc>
            </a:pPr>
            <a:r>
              <a:rPr lang="en-US" sz="2400" dirty="0" smtClean="0"/>
              <a:t>Load Depreciation Reporting Table must be complete prior to loading this table</a:t>
            </a:r>
          </a:p>
          <a:p>
            <a:pPr marL="976313" lvl="3">
              <a:lnSpc>
                <a:spcPct val="150000"/>
              </a:lnSpc>
            </a:pPr>
            <a:r>
              <a:rPr lang="en-US" sz="2400" b="1" dirty="0" smtClean="0"/>
              <a:t>Run Control Parameters </a:t>
            </a:r>
            <a:r>
              <a:rPr lang="en-US" sz="2400" b="1" i="1" dirty="0" smtClean="0"/>
              <a:t>extremely</a:t>
            </a:r>
            <a:r>
              <a:rPr lang="en-US" sz="2400" b="1" dirty="0" smtClean="0"/>
              <a:t> important!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25ED90-E4AD-439F-9AFD-542A8FBB543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2040254" y="2032000"/>
          <a:ext cx="51720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 rot="10800000">
            <a:off x="3273426" y="4625099"/>
            <a:ext cx="7416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x</a:t>
            </a:r>
          </a:p>
        </p:txBody>
      </p:sp>
      <p:sp>
        <p:nvSpPr>
          <p:cNvPr id="9" name="Up Arrow 8"/>
          <p:cNvSpPr/>
          <p:nvPr/>
        </p:nvSpPr>
        <p:spPr>
          <a:xfrm rot="19142433" flipH="1">
            <a:off x="5273785" y="4691063"/>
            <a:ext cx="406400" cy="549275"/>
          </a:xfrm>
          <a:prstGeom prst="up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 flipH="1">
            <a:off x="4437063" y="3240087"/>
            <a:ext cx="406400" cy="549275"/>
          </a:xfrm>
          <a:prstGeom prst="up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992222" y="2354095"/>
            <a:ext cx="22812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nstantia" pitchFamily="18" charset="0"/>
              </a:rPr>
              <a:t>ENTERPRISE: </a:t>
            </a:r>
            <a:br>
              <a:rPr lang="en-US" sz="2000" dirty="0">
                <a:latin typeface="Constantia" pitchFamily="18" charset="0"/>
              </a:rPr>
            </a:br>
            <a:r>
              <a:rPr lang="en-US" sz="2000" dirty="0">
                <a:solidFill>
                  <a:srgbClr val="C00000"/>
                </a:solidFill>
                <a:latin typeface="Constantia" pitchFamily="18" charset="0"/>
              </a:rPr>
              <a:t>NON-SVP</a:t>
            </a:r>
          </a:p>
          <a:p>
            <a:r>
              <a:rPr lang="en-US" sz="2000" dirty="0">
                <a:solidFill>
                  <a:srgbClr val="C00000"/>
                </a:solidFill>
                <a:latin typeface="Constantia" pitchFamily="18" charset="0"/>
              </a:rPr>
              <a:t>DEPRECIABLE</a:t>
            </a:r>
          </a:p>
        </p:txBody>
      </p: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6102649" y="2354095"/>
            <a:ext cx="221935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Constantia" pitchFamily="18" charset="0"/>
              </a:rPr>
              <a:t>ALLASSET: </a:t>
            </a:r>
            <a:br>
              <a:rPr lang="en-US" sz="2000" dirty="0">
                <a:latin typeface="Constantia" pitchFamily="18" charset="0"/>
              </a:rPr>
            </a:br>
            <a:r>
              <a:rPr lang="en-US" sz="2000" dirty="0">
                <a:solidFill>
                  <a:srgbClr val="C00000"/>
                </a:solidFill>
                <a:latin typeface="Constantia" pitchFamily="18" charset="0"/>
              </a:rPr>
              <a:t>SVP</a:t>
            </a:r>
          </a:p>
          <a:p>
            <a:pPr algn="r"/>
            <a:r>
              <a:rPr lang="en-US" sz="2000" dirty="0">
                <a:solidFill>
                  <a:srgbClr val="C00000"/>
                </a:solidFill>
                <a:latin typeface="Constantia" pitchFamily="18" charset="0"/>
              </a:rPr>
              <a:t>NON-DEPREC.</a:t>
            </a:r>
            <a:br>
              <a:rPr lang="en-US" sz="2000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en-US" sz="2000" dirty="0">
                <a:solidFill>
                  <a:srgbClr val="C00000"/>
                </a:solidFill>
                <a:latin typeface="Constantia" pitchFamily="18" charset="0"/>
              </a:rPr>
              <a:t>DEPRECIABLE</a:t>
            </a:r>
          </a:p>
        </p:txBody>
      </p:sp>
      <p:sp>
        <p:nvSpPr>
          <p:cNvPr id="28684" name="Title 8"/>
          <p:cNvSpPr>
            <a:spLocks noGrp="1"/>
          </p:cNvSpPr>
          <p:nvPr>
            <p:ph type="title"/>
          </p:nvPr>
        </p:nvSpPr>
        <p:spPr>
          <a:xfrm>
            <a:off x="534391" y="479225"/>
            <a:ext cx="8104909" cy="1143000"/>
          </a:xfrm>
        </p:spPr>
        <p:txBody>
          <a:bodyPr/>
          <a:lstStyle/>
          <a:p>
            <a:r>
              <a:rPr lang="en-US" dirty="0" smtClean="0"/>
              <a:t>AM Load NBV Reporting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485901"/>
            <a:ext cx="7968343" cy="4838700"/>
          </a:xfrm>
        </p:spPr>
        <p:txBody>
          <a:bodyPr/>
          <a:lstStyle/>
          <a:p>
            <a:pPr marL="246063" lvl="1" algn="ctr">
              <a:buNone/>
            </a:pPr>
            <a:r>
              <a:rPr lang="en-US" sz="3200" b="1" dirty="0" smtClean="0"/>
              <a:t>Step 3/3:    Run NBV Report</a:t>
            </a:r>
          </a:p>
          <a:p>
            <a:endParaRPr lang="en-US" sz="2400" dirty="0" smtClean="0"/>
          </a:p>
          <a:p>
            <a:pPr lvl="1"/>
            <a:r>
              <a:rPr lang="en-US" sz="2400" b="1" dirty="0" smtClean="0"/>
              <a:t>Run control Parameters are </a:t>
            </a:r>
            <a:r>
              <a:rPr lang="en-US" sz="2400" b="1" i="1" dirty="0" smtClean="0"/>
              <a:t>extremely</a:t>
            </a:r>
            <a:r>
              <a:rPr lang="en-US" sz="2400" b="1" dirty="0" smtClean="0"/>
              <a:t> important here!</a:t>
            </a:r>
          </a:p>
          <a:p>
            <a:pPr lvl="1">
              <a:buNone/>
            </a:pPr>
            <a:endParaRPr lang="en-US" sz="2400" b="1" dirty="0" smtClean="0"/>
          </a:p>
          <a:p>
            <a:pPr lvl="1"/>
            <a:r>
              <a:rPr lang="en-US" sz="2400" dirty="0" smtClean="0"/>
              <a:t>Reflects Cost, Current/YTD/LTD </a:t>
            </a:r>
            <a:r>
              <a:rPr lang="en-US" sz="2400" dirty="0" err="1" smtClean="0"/>
              <a:t>Depr</a:t>
            </a:r>
            <a:r>
              <a:rPr lang="en-US" sz="2400" dirty="0" smtClean="0"/>
              <a:t> &amp; NBV amounts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Alternative to running report is querying the reporting tables.  They are:</a:t>
            </a:r>
          </a:p>
          <a:p>
            <a:pPr lvl="2"/>
            <a:r>
              <a:rPr lang="en-US" dirty="0" smtClean="0"/>
              <a:t>ASSET_NBV_TBL</a:t>
            </a:r>
          </a:p>
          <a:p>
            <a:pPr lvl="2"/>
            <a:r>
              <a:rPr lang="en-US" dirty="0" smtClean="0"/>
              <a:t>DEPR_RPT_TBL</a:t>
            </a:r>
          </a:p>
          <a:p>
            <a:pPr marL="246063" lvl="1" algn="ctr">
              <a:buNone/>
            </a:pPr>
            <a:endParaRPr lang="en-US" dirty="0" smtClean="0"/>
          </a:p>
          <a:p>
            <a:pPr marL="976313" lvl="3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6063" lvl="1"/>
            <a:r>
              <a:rPr lang="en-US" sz="2400" dirty="0" smtClean="0"/>
              <a:t>NBV Report by Account (AMPD2100) Total by CF Combination (see Run Control parameters)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246063" lvl="1"/>
            <a:endParaRPr lang="en-US" sz="2000" dirty="0" smtClean="0"/>
          </a:p>
          <a:p>
            <a:pPr marL="246063" lvl="1"/>
            <a:endParaRPr lang="en-US" sz="2000" dirty="0" smtClean="0"/>
          </a:p>
          <a:p>
            <a:pPr marL="246063" lvl="1"/>
            <a:endParaRPr lang="en-US" sz="2000" dirty="0" smtClean="0"/>
          </a:p>
          <a:p>
            <a:pPr marL="519113" lvl="2"/>
            <a:r>
              <a:rPr lang="en-US" dirty="0" smtClean="0"/>
              <a:t>1 - Cost Balance = ADD &amp; ADJ transactions</a:t>
            </a:r>
          </a:p>
          <a:p>
            <a:pPr marL="519113" lvl="2"/>
            <a:r>
              <a:rPr lang="en-US" dirty="0" smtClean="0"/>
              <a:t>2 - Current </a:t>
            </a:r>
            <a:r>
              <a:rPr lang="en-US" dirty="0" err="1" smtClean="0"/>
              <a:t>Depr</a:t>
            </a:r>
            <a:r>
              <a:rPr lang="en-US" dirty="0" smtClean="0"/>
              <a:t> = Current Period DPR &amp; PDP transactions</a:t>
            </a:r>
          </a:p>
          <a:p>
            <a:pPr marL="519113" lvl="2"/>
            <a:r>
              <a:rPr lang="en-US" dirty="0" smtClean="0"/>
              <a:t>3 - YTD </a:t>
            </a:r>
            <a:r>
              <a:rPr lang="en-US" dirty="0" err="1" smtClean="0"/>
              <a:t>Depr</a:t>
            </a:r>
            <a:r>
              <a:rPr lang="en-US" dirty="0" smtClean="0"/>
              <a:t> = Current Fiscal Year DPR &amp; PDP transactions</a:t>
            </a:r>
          </a:p>
          <a:p>
            <a:pPr marL="519113" lvl="2"/>
            <a:r>
              <a:rPr lang="en-US" dirty="0" smtClean="0"/>
              <a:t>4 - LTD </a:t>
            </a:r>
            <a:r>
              <a:rPr lang="en-US" dirty="0" err="1" smtClean="0"/>
              <a:t>Depr</a:t>
            </a:r>
            <a:r>
              <a:rPr lang="en-US" dirty="0" smtClean="0"/>
              <a:t> = All Fiscal Years DPR &amp; PDP transactions</a:t>
            </a:r>
          </a:p>
          <a:p>
            <a:pPr marL="519113" lvl="2"/>
            <a:r>
              <a:rPr lang="en-US" dirty="0" smtClean="0"/>
              <a:t>5 - Net Book Value = [1 minus 4]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709" t="25172" r="2026" b="52161"/>
          <a:stretch>
            <a:fillRect/>
          </a:stretch>
        </p:blipFill>
        <p:spPr bwMode="auto">
          <a:xfrm>
            <a:off x="515033" y="2583177"/>
            <a:ext cx="7734649" cy="11289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884379" y="2343100"/>
            <a:ext cx="43794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1985" y="2343100"/>
            <a:ext cx="51969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43348" y="2343100"/>
            <a:ext cx="53572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i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33820" y="2343100"/>
            <a:ext cx="54694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69458" y="2343100"/>
            <a:ext cx="50847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/>
              <a:t>AM Reconciling Points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Reconciling NBV to DIST_LN</a:t>
            </a:r>
          </a:p>
          <a:p>
            <a:pPr marL="1371600" lvl="2" indent="-514350"/>
            <a:r>
              <a:rPr lang="en-US" b="1" dirty="0" smtClean="0">
                <a:solidFill>
                  <a:srgbClr val="FF0000"/>
                </a:solidFill>
              </a:rPr>
              <a:t>Prerequisites:  Running Depreciation Calculation , Depreciation Close, &amp; Populating Reporting Tables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Reconciling DIST_LN to JRNL_LN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Reconciling JRNL_LN to LEDGER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Reconciling CAPITAL to ACTUALS LEDGERS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 algn="ctr">
              <a:buNone/>
            </a:pPr>
            <a:endParaRPr lang="en-US" b="1" dirty="0" smtClean="0"/>
          </a:p>
          <a:p>
            <a:pPr marL="971550" lvl="1" indent="-514350" algn="ctr">
              <a:buNone/>
            </a:pPr>
            <a:endParaRPr lang="en-US" b="1" dirty="0" smtClean="0"/>
          </a:p>
          <a:p>
            <a:pPr marL="971550" lvl="1" indent="-514350" algn="ctr">
              <a:buNone/>
            </a:pPr>
            <a:r>
              <a:rPr lang="en-US" sz="3600" b="1" dirty="0" smtClean="0"/>
              <a:t>Recon Point #1:</a:t>
            </a:r>
          </a:p>
          <a:p>
            <a:pPr marL="971550" lvl="1" indent="-514350" algn="ctr">
              <a:buNone/>
            </a:pPr>
            <a:r>
              <a:rPr lang="en-US" sz="3600" b="1" dirty="0" smtClean="0"/>
              <a:t>Reconciling NBV to DIST_LN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698643"/>
            <a:ext cx="8229600" cy="842481"/>
          </a:xfrm>
        </p:spPr>
        <p:txBody>
          <a:bodyPr/>
          <a:lstStyle/>
          <a:p>
            <a:pPr eaLnBrk="1" hangingPunct="1"/>
            <a:r>
              <a:rPr lang="en-US" dirty="0" smtClean="0"/>
              <a:t>Process Flow of Interfacing Assets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PO for Asset &amp; Dispatch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38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PO Receipt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90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Voucher from PO Receipt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 Voucher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Run BORQM002 Query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Push Receivers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44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Load Vouchers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42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Review Pre AM Pages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Run Payables/ Purchasing Interface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84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Review Interface Pages &amp; Make Changes if Necessary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44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Consolidate and/or Unitize Assets if Necessary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342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Run Transloader Process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4" idx="3"/>
            <a:endCxn id="5" idx="1"/>
          </p:cNvCxnSpPr>
          <p:nvPr/>
        </p:nvCxnSpPr>
        <p:spPr>
          <a:xfrm>
            <a:off x="2133600" y="2286000"/>
            <a:ext cx="33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6" idx="1"/>
          </p:cNvCxnSpPr>
          <p:nvPr/>
        </p:nvCxnSpPr>
        <p:spPr>
          <a:xfrm>
            <a:off x="4368800" y="2286000"/>
            <a:ext cx="33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6604000" y="2286000"/>
            <a:ext cx="33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2"/>
            <a:endCxn id="8" idx="0"/>
          </p:cNvCxnSpPr>
          <p:nvPr/>
        </p:nvCxnSpPr>
        <p:spPr>
          <a:xfrm rot="5400000">
            <a:off x="4286250" y="-209550"/>
            <a:ext cx="495300" cy="6705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9" idx="1"/>
          </p:cNvCxnSpPr>
          <p:nvPr/>
        </p:nvCxnSpPr>
        <p:spPr>
          <a:xfrm>
            <a:off x="2133600" y="40005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>
            <a:off x="4343400" y="4000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  <a:endCxn id="11" idx="1"/>
          </p:cNvCxnSpPr>
          <p:nvPr/>
        </p:nvCxnSpPr>
        <p:spPr>
          <a:xfrm>
            <a:off x="6629400" y="40005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2" idx="0"/>
          </p:cNvCxnSpPr>
          <p:nvPr/>
        </p:nvCxnSpPr>
        <p:spPr>
          <a:xfrm rot="5400000">
            <a:off x="4286250" y="1504950"/>
            <a:ext cx="495300" cy="6705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  <a:endCxn id="13" idx="1"/>
          </p:cNvCxnSpPr>
          <p:nvPr/>
        </p:nvCxnSpPr>
        <p:spPr>
          <a:xfrm>
            <a:off x="21336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4343400" y="5715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  <a:endCxn id="15" idx="1"/>
          </p:cNvCxnSpPr>
          <p:nvPr/>
        </p:nvCxnSpPr>
        <p:spPr>
          <a:xfrm>
            <a:off x="66294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 algn="ctr">
              <a:buNone/>
            </a:pPr>
            <a:r>
              <a:rPr lang="en-US" sz="3600" b="1" dirty="0" smtClean="0"/>
              <a:t>Recon Point #1:</a:t>
            </a:r>
          </a:p>
          <a:p>
            <a:pPr marL="971550" lvl="1" indent="-514350" algn="ctr">
              <a:buNone/>
            </a:pPr>
            <a:r>
              <a:rPr lang="en-US" sz="3600" b="1" dirty="0" smtClean="0"/>
              <a:t>Reconciling NBV to DIST_LN</a:t>
            </a:r>
          </a:p>
          <a:p>
            <a:pPr marL="971550" lvl="1" indent="-514350">
              <a:buNone/>
            </a:pPr>
            <a:endParaRPr lang="en-US" sz="2400" b="1" dirty="0" smtClean="0"/>
          </a:p>
          <a:p>
            <a:pPr marL="971550" lvl="1" indent="-514350"/>
            <a:r>
              <a:rPr lang="en-US" sz="2400" b="1" dirty="0" smtClean="0"/>
              <a:t>Prerequisites:</a:t>
            </a:r>
          </a:p>
          <a:p>
            <a:pPr marL="1371600" lvl="2" indent="-514350"/>
            <a:r>
              <a:rPr lang="en-US" dirty="0" smtClean="0"/>
              <a:t>Depreciation Calculation</a:t>
            </a:r>
          </a:p>
          <a:p>
            <a:pPr marL="1371600" lvl="2" indent="-514350"/>
            <a:r>
              <a:rPr lang="en-US" dirty="0" smtClean="0"/>
              <a:t>Report tables loaded</a:t>
            </a:r>
          </a:p>
          <a:p>
            <a:pPr marL="1371600" lvl="2" indent="-514350"/>
            <a:r>
              <a:rPr lang="en-US" dirty="0" smtClean="0"/>
              <a:t>Accounting Entry Creation </a:t>
            </a:r>
          </a:p>
          <a:p>
            <a:pPr marL="1371600" lvl="2" indent="-514350"/>
            <a:r>
              <a:rPr lang="en-US" dirty="0" smtClean="0"/>
              <a:t>Depreciation Close</a:t>
            </a:r>
          </a:p>
          <a:p>
            <a:pPr marL="971550" lvl="1" indent="-514350" algn="ctr">
              <a:buNone/>
            </a:pPr>
            <a:endParaRPr lang="en-US" sz="3600" b="1" dirty="0" smtClean="0"/>
          </a:p>
          <a:p>
            <a:pPr marL="971550" lvl="1" indent="-514350">
              <a:buNone/>
            </a:pPr>
            <a:endParaRPr lang="en-US" sz="3600" b="1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/>
        </p:nvGraphicFramePr>
        <p:xfrm>
          <a:off x="3200416" y="1778001"/>
          <a:ext cx="5598144" cy="47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349684"/>
            <a:ext cx="3505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BIG PICTURE:  Information Flow &amp;</a:t>
            </a:r>
            <a:b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Reconciliation Points</a:t>
            </a:r>
            <a:endParaRPr lang="en-US" sz="20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562600" y="3297238"/>
            <a:ext cx="88423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1803400" y="4330700"/>
            <a:ext cx="3657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93975" y="4197350"/>
            <a:ext cx="2554288" cy="27781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4"/>
                </a:solidFill>
                <a:latin typeface="+mn-lt"/>
              </a:rPr>
              <a:t>Load Reporting Tables Processes</a:t>
            </a:r>
            <a:endParaRPr lang="en-US" sz="1200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5870576" y="3238500"/>
            <a:ext cx="2151062" cy="13287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69063" y="3811588"/>
            <a:ext cx="1268412" cy="277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1"/>
                </a:solidFill>
                <a:latin typeface="+mn-lt"/>
              </a:rPr>
              <a:t>Recon Pt.  #2</a:t>
            </a:r>
            <a:endParaRPr lang="en-US" sz="1200" i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503738" y="5659438"/>
            <a:ext cx="3009900" cy="17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13125" y="6223000"/>
            <a:ext cx="1809750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latin typeface="+mn-lt"/>
              </a:rPr>
              <a:t>Recon Pt. #4 (CAPITAL &amp; ACTUALS)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51463" y="3100388"/>
            <a:ext cx="126841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n w="1905"/>
                <a:solidFill>
                  <a:srgbClr val="FF0000"/>
                </a:solidFill>
                <a:latin typeface="+mn-lt"/>
              </a:rPr>
              <a:t>Recon Pt.  #1</a:t>
            </a:r>
            <a:endParaRPr lang="en-US" sz="1400" i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203200" y="3911600"/>
          <a:ext cx="3576320" cy="244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Rectangle 26"/>
          <p:cNvSpPr/>
          <p:nvPr/>
        </p:nvSpPr>
        <p:spPr>
          <a:xfrm>
            <a:off x="178257" y="4071286"/>
            <a:ext cx="150596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 AM</a:t>
            </a:r>
            <a:b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Source Tables</a:t>
            </a:r>
          </a:p>
        </p:txBody>
      </p:sp>
      <p:sp>
        <p:nvSpPr>
          <p:cNvPr id="8206" name="TextBox 30"/>
          <p:cNvSpPr txBox="1">
            <a:spLocks noChangeArrowheads="1"/>
          </p:cNvSpPr>
          <p:nvPr/>
        </p:nvSpPr>
        <p:spPr bwMode="auto">
          <a:xfrm>
            <a:off x="2133600" y="5930900"/>
            <a:ext cx="1876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onstantia" pitchFamily="18" charset="0"/>
              </a:rPr>
              <a:t>DEPRECIATION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053681" y="5903119"/>
            <a:ext cx="519113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itle 8"/>
          <p:cNvSpPr>
            <a:spLocks noGrp="1"/>
          </p:cNvSpPr>
          <p:nvPr>
            <p:ph type="title"/>
          </p:nvPr>
        </p:nvSpPr>
        <p:spPr>
          <a:xfrm>
            <a:off x="457200" y="206684"/>
            <a:ext cx="841998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Recon Pt. #1 – NBV &amp; DIST_LN</a:t>
            </a:r>
            <a:endParaRPr lang="en-US" dirty="0"/>
          </a:p>
        </p:txBody>
      </p:sp>
      <p:pic>
        <p:nvPicPr>
          <p:cNvPr id="8210" name="Picture 3" descr="C:\Documents and Settings\scriscil\Local Settings\Temporary Internet Files\Content.IE5\WXMK0ZB7\MC900411384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520" y="1520825"/>
            <a:ext cx="16637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TextBox 28"/>
          <p:cNvSpPr txBox="1">
            <a:spLocks noChangeArrowheads="1"/>
          </p:cNvSpPr>
          <p:nvPr/>
        </p:nvSpPr>
        <p:spPr bwMode="auto">
          <a:xfrm>
            <a:off x="4120356" y="1919287"/>
            <a:ext cx="766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onstantia" pitchFamily="18" charset="0"/>
              </a:rPr>
              <a:t>You </a:t>
            </a:r>
            <a:br>
              <a:rPr lang="en-US" sz="1600" dirty="0">
                <a:latin typeface="Constantia" pitchFamily="18" charset="0"/>
              </a:rPr>
            </a:br>
            <a:r>
              <a:rPr lang="en-US" sz="1600" dirty="0">
                <a:latin typeface="Constantia" pitchFamily="18" charset="0"/>
              </a:rPr>
              <a:t>are </a:t>
            </a:r>
            <a:br>
              <a:rPr lang="en-US" sz="1600" dirty="0">
                <a:latin typeface="Constantia" pitchFamily="18" charset="0"/>
              </a:rPr>
            </a:br>
            <a:r>
              <a:rPr lang="en-US" sz="1600" dirty="0">
                <a:latin typeface="Constantia" pitchFamily="18" charset="0"/>
              </a:rPr>
              <a:t>here!</a:t>
            </a:r>
          </a:p>
        </p:txBody>
      </p:sp>
      <p:sp>
        <p:nvSpPr>
          <p:cNvPr id="7" name="Rectangle 6"/>
          <p:cNvSpPr/>
          <p:nvPr/>
        </p:nvSpPr>
        <p:spPr>
          <a:xfrm>
            <a:off x="4960938" y="5429250"/>
            <a:ext cx="21478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latin typeface="+mn-lt"/>
              </a:rPr>
              <a:t>Recon Pt.  #3  (AM, AP &amp; GL activity)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398" y="1692613"/>
            <a:ext cx="8628573" cy="43579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241" y="1517514"/>
            <a:ext cx="8430562" cy="47665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4694"/>
            <a:ext cx="8229600" cy="4821470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Queries for Reconciling NBV to DIST_LN</a:t>
            </a:r>
          </a:p>
          <a:p>
            <a:pPr marL="640080" lvl="1" indent="-246888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2000" b="1" dirty="0" smtClean="0"/>
              <a:t>BOR_AM_LTD_SUMM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1040130" lvl="2" indent="-246888">
              <a:buFont typeface="Wingdings 2"/>
              <a:buChar char=""/>
              <a:defRPr/>
            </a:pPr>
            <a:r>
              <a:rPr lang="en-US" sz="1600" i="1" dirty="0" smtClean="0"/>
              <a:t>Asset Summary by asset, account and transaction type  (DIST_LN only)</a:t>
            </a:r>
          </a:p>
          <a:p>
            <a:pPr marL="1040130" lvl="2" indent="-246888">
              <a:buFont typeface="Wingdings 2"/>
              <a:buChar char=""/>
              <a:defRPr/>
            </a:pPr>
            <a:r>
              <a:rPr lang="en-US" sz="1600" i="1" dirty="0" smtClean="0"/>
              <a:t>quick account-level (or asset-level) compare with NBV Rpt</a:t>
            </a:r>
          </a:p>
          <a:p>
            <a:pPr marL="640080" lvl="1" indent="-246888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2000" b="1" dirty="0" smtClean="0"/>
              <a:t>BOR_AM_LTD_DETAIL </a:t>
            </a:r>
          </a:p>
          <a:p>
            <a:pPr marL="1040130" lvl="2" indent="-246888">
              <a:buFont typeface="Wingdings 2"/>
              <a:buChar char=""/>
              <a:defRPr/>
            </a:pPr>
            <a:r>
              <a:rPr lang="en-US" sz="1600" i="1" dirty="0" smtClean="0"/>
              <a:t>Asset Detail by asset, account and transaction type, </a:t>
            </a:r>
            <a:r>
              <a:rPr lang="en-US" sz="1600" i="1" u="sng" dirty="0" smtClean="0">
                <a:solidFill>
                  <a:srgbClr val="C00000"/>
                </a:solidFill>
              </a:rPr>
              <a:t>plus</a:t>
            </a:r>
            <a:r>
              <a:rPr lang="en-US" sz="1600" i="1" dirty="0" smtClean="0">
                <a:solidFill>
                  <a:srgbClr val="C00000"/>
                </a:solidFill>
              </a:rPr>
              <a:t> journal id and accounting period </a:t>
            </a:r>
            <a:r>
              <a:rPr lang="en-US" sz="1600" i="1" dirty="0" smtClean="0"/>
              <a:t>(DIST_LN only) </a:t>
            </a:r>
          </a:p>
          <a:p>
            <a:pPr marL="1040130" lvl="2" indent="-246888">
              <a:buFont typeface="Wingdings 2"/>
              <a:buChar char=""/>
              <a:defRPr/>
            </a:pPr>
            <a:r>
              <a:rPr lang="en-US" sz="1600" i="1" dirty="0" smtClean="0"/>
              <a:t>identify transactions for an asset which comprise differences with NBV Rpt</a:t>
            </a:r>
          </a:p>
          <a:p>
            <a:pPr marL="640080" lvl="1" indent="-246888">
              <a:lnSpc>
                <a:spcPct val="150000"/>
              </a:lnSpc>
              <a:buFont typeface="Wingdings 2"/>
              <a:buChar char=""/>
              <a:defRPr/>
            </a:pPr>
            <a:r>
              <a:rPr lang="en-US" sz="2000" b="1" dirty="0" smtClean="0"/>
              <a:t>BOR_AM_NBV_COMPARE </a:t>
            </a:r>
          </a:p>
          <a:p>
            <a:pPr marL="1040130" lvl="2" indent="-246888">
              <a:buFont typeface="Wingdings 2"/>
              <a:buChar char=""/>
              <a:defRPr/>
            </a:pPr>
            <a:r>
              <a:rPr lang="en-US" sz="1600" i="1" dirty="0" smtClean="0"/>
              <a:t> Asset Compare by asset and account (ASSET_NBV_TBL </a:t>
            </a:r>
            <a:r>
              <a:rPr lang="en-US" sz="1600" i="1" u="sng" dirty="0" smtClean="0"/>
              <a:t>and</a:t>
            </a:r>
            <a:r>
              <a:rPr lang="en-US" sz="1600" i="1" dirty="0" smtClean="0"/>
              <a:t> DIST_LN tables)</a:t>
            </a:r>
          </a:p>
          <a:p>
            <a:pPr marL="1040130" lvl="2" indent="-246888">
              <a:buFont typeface="Wingdings 2"/>
              <a:buChar char=""/>
              <a:defRPr/>
            </a:pPr>
            <a:r>
              <a:rPr lang="en-US" sz="1600" i="1" dirty="0" smtClean="0"/>
              <a:t>identify assets causing differences with NBV Rpt</a:t>
            </a:r>
          </a:p>
          <a:p>
            <a:pPr marL="1040130" lvl="2" indent="-246888">
              <a:buFont typeface="Wingdings 2"/>
              <a:buChar char=""/>
              <a:defRPr/>
            </a:pPr>
            <a:endParaRPr lang="en-US" sz="1600" i="1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971550" lvl="1" indent="-514350" algn="ctr">
              <a:buNone/>
            </a:pPr>
            <a:r>
              <a:rPr lang="en-US" sz="3600" b="1" dirty="0" smtClean="0"/>
              <a:t>Recon Point #1 – Typical Variances</a:t>
            </a:r>
          </a:p>
          <a:p>
            <a:pPr marL="971550" lvl="1" indent="-514350">
              <a:buNone/>
            </a:pPr>
            <a:endParaRPr lang="en-US" sz="2400" b="1" dirty="0" smtClean="0"/>
          </a:p>
          <a:p>
            <a:pPr marL="793750" lvl="3" indent="-246063">
              <a:buNone/>
            </a:pPr>
            <a:r>
              <a:rPr lang="en-US" sz="2400" b="1" dirty="0" smtClean="0"/>
              <a:t>#1 - </a:t>
            </a:r>
            <a:r>
              <a:rPr lang="en-US" sz="2400" dirty="0" smtClean="0"/>
              <a:t> </a:t>
            </a:r>
            <a:r>
              <a:rPr lang="en-US" sz="2400" b="1" dirty="0" smtClean="0"/>
              <a:t>The NBV and DIST_LN have different accumulated 			   depreciation  or net book values for an asset:</a:t>
            </a:r>
          </a:p>
          <a:p>
            <a:pPr marL="1250950" lvl="4" indent="-246063"/>
            <a:r>
              <a:rPr lang="en-US" sz="2400" i="1" dirty="0" smtClean="0"/>
              <a:t>Failed to run one of the “pre-requisite” processes</a:t>
            </a:r>
          </a:p>
          <a:p>
            <a:pPr marL="1250950" lvl="4" indent="-246063"/>
            <a:r>
              <a:rPr lang="en-US" sz="2400" i="1" dirty="0" smtClean="0"/>
              <a:t>Depreciation Close was not run for a previous period/year</a:t>
            </a:r>
          </a:p>
          <a:p>
            <a:pPr marL="1250950" lvl="4" indent="-246063"/>
            <a:r>
              <a:rPr lang="en-US" sz="2400" i="1" dirty="0" smtClean="0"/>
              <a:t>Asset was retired and Accumulated Depreciation is not zero</a:t>
            </a:r>
          </a:p>
          <a:p>
            <a:pPr marL="1250950" lvl="4" indent="-246063"/>
            <a:r>
              <a:rPr lang="en-US" sz="2400" i="1" dirty="0" smtClean="0"/>
              <a:t>Consolidation/conversion issues</a:t>
            </a:r>
          </a:p>
          <a:p>
            <a:pPr marL="971550" lvl="1" indent="-514350" algn="ctr">
              <a:buNone/>
            </a:pPr>
            <a:endParaRPr lang="en-US" sz="3600" b="1" dirty="0" smtClean="0"/>
          </a:p>
          <a:p>
            <a:pPr marL="971550" lvl="1" indent="-514350">
              <a:buNone/>
            </a:pPr>
            <a:endParaRPr lang="en-US" sz="3600" b="1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971550" lvl="1" indent="-514350" algn="ctr">
              <a:buNone/>
            </a:pPr>
            <a:r>
              <a:rPr lang="en-US" sz="3600" b="1" dirty="0" smtClean="0"/>
              <a:t>Recon Point #1 – Typical Variances</a:t>
            </a:r>
          </a:p>
          <a:p>
            <a:pPr marL="971550" lvl="1" indent="-514350">
              <a:buNone/>
            </a:pPr>
            <a:endParaRPr lang="en-US" sz="2400" b="1" dirty="0" smtClean="0"/>
          </a:p>
          <a:p>
            <a:pPr marL="793750" lvl="3" indent="-246063">
              <a:lnSpc>
                <a:spcPct val="150000"/>
              </a:lnSpc>
              <a:buNone/>
            </a:pPr>
            <a:r>
              <a:rPr lang="en-US" sz="2400" b="1" dirty="0" smtClean="0"/>
              <a:t>#2 - The NBV omits an asset:</a:t>
            </a:r>
          </a:p>
          <a:p>
            <a:pPr marL="1250950" lvl="4" indent="-246063"/>
            <a:r>
              <a:rPr lang="en-US" sz="2400" i="1" dirty="0" smtClean="0"/>
              <a:t>Asset has been retired and Include Retirements check box was not selected on the run control for NBV Report </a:t>
            </a:r>
          </a:p>
          <a:p>
            <a:pPr marL="1250950" lvl="4" indent="-246063"/>
            <a:r>
              <a:rPr lang="en-US" sz="2400" i="1" dirty="0" smtClean="0"/>
              <a:t>Asset was just recently added … the Depreciation and Net Book Value reporting tables have not been loaded for the period</a:t>
            </a:r>
            <a:endParaRPr lang="en-US" sz="3600" b="1" dirty="0" smtClean="0"/>
          </a:p>
          <a:p>
            <a:pPr marL="971550" lvl="1" indent="-514350">
              <a:buNone/>
            </a:pPr>
            <a:endParaRPr lang="en-US" sz="3600" b="1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971550" lvl="1" indent="-514350" algn="ctr">
              <a:buNone/>
            </a:pPr>
            <a:r>
              <a:rPr lang="en-US" sz="3600" b="1" dirty="0" smtClean="0"/>
              <a:t>Recon Point #1 – Typical Variances</a:t>
            </a:r>
          </a:p>
          <a:p>
            <a:pPr marL="971550" lvl="1" indent="-514350">
              <a:buNone/>
            </a:pPr>
            <a:endParaRPr lang="en-US" sz="2400" b="1" dirty="0" smtClean="0"/>
          </a:p>
          <a:p>
            <a:pPr marL="342900" lvl="3" indent="-342900">
              <a:buNone/>
            </a:pPr>
            <a:r>
              <a:rPr lang="en-US" sz="2400" b="1" dirty="0" smtClean="0"/>
              <a:t>	#3 – NBV has “outdated” or no information for one or more 		  assets:</a:t>
            </a:r>
          </a:p>
          <a:p>
            <a:pPr marL="1068388" lvl="4" indent="-246063"/>
            <a:r>
              <a:rPr lang="en-US" sz="2400" i="1" dirty="0" smtClean="0"/>
              <a:t>Load Reporting Table process probably was not run for the desired period</a:t>
            </a:r>
          </a:p>
          <a:p>
            <a:pPr marL="1068388" lvl="4" indent="-246063"/>
            <a:r>
              <a:rPr lang="en-US" sz="2400" i="1" dirty="0" smtClean="0"/>
              <a:t>Depreciation Calc was not run after making a change and/or before running Load Reporting Table process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 algn="ctr">
              <a:buNone/>
            </a:pPr>
            <a:endParaRPr lang="en-US" b="1" dirty="0" smtClean="0"/>
          </a:p>
          <a:p>
            <a:pPr marL="971550" lvl="1" indent="-514350" algn="ctr">
              <a:buNone/>
            </a:pPr>
            <a:endParaRPr lang="en-US" b="1" dirty="0" smtClean="0"/>
          </a:p>
          <a:p>
            <a:pPr marL="971550" lvl="1" indent="-514350" algn="ctr">
              <a:buNone/>
            </a:pPr>
            <a:r>
              <a:rPr lang="en-US" sz="3600" b="1" dirty="0" smtClean="0"/>
              <a:t>Recon Point #2:</a:t>
            </a:r>
          </a:p>
          <a:p>
            <a:pPr marL="971550" lvl="1" indent="-514350" algn="ctr">
              <a:buNone/>
            </a:pPr>
            <a:r>
              <a:rPr lang="en-US" sz="3600" b="1" dirty="0" smtClean="0"/>
              <a:t>Reconciling DIST_LN to JRNL_LN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/>
        </p:nvGraphicFramePr>
        <p:xfrm>
          <a:off x="3200416" y="1778001"/>
          <a:ext cx="5598144" cy="47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349684"/>
            <a:ext cx="3505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BIG PICTURE:  Information Flow &amp;</a:t>
            </a:r>
            <a:b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Reconciliation Points</a:t>
            </a:r>
            <a:endParaRPr lang="en-US" sz="20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562600" y="3297238"/>
            <a:ext cx="88423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1803400" y="4330700"/>
            <a:ext cx="3657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93975" y="4197350"/>
            <a:ext cx="2554288" cy="27781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4"/>
                </a:solidFill>
                <a:latin typeface="+mn-lt"/>
              </a:rPr>
              <a:t>Load Reporting Tables Processes</a:t>
            </a:r>
            <a:endParaRPr lang="en-US" sz="1200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5870576" y="3238500"/>
            <a:ext cx="2151062" cy="13287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69063" y="3811588"/>
            <a:ext cx="1268412" cy="277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1"/>
                </a:solidFill>
                <a:latin typeface="+mn-lt"/>
              </a:rPr>
              <a:t>Recon Pt.  #2</a:t>
            </a:r>
            <a:endParaRPr lang="en-US" sz="1200" i="1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503738" y="5659438"/>
            <a:ext cx="3009900" cy="17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13125" y="6223000"/>
            <a:ext cx="1809750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latin typeface="+mn-lt"/>
              </a:rPr>
              <a:t>Recon Pt. #4 (CAPITAL &amp; ACTUALS)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51463" y="3100388"/>
            <a:ext cx="1268412" cy="27781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4"/>
                </a:solidFill>
                <a:latin typeface="+mn-lt"/>
              </a:rPr>
              <a:t>Recon Pt.  #1</a:t>
            </a:r>
            <a:endParaRPr lang="en-US" sz="1200" b="1" i="1" dirty="0">
              <a:solidFill>
                <a:schemeClr val="accent4"/>
              </a:solidFill>
              <a:latin typeface="+mn-lt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203200" y="3911600"/>
          <a:ext cx="3576320" cy="244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Rectangle 26"/>
          <p:cNvSpPr/>
          <p:nvPr/>
        </p:nvSpPr>
        <p:spPr>
          <a:xfrm>
            <a:off x="178257" y="4071286"/>
            <a:ext cx="150596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 AM</a:t>
            </a:r>
            <a:b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Source Tables</a:t>
            </a:r>
          </a:p>
        </p:txBody>
      </p:sp>
      <p:sp>
        <p:nvSpPr>
          <p:cNvPr id="8206" name="TextBox 30"/>
          <p:cNvSpPr txBox="1">
            <a:spLocks noChangeArrowheads="1"/>
          </p:cNvSpPr>
          <p:nvPr/>
        </p:nvSpPr>
        <p:spPr bwMode="auto">
          <a:xfrm>
            <a:off x="2133600" y="5930900"/>
            <a:ext cx="1876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onstantia" pitchFamily="18" charset="0"/>
              </a:rPr>
              <a:t>DEPRECIATION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053681" y="5903119"/>
            <a:ext cx="519113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itle 8"/>
          <p:cNvSpPr>
            <a:spLocks noGrp="1"/>
          </p:cNvSpPr>
          <p:nvPr>
            <p:ph type="title"/>
          </p:nvPr>
        </p:nvSpPr>
        <p:spPr>
          <a:xfrm>
            <a:off x="457200" y="206684"/>
            <a:ext cx="841998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Recon Pt. #2 – DIST_LN &amp; JRNL_LN</a:t>
            </a:r>
            <a:endParaRPr lang="en-US" dirty="0"/>
          </a:p>
        </p:txBody>
      </p:sp>
      <p:pic>
        <p:nvPicPr>
          <p:cNvPr id="8210" name="Picture 3" descr="C:\Documents and Settings\scriscil\Local Settings\Temporary Internet Files\Content.IE5\WXMK0ZB7\MC900411384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05650" y="2368550"/>
            <a:ext cx="16637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TextBox 28"/>
          <p:cNvSpPr txBox="1">
            <a:spLocks noChangeArrowheads="1"/>
          </p:cNvSpPr>
          <p:nvPr/>
        </p:nvSpPr>
        <p:spPr bwMode="auto">
          <a:xfrm>
            <a:off x="7475538" y="2749550"/>
            <a:ext cx="766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onstantia" pitchFamily="18" charset="0"/>
              </a:rPr>
              <a:t>You </a:t>
            </a:r>
            <a:br>
              <a:rPr lang="en-US" sz="1600" dirty="0">
                <a:latin typeface="Constantia" pitchFamily="18" charset="0"/>
              </a:rPr>
            </a:br>
            <a:r>
              <a:rPr lang="en-US" sz="1600" dirty="0">
                <a:latin typeface="Constantia" pitchFamily="18" charset="0"/>
              </a:rPr>
              <a:t>are </a:t>
            </a:r>
            <a:br>
              <a:rPr lang="en-US" sz="1600" dirty="0">
                <a:latin typeface="Constantia" pitchFamily="18" charset="0"/>
              </a:rPr>
            </a:br>
            <a:r>
              <a:rPr lang="en-US" sz="1600" dirty="0">
                <a:latin typeface="Constantia" pitchFamily="18" charset="0"/>
              </a:rPr>
              <a:t>here!</a:t>
            </a:r>
          </a:p>
        </p:txBody>
      </p:sp>
      <p:sp>
        <p:nvSpPr>
          <p:cNvPr id="7" name="Rectangle 6"/>
          <p:cNvSpPr/>
          <p:nvPr/>
        </p:nvSpPr>
        <p:spPr>
          <a:xfrm>
            <a:off x="4960938" y="5429250"/>
            <a:ext cx="21478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latin typeface="+mn-lt"/>
              </a:rPr>
              <a:t>Recon Pt.  #3  (AM, AP &amp; GL activity)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8688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Reviewing the Pre-AM Pages</a:t>
            </a:r>
          </a:p>
          <a:p>
            <a:r>
              <a:rPr lang="en-US" dirty="0" smtClean="0"/>
              <a:t>Review Pre AM Pages:</a:t>
            </a:r>
          </a:p>
          <a:p>
            <a:pPr lvl="1"/>
            <a:r>
              <a:rPr lang="en-US" dirty="0" smtClean="0"/>
              <a:t>after loading vouchers and pushing receivers</a:t>
            </a:r>
          </a:p>
          <a:p>
            <a:pPr lvl="1"/>
            <a:r>
              <a:rPr lang="en-US" dirty="0" smtClean="0"/>
              <a:t>before running the PO/AP interface</a:t>
            </a:r>
          </a:p>
          <a:p>
            <a:pPr lvl="1"/>
            <a:r>
              <a:rPr lang="en-US" dirty="0" smtClean="0"/>
              <a:t>Record the Pre-Interface ID</a:t>
            </a:r>
          </a:p>
          <a:p>
            <a:r>
              <a:rPr lang="en-US" dirty="0" smtClean="0"/>
              <a:t>Navigation: Asset Management &gt; Send/Receive Information &gt; Preview AP/PO Information</a:t>
            </a:r>
          </a:p>
          <a:p>
            <a:r>
              <a:rPr lang="en-US" dirty="0" smtClean="0"/>
              <a:t>Business Process: AM.020.015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/>
              <a:t>Recon Pt #2 – Typical Variance</a:t>
            </a:r>
          </a:p>
          <a:p>
            <a:pPr marL="793750" lvl="3" indent="-246063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793750" lvl="3" indent="-246063">
              <a:buNone/>
            </a:pPr>
            <a:r>
              <a:rPr lang="en-US" sz="2400" b="1" dirty="0" smtClean="0"/>
              <a:t>#1 - If the DIST_LN and JRNL_LN have different account balances for an asset:</a:t>
            </a:r>
          </a:p>
          <a:p>
            <a:pPr marL="1068388" lvl="4" indent="-246063"/>
            <a:r>
              <a:rPr lang="en-US" sz="2400" i="1" dirty="0" smtClean="0"/>
              <a:t>Ran </a:t>
            </a:r>
            <a:r>
              <a:rPr lang="en-US" sz="2400" i="1" dirty="0" err="1" smtClean="0"/>
              <a:t>Depr</a:t>
            </a:r>
            <a:r>
              <a:rPr lang="en-US" sz="2400" i="1" dirty="0" smtClean="0"/>
              <a:t>. Close, but failed to run Journal Generator</a:t>
            </a:r>
          </a:p>
          <a:p>
            <a:pPr marL="1068388" lvl="4" indent="-246063"/>
            <a:r>
              <a:rPr lang="en-US" sz="2400" i="1" dirty="0" smtClean="0"/>
              <a:t>Deleted the AM journal-generated journal prior to posting</a:t>
            </a:r>
          </a:p>
          <a:p>
            <a:pPr marL="1068388" lvl="4" indent="-246063"/>
            <a:r>
              <a:rPr lang="en-US" sz="2400" i="1" dirty="0" smtClean="0"/>
              <a:t>Altered an AM journal-generated journal in GL</a:t>
            </a:r>
          </a:p>
          <a:p>
            <a:pPr marL="1068388" lvl="4" indent="-246063"/>
            <a:r>
              <a:rPr lang="en-US" sz="2400" i="1" dirty="0" smtClean="0"/>
              <a:t>Booked a transaction directly in GL to the </a:t>
            </a:r>
            <a:r>
              <a:rPr lang="en-US" sz="2400" i="1" dirty="0" err="1" smtClean="0"/>
              <a:t>Actuals</a:t>
            </a:r>
            <a:r>
              <a:rPr lang="en-US" sz="2400" i="1" dirty="0" smtClean="0"/>
              <a:t> or Capital Ledger, using AM as the Source</a:t>
            </a:r>
          </a:p>
          <a:p>
            <a:pPr>
              <a:buNone/>
            </a:pPr>
            <a:endParaRPr lang="en-US" sz="36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9113" lvl="2"/>
            <a:r>
              <a:rPr lang="en-US" sz="3200" dirty="0" smtClean="0"/>
              <a:t>Variances between DIST_LN and JRNL_LN may be investigated using this query:</a:t>
            </a:r>
          </a:p>
          <a:p>
            <a:pPr marL="519113" lvl="2">
              <a:buNone/>
            </a:pPr>
            <a:endParaRPr lang="en-US" sz="3200" dirty="0" smtClean="0"/>
          </a:p>
          <a:p>
            <a:pPr marL="793750" lvl="3" indent="-246063">
              <a:buNone/>
            </a:pPr>
            <a:r>
              <a:rPr lang="en-US" sz="3200" b="1" dirty="0" smtClean="0"/>
              <a:t>BOR_AM_DIST_JRNL_RECON</a:t>
            </a:r>
            <a:r>
              <a:rPr lang="en-US" sz="3200" dirty="0" smtClean="0"/>
              <a:t> – shows NBV by asset and looks at DIST_LN, and JRNL_LN tables.  </a:t>
            </a:r>
            <a:endParaRPr lang="en-US" sz="3200" b="1" dirty="0" smtClean="0"/>
          </a:p>
          <a:p>
            <a:pPr marL="519113" lvl="2"/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ctr">
              <a:buNone/>
            </a:pPr>
            <a:endParaRPr lang="en-US" b="1" dirty="0" smtClean="0"/>
          </a:p>
          <a:p>
            <a:pPr marL="342900" lvl="1" indent="-342900" algn="ctr">
              <a:buNone/>
            </a:pPr>
            <a:endParaRPr lang="en-US" b="1" dirty="0" smtClean="0"/>
          </a:p>
          <a:p>
            <a:pPr marL="342900" lvl="1" indent="-342900" algn="ctr">
              <a:buNone/>
            </a:pPr>
            <a:r>
              <a:rPr lang="en-US" sz="3600" b="1" dirty="0" smtClean="0"/>
              <a:t>Recon Point #3:</a:t>
            </a:r>
          </a:p>
          <a:p>
            <a:pPr marL="342900" lvl="1" indent="-342900" algn="ctr">
              <a:buNone/>
            </a:pPr>
            <a:r>
              <a:rPr lang="en-US" sz="3600" b="1" dirty="0" smtClean="0"/>
              <a:t>Reconciling JRNL_LN to LEDGER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/>
        </p:nvGraphicFramePr>
        <p:xfrm>
          <a:off x="3200416" y="1778001"/>
          <a:ext cx="5598144" cy="47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133600"/>
            <a:ext cx="3505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BIG PICTURE:  Information Flow &amp;</a:t>
            </a:r>
            <a:b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Reconciliation Points</a:t>
            </a:r>
            <a:endParaRPr lang="en-US" sz="20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562600" y="3297238"/>
            <a:ext cx="88423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1803400" y="4330700"/>
            <a:ext cx="3657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93975" y="4197350"/>
            <a:ext cx="2554288" cy="27781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4"/>
                </a:solidFill>
                <a:latin typeface="+mn-lt"/>
              </a:rPr>
              <a:t>Load Reporting Tables Processes</a:t>
            </a:r>
            <a:endParaRPr lang="en-US" sz="1200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5870576" y="3238500"/>
            <a:ext cx="2151062" cy="13287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69063" y="3811588"/>
            <a:ext cx="1268412" cy="27781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4"/>
                </a:solidFill>
                <a:latin typeface="+mn-lt"/>
              </a:rPr>
              <a:t>Recon Pt.  #2</a:t>
            </a:r>
            <a:endParaRPr lang="en-US" sz="1200" i="1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503738" y="5627688"/>
            <a:ext cx="3009900" cy="17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13125" y="6223000"/>
            <a:ext cx="1809750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bg1">
                    <a:lumMod val="50000"/>
                  </a:schemeClr>
                </a:solidFill>
                <a:latin typeface="+mn-lt"/>
              </a:rPr>
              <a:t>Recon Pt. #4 (CAPITAL &amp; ACTUALS)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1463" y="3100388"/>
            <a:ext cx="1268412" cy="27781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4"/>
                </a:solidFill>
                <a:latin typeface="+mn-lt"/>
              </a:rPr>
              <a:t>Recon Pt.  #1</a:t>
            </a:r>
            <a:endParaRPr lang="en-US" sz="1200" b="1" i="1" dirty="0">
              <a:solidFill>
                <a:schemeClr val="accent4"/>
              </a:solidFill>
              <a:latin typeface="+mn-lt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203200" y="3911600"/>
          <a:ext cx="3576320" cy="244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Rectangle 26"/>
          <p:cNvSpPr/>
          <p:nvPr/>
        </p:nvSpPr>
        <p:spPr>
          <a:xfrm>
            <a:off x="178257" y="4071286"/>
            <a:ext cx="150596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 AM</a:t>
            </a:r>
            <a:b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Source Tables</a:t>
            </a:r>
          </a:p>
        </p:txBody>
      </p:sp>
      <p:sp>
        <p:nvSpPr>
          <p:cNvPr id="8206" name="TextBox 30"/>
          <p:cNvSpPr txBox="1">
            <a:spLocks noChangeArrowheads="1"/>
          </p:cNvSpPr>
          <p:nvPr/>
        </p:nvSpPr>
        <p:spPr bwMode="auto">
          <a:xfrm>
            <a:off x="2133600" y="5930900"/>
            <a:ext cx="1876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onstantia" pitchFamily="18" charset="0"/>
              </a:rPr>
              <a:t>DEPRECIATION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053681" y="5903119"/>
            <a:ext cx="519113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itle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515350" cy="10493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Recon Pt. #3 – JRNL_LN &amp; LEDGER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60938" y="5397500"/>
            <a:ext cx="2147887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1"/>
                </a:solidFill>
                <a:latin typeface="+mn-lt"/>
              </a:rPr>
              <a:t>Recon Pt.  #3  (AM, AP &amp; GL activity)</a:t>
            </a:r>
            <a:endParaRPr lang="en-US" sz="1200" i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211" name="Picture 3" descr="C:\Documents and Settings\scriscil\Local Settings\Temporary Internet Files\Content.IE5\WXMK0ZB7\MC900411384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02388" y="5330825"/>
            <a:ext cx="1662112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TextBox 28"/>
          <p:cNvSpPr txBox="1">
            <a:spLocks noChangeArrowheads="1"/>
          </p:cNvSpPr>
          <p:nvPr/>
        </p:nvSpPr>
        <p:spPr bwMode="auto">
          <a:xfrm>
            <a:off x="6788150" y="5743575"/>
            <a:ext cx="766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onstantia" pitchFamily="18" charset="0"/>
              </a:rPr>
              <a:t>You </a:t>
            </a:r>
            <a:br>
              <a:rPr lang="en-US" sz="1600">
                <a:latin typeface="Constantia" pitchFamily="18" charset="0"/>
              </a:rPr>
            </a:br>
            <a:r>
              <a:rPr lang="en-US" sz="1600">
                <a:latin typeface="Constantia" pitchFamily="18" charset="0"/>
              </a:rPr>
              <a:t>are </a:t>
            </a:r>
            <a:br>
              <a:rPr lang="en-US" sz="1600">
                <a:latin typeface="Constantia" pitchFamily="18" charset="0"/>
              </a:rPr>
            </a:br>
            <a:r>
              <a:rPr lang="en-US" sz="1600">
                <a:latin typeface="Constantia" pitchFamily="18" charset="0"/>
              </a:rPr>
              <a:t>here!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/>
              <a:t>Recon Pt #3 – Typical Variances</a:t>
            </a:r>
          </a:p>
          <a:p>
            <a:pPr marL="793750" lvl="3" indent="-246063">
              <a:buNone/>
            </a:pPr>
            <a:endParaRPr lang="en-US" sz="1800" b="1" dirty="0" smtClean="0">
              <a:solidFill>
                <a:schemeClr val="accent1"/>
              </a:solidFill>
            </a:endParaRPr>
          </a:p>
          <a:p>
            <a:pPr marL="793750" lvl="3" indent="-246063"/>
            <a:r>
              <a:rPr lang="en-US" sz="2400" b="1" dirty="0" smtClean="0"/>
              <a:t>#1 - If the </a:t>
            </a:r>
            <a:r>
              <a:rPr lang="en-US" sz="2400" b="1" u="sng" dirty="0" smtClean="0"/>
              <a:t>JRNL_LN &amp; LEDGER </a:t>
            </a:r>
            <a:r>
              <a:rPr lang="en-US" sz="2400" b="1" dirty="0" smtClean="0"/>
              <a:t>have different account balances for an asset:</a:t>
            </a:r>
          </a:p>
          <a:p>
            <a:pPr marL="1068388" lvl="4" indent="-246063"/>
            <a:r>
              <a:rPr lang="en-US" sz="2400" i="1" dirty="0" smtClean="0"/>
              <a:t>Failed to post a journal</a:t>
            </a:r>
          </a:p>
          <a:p>
            <a:pPr marL="1068388" lvl="4" indent="-246063"/>
            <a:r>
              <a:rPr lang="en-US" sz="2400" i="1" dirty="0" smtClean="0"/>
              <a:t>Entry directly to the LEDGER table</a:t>
            </a:r>
          </a:p>
          <a:p>
            <a:pPr marL="1068388" lvl="4" indent="-246063"/>
            <a:r>
              <a:rPr lang="en-US" sz="2400" i="1" dirty="0" smtClean="0"/>
              <a:t>Note: These should always balance because the JRNL_LN feeds right into the LEDGER</a:t>
            </a:r>
          </a:p>
          <a:p>
            <a:pPr>
              <a:buNone/>
            </a:pPr>
            <a:endParaRPr lang="en-US" sz="36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9113" lvl="2"/>
            <a:r>
              <a:rPr lang="en-US" sz="3200" dirty="0" smtClean="0"/>
              <a:t>Variances between JRNL_LN and LEDGER may be investigated using query:</a:t>
            </a:r>
          </a:p>
          <a:p>
            <a:pPr marL="519113" lvl="2">
              <a:buNone/>
            </a:pPr>
            <a:endParaRPr lang="en-US" sz="3200" dirty="0" smtClean="0"/>
          </a:p>
          <a:p>
            <a:pPr marL="793750" lvl="3" indent="-246063">
              <a:buNone/>
            </a:pPr>
            <a:r>
              <a:rPr lang="en-US" sz="3200" b="1" dirty="0" smtClean="0"/>
              <a:t>BOR_AM_CY_RECON</a:t>
            </a:r>
            <a:r>
              <a:rPr lang="en-US" sz="3200" dirty="0" smtClean="0"/>
              <a:t> – reconciles transactions from all sources, recorded in the CAPITAL, ACTUALS and GAAP ledgers.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ctr">
              <a:buNone/>
            </a:pPr>
            <a:endParaRPr lang="en-US" b="1" dirty="0" smtClean="0"/>
          </a:p>
          <a:p>
            <a:pPr marL="342900" lvl="1" indent="-342900" algn="ctr">
              <a:buNone/>
            </a:pPr>
            <a:endParaRPr lang="en-US" b="1" dirty="0" smtClean="0"/>
          </a:p>
          <a:p>
            <a:pPr marL="342900" lvl="1" indent="-342900" algn="ctr">
              <a:buNone/>
            </a:pPr>
            <a:r>
              <a:rPr lang="en-US" sz="3600" b="1" dirty="0" smtClean="0"/>
              <a:t>Recon Point #4:</a:t>
            </a:r>
          </a:p>
          <a:p>
            <a:pPr marL="342900" lvl="1" indent="-342900" algn="ctr">
              <a:buNone/>
            </a:pPr>
            <a:r>
              <a:rPr lang="en-US" sz="3600" b="1" dirty="0" smtClean="0"/>
              <a:t>Reconciling CAPITAL to ACTUALS </a:t>
            </a:r>
          </a:p>
          <a:p>
            <a:pPr marL="342900" lvl="1" indent="-342900" algn="ctr">
              <a:buNone/>
            </a:pPr>
            <a:r>
              <a:rPr lang="en-US" sz="3600" b="1" dirty="0" smtClean="0"/>
              <a:t>Ledgers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/>
          <p:cNvGraphicFramePr>
            <a:graphicFrameLocks/>
          </p:cNvGraphicFramePr>
          <p:nvPr/>
        </p:nvGraphicFramePr>
        <p:xfrm>
          <a:off x="3200416" y="1778001"/>
          <a:ext cx="5598144" cy="47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562100"/>
            <a:ext cx="3505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BIG PICTURE:  Information Flow &amp;</a:t>
            </a:r>
            <a:b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Reconciliation Points</a:t>
            </a:r>
            <a:endParaRPr lang="en-US" sz="20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562600" y="3297238"/>
            <a:ext cx="88423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1803400" y="4330700"/>
            <a:ext cx="3657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93975" y="4197350"/>
            <a:ext cx="2554288" cy="27781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4"/>
                </a:solidFill>
                <a:latin typeface="+mn-lt"/>
              </a:rPr>
              <a:t>Load Reporting Tables Processes</a:t>
            </a:r>
            <a:endParaRPr lang="en-US" sz="1200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5870576" y="3238500"/>
            <a:ext cx="2151062" cy="13287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69063" y="3811588"/>
            <a:ext cx="1268412" cy="27781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4"/>
                </a:solidFill>
                <a:latin typeface="+mn-lt"/>
              </a:rPr>
              <a:t>Recon Pt.  #2</a:t>
            </a:r>
            <a:endParaRPr lang="en-US" sz="1200" i="1" dirty="0">
              <a:solidFill>
                <a:schemeClr val="accent4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503738" y="5627688"/>
            <a:ext cx="3009900" cy="174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13125" y="6223000"/>
            <a:ext cx="1809750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1">
                    <a:lumMod val="75000"/>
                  </a:schemeClr>
                </a:solidFill>
                <a:latin typeface="+mn-lt"/>
              </a:rPr>
              <a:t>Recon Pt. #4 (CAPITAL &amp; ACTUALS)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1463" y="3100388"/>
            <a:ext cx="1268412" cy="27781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4"/>
                </a:solidFill>
                <a:latin typeface="+mn-lt"/>
              </a:rPr>
              <a:t>Recon Pt.  #1</a:t>
            </a:r>
            <a:endParaRPr lang="en-US" sz="1200" b="1" i="1" dirty="0">
              <a:solidFill>
                <a:schemeClr val="accent4"/>
              </a:solidFill>
              <a:latin typeface="+mn-lt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203200" y="3911600"/>
          <a:ext cx="3576320" cy="244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Rectangle 26"/>
          <p:cNvSpPr/>
          <p:nvPr/>
        </p:nvSpPr>
        <p:spPr>
          <a:xfrm>
            <a:off x="178257" y="4071286"/>
            <a:ext cx="150596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 AM</a:t>
            </a:r>
            <a:b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Source Tables</a:t>
            </a:r>
          </a:p>
        </p:txBody>
      </p:sp>
      <p:sp>
        <p:nvSpPr>
          <p:cNvPr id="8206" name="TextBox 30"/>
          <p:cNvSpPr txBox="1">
            <a:spLocks noChangeArrowheads="1"/>
          </p:cNvSpPr>
          <p:nvPr/>
        </p:nvSpPr>
        <p:spPr bwMode="auto">
          <a:xfrm>
            <a:off x="2133600" y="5930900"/>
            <a:ext cx="1876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latin typeface="Constantia" pitchFamily="18" charset="0"/>
              </a:rPr>
              <a:t>DEPRECIATION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053681" y="5903119"/>
            <a:ext cx="519113" cy="9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itle 8"/>
          <p:cNvSpPr>
            <a:spLocks noGrp="1"/>
          </p:cNvSpPr>
          <p:nvPr>
            <p:ph type="title"/>
          </p:nvPr>
        </p:nvSpPr>
        <p:spPr>
          <a:xfrm>
            <a:off x="381000" y="133350"/>
            <a:ext cx="8566944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Recon Pt. #4 – CAPITAL &amp; ACTUALS</a:t>
            </a:r>
            <a:endParaRPr lang="en-US" dirty="0"/>
          </a:p>
        </p:txBody>
      </p:sp>
      <p:pic>
        <p:nvPicPr>
          <p:cNvPr id="8210" name="Picture 3" descr="C:\Documents and Settings\scriscil\Local Settings\Temporary Internet Files\Content.IE5\WXMK0ZB7\MC900411384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9360" y="4294188"/>
            <a:ext cx="166211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TextBox 28"/>
          <p:cNvSpPr txBox="1">
            <a:spLocks noChangeArrowheads="1"/>
          </p:cNvSpPr>
          <p:nvPr/>
        </p:nvSpPr>
        <p:spPr bwMode="auto">
          <a:xfrm>
            <a:off x="2817034" y="4694237"/>
            <a:ext cx="766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onstantia" pitchFamily="18" charset="0"/>
              </a:rPr>
              <a:t>You </a:t>
            </a:r>
            <a:br>
              <a:rPr lang="en-US" sz="1600" dirty="0">
                <a:latin typeface="Constantia" pitchFamily="18" charset="0"/>
              </a:rPr>
            </a:br>
            <a:r>
              <a:rPr lang="en-US" sz="1600" dirty="0">
                <a:latin typeface="Constantia" pitchFamily="18" charset="0"/>
              </a:rPr>
              <a:t>are </a:t>
            </a:r>
            <a:br>
              <a:rPr lang="en-US" sz="1600" dirty="0">
                <a:latin typeface="Constantia" pitchFamily="18" charset="0"/>
              </a:rPr>
            </a:br>
            <a:r>
              <a:rPr lang="en-US" sz="1600" dirty="0">
                <a:latin typeface="Constantia" pitchFamily="18" charset="0"/>
              </a:rPr>
              <a:t>here!</a:t>
            </a:r>
          </a:p>
        </p:txBody>
      </p:sp>
      <p:sp>
        <p:nvSpPr>
          <p:cNvPr id="7" name="Rectangle 6"/>
          <p:cNvSpPr/>
          <p:nvPr/>
        </p:nvSpPr>
        <p:spPr>
          <a:xfrm>
            <a:off x="4960938" y="5397500"/>
            <a:ext cx="214788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n w="1905"/>
                <a:solidFill>
                  <a:schemeClr val="accent4"/>
                </a:solidFill>
                <a:latin typeface="+mn-lt"/>
              </a:rPr>
              <a:t>Recon Pt.  #3  (AM, AP &amp; GL activity)</a:t>
            </a:r>
            <a:endParaRPr lang="en-US" sz="1200" i="1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/>
              <a:t>Recon Pt #4 – Typical Variances</a:t>
            </a:r>
          </a:p>
          <a:p>
            <a:pPr marL="793750" lvl="3" indent="-246063">
              <a:buNone/>
            </a:pPr>
            <a:r>
              <a:rPr lang="en-US" sz="2400" b="1" dirty="0" smtClean="0"/>
              <a:t>#1 - If the </a:t>
            </a:r>
            <a:r>
              <a:rPr lang="en-US" sz="2400" b="1" u="sng" dirty="0" smtClean="0"/>
              <a:t>JRNL_LN &amp; LEDGER </a:t>
            </a:r>
            <a:r>
              <a:rPr lang="en-US" sz="2400" b="1" dirty="0" smtClean="0"/>
              <a:t>have different account balances for an asset:</a:t>
            </a:r>
          </a:p>
          <a:p>
            <a:pPr marL="1068388" lvl="4" indent="-246063"/>
            <a:r>
              <a:rPr lang="en-US" sz="2400" i="1" dirty="0" smtClean="0"/>
              <a:t>Failed to post a journal</a:t>
            </a:r>
          </a:p>
          <a:p>
            <a:pPr marL="1068388" lvl="4" indent="-246063"/>
            <a:r>
              <a:rPr lang="en-US" sz="2400" i="1" dirty="0" smtClean="0"/>
              <a:t>AP journal posted ACTUALS ledger but asset hasn’t been added/journal generated or online </a:t>
            </a:r>
            <a:r>
              <a:rPr lang="en-US" sz="2400" i="1" dirty="0" err="1" smtClean="0"/>
              <a:t>jrnl</a:t>
            </a:r>
            <a:r>
              <a:rPr lang="en-US" sz="2400" i="1" dirty="0" smtClean="0"/>
              <a:t> in one and not the other</a:t>
            </a:r>
          </a:p>
          <a:p>
            <a:pPr marL="1068388" lvl="4" indent="-246063">
              <a:buNone/>
            </a:pPr>
            <a:endParaRPr lang="en-US" sz="2400" i="1" dirty="0" smtClean="0"/>
          </a:p>
          <a:p>
            <a:pPr marL="1068388" lvl="4" indent="-246063"/>
            <a:endParaRPr lang="en-US" sz="2400" i="1" dirty="0" smtClean="0"/>
          </a:p>
          <a:p>
            <a:pPr>
              <a:buNone/>
            </a:pPr>
            <a:endParaRPr lang="en-US" sz="36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9113" lvl="2"/>
            <a:r>
              <a:rPr lang="en-US" sz="3200" dirty="0" smtClean="0"/>
              <a:t>Variances between CAPITAL and ACTUALS ledgers may be investigated using query:</a:t>
            </a:r>
          </a:p>
          <a:p>
            <a:pPr marL="519113" lvl="2">
              <a:buNone/>
            </a:pPr>
            <a:endParaRPr lang="en-US" sz="3200" dirty="0" smtClean="0"/>
          </a:p>
          <a:p>
            <a:pPr marL="793750" lvl="3" indent="-246063">
              <a:buNone/>
            </a:pPr>
            <a:r>
              <a:rPr lang="en-US" sz="3200" b="1" dirty="0" smtClean="0"/>
              <a:t>BOR_AM_CAP_ACT_RECON</a:t>
            </a:r>
            <a:r>
              <a:rPr lang="en-US" sz="3200" dirty="0" smtClean="0"/>
              <a:t> – reconciles transactions from all sources, recorded in the CAPITAL and ACTUALS ledgers for Periods 1 through 12.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960" y="556417"/>
            <a:ext cx="6886575" cy="5772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57011" y="1469571"/>
            <a:ext cx="3459824" cy="17517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2959" y="1796142"/>
            <a:ext cx="3174051" cy="40821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6206"/>
            <a:ext cx="8229600" cy="4709958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Additional Training Material</a:t>
            </a:r>
          </a:p>
          <a:p>
            <a:pPr algn="ctr">
              <a:buNone/>
            </a:pPr>
            <a:r>
              <a:rPr lang="en-US" sz="2400" b="1" dirty="0" smtClean="0">
                <a:hlinkClick r:id="rId3"/>
              </a:rPr>
              <a:t>http://www.usg.edu/gafirst-fin/training/archives/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Interfacing Assets </a:t>
            </a:r>
          </a:p>
          <a:p>
            <a:pPr lvl="1"/>
            <a:r>
              <a:rPr lang="en-US" sz="1600" dirty="0" smtClean="0"/>
              <a:t>http://67.202.210.69/launcher.cgi?room=PSFIN_TRNG_2010_0609_1430_44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Updating and Maintaining Assets</a:t>
            </a:r>
          </a:p>
          <a:p>
            <a:pPr lvl="1"/>
            <a:r>
              <a:rPr lang="en-US" sz="1600" dirty="0" smtClean="0"/>
              <a:t>http://gbor.wimba.com/launcher.cgi?room=PSFIN_TRNG_2010_0914_1430_07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AM Reconciliation</a:t>
            </a:r>
          </a:p>
          <a:p>
            <a:pPr lvl="1"/>
            <a:r>
              <a:rPr lang="en-US" sz="1600" dirty="0" smtClean="0"/>
              <a:t>http://gbor.wimba.com/launcher.cgi?room=PSFIN_TRNG_2011_0125_1430_02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4400" b="1" dirty="0" smtClean="0"/>
              <a:t>Questions?</a:t>
            </a:r>
          </a:p>
          <a:p>
            <a:pPr algn="ctr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26" y="261257"/>
            <a:ext cx="7373640" cy="62701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55672" y="1209304"/>
            <a:ext cx="3241964" cy="12587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4926" y="1076202"/>
            <a:ext cx="3480746" cy="46714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8656"/>
            <a:ext cx="8229600" cy="4677507"/>
          </a:xfrm>
        </p:spPr>
        <p:txBody>
          <a:bodyPr/>
          <a:lstStyle/>
          <a:p>
            <a:pPr algn="ctr">
              <a:spcBef>
                <a:spcPts val="0"/>
              </a:spcBef>
              <a:buNone/>
              <a:defRPr/>
            </a:pPr>
            <a:r>
              <a:rPr lang="en-US" b="1" dirty="0" smtClean="0"/>
              <a:t>When can transactions be deleted from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b="1" dirty="0" smtClean="0"/>
              <a:t>Pre-AM tables?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en-US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 smtClean="0"/>
              <a:t>If an asset will be added manually, transactions pushed to Pre-AM tables can be deleted to prevent duplicate assets: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after the voucher &amp; receipt have been pushed/moved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only delete rows with a status of “Pending” or “</a:t>
            </a:r>
            <a:r>
              <a:rPr lang="en-US" sz="2400" dirty="0" err="1" smtClean="0"/>
              <a:t>Errored</a:t>
            </a:r>
            <a:r>
              <a:rPr lang="en-US" sz="2400" dirty="0" smtClean="0"/>
              <a:t>”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Be sure to delete all related rows for receipt &amp; voucher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698643"/>
            <a:ext cx="8229600" cy="842481"/>
          </a:xfrm>
        </p:spPr>
        <p:txBody>
          <a:bodyPr/>
          <a:lstStyle/>
          <a:p>
            <a:pPr eaLnBrk="1" hangingPunct="1"/>
            <a:r>
              <a:rPr lang="en-US" dirty="0" smtClean="0"/>
              <a:t>Process Flow of Interfacing Assets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PO for Asset &amp; Dispatch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38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PO Receipt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90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Voucher from PO Receipt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676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Post Voucher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Run BORQM002 Query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Push Receivers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44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Load Vouchers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4200" y="33909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Review Pre AM Pages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Run Payables/ Purchasing Interface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84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Review Interface Pages &amp; Make Changes if Necessary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244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Consolidate and/or Unitize Assets if Necessary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34200" y="5105400"/>
            <a:ext cx="1905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Run Transloader Process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4" idx="3"/>
            <a:endCxn id="5" idx="1"/>
          </p:cNvCxnSpPr>
          <p:nvPr/>
        </p:nvCxnSpPr>
        <p:spPr>
          <a:xfrm>
            <a:off x="2133600" y="2286000"/>
            <a:ext cx="33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6" idx="1"/>
          </p:cNvCxnSpPr>
          <p:nvPr/>
        </p:nvCxnSpPr>
        <p:spPr>
          <a:xfrm>
            <a:off x="4368800" y="2286000"/>
            <a:ext cx="33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7" idx="1"/>
          </p:cNvCxnSpPr>
          <p:nvPr/>
        </p:nvCxnSpPr>
        <p:spPr>
          <a:xfrm>
            <a:off x="6604000" y="2286000"/>
            <a:ext cx="33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2"/>
            <a:endCxn id="8" idx="0"/>
          </p:cNvCxnSpPr>
          <p:nvPr/>
        </p:nvCxnSpPr>
        <p:spPr>
          <a:xfrm rot="5400000">
            <a:off x="4286250" y="-209550"/>
            <a:ext cx="495300" cy="6705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9" idx="1"/>
          </p:cNvCxnSpPr>
          <p:nvPr/>
        </p:nvCxnSpPr>
        <p:spPr>
          <a:xfrm>
            <a:off x="2133600" y="40005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>
            <a:off x="4343400" y="4000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  <a:endCxn id="11" idx="1"/>
          </p:cNvCxnSpPr>
          <p:nvPr/>
        </p:nvCxnSpPr>
        <p:spPr>
          <a:xfrm>
            <a:off x="6629400" y="40005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2" idx="0"/>
          </p:cNvCxnSpPr>
          <p:nvPr/>
        </p:nvCxnSpPr>
        <p:spPr>
          <a:xfrm rot="5400000">
            <a:off x="4286250" y="1504950"/>
            <a:ext cx="495300" cy="6705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  <a:endCxn id="13" idx="1"/>
          </p:cNvCxnSpPr>
          <p:nvPr/>
        </p:nvCxnSpPr>
        <p:spPr>
          <a:xfrm>
            <a:off x="21336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4343400" y="5715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  <a:endCxn id="15" idx="1"/>
          </p:cNvCxnSpPr>
          <p:nvPr/>
        </p:nvCxnSpPr>
        <p:spPr>
          <a:xfrm>
            <a:off x="6629400" y="571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9902</TotalTime>
  <Words>1963</Words>
  <Application>Microsoft Office PowerPoint</Application>
  <PresentationFormat>On-screen Show (4:3)</PresentationFormat>
  <Paragraphs>455</Paragraphs>
  <Slides>61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its_powerpoint_template</vt:lpstr>
      <vt:lpstr>The ABC’s (and don’t forget D!)  of  Asset Management Reconciliation  April Harder Christy Todd GaFIRST Financials  </vt:lpstr>
      <vt:lpstr>Slide 2</vt:lpstr>
      <vt:lpstr>Slide 3</vt:lpstr>
      <vt:lpstr>Process Flow of Interfacing Assets</vt:lpstr>
      <vt:lpstr>Slide 5</vt:lpstr>
      <vt:lpstr>Slide 6</vt:lpstr>
      <vt:lpstr>Slide 7</vt:lpstr>
      <vt:lpstr>Slide 8</vt:lpstr>
      <vt:lpstr>Process Flow of Interfacing Assets</vt:lpstr>
      <vt:lpstr>Slide 10</vt:lpstr>
      <vt:lpstr>Slide 11</vt:lpstr>
      <vt:lpstr>Slide 12</vt:lpstr>
      <vt:lpstr>Slide 13</vt:lpstr>
      <vt:lpstr>Process Flow of Interfacing Assets</vt:lpstr>
      <vt:lpstr>Slide 15</vt:lpstr>
      <vt:lpstr>Begin with the end in mind: Asset &gt; Book &gt; Cost &gt; Depreciation </vt:lpstr>
      <vt:lpstr>Specifying a Prior Period In Service Date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AM Load Depreciation  Reporting Table</vt:lpstr>
      <vt:lpstr>Slide 34</vt:lpstr>
      <vt:lpstr>AM Load NBV Reporting Table</vt:lpstr>
      <vt:lpstr>Slide 36</vt:lpstr>
      <vt:lpstr>Slide 37</vt:lpstr>
      <vt:lpstr>Slide 38</vt:lpstr>
      <vt:lpstr>Slide 39</vt:lpstr>
      <vt:lpstr>Slide 40</vt:lpstr>
      <vt:lpstr>Recon Pt. #1 – NBV &amp; DIST_LN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Recon Pt. #2 – DIST_LN &amp; JRNL_LN</vt:lpstr>
      <vt:lpstr>Slide 50</vt:lpstr>
      <vt:lpstr>Slide 51</vt:lpstr>
      <vt:lpstr>Slide 52</vt:lpstr>
      <vt:lpstr>Recon Pt. #3 – JRNL_LN &amp; LEDGER</vt:lpstr>
      <vt:lpstr>Slide 54</vt:lpstr>
      <vt:lpstr>Slide 55</vt:lpstr>
      <vt:lpstr>Slide 56</vt:lpstr>
      <vt:lpstr>Recon Pt. #4 – CAPITAL &amp; ACTUALS</vt:lpstr>
      <vt:lpstr>Slide 58</vt:lpstr>
      <vt:lpstr>Slide 59</vt:lpstr>
      <vt:lpstr>Slide 60</vt:lpstr>
      <vt:lpstr>Slide 61</vt:lpstr>
    </vt:vector>
  </TitlesOfParts>
  <Manager/>
  <Company>BOR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ITS powerpoint</dc:subject>
  <dc:creator>tpiazza</dc:creator>
  <cp:keywords/>
  <dc:description/>
  <cp:lastModifiedBy>Allie Cox</cp:lastModifiedBy>
  <cp:revision>351</cp:revision>
  <dcterms:created xsi:type="dcterms:W3CDTF">2010-08-06T15:52:02Z</dcterms:created>
  <dcterms:modified xsi:type="dcterms:W3CDTF">2011-10-06T19:51:15Z</dcterms:modified>
  <cp:category/>
</cp:coreProperties>
</file>