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0" r:id="rId27"/>
    <p:sldId id="277" r:id="rId28"/>
    <p:sldId id="278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A8"/>
    <a:srgbClr val="003863"/>
    <a:srgbClr val="1A2769"/>
    <a:srgbClr val="003D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7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3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USG Standar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 slides USG Widesc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100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3657600" cy="4343400"/>
          </a:xfrm>
        </p:spPr>
        <p:txBody>
          <a:bodyPr/>
          <a:lstStyle>
            <a:lvl1pPr>
              <a:defRPr sz="2800"/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343400"/>
          </a:xfrm>
        </p:spPr>
        <p:txBody>
          <a:bodyPr/>
          <a:lstStyle>
            <a:lvl1pPr>
              <a:defRPr sz="2800">
                <a:latin typeface="Century Gothic"/>
                <a:cs typeface="Century Gothic"/>
              </a:defRPr>
            </a:lvl1pPr>
            <a:lvl2pPr>
              <a:defRPr sz="2400">
                <a:latin typeface="Century Gothic"/>
                <a:cs typeface="Century Gothic"/>
              </a:defRPr>
            </a:lvl2pPr>
            <a:lvl3pPr>
              <a:defRPr sz="20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3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652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07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9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73051"/>
            <a:ext cx="4419600" cy="5594350"/>
          </a:xfrm>
        </p:spPr>
        <p:txBody>
          <a:bodyPr/>
          <a:lstStyle>
            <a:lvl1pPr>
              <a:defRPr sz="3200">
                <a:latin typeface="Century Gothic"/>
                <a:cs typeface="Century Gothic"/>
              </a:defRPr>
            </a:lvl1pPr>
            <a:lvl2pPr>
              <a:defRPr sz="2800">
                <a:latin typeface="Century Gothic"/>
                <a:cs typeface="Century Gothic"/>
              </a:defRPr>
            </a:lvl2pPr>
            <a:lvl3pPr>
              <a:defRPr sz="2400">
                <a:latin typeface="Century Gothic"/>
                <a:cs typeface="Century Gothic"/>
              </a:defRPr>
            </a:lvl3pPr>
            <a:lvl4pPr>
              <a:defRPr sz="2000">
                <a:latin typeface="Century Gothic"/>
                <a:cs typeface="Century Gothic"/>
              </a:defRPr>
            </a:lvl4pPr>
            <a:lvl5pPr>
              <a:defRPr sz="2000">
                <a:latin typeface="Century Gothic"/>
                <a:cs typeface="Century Gothic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92" y="1435104"/>
            <a:ext cx="30083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90000">
              <a:srgbClr val="0038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4" y="396186"/>
            <a:ext cx="5224059" cy="11557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2666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4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90000">
              <a:srgbClr val="0038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274639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1"/>
            <a:ext cx="7467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92024" y="228601"/>
            <a:ext cx="0" cy="5740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6635496"/>
            <a:ext cx="807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71676"/>
            <a:ext cx="2514600" cy="55632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34674" y="6230113"/>
            <a:ext cx="552126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fld id="{64336152-522D-534E-A387-BE770A7CAF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</p:sldLayoutIdLst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chemeClr val="tx1"/>
          </a:solidFill>
          <a:latin typeface="Century Gothic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.edu/gafirst-fin/training/epro_georgiafirst_marketplace" TargetMode="External"/><Relationship Id="rId2" Type="http://schemas.openxmlformats.org/officeDocument/2006/relationships/hyperlink" Target="https://www.usg.edu/gafirst-fin/documentation/category/security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.edu/gafirst-fin/documents/New_User_Self-Registration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PeopleSoft Financials Security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6727" y="4230255"/>
            <a:ext cx="4488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Presenter: Shelia Sloan</a:t>
            </a:r>
          </a:p>
          <a:p>
            <a:pPr algn="ctr"/>
            <a:r>
              <a:rPr lang="en-US" dirty="0" smtClean="0"/>
              <a:t>September 23, 2021</a:t>
            </a:r>
          </a:p>
        </p:txBody>
      </p:sp>
    </p:spTree>
    <p:extLst>
      <p:ext uri="{BB962C8B-B14F-4D97-AF65-F5344CB8AC3E}">
        <p14:creationId xmlns:p14="http://schemas.microsoft.com/office/powerpoint/2010/main" val="7260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ID Administration User Roles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571" y="1284636"/>
            <a:ext cx="7004858" cy="43264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68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User ID and Role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620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User ID Administration </a:t>
            </a:r>
            <a:r>
              <a:rPr lang="en-US" dirty="0" smtClean="0"/>
              <a:t>Workflow Tab</a:t>
            </a:r>
          </a:p>
          <a:p>
            <a:pPr lvl="1"/>
            <a:r>
              <a:rPr lang="en-US" dirty="0" smtClean="0"/>
              <a:t>Ensure the routing Preferences boxes are selected for Worklist and Email User</a:t>
            </a:r>
          </a:p>
          <a:p>
            <a:pPr lvl="1"/>
            <a:r>
              <a:rPr lang="en-US" dirty="0" smtClean="0"/>
              <a:t>Alternate User ID is used if the user is an approver and will be out of office</a:t>
            </a:r>
          </a:p>
          <a:p>
            <a:pPr lvl="2"/>
            <a:r>
              <a:rPr lang="en-US" dirty="0" smtClean="0"/>
              <a:t>Transactions will route to the User ID here while the employee is out on leave.  </a:t>
            </a:r>
          </a:p>
          <a:p>
            <a:pPr lvl="2"/>
            <a:r>
              <a:rPr lang="en-US" dirty="0" smtClean="0"/>
              <a:t>Once the date range has expired, it is best practice to remove the User ID and date range from the user profile.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Reassign Work can be used to move ALL transactions waiting on the users approval, to a new approver (be careful with this)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67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ID Administration Workflow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40320" y="1600200"/>
            <a:ext cx="5765034" cy="4343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2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6200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Security Administration is more than assigning roles and maintaining the </a:t>
            </a:r>
            <a:r>
              <a:rPr lang="en-US" dirty="0" err="1" smtClean="0"/>
              <a:t>UserID</a:t>
            </a:r>
            <a:endParaRPr lang="en-US" dirty="0" smtClean="0"/>
          </a:p>
          <a:p>
            <a:r>
              <a:rPr lang="en-US" dirty="0" smtClean="0"/>
              <a:t>There are other areas in the application that Security Administrators may be responsible for depending on how your institution is organized</a:t>
            </a:r>
          </a:p>
          <a:p>
            <a:r>
              <a:rPr lang="en-US" dirty="0" smtClean="0"/>
              <a:t>User Preferences is most Always Security Administrator’s Responsibility and is included in the Local Security Admin role</a:t>
            </a:r>
          </a:p>
          <a:p>
            <a:pPr lvl="1"/>
            <a:r>
              <a:rPr lang="en-US" dirty="0" smtClean="0"/>
              <a:t>Setup Financials Supply Chain, Common Definition, User Preferences, Define User Preferences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94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Areas of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52856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Commitment Control Rules</a:t>
            </a:r>
          </a:p>
          <a:p>
            <a:pPr lvl="1"/>
            <a:r>
              <a:rPr lang="en-US" dirty="0" smtClean="0"/>
              <a:t>Commitment Control, Define Budget Security, Assign Rule to User ID (BOR_KK_SETUP role)</a:t>
            </a:r>
          </a:p>
          <a:p>
            <a:pPr lvl="1"/>
            <a:r>
              <a:rPr lang="en-US" dirty="0" smtClean="0"/>
              <a:t>Commitment Control, Define Budget Security, Request Build (BOR_KK_PROCESSES role)</a:t>
            </a:r>
            <a:endParaRPr lang="en-US" dirty="0"/>
          </a:p>
          <a:p>
            <a:r>
              <a:rPr lang="en-US" dirty="0" smtClean="0"/>
              <a:t>Requester/Buyer Setup</a:t>
            </a:r>
          </a:p>
          <a:p>
            <a:pPr lvl="1"/>
            <a:r>
              <a:rPr lang="en-US" dirty="0" smtClean="0"/>
              <a:t>Setup Financials Supply Chain, Product Related, Procurement Options, Purchasing, Buyer Setup</a:t>
            </a:r>
          </a:p>
          <a:p>
            <a:pPr lvl="1"/>
            <a:r>
              <a:rPr lang="en-US" dirty="0"/>
              <a:t>Setup Financials Supply Chain, Product Related, Procurement Options, Purchasing, </a:t>
            </a:r>
            <a:r>
              <a:rPr lang="en-US" dirty="0" smtClean="0"/>
              <a:t>Requester Setup</a:t>
            </a:r>
          </a:p>
          <a:p>
            <a:pPr lvl="2"/>
            <a:r>
              <a:rPr lang="en-US" dirty="0"/>
              <a:t>(</a:t>
            </a:r>
            <a:r>
              <a:rPr lang="en-US" dirty="0" smtClean="0"/>
              <a:t>BOR_EP_CONFIG_SETUP for both)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8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7304116" cy="44348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Maintaining Department/Project Approvers for </a:t>
            </a:r>
            <a:r>
              <a:rPr lang="en-US" dirty="0" err="1" smtClean="0"/>
              <a:t>ePro</a:t>
            </a:r>
            <a:r>
              <a:rPr lang="en-US" dirty="0" smtClean="0"/>
              <a:t>/other Modules</a:t>
            </a:r>
          </a:p>
          <a:p>
            <a:pPr lvl="1"/>
            <a:r>
              <a:rPr lang="en-US" dirty="0" smtClean="0"/>
              <a:t>Setup Financials Supply Chain, Common Definitions, Design </a:t>
            </a:r>
            <a:r>
              <a:rPr lang="en-US" dirty="0" err="1" smtClean="0"/>
              <a:t>Chartfields</a:t>
            </a:r>
            <a:r>
              <a:rPr lang="en-US" dirty="0" smtClean="0"/>
              <a:t>, Define Values, </a:t>
            </a:r>
            <a:r>
              <a:rPr lang="en-US" dirty="0" err="1" smtClean="0"/>
              <a:t>Chartfield</a:t>
            </a:r>
            <a:r>
              <a:rPr lang="en-US" dirty="0" smtClean="0"/>
              <a:t> Values</a:t>
            </a:r>
          </a:p>
          <a:p>
            <a:pPr lvl="2"/>
            <a:r>
              <a:rPr lang="en-US" dirty="0" smtClean="0"/>
              <a:t>Department Link – Add manager’s </a:t>
            </a:r>
            <a:r>
              <a:rPr lang="en-US" dirty="0" err="1" smtClean="0"/>
              <a:t>emplid</a:t>
            </a:r>
            <a:r>
              <a:rPr lang="en-US" dirty="0" smtClean="0"/>
              <a:t> next to department they will approve transactions for</a:t>
            </a:r>
          </a:p>
          <a:p>
            <a:pPr lvl="2"/>
            <a:r>
              <a:rPr lang="en-US" dirty="0" smtClean="0"/>
              <a:t>Project Link – Add manager’s </a:t>
            </a:r>
            <a:r>
              <a:rPr lang="en-US" dirty="0" err="1" smtClean="0"/>
              <a:t>emplid</a:t>
            </a:r>
            <a:r>
              <a:rPr lang="en-US" dirty="0" smtClean="0"/>
              <a:t> next to the project they will approve Transactions for</a:t>
            </a:r>
          </a:p>
          <a:p>
            <a:pPr lvl="1"/>
            <a:r>
              <a:rPr lang="en-US" dirty="0"/>
              <a:t>Setup Financials Supply Chain, Common Definitions, Design </a:t>
            </a:r>
            <a:r>
              <a:rPr lang="en-US" dirty="0" err="1"/>
              <a:t>Chartfields</a:t>
            </a:r>
            <a:r>
              <a:rPr lang="en-US" dirty="0"/>
              <a:t>, Define Values</a:t>
            </a:r>
            <a:r>
              <a:rPr lang="en-US" dirty="0" smtClean="0"/>
              <a:t>, Department Approver</a:t>
            </a:r>
          </a:p>
          <a:p>
            <a:pPr lvl="2"/>
            <a:r>
              <a:rPr lang="en-US" dirty="0" smtClean="0"/>
              <a:t>Define Secondary Department Approvers here for </a:t>
            </a:r>
            <a:r>
              <a:rPr lang="en-US" dirty="0" err="1" smtClean="0"/>
              <a:t>ePro</a:t>
            </a:r>
            <a:r>
              <a:rPr lang="en-US" dirty="0" smtClean="0"/>
              <a:t>/other modules</a:t>
            </a:r>
          </a:p>
          <a:p>
            <a:pPr lvl="1"/>
            <a:r>
              <a:rPr lang="en-US" dirty="0"/>
              <a:t>Setup Financials Supply Chain, Common Definitions, Design </a:t>
            </a:r>
            <a:r>
              <a:rPr lang="en-US" dirty="0" err="1"/>
              <a:t>Chartfields</a:t>
            </a:r>
            <a:r>
              <a:rPr lang="en-US" dirty="0"/>
              <a:t>, Define Values, </a:t>
            </a:r>
            <a:r>
              <a:rPr lang="en-US" dirty="0" smtClean="0"/>
              <a:t>Project Approver</a:t>
            </a:r>
            <a:endParaRPr lang="en-US" dirty="0"/>
          </a:p>
          <a:p>
            <a:pPr lvl="2"/>
            <a:r>
              <a:rPr lang="en-US" dirty="0"/>
              <a:t>Define Secondary </a:t>
            </a:r>
            <a:r>
              <a:rPr lang="en-US" dirty="0" smtClean="0"/>
              <a:t>Project </a:t>
            </a:r>
            <a:r>
              <a:rPr lang="en-US" dirty="0"/>
              <a:t>Approvers here for </a:t>
            </a:r>
            <a:r>
              <a:rPr lang="en-US" dirty="0" err="1"/>
              <a:t>ePro</a:t>
            </a:r>
            <a:r>
              <a:rPr lang="en-US" dirty="0"/>
              <a:t>/other modules</a:t>
            </a:r>
          </a:p>
          <a:p>
            <a:pPr lvl="1"/>
            <a:r>
              <a:rPr lang="en-US" dirty="0" smtClean="0"/>
              <a:t>(BOR_GL_CHARTFIELDS role has access to all the above)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7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1600201"/>
            <a:ext cx="7561811" cy="4343400"/>
          </a:xfrm>
        </p:spPr>
        <p:txBody>
          <a:bodyPr/>
          <a:lstStyle/>
          <a:p>
            <a:r>
              <a:rPr lang="en-US" dirty="0" smtClean="0"/>
              <a:t>Updating Dashboard Security</a:t>
            </a:r>
          </a:p>
          <a:p>
            <a:pPr lvl="1"/>
            <a:r>
              <a:rPr lang="en-US" dirty="0" err="1" smtClean="0"/>
              <a:t>PeopleTools</a:t>
            </a:r>
            <a:r>
              <a:rPr lang="en-US" dirty="0" smtClean="0"/>
              <a:t>, Security, User Profiles, Dashboard Department Security</a:t>
            </a:r>
          </a:p>
          <a:p>
            <a:pPr lvl="2"/>
            <a:r>
              <a:rPr lang="en-US" dirty="0"/>
              <a:t>(</a:t>
            </a:r>
            <a:r>
              <a:rPr lang="en-US" dirty="0" smtClean="0"/>
              <a:t>BOR_MNGR_DASHBOARD_DEPTS role)</a:t>
            </a:r>
          </a:p>
          <a:p>
            <a:pPr lvl="1"/>
            <a:r>
              <a:rPr lang="en-US" dirty="0" err="1"/>
              <a:t>PeopleTools</a:t>
            </a:r>
            <a:r>
              <a:rPr lang="en-US" dirty="0"/>
              <a:t>, Security, User Profiles, Dashboard </a:t>
            </a:r>
            <a:r>
              <a:rPr lang="en-US" dirty="0" smtClean="0"/>
              <a:t>Project </a:t>
            </a:r>
            <a:r>
              <a:rPr lang="en-US" dirty="0"/>
              <a:t>Security</a:t>
            </a:r>
          </a:p>
          <a:p>
            <a:pPr lvl="2"/>
            <a:r>
              <a:rPr lang="en-US" dirty="0"/>
              <a:t>(BOR_MNGR_DASHBOARD_PROJECT role)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7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478684" cy="4343400"/>
          </a:xfrm>
        </p:spPr>
        <p:txBody>
          <a:bodyPr/>
          <a:lstStyle/>
          <a:p>
            <a:r>
              <a:rPr lang="en-US" dirty="0" smtClean="0"/>
              <a:t>Kennesaw State University ONLY</a:t>
            </a:r>
          </a:p>
          <a:p>
            <a:r>
              <a:rPr lang="en-US" dirty="0" smtClean="0"/>
              <a:t>Concur User Profiles</a:t>
            </a:r>
          </a:p>
          <a:p>
            <a:pPr lvl="1"/>
            <a:r>
              <a:rPr lang="en-US" dirty="0" err="1" smtClean="0"/>
              <a:t>PeopleTools</a:t>
            </a:r>
            <a:r>
              <a:rPr lang="en-US" dirty="0" smtClean="0"/>
              <a:t>, Security, User Profiles, Concur Employee Profile</a:t>
            </a:r>
          </a:p>
          <a:p>
            <a:pPr lvl="2"/>
            <a:r>
              <a:rPr lang="en-US" dirty="0"/>
              <a:t>(</a:t>
            </a:r>
            <a:r>
              <a:rPr lang="en-US" dirty="0" smtClean="0"/>
              <a:t>BOR_PT_CONCUR_USER role)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372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439" y="1600201"/>
            <a:ext cx="7067874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EXPENSES Schools</a:t>
            </a:r>
          </a:p>
          <a:p>
            <a:r>
              <a:rPr lang="en-US" dirty="0" smtClean="0"/>
              <a:t>Travel And Expenses, Manage Expenses Security, Authorize Expense Users</a:t>
            </a:r>
          </a:p>
          <a:p>
            <a:pPr lvl="1"/>
            <a:r>
              <a:rPr lang="en-US" dirty="0" smtClean="0"/>
              <a:t>There is a Batch process that populates this 5xs a day, but for a critical hire that needs access prior to the batch run, it can be manually update.  This allows and employee to enter expense transactions on behalf of themselves or other employees.</a:t>
            </a:r>
          </a:p>
          <a:p>
            <a:pPr lvl="2"/>
            <a:r>
              <a:rPr lang="en-US" dirty="0"/>
              <a:t>(</a:t>
            </a:r>
            <a:r>
              <a:rPr lang="en-US" dirty="0" smtClean="0"/>
              <a:t>BOR_EX_ADMINISTRATION role)</a:t>
            </a:r>
          </a:p>
          <a:p>
            <a:pPr lvl="2"/>
            <a:r>
              <a:rPr lang="en-US" dirty="0" smtClean="0"/>
              <a:t>This is probably handled by the expenses administrator on your campus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5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620000" cy="4343400"/>
          </a:xfrm>
        </p:spPr>
        <p:txBody>
          <a:bodyPr>
            <a:normAutofit/>
          </a:bodyPr>
          <a:lstStyle/>
          <a:p>
            <a:r>
              <a:rPr lang="en-US" dirty="0"/>
              <a:t>EXPENSES Schools</a:t>
            </a:r>
          </a:p>
          <a:p>
            <a:r>
              <a:rPr lang="en-US" dirty="0"/>
              <a:t>Travel And Expenses, Manage </a:t>
            </a:r>
            <a:r>
              <a:rPr lang="en-US" dirty="0" smtClean="0"/>
              <a:t>Employee Information, Update Profile</a:t>
            </a:r>
            <a:endParaRPr lang="en-US" dirty="0"/>
          </a:p>
          <a:p>
            <a:pPr lvl="1"/>
            <a:r>
              <a:rPr lang="en-US" dirty="0" smtClean="0"/>
              <a:t>This is where default </a:t>
            </a:r>
            <a:r>
              <a:rPr lang="en-US" dirty="0" err="1" smtClean="0"/>
              <a:t>chartfields</a:t>
            </a:r>
            <a:r>
              <a:rPr lang="en-US" dirty="0" smtClean="0"/>
              <a:t> are configured for expense transactions, but also it is where you can setup an expenses Designate approver</a:t>
            </a:r>
            <a:endParaRPr lang="en-US" dirty="0"/>
          </a:p>
          <a:p>
            <a:pPr lvl="2"/>
            <a:r>
              <a:rPr lang="en-US" dirty="0"/>
              <a:t>(BOR_EX_ADMINISTRATION role)</a:t>
            </a:r>
          </a:p>
          <a:p>
            <a:pPr lvl="2"/>
            <a:r>
              <a:rPr lang="en-US" dirty="0"/>
              <a:t>This is probably handled by the expenses administrator on your campus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3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User IDs</a:t>
            </a:r>
          </a:p>
          <a:p>
            <a:r>
              <a:rPr lang="en-US" dirty="0" smtClean="0"/>
              <a:t>Basic User ID and Role Administration</a:t>
            </a:r>
          </a:p>
          <a:p>
            <a:r>
              <a:rPr lang="en-US" dirty="0"/>
              <a:t>Other Areas of Responsibility</a:t>
            </a:r>
            <a:endParaRPr lang="en-US" dirty="0" smtClean="0"/>
          </a:p>
          <a:p>
            <a:r>
              <a:rPr lang="en-US" dirty="0" smtClean="0"/>
              <a:t>Module Specific Security  </a:t>
            </a:r>
          </a:p>
          <a:p>
            <a:r>
              <a:rPr lang="en-US" dirty="0" smtClean="0"/>
              <a:t>IT Audits</a:t>
            </a:r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20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Areas of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370618" cy="4343400"/>
          </a:xfrm>
        </p:spPr>
        <p:txBody>
          <a:bodyPr>
            <a:normAutofit/>
          </a:bodyPr>
          <a:lstStyle/>
          <a:p>
            <a:r>
              <a:rPr lang="en-US" dirty="0"/>
              <a:t>EXPENSES Schools</a:t>
            </a:r>
          </a:p>
          <a:p>
            <a:r>
              <a:rPr lang="en-US" dirty="0" smtClean="0"/>
              <a:t>Setup Financials Supply Chain, Product Related, </a:t>
            </a:r>
            <a:r>
              <a:rPr lang="en-US" dirty="0" err="1" smtClean="0"/>
              <a:t>Expenses,Management</a:t>
            </a:r>
            <a:r>
              <a:rPr lang="en-US" dirty="0" smtClean="0"/>
              <a:t>, Approval Setup, Approver Assignments</a:t>
            </a:r>
            <a:endParaRPr lang="en-US" dirty="0"/>
          </a:p>
          <a:p>
            <a:pPr lvl="1"/>
            <a:r>
              <a:rPr lang="en-US" dirty="0"/>
              <a:t>This is where </a:t>
            </a:r>
            <a:r>
              <a:rPr lang="en-US" dirty="0" smtClean="0"/>
              <a:t>approvers for Expenses are defined by approval level.</a:t>
            </a:r>
            <a:endParaRPr lang="en-US" dirty="0"/>
          </a:p>
          <a:p>
            <a:pPr lvl="2"/>
            <a:r>
              <a:rPr lang="en-US" dirty="0"/>
              <a:t>(BOR_EX_ADMINISTRATION role)</a:t>
            </a:r>
          </a:p>
          <a:p>
            <a:pPr lvl="2"/>
            <a:r>
              <a:rPr lang="en-US" dirty="0"/>
              <a:t>This is probably handled by the expenses administrator on your campus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76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Specific Security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55469"/>
            <a:ext cx="7370618" cy="478813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Spreadsheet – Financials Security Roles </a:t>
            </a:r>
          </a:p>
          <a:p>
            <a:pPr lvl="1"/>
            <a:r>
              <a:rPr lang="en-US" dirty="0" smtClean="0"/>
              <a:t>Use as a Guide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www.usg.edu/gafirst-fin/documentation/category/security</a:t>
            </a:r>
            <a:endParaRPr lang="en-US" dirty="0" smtClean="0"/>
          </a:p>
          <a:p>
            <a:pPr lvl="1"/>
            <a:r>
              <a:rPr lang="en-US" dirty="0" smtClean="0"/>
              <a:t>Here under Business Processes is the Security Administrator User Guide and Under Job Aids is the 9.2 Security Roles &amp; User Preferences Suggestions by Module Area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www.usg.edu/gafirst-fin/training/epro_georgiafirst_marketplace</a:t>
            </a:r>
            <a:endParaRPr lang="en-US" dirty="0" smtClean="0"/>
          </a:p>
          <a:p>
            <a:pPr lvl="1"/>
            <a:r>
              <a:rPr lang="en-US" dirty="0" smtClean="0"/>
              <a:t>Here you can find helpful guides on how to configure each type of </a:t>
            </a:r>
            <a:r>
              <a:rPr lang="en-US" dirty="0" err="1" smtClean="0"/>
              <a:t>ePro</a:t>
            </a:r>
            <a:r>
              <a:rPr lang="en-US" dirty="0" smtClean="0"/>
              <a:t> User in the system.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71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Specific Security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55469"/>
            <a:ext cx="7370618" cy="4788132"/>
          </a:xfrm>
        </p:spPr>
        <p:txBody>
          <a:bodyPr>
            <a:normAutofit/>
          </a:bodyPr>
          <a:lstStyle/>
          <a:p>
            <a:r>
              <a:rPr lang="en-US" dirty="0" smtClean="0"/>
              <a:t>The 9.2 Security &amp; User Preferences Job Aids should be taken and customized by Each Institution to be helpful</a:t>
            </a:r>
          </a:p>
          <a:p>
            <a:pPr lvl="1"/>
            <a:r>
              <a:rPr lang="en-US" dirty="0" smtClean="0"/>
              <a:t>Each Institution is Staffed differently;  The guides should reflect how your employees are setup.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692" y="3335787"/>
            <a:ext cx="4307224" cy="30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09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Module Specific Security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0713" y="2074026"/>
            <a:ext cx="3990912" cy="26143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505" y="2082092"/>
            <a:ext cx="3983985" cy="260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Specific Security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298737"/>
            <a:ext cx="3657600" cy="294632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298737"/>
            <a:ext cx="3810000" cy="29463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881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Specific Security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1600201"/>
            <a:ext cx="7270865" cy="4343400"/>
          </a:xfrm>
        </p:spPr>
        <p:txBody>
          <a:bodyPr/>
          <a:lstStyle/>
          <a:p>
            <a:r>
              <a:rPr lang="en-US" dirty="0" smtClean="0"/>
              <a:t>Create a Custom Security Request Form for your Institution based on the Job Aids that you customize to make it easier</a:t>
            </a:r>
          </a:p>
          <a:p>
            <a:r>
              <a:rPr lang="en-US" dirty="0" smtClean="0"/>
              <a:t>We deliver a Sample Request Form</a:t>
            </a:r>
          </a:p>
          <a:p>
            <a:r>
              <a:rPr lang="en-US" dirty="0" smtClean="0"/>
              <a:t>Lets Jump into Application and Walk through some Module Specific Security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05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 </a:t>
            </a:r>
            <a:r>
              <a:rPr lang="en-US" dirty="0" smtClean="0"/>
              <a:t>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1600201"/>
            <a:ext cx="7329055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are Audits Important?</a:t>
            </a:r>
          </a:p>
          <a:p>
            <a:pPr lvl="1"/>
            <a:r>
              <a:rPr lang="en-US" dirty="0" smtClean="0"/>
              <a:t>Decreases Risk Associated with IT</a:t>
            </a:r>
          </a:p>
          <a:p>
            <a:pPr lvl="1"/>
            <a:r>
              <a:rPr lang="en-US" dirty="0" smtClean="0"/>
              <a:t>Enhances Internal Control Environment</a:t>
            </a:r>
          </a:p>
          <a:p>
            <a:pPr lvl="1"/>
            <a:r>
              <a:rPr lang="en-US" dirty="0" smtClean="0"/>
              <a:t>Improves Internal Operations</a:t>
            </a:r>
          </a:p>
          <a:p>
            <a:pPr lvl="1"/>
            <a:r>
              <a:rPr lang="en-US" dirty="0" smtClean="0"/>
              <a:t>Identifies Potential Vulnerabilities</a:t>
            </a:r>
          </a:p>
          <a:p>
            <a:r>
              <a:rPr lang="en-US" dirty="0" smtClean="0"/>
              <a:t>Areas we will focus on today</a:t>
            </a:r>
          </a:p>
          <a:p>
            <a:pPr lvl="1"/>
            <a:r>
              <a:rPr lang="en-US" dirty="0" smtClean="0"/>
              <a:t>New User Access</a:t>
            </a:r>
          </a:p>
          <a:p>
            <a:pPr lvl="1"/>
            <a:r>
              <a:rPr lang="en-US" dirty="0" smtClean="0"/>
              <a:t>Current User Access</a:t>
            </a:r>
          </a:p>
          <a:p>
            <a:pPr lvl="1"/>
            <a:r>
              <a:rPr lang="en-US" dirty="0" smtClean="0"/>
              <a:t>Terminated User Access</a:t>
            </a:r>
          </a:p>
          <a:p>
            <a:pPr lvl="1"/>
            <a:r>
              <a:rPr lang="en-US" dirty="0" smtClean="0"/>
              <a:t>Tools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03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799" y="1600201"/>
            <a:ext cx="7129549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Document Procedures and Follow them</a:t>
            </a:r>
          </a:p>
          <a:p>
            <a:r>
              <a:rPr lang="en-US" dirty="0" smtClean="0"/>
              <a:t>Always Document the Request, Gain Approvals and Save</a:t>
            </a:r>
          </a:p>
          <a:p>
            <a:r>
              <a:rPr lang="en-US" dirty="0" smtClean="0"/>
              <a:t>Be able to Show that What was Requested was granted</a:t>
            </a:r>
          </a:p>
          <a:p>
            <a:r>
              <a:rPr lang="en-US" dirty="0" smtClean="0"/>
              <a:t>Never accept Phone Calls as a form of authorization.</a:t>
            </a:r>
          </a:p>
          <a:p>
            <a:r>
              <a:rPr lang="en-US" dirty="0" smtClean="0"/>
              <a:t>Store for Auditors</a:t>
            </a:r>
          </a:p>
          <a:p>
            <a:r>
              <a:rPr lang="en-US" dirty="0" smtClean="0"/>
              <a:t>Ensure Access is Appropriate and limited to only what they need.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0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320742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Periodically Review Current Users Access, at least twice a year.  Look at the USG handbook or institutional IT handbook</a:t>
            </a:r>
          </a:p>
          <a:p>
            <a:r>
              <a:rPr lang="en-US" dirty="0" smtClean="0"/>
              <a:t>If job duties change, so should their access in the application. </a:t>
            </a:r>
          </a:p>
          <a:p>
            <a:r>
              <a:rPr lang="en-US" dirty="0" smtClean="0"/>
              <a:t>Document the changes, gain authorization.</a:t>
            </a:r>
          </a:p>
          <a:p>
            <a:r>
              <a:rPr lang="en-US" dirty="0" smtClean="0"/>
              <a:t>Ensure no segregation of duties issues are in place.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00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Terminated 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6954982" cy="4343400"/>
          </a:xfrm>
        </p:spPr>
        <p:txBody>
          <a:bodyPr/>
          <a:lstStyle/>
          <a:p>
            <a:r>
              <a:rPr lang="en-US" dirty="0" smtClean="0"/>
              <a:t>This should be handled on demand as users terminate but at least weekly.  </a:t>
            </a:r>
          </a:p>
          <a:p>
            <a:r>
              <a:rPr lang="en-US" dirty="0" smtClean="0"/>
              <a:t>Review Terminated users and confirm with HR that they are in fact terminated.</a:t>
            </a:r>
          </a:p>
          <a:p>
            <a:r>
              <a:rPr lang="en-US" dirty="0" smtClean="0"/>
              <a:t>Lock the User id and update the user id alias as shown on General id tab slide and update the ID tab.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7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User IDs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938" y="3253114"/>
            <a:ext cx="5339862" cy="29761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2342" y="1417639"/>
            <a:ext cx="7198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Self Registration – User Can Self Register and Create their own account</a:t>
            </a:r>
          </a:p>
          <a:p>
            <a:r>
              <a:rPr lang="en-US" dirty="0">
                <a:latin typeface="Century Gothic" panose="020B0502020202020204" pitchFamily="34" charset="0"/>
              </a:rPr>
              <a:t>	</a:t>
            </a:r>
            <a:r>
              <a:rPr lang="en-US" dirty="0" smtClean="0">
                <a:latin typeface="Century Gothic" panose="020B0502020202020204" pitchFamily="34" charset="0"/>
              </a:rPr>
              <a:t>-	www.usg.edu/gafirst-fin</a:t>
            </a:r>
          </a:p>
          <a:p>
            <a:r>
              <a:rPr lang="en-US" dirty="0">
                <a:latin typeface="Century Gothic" panose="020B0502020202020204" pitchFamily="34" charset="0"/>
              </a:rPr>
              <a:t>	-</a:t>
            </a:r>
            <a:r>
              <a:rPr lang="en-US" dirty="0" smtClean="0">
                <a:latin typeface="Century Gothic" panose="020B0502020202020204" pitchFamily="34" charset="0"/>
              </a:rPr>
              <a:t>	Click on Register For My Account</a:t>
            </a:r>
          </a:p>
          <a:p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      -      	User will need to enter Birthday, Zip Code, last 4 of SSN</a:t>
            </a:r>
          </a:p>
          <a:p>
            <a:pPr lvl="1"/>
            <a:r>
              <a:rPr lang="en-US" dirty="0" smtClean="0">
                <a:hlinkClick r:id="rId3" tooltip="https://www.usg.edu/gafirst-fin/documents/new_user_self-registration.pdf"/>
              </a:rPr>
              <a:t>https</a:t>
            </a:r>
            <a:r>
              <a:rPr lang="en-US" dirty="0">
                <a:hlinkClick r:id="rId3" tooltip="https://www.usg.edu/gafirst-fin/documents/new_user_self-registration.pdf"/>
              </a:rPr>
              <a:t>://www.usg.edu/gafirst-fin/documents/New_User_Self-Registration.pdf</a:t>
            </a:r>
            <a:endParaRPr lang="en-US" dirty="0"/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16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503622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SEGREGATE_DUTY_BOR Query checks for Segregation of Duties issues.  Run at least twice a year</a:t>
            </a:r>
          </a:p>
          <a:p>
            <a:pPr lvl="1"/>
            <a:r>
              <a:rPr lang="en-US" dirty="0" smtClean="0"/>
              <a:t>Cross check with user preferences</a:t>
            </a:r>
          </a:p>
          <a:p>
            <a:r>
              <a:rPr lang="en-US" dirty="0" smtClean="0"/>
              <a:t>BOR_SEC_TERMINATED_USER_HCM Query checks for terminated Users</a:t>
            </a:r>
          </a:p>
          <a:p>
            <a:r>
              <a:rPr lang="en-US" dirty="0" smtClean="0"/>
              <a:t>BOR_SEC_USER_ROLES Query lists User IDs and their role </a:t>
            </a:r>
            <a:r>
              <a:rPr lang="en-US" dirty="0" err="1" smtClean="0"/>
              <a:t>assigments</a:t>
            </a:r>
            <a:endParaRPr lang="en-US" dirty="0" smtClean="0"/>
          </a:p>
          <a:p>
            <a:r>
              <a:rPr lang="en-US" dirty="0" smtClean="0"/>
              <a:t>BOR_SEC_ROLES_BY_MENU_ITEM finds role name based on Menu</a:t>
            </a:r>
          </a:p>
          <a:p>
            <a:r>
              <a:rPr lang="en-US" dirty="0" smtClean="0"/>
              <a:t>BOR_SEC_ACCESS_BY_ROLE shows what menu items a role has access to.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23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631" y="1600201"/>
            <a:ext cx="7842737" cy="4343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AUDIT_OPRAL_BOR - shows changes to the ID tab on </a:t>
            </a:r>
            <a:r>
              <a:rPr lang="en-US" dirty="0" smtClean="0"/>
              <a:t>Distributed User Profiles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AUDIT_OPRDF_BOR - Shows changes to the Distributed </a:t>
            </a:r>
            <a:r>
              <a:rPr lang="en-US" dirty="0" smtClean="0"/>
              <a:t>User Profiles</a:t>
            </a:r>
            <a:r>
              <a:rPr lang="en-US" dirty="0"/>
              <a:t>;  such as account locks, </a:t>
            </a:r>
            <a:r>
              <a:rPr lang="en-US" dirty="0" err="1" smtClean="0"/>
              <a:t>Userid</a:t>
            </a:r>
            <a:r>
              <a:rPr lang="en-US" dirty="0" smtClean="0"/>
              <a:t> </a:t>
            </a:r>
            <a:r>
              <a:rPr lang="en-US" dirty="0"/>
              <a:t>alias changes, password changes, primary permission list </a:t>
            </a:r>
            <a:r>
              <a:rPr lang="en-US" dirty="0" smtClean="0"/>
              <a:t>changes</a:t>
            </a:r>
          </a:p>
          <a:p>
            <a:endParaRPr lang="en-US" dirty="0"/>
          </a:p>
          <a:p>
            <a:r>
              <a:rPr lang="en-US" dirty="0"/>
              <a:t>AUDIT_ROLCL_BOR - Shows any changes for roles and their permission </a:t>
            </a:r>
            <a:r>
              <a:rPr lang="en-US" dirty="0" smtClean="0"/>
              <a:t>lists</a:t>
            </a:r>
          </a:p>
          <a:p>
            <a:endParaRPr lang="en-US" dirty="0"/>
          </a:p>
          <a:p>
            <a:r>
              <a:rPr lang="en-US" dirty="0"/>
              <a:t>AUDIT_ROLDF_BOR -  Shows changes to a role </a:t>
            </a:r>
            <a:r>
              <a:rPr lang="en-US" dirty="0" smtClean="0"/>
              <a:t>definition</a:t>
            </a:r>
          </a:p>
          <a:p>
            <a:endParaRPr lang="en-US" dirty="0"/>
          </a:p>
          <a:p>
            <a:r>
              <a:rPr lang="en-US" dirty="0"/>
              <a:t>AUDIT_ROLUS_BOR  - shows changes to Users roles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9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268308" cy="4343400"/>
          </a:xfrm>
        </p:spPr>
        <p:txBody>
          <a:bodyPr/>
          <a:lstStyle/>
          <a:p>
            <a:r>
              <a:rPr lang="en-US" dirty="0" smtClean="0"/>
              <a:t>User Preference Report</a:t>
            </a:r>
          </a:p>
          <a:p>
            <a:pPr lvl="1"/>
            <a:r>
              <a:rPr lang="en-US" dirty="0" smtClean="0"/>
              <a:t>Setup Financials Supply Chain, Common Definitions, User Preferences, User Preferences Report </a:t>
            </a:r>
          </a:p>
          <a:p>
            <a:pPr lvl="1"/>
            <a:r>
              <a:rPr lang="en-US" dirty="0" smtClean="0"/>
              <a:t>BOR Menus, BOR Utilities, BOR Security</a:t>
            </a:r>
            <a:r>
              <a:rPr lang="en-US" smtClean="0"/>
              <a:t>, Commitment </a:t>
            </a:r>
            <a:r>
              <a:rPr lang="en-US" dirty="0" smtClean="0"/>
              <a:t>Control Budget Security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655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5" y="274639"/>
            <a:ext cx="8063345" cy="1143000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4160" y="1681867"/>
            <a:ext cx="3657600" cy="3947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9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User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7467600" cy="170029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Security Admins Can Manually Create Account</a:t>
            </a:r>
          </a:p>
          <a:p>
            <a:pPr lvl="1"/>
            <a:r>
              <a:rPr lang="en-US" sz="2400" dirty="0" err="1" smtClean="0"/>
              <a:t>Peopletools</a:t>
            </a:r>
            <a:r>
              <a:rPr lang="en-US" sz="2400" dirty="0" smtClean="0"/>
              <a:t>, Security, User Profiles, Distributed User Profiles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82" y="3290988"/>
            <a:ext cx="3234257" cy="31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User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395556" cy="1982584"/>
          </a:xfrm>
        </p:spPr>
        <p:txBody>
          <a:bodyPr/>
          <a:lstStyle/>
          <a:p>
            <a:r>
              <a:rPr lang="en-US" dirty="0"/>
              <a:t>Security Admins Can </a:t>
            </a:r>
            <a:r>
              <a:rPr lang="en-US" dirty="0" smtClean="0"/>
              <a:t>Copy an Existing Account</a:t>
            </a:r>
            <a:endParaRPr lang="en-US" dirty="0"/>
          </a:p>
          <a:p>
            <a:pPr lvl="1"/>
            <a:r>
              <a:rPr lang="en-US" dirty="0" err="1"/>
              <a:t>Peopletools</a:t>
            </a:r>
            <a:r>
              <a:rPr lang="en-US" dirty="0"/>
              <a:t>, Security, User Profiles, </a:t>
            </a:r>
            <a:r>
              <a:rPr lang="en-US" dirty="0" smtClean="0"/>
              <a:t>Copy </a:t>
            </a:r>
            <a:r>
              <a:rPr lang="en-US" dirty="0"/>
              <a:t>User Profiles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6153" y="3004243"/>
            <a:ext cx="3100647" cy="33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User ID and Role </a:t>
            </a: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553498" cy="41854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 ID Administration General Tab</a:t>
            </a:r>
          </a:p>
          <a:p>
            <a:pPr lvl="1"/>
            <a:r>
              <a:rPr lang="en-US" dirty="0" smtClean="0"/>
              <a:t>Always ensure the account is unlocked for new and current accounts;  Locked for Terminated</a:t>
            </a:r>
          </a:p>
          <a:p>
            <a:pPr lvl="1"/>
            <a:r>
              <a:rPr lang="en-US" dirty="0" smtClean="0"/>
              <a:t>Ensure the EMAIL ID is correct</a:t>
            </a:r>
          </a:p>
          <a:p>
            <a:pPr lvl="1"/>
            <a:r>
              <a:rPr lang="en-US" dirty="0" smtClean="0"/>
              <a:t>The Process profile should default in and the Primary Permission List Defaults (may need to change to B business unit)</a:t>
            </a:r>
          </a:p>
          <a:p>
            <a:pPr lvl="1"/>
            <a:r>
              <a:rPr lang="en-US" dirty="0" smtClean="0"/>
              <a:t>For Terminated Accounts, On the General </a:t>
            </a:r>
            <a:r>
              <a:rPr lang="en-US" dirty="0" err="1" smtClean="0"/>
              <a:t>tab,Userid</a:t>
            </a:r>
            <a:r>
              <a:rPr lang="en-US" dirty="0" smtClean="0"/>
              <a:t> Alias Field, put their EMPLID-USERID in that box.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4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Tab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367015"/>
            <a:ext cx="7437120" cy="43355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3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User ID and Role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553498" cy="4343400"/>
          </a:xfrm>
        </p:spPr>
        <p:txBody>
          <a:bodyPr/>
          <a:lstStyle/>
          <a:p>
            <a:r>
              <a:rPr lang="en-US" dirty="0"/>
              <a:t>User ID Administration </a:t>
            </a:r>
            <a:r>
              <a:rPr lang="en-US" dirty="0" smtClean="0"/>
              <a:t>ID Tab</a:t>
            </a:r>
          </a:p>
          <a:p>
            <a:pPr lvl="1"/>
            <a:r>
              <a:rPr lang="en-US" dirty="0" smtClean="0"/>
              <a:t>For New/Current Employees, Change the ID Type to Employee and Add the EMPLID in the Attribute Value box.  </a:t>
            </a:r>
          </a:p>
          <a:p>
            <a:pPr lvl="1"/>
            <a:r>
              <a:rPr lang="en-US" dirty="0" smtClean="0"/>
              <a:t>For Terminated Employees change the ID Type to NONE.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627" y="3771901"/>
            <a:ext cx="3509703" cy="23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6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User ID and Role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1"/>
            <a:ext cx="762000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User ID Administration </a:t>
            </a:r>
            <a:r>
              <a:rPr lang="en-US" dirty="0" smtClean="0"/>
              <a:t>User Roles Tab</a:t>
            </a:r>
          </a:p>
          <a:p>
            <a:pPr lvl="1"/>
            <a:r>
              <a:rPr lang="en-US" dirty="0" smtClean="0"/>
              <a:t>Add the Appropriate Security Roles;  There are three base roles (see spreadsheet);  If they are a core user provide additional role access as appropriate.</a:t>
            </a:r>
          </a:p>
          <a:p>
            <a:pPr lvl="1"/>
            <a:r>
              <a:rPr lang="en-US" dirty="0" smtClean="0"/>
              <a:t>For terminated users, remove the BOR PeopleSoft User base roles, and any workflow/approval roles. </a:t>
            </a:r>
          </a:p>
          <a:p>
            <a:pPr lvl="1"/>
            <a:r>
              <a:rPr lang="en-US" dirty="0" smtClean="0"/>
              <a:t>The only dynamic role in Financials is BOR_EX_APPROVAL (added dynamically when user id is placed on the Approver Assignments Pages in Expenses)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36152-522D-534E-A387-BE770A7CAF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87863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USG Standard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condary slides USG Widescreen blu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574E941FCB3D4792A3CD1A3A3B4939" ma:contentTypeVersion="10" ma:contentTypeDescription="Create a new document." ma:contentTypeScope="" ma:versionID="96840057c9d5fec12e79c3375c01dc35">
  <xsd:schema xmlns:xsd="http://www.w3.org/2001/XMLSchema" xmlns:xs="http://www.w3.org/2001/XMLSchema" xmlns:p="http://schemas.microsoft.com/office/2006/metadata/properties" xmlns:ns2="bea27a18-983e-48aa-a267-dee16467ba8c" xmlns:ns3="7dcc4a76-b6f0-4a5c-8242-557922f7abb0" targetNamespace="http://schemas.microsoft.com/office/2006/metadata/properties" ma:root="true" ma:fieldsID="eac6092e5c4b2db5a731484af6e35013" ns2:_="" ns3:_="">
    <xsd:import namespace="bea27a18-983e-48aa-a267-dee16467ba8c"/>
    <xsd:import namespace="7dcc4a76-b6f0-4a5c-8242-557922f7abb0"/>
    <xsd:element name="properties">
      <xsd:complexType>
        <xsd:sequence>
          <xsd:element name="documentManagement">
            <xsd:complexType>
              <xsd:all>
                <xsd:element ref="ns2:Document_x0020_Type"/>
                <xsd:element ref="ns2:MediaServiceMetadata" minOccurs="0"/>
                <xsd:element ref="ns2:MediaServiceFastMetadata" minOccurs="0"/>
                <xsd:element ref="ns2:Description0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27a18-983e-48aa-a267-dee16467ba8c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ma:displayName="Document Type" ma:default="Logo" ma:format="RadioButtons" ma:internalName="Document_x0020_Type">
      <xsd:simpleType>
        <xsd:restriction base="dms:Choice">
          <xsd:enumeration value="Logo"/>
          <xsd:enumeration value="PowerPoint"/>
          <xsd:enumeration value="Letterhead"/>
          <xsd:enumeration value="USG Map"/>
          <xsd:enumeration value="Background Image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0" ma:index="11" nillable="true" ma:displayName="Description" ma:internalName="Description0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c4a76-b6f0-4a5c-8242-557922f7a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bea27a18-983e-48aa-a267-dee16467ba8c">PowerPoint</Document_x0020_Type>
    <Description0 xmlns="bea27a18-983e-48aa-a267-dee16467ba8c">Deprecated PPT Size for Specific Purposes</Description0>
  </documentManagement>
</p:properties>
</file>

<file path=customXml/itemProps1.xml><?xml version="1.0" encoding="utf-8"?>
<ds:datastoreItem xmlns:ds="http://schemas.openxmlformats.org/officeDocument/2006/customXml" ds:itemID="{4D147D04-4FBD-45E0-A734-F2CD26C58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a27a18-983e-48aa-a267-dee16467ba8c"/>
    <ds:schemaRef ds:uri="7dcc4a76-b6f0-4a5c-8242-557922f7a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023093-547B-4946-9D95-79F5F25F6A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A5810-5A24-4FB5-BBC1-08AD06974622}">
  <ds:schemaRefs>
    <ds:schemaRef ds:uri="http://purl.org/dc/terms/"/>
    <ds:schemaRef ds:uri="http://schemas.openxmlformats.org/package/2006/metadata/core-properties"/>
    <ds:schemaRef ds:uri="7dcc4a76-b6f0-4a5c-8242-557922f7abb0"/>
    <ds:schemaRef ds:uri="http://schemas.microsoft.com/office/2006/documentManagement/types"/>
    <ds:schemaRef ds:uri="bea27a18-983e-48aa-a267-dee16467ba8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</TotalTime>
  <Words>1459</Words>
  <Application>Microsoft Office PowerPoint</Application>
  <PresentationFormat>On-screen Show (4:3)</PresentationFormat>
  <Paragraphs>197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</vt:lpstr>
      <vt:lpstr>Century Gothic</vt:lpstr>
      <vt:lpstr>Main title USG Standard blue</vt:lpstr>
      <vt:lpstr>Secondary slides USG Widescreen blue</vt:lpstr>
      <vt:lpstr>PeopleSoft Financials Security</vt:lpstr>
      <vt:lpstr>Agenda</vt:lpstr>
      <vt:lpstr>Creating User IDs</vt:lpstr>
      <vt:lpstr>Creating User IDs</vt:lpstr>
      <vt:lpstr>Creating User IDs</vt:lpstr>
      <vt:lpstr>Basic User ID and Role Administration</vt:lpstr>
      <vt:lpstr>General Tab</vt:lpstr>
      <vt:lpstr>Basic User ID and Role Administration</vt:lpstr>
      <vt:lpstr>Basic User ID and Role Administration</vt:lpstr>
      <vt:lpstr>User ID Administration User Roles Tab</vt:lpstr>
      <vt:lpstr>Basic User ID and Role Administration</vt:lpstr>
      <vt:lpstr>User ID Administration Workflow Tab</vt:lpstr>
      <vt:lpstr>Other Areas of Responsibility</vt:lpstr>
      <vt:lpstr>Other Areas of Responsibility</vt:lpstr>
      <vt:lpstr>Other Areas of Responsibility</vt:lpstr>
      <vt:lpstr>Other Areas of Responsibility</vt:lpstr>
      <vt:lpstr>Other Areas of Responsibility</vt:lpstr>
      <vt:lpstr>Other Areas of Responsibility</vt:lpstr>
      <vt:lpstr>Other Areas of Responsibility</vt:lpstr>
      <vt:lpstr>Other Areas of Responsibility</vt:lpstr>
      <vt:lpstr>Module Specific Security   </vt:lpstr>
      <vt:lpstr>Module Specific Security   </vt:lpstr>
      <vt:lpstr>Module Specific Security  </vt:lpstr>
      <vt:lpstr>Module Specific Security </vt:lpstr>
      <vt:lpstr>Module Specific Security </vt:lpstr>
      <vt:lpstr>IT Audits</vt:lpstr>
      <vt:lpstr>New User Access</vt:lpstr>
      <vt:lpstr>Current User Access</vt:lpstr>
      <vt:lpstr>Terminated User Access</vt:lpstr>
      <vt:lpstr>Tools</vt:lpstr>
      <vt:lpstr>Tools</vt:lpstr>
      <vt:lpstr>Tools</vt:lpstr>
      <vt:lpstr>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 PowerPoint Presentation Template</dc:title>
  <dc:subject/>
  <dc:creator>John Vanchella</dc:creator>
  <cp:keywords/>
  <dc:description/>
  <cp:lastModifiedBy>Asheley Faris</cp:lastModifiedBy>
  <cp:revision>50</cp:revision>
  <dcterms:created xsi:type="dcterms:W3CDTF">2016-05-06T18:44:28Z</dcterms:created>
  <dcterms:modified xsi:type="dcterms:W3CDTF">2021-09-27T18:54:52Z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0x0101001D574E941FCB3D4792A3CD1A3A3B4939</vt:lpwstr>
  </property>
</Properties>
</file>