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286" r:id="rId4"/>
    <p:sldId id="262" r:id="rId5"/>
    <p:sldId id="259" r:id="rId6"/>
    <p:sldId id="260" r:id="rId7"/>
    <p:sldId id="272" r:id="rId8"/>
    <p:sldId id="266" r:id="rId9"/>
    <p:sldId id="273" r:id="rId10"/>
    <p:sldId id="269" r:id="rId11"/>
    <p:sldId id="274" r:id="rId12"/>
    <p:sldId id="283" r:id="rId13"/>
    <p:sldId id="287" r:id="rId14"/>
    <p:sldId id="271" r:id="rId15"/>
    <p:sldId id="279" r:id="rId16"/>
    <p:sldId id="268" r:id="rId17"/>
    <p:sldId id="267" r:id="rId18"/>
    <p:sldId id="264" r:id="rId19"/>
    <p:sldId id="284" r:id="rId20"/>
    <p:sldId id="270" r:id="rId21"/>
    <p:sldId id="281" r:id="rId22"/>
    <p:sldId id="282" r:id="rId23"/>
    <p:sldId id="280" r:id="rId24"/>
    <p:sldId id="285" r:id="rId25"/>
    <p:sldId id="288" r:id="rId26"/>
    <p:sldId id="277" r:id="rId27"/>
    <p:sldId id="275" r:id="rId28"/>
    <p:sldId id="276"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E98221-70A8-4A2D-8E82-98A90C32E4C9}">
          <p14:sldIdLst>
            <p14:sldId id="256"/>
            <p14:sldId id="258"/>
            <p14:sldId id="286"/>
            <p14:sldId id="262"/>
            <p14:sldId id="259"/>
            <p14:sldId id="260"/>
            <p14:sldId id="272"/>
            <p14:sldId id="266"/>
            <p14:sldId id="273"/>
            <p14:sldId id="269"/>
            <p14:sldId id="274"/>
            <p14:sldId id="283"/>
            <p14:sldId id="287"/>
            <p14:sldId id="271"/>
            <p14:sldId id="279"/>
            <p14:sldId id="268"/>
            <p14:sldId id="267"/>
            <p14:sldId id="264"/>
            <p14:sldId id="284"/>
            <p14:sldId id="270"/>
            <p14:sldId id="281"/>
            <p14:sldId id="282"/>
            <p14:sldId id="280"/>
            <p14:sldId id="285"/>
            <p14:sldId id="288"/>
            <p14:sldId id="277"/>
            <p14:sldId id="275"/>
            <p14:sldId id="276"/>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8" autoAdjust="0"/>
    <p:restoredTop sz="95911" autoAdjust="0"/>
  </p:normalViewPr>
  <p:slideViewPr>
    <p:cSldViewPr snapToGrid="0" snapToObjects="1">
      <p:cViewPr varScale="1">
        <p:scale>
          <a:sx n="121" d="100"/>
          <a:sy n="121" d="100"/>
        </p:scale>
        <p:origin x="245" y="91"/>
      </p:cViewPr>
      <p:guideLst/>
    </p:cSldViewPr>
  </p:slideViewPr>
  <p:notesTextViewPr>
    <p:cViewPr>
      <p:scale>
        <a:sx n="3" d="2"/>
        <a:sy n="3" d="2"/>
      </p:scale>
      <p:origin x="0" y="0"/>
    </p:cViewPr>
  </p:notesTextViewPr>
  <p:sorterViewPr>
    <p:cViewPr>
      <p:scale>
        <a:sx n="99" d="100"/>
        <a:sy n="99" d="100"/>
      </p:scale>
      <p:origin x="0" y="0"/>
    </p:cViewPr>
  </p:sorterViewPr>
  <p:notesViewPr>
    <p:cSldViewPr snapToGrid="0" snapToObjects="1">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41476377952755"/>
          <c:y val="0.10844895986467165"/>
          <c:w val="0.67358523622047239"/>
          <c:h val="0.89119683481701284"/>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C6600"/>
              </a:solidFill>
              <a:ln>
                <a:noFill/>
              </a:ln>
              <a:effectLst/>
            </c:spPr>
            <c:extLst>
              <c:ext xmlns:c16="http://schemas.microsoft.com/office/drawing/2014/chart" uri="{C3380CC4-5D6E-409C-BE32-E72D297353CC}">
                <c16:uniqueId val="{00000001-1C5F-4165-B8C4-607D917BA1D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Assertiveness</c:v>
                </c:pt>
                <c:pt idx="1">
                  <c:v>Empathy </c:v>
                </c:pt>
              </c:strCache>
            </c:strRef>
          </c:cat>
          <c:val>
            <c:numRef>
              <c:f>Sheet1!$B$3:$B$4</c:f>
              <c:numCache>
                <c:formatCode>General</c:formatCode>
                <c:ptCount val="2"/>
                <c:pt idx="0">
                  <c:v>125</c:v>
                </c:pt>
                <c:pt idx="1">
                  <c:v>99</c:v>
                </c:pt>
              </c:numCache>
            </c:numRef>
          </c:val>
          <c:extLst>
            <c:ext xmlns:c16="http://schemas.microsoft.com/office/drawing/2014/chart" uri="{C3380CC4-5D6E-409C-BE32-E72D297353CC}">
              <c16:uniqueId val="{00000002-1C5F-4165-B8C4-607D917BA1D1}"/>
            </c:ext>
          </c:extLst>
        </c:ser>
        <c:dLbls>
          <c:dLblPos val="outEnd"/>
          <c:showLegendKey val="0"/>
          <c:showVal val="1"/>
          <c:showCatName val="0"/>
          <c:showSerName val="0"/>
          <c:showPercent val="0"/>
          <c:showBubbleSize val="0"/>
        </c:dLbls>
        <c:gapWidth val="182"/>
        <c:axId val="438768896"/>
        <c:axId val="438769224"/>
      </c:barChart>
      <c:catAx>
        <c:axId val="438768896"/>
        <c:scaling>
          <c:orientation val="minMax"/>
        </c:scaling>
        <c:delete val="1"/>
        <c:axPos val="l"/>
        <c:numFmt formatCode="General" sourceLinked="1"/>
        <c:majorTickMark val="none"/>
        <c:minorTickMark val="none"/>
        <c:tickLblPos val="nextTo"/>
        <c:crossAx val="438769224"/>
        <c:crosses val="autoZero"/>
        <c:auto val="1"/>
        <c:lblAlgn val="ctr"/>
        <c:lblOffset val="100"/>
        <c:noMultiLvlLbl val="0"/>
      </c:catAx>
      <c:valAx>
        <c:axId val="438769224"/>
        <c:scaling>
          <c:orientation val="minMax"/>
        </c:scaling>
        <c:delete val="1"/>
        <c:axPos val="b"/>
        <c:numFmt formatCode="General" sourceLinked="1"/>
        <c:majorTickMark val="none"/>
        <c:minorTickMark val="none"/>
        <c:tickLblPos val="nextTo"/>
        <c:crossAx val="4387688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0.22946</cdr:y>
    </cdr:from>
    <cdr:to>
      <cdr:x>0.35284</cdr:x>
      <cdr:y>0.84593</cdr:y>
    </cdr:to>
    <cdr:sp macro="" textlink="">
      <cdr:nvSpPr>
        <cdr:cNvPr id="2" name="TextBox 1"/>
        <cdr:cNvSpPr txBox="1"/>
      </cdr:nvSpPr>
      <cdr:spPr>
        <a:xfrm xmlns:a="http://schemas.openxmlformats.org/drawingml/2006/main">
          <a:off x="0" y="760480"/>
          <a:ext cx="2192364" cy="20431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smtClean="0"/>
            <a:t>Assertiveness</a:t>
          </a:r>
        </a:p>
        <a:p xmlns:a="http://schemas.openxmlformats.org/drawingml/2006/main">
          <a:endParaRPr lang="en-US" sz="2800" dirty="0"/>
        </a:p>
        <a:p xmlns:a="http://schemas.openxmlformats.org/drawingml/2006/main">
          <a:endParaRPr lang="en-US" sz="2800" dirty="0" smtClean="0"/>
        </a:p>
        <a:p xmlns:a="http://schemas.openxmlformats.org/drawingml/2006/main">
          <a:endParaRPr lang="en-US" sz="1400" dirty="0" smtClean="0"/>
        </a:p>
        <a:p xmlns:a="http://schemas.openxmlformats.org/drawingml/2006/main">
          <a:r>
            <a:rPr lang="en-US" sz="2800" dirty="0" smtClean="0"/>
            <a:t>Empathy</a:t>
          </a:r>
          <a:endParaRPr lang="en-US" sz="2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4AD98-C779-AD48-8AAF-D721EDEFADDA}" type="datetimeFigureOut">
              <a:rPr lang="en-US" smtClean="0"/>
              <a:t>8/31/2018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FEDA9-A633-D644-A8CE-BDEC3C687CB7}" type="slidenum">
              <a:rPr lang="en-US" smtClean="0"/>
              <a:t>‹#›</a:t>
            </a:fld>
            <a:endParaRPr lang="en-US"/>
          </a:p>
        </p:txBody>
      </p:sp>
    </p:spTree>
    <p:extLst>
      <p:ext uri="{BB962C8B-B14F-4D97-AF65-F5344CB8AC3E}">
        <p14:creationId xmlns:p14="http://schemas.microsoft.com/office/powerpoint/2010/main" val="5884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mc/articles/PMC337492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twitter.com/nytime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ncbi.nlm.nih.gov/pubmed/?term=Mendes%20WB%5bAuthor%5d&amp;cauthor=true&amp;cauthor_uid=21942377" TargetMode="External"/><Relationship Id="rId3" Type="http://schemas.openxmlformats.org/officeDocument/2006/relationships/hyperlink" Target="https://www.ncbi.nlm.nih.gov/pmc/articles/PMC3410434/" TargetMode="External"/><Relationship Id="rId7" Type="http://schemas.openxmlformats.org/officeDocument/2006/relationships/hyperlink" Target="https://www.ncbi.nlm.nih.gov/pubmed/?term=Nock%20MK%5bAuthor%5d&amp;cauthor=true&amp;cauthor_uid=21942377"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ncbi.nlm.nih.gov/pubmed/?term=Jamieson%20JP%5bAuthor%5d&amp;cauthor=true&amp;cauthor_uid=21942377" TargetMode="External"/><Relationship Id="rId5" Type="http://schemas.openxmlformats.org/officeDocument/2006/relationships/hyperlink" Target="http://kellymcgonigal.com/books/" TargetMode="External"/><Relationship Id="rId4" Type="http://schemas.openxmlformats.org/officeDocument/2006/relationships/hyperlink" Target="https://www.ted.com/talks/kelly_mcgonigal_how_to_make_stress_your_friend"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a:t>
            </a:fld>
            <a:endParaRPr lang="en-US"/>
          </a:p>
        </p:txBody>
      </p:sp>
    </p:spTree>
    <p:extLst>
      <p:ext uri="{BB962C8B-B14F-4D97-AF65-F5344CB8AC3E}">
        <p14:creationId xmlns:p14="http://schemas.microsoft.com/office/powerpoint/2010/main" val="294208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10</a:t>
            </a:fld>
            <a:endParaRPr lang="en-US"/>
          </a:p>
        </p:txBody>
      </p:sp>
    </p:spTree>
    <p:extLst>
      <p:ext uri="{BB962C8B-B14F-4D97-AF65-F5344CB8AC3E}">
        <p14:creationId xmlns:p14="http://schemas.microsoft.com/office/powerpoint/2010/main" val="241450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11</a:t>
            </a:fld>
            <a:endParaRPr lang="en-US"/>
          </a:p>
        </p:txBody>
      </p:sp>
    </p:spTree>
    <p:extLst>
      <p:ext uri="{BB962C8B-B14F-4D97-AF65-F5344CB8AC3E}">
        <p14:creationId xmlns:p14="http://schemas.microsoft.com/office/powerpoint/2010/main" val="356092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12</a:t>
            </a:fld>
            <a:endParaRPr lang="en-US"/>
          </a:p>
        </p:txBody>
      </p:sp>
    </p:spTree>
    <p:extLst>
      <p:ext uri="{BB962C8B-B14F-4D97-AF65-F5344CB8AC3E}">
        <p14:creationId xmlns:p14="http://schemas.microsoft.com/office/powerpoint/2010/main" val="199631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13</a:t>
            </a:fld>
            <a:endParaRPr lang="en-US"/>
          </a:p>
        </p:txBody>
      </p:sp>
    </p:spTree>
    <p:extLst>
      <p:ext uri="{BB962C8B-B14F-4D97-AF65-F5344CB8AC3E}">
        <p14:creationId xmlns:p14="http://schemas.microsoft.com/office/powerpoint/2010/main" val="2811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14</a:t>
            </a:fld>
            <a:endParaRPr lang="en-US"/>
          </a:p>
        </p:txBody>
      </p:sp>
    </p:spTree>
    <p:extLst>
      <p:ext uri="{BB962C8B-B14F-4D97-AF65-F5344CB8AC3E}">
        <p14:creationId xmlns:p14="http://schemas.microsoft.com/office/powerpoint/2010/main" val="418579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15</a:t>
            </a:fld>
            <a:endParaRPr lang="en-US"/>
          </a:p>
        </p:txBody>
      </p:sp>
    </p:spTree>
    <p:extLst>
      <p:ext uri="{BB962C8B-B14F-4D97-AF65-F5344CB8AC3E}">
        <p14:creationId xmlns:p14="http://schemas.microsoft.com/office/powerpoint/2010/main" val="929212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16</a:t>
            </a:fld>
            <a:endParaRPr lang="en-US"/>
          </a:p>
        </p:txBody>
      </p:sp>
    </p:spTree>
    <p:extLst>
      <p:ext uri="{BB962C8B-B14F-4D97-AF65-F5344CB8AC3E}">
        <p14:creationId xmlns:p14="http://schemas.microsoft.com/office/powerpoint/2010/main" val="329268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17</a:t>
            </a:fld>
            <a:endParaRPr lang="en-US"/>
          </a:p>
        </p:txBody>
      </p:sp>
    </p:spTree>
    <p:extLst>
      <p:ext uri="{BB962C8B-B14F-4D97-AF65-F5344CB8AC3E}">
        <p14:creationId xmlns:p14="http://schemas.microsoft.com/office/powerpoint/2010/main" val="3435063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18</a:t>
            </a:fld>
            <a:endParaRPr lang="en-US"/>
          </a:p>
        </p:txBody>
      </p:sp>
    </p:spTree>
    <p:extLst>
      <p:ext uri="{BB962C8B-B14F-4D97-AF65-F5344CB8AC3E}">
        <p14:creationId xmlns:p14="http://schemas.microsoft.com/office/powerpoint/2010/main" val="359625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19</a:t>
            </a:fld>
            <a:endParaRPr lang="en-US"/>
          </a:p>
        </p:txBody>
      </p:sp>
    </p:spTree>
    <p:extLst>
      <p:ext uri="{BB962C8B-B14F-4D97-AF65-F5344CB8AC3E}">
        <p14:creationId xmlns:p14="http://schemas.microsoft.com/office/powerpoint/2010/main" val="327647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2</a:t>
            </a:fld>
            <a:endParaRPr lang="en-US"/>
          </a:p>
        </p:txBody>
      </p:sp>
    </p:spTree>
    <p:extLst>
      <p:ext uri="{BB962C8B-B14F-4D97-AF65-F5344CB8AC3E}">
        <p14:creationId xmlns:p14="http://schemas.microsoft.com/office/powerpoint/2010/main" val="2817723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we know that stress is associated with health problems, plenty of people with high-stress lives are thriving. How is that possible? In 2012, researchers from the University of Wisconsin-Madison published </a:t>
            </a:r>
            <a:r>
              <a:rPr lang="en-US" sz="1200" u="sng" kern="1200" dirty="0" smtClean="0">
                <a:solidFill>
                  <a:schemeClr val="tx1"/>
                </a:solidFill>
                <a:effectLst/>
                <a:latin typeface="+mn-lt"/>
                <a:ea typeface="+mn-ea"/>
                <a:cs typeface="+mn-cs"/>
                <a:hlinkClick r:id="rId3"/>
              </a:rPr>
              <a:t>a seminal study</a:t>
            </a:r>
            <a:r>
              <a:rPr lang="en-US" sz="1200" kern="1200" dirty="0" smtClean="0">
                <a:solidFill>
                  <a:schemeClr val="tx1"/>
                </a:solidFill>
                <a:effectLst/>
                <a:latin typeface="+mn-lt"/>
                <a:ea typeface="+mn-ea"/>
                <a:cs typeface="+mn-cs"/>
              </a:rPr>
              <a:t> looking at how 28,000 people perceived stress in their lives. People in the study answered these two questions:</a:t>
            </a:r>
          </a:p>
          <a:p>
            <a:pPr lvl="0"/>
            <a:r>
              <a:rPr lang="en-US" sz="1200" kern="1200" dirty="0" smtClean="0">
                <a:solidFill>
                  <a:schemeClr val="tx1"/>
                </a:solidFill>
                <a:effectLst/>
                <a:latin typeface="+mn-lt"/>
                <a:ea typeface="+mn-ea"/>
                <a:cs typeface="+mn-cs"/>
              </a:rPr>
              <a:t>During the past 12 months, would you say that you experienced: </a:t>
            </a:r>
          </a:p>
          <a:p>
            <a:pPr lvl="1"/>
            <a:r>
              <a:rPr lang="en-US" sz="1200" kern="1200" dirty="0" smtClean="0">
                <a:solidFill>
                  <a:schemeClr val="tx1"/>
                </a:solidFill>
                <a:effectLst/>
                <a:latin typeface="+mn-lt"/>
                <a:ea typeface="+mn-ea"/>
                <a:cs typeface="+mn-cs"/>
              </a:rPr>
              <a:t>A lot of stress</a:t>
            </a:r>
          </a:p>
          <a:p>
            <a:pPr lvl="1"/>
            <a:r>
              <a:rPr lang="en-US" sz="1200" kern="1200" dirty="0" smtClean="0">
                <a:solidFill>
                  <a:schemeClr val="tx1"/>
                </a:solidFill>
                <a:effectLst/>
                <a:latin typeface="+mn-lt"/>
                <a:ea typeface="+mn-ea"/>
                <a:cs typeface="+mn-cs"/>
              </a:rPr>
              <a:t>A moderate amount of stress</a:t>
            </a:r>
          </a:p>
          <a:p>
            <a:pPr lvl="1"/>
            <a:r>
              <a:rPr lang="en-US" sz="1200" kern="1200" dirty="0" smtClean="0">
                <a:solidFill>
                  <a:schemeClr val="tx1"/>
                </a:solidFill>
                <a:effectLst/>
                <a:latin typeface="+mn-lt"/>
                <a:ea typeface="+mn-ea"/>
                <a:cs typeface="+mn-cs"/>
              </a:rPr>
              <a:t>Relatively little stress</a:t>
            </a:r>
          </a:p>
          <a:p>
            <a:pPr lvl="1"/>
            <a:r>
              <a:rPr lang="en-US" sz="1200" kern="1200" dirty="0" smtClean="0">
                <a:solidFill>
                  <a:schemeClr val="tx1"/>
                </a:solidFill>
                <a:effectLst/>
                <a:latin typeface="+mn-lt"/>
                <a:ea typeface="+mn-ea"/>
                <a:cs typeface="+mn-cs"/>
              </a:rPr>
              <a:t>Almost no stress at all</a:t>
            </a:r>
          </a:p>
          <a:p>
            <a:pPr lvl="0"/>
            <a:r>
              <a:rPr lang="en-US" sz="1200" kern="1200" dirty="0" smtClean="0">
                <a:solidFill>
                  <a:schemeClr val="tx1"/>
                </a:solidFill>
                <a:effectLst/>
                <a:latin typeface="+mn-lt"/>
                <a:ea typeface="+mn-ea"/>
                <a:cs typeface="+mn-cs"/>
              </a:rPr>
              <a:t>How much effect has stress had on your health? </a:t>
            </a:r>
          </a:p>
          <a:p>
            <a:pPr lvl="1"/>
            <a:r>
              <a:rPr lang="en-US" sz="1200" kern="1200" dirty="0" smtClean="0">
                <a:solidFill>
                  <a:schemeClr val="tx1"/>
                </a:solidFill>
                <a:effectLst/>
                <a:latin typeface="+mn-lt"/>
                <a:ea typeface="+mn-ea"/>
                <a:cs typeface="+mn-cs"/>
              </a:rPr>
              <a:t>A lot</a:t>
            </a:r>
          </a:p>
          <a:p>
            <a:pPr lvl="1"/>
            <a:r>
              <a:rPr lang="en-US" sz="1200" kern="1200" dirty="0" smtClean="0">
                <a:solidFill>
                  <a:schemeClr val="tx1"/>
                </a:solidFill>
                <a:effectLst/>
                <a:latin typeface="+mn-lt"/>
                <a:ea typeface="+mn-ea"/>
                <a:cs typeface="+mn-cs"/>
              </a:rPr>
              <a:t>Some</a:t>
            </a:r>
          </a:p>
          <a:p>
            <a:pPr lvl="1"/>
            <a:r>
              <a:rPr lang="en-US" sz="1200" kern="1200" dirty="0" smtClean="0">
                <a:solidFill>
                  <a:schemeClr val="tx1"/>
                </a:solidFill>
                <a:effectLst/>
                <a:latin typeface="+mn-lt"/>
                <a:ea typeface="+mn-ea"/>
                <a:cs typeface="+mn-cs"/>
              </a:rPr>
              <a:t>Hardly any</a:t>
            </a:r>
          </a:p>
          <a:p>
            <a:pPr lvl="1"/>
            <a:r>
              <a:rPr lang="en-US" sz="1200" kern="1200" dirty="0" smtClean="0">
                <a:solidFill>
                  <a:schemeClr val="tx1"/>
                </a:solidFill>
                <a:effectLst/>
                <a:latin typeface="+mn-lt"/>
                <a:ea typeface="+mn-ea"/>
                <a:cs typeface="+mn-cs"/>
              </a:rPr>
              <a:t>None</a:t>
            </a:r>
          </a:p>
          <a:p>
            <a:r>
              <a:rPr lang="en-US" sz="1200" kern="1200" dirty="0" smtClean="0">
                <a:solidFill>
                  <a:schemeClr val="tx1"/>
                </a:solidFill>
                <a:effectLst/>
                <a:latin typeface="+mn-lt"/>
                <a:ea typeface="+mn-ea"/>
                <a:cs typeface="+mn-cs"/>
              </a:rPr>
              <a:t>The researchers looked at death rates in the study group over nine years. The results are startling. The study found that having a lot of stress in your life was not linked with premature death. But </a:t>
            </a:r>
            <a:r>
              <a:rPr lang="en-US" sz="1200" b="1" kern="1200" dirty="0" smtClean="0">
                <a:solidFill>
                  <a:schemeClr val="tx1"/>
                </a:solidFill>
                <a:effectLst/>
                <a:latin typeface="+mn-lt"/>
                <a:ea typeface="+mn-ea"/>
                <a:cs typeface="+mn-cs"/>
              </a:rPr>
              <a:t>having a lot of stress in your life and believing it was taking a toll on your health increased risk of premature death by 43 percent.</a:t>
            </a:r>
            <a:endParaRPr lang="en-US" sz="1200" kern="1200" dirty="0" smtClean="0">
              <a:solidFill>
                <a:schemeClr val="tx1"/>
              </a:solidFill>
              <a:effectLst/>
              <a:latin typeface="+mn-lt"/>
              <a:ea typeface="+mn-ea"/>
              <a:cs typeface="+mn-cs"/>
            </a:endParaRPr>
          </a:p>
          <a:p>
            <a:endParaRPr lang="en-US" dirty="0" smtClean="0"/>
          </a:p>
          <a:p>
            <a:r>
              <a:rPr lang="en-US" sz="1200" b="1" kern="1200" dirty="0" smtClean="0">
                <a:solidFill>
                  <a:schemeClr val="tx1"/>
                </a:solidFill>
                <a:effectLst/>
                <a:latin typeface="+mn-lt"/>
                <a:ea typeface="+mn-ea"/>
                <a:cs typeface="+mn-cs"/>
              </a:rPr>
              <a:t>Changing your perception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stress, the mind and the body are intrinsically linked. You can view stress as something that is wreaking havoc on your body (and it can) or as something that is giving you the strength and energy to overcome adversity. Here’s a quick way to think about these two very different views of stress. Read the statement, and then think about your own reaction to the biological changes that occur during times of stress.1. When I’m stressed, my body releases adrenaline and cortisol. My heart is beating faster. This means that:</a:t>
            </a:r>
          </a:p>
          <a:p>
            <a:pPr lvl="0"/>
            <a:r>
              <a:rPr lang="en-US" sz="1200" i="1" kern="1200" dirty="0" smtClean="0">
                <a:solidFill>
                  <a:schemeClr val="tx1"/>
                </a:solidFill>
                <a:effectLst/>
                <a:latin typeface="+mn-lt"/>
                <a:ea typeface="+mn-ea"/>
                <a:cs typeface="+mn-cs"/>
              </a:rPr>
              <a:t>Common View:</a:t>
            </a:r>
            <a:r>
              <a:rPr lang="en-US" sz="1200" kern="1200" dirty="0" smtClean="0">
                <a:solidFill>
                  <a:schemeClr val="tx1"/>
                </a:solidFill>
                <a:effectLst/>
                <a:latin typeface="+mn-lt"/>
                <a:ea typeface="+mn-ea"/>
                <a:cs typeface="+mn-cs"/>
              </a:rPr>
              <a:t> Stress is increasing my risk for cardiovascular disease and heart attack.</a:t>
            </a:r>
          </a:p>
          <a:p>
            <a:pPr lvl="0"/>
            <a:r>
              <a:rPr lang="en-US" sz="1200" i="1" kern="1200" dirty="0" smtClean="0">
                <a:solidFill>
                  <a:schemeClr val="tx1"/>
                </a:solidFill>
                <a:effectLst/>
                <a:latin typeface="+mn-lt"/>
                <a:ea typeface="+mn-ea"/>
                <a:cs typeface="+mn-cs"/>
              </a:rPr>
              <a:t>Alternative View:</a:t>
            </a:r>
            <a:r>
              <a:rPr lang="en-US" sz="1200" kern="1200" dirty="0" smtClean="0">
                <a:solidFill>
                  <a:schemeClr val="tx1"/>
                </a:solidFill>
                <a:effectLst/>
                <a:latin typeface="+mn-lt"/>
                <a:ea typeface="+mn-ea"/>
                <a:cs typeface="+mn-cs"/>
              </a:rPr>
              <a:t> My heart is working harder and my body is mobilizing its energy to get ready for this challenge.</a:t>
            </a:r>
          </a:p>
          <a:p>
            <a:r>
              <a:rPr lang="en-US" sz="1200" kern="1200" dirty="0" smtClean="0">
                <a:solidFill>
                  <a:schemeClr val="tx1"/>
                </a:solidFill>
                <a:effectLst/>
                <a:latin typeface="+mn-lt"/>
                <a:ea typeface="+mn-ea"/>
                <a:cs typeface="+mn-cs"/>
              </a:rPr>
              <a:t>2. When I’m stressed, my stress response is causing my breathing rate to increase. This means that:</a:t>
            </a:r>
          </a:p>
          <a:p>
            <a:pPr lvl="0"/>
            <a:r>
              <a:rPr lang="en-US" sz="1200" i="1" kern="1200" dirty="0" smtClean="0">
                <a:solidFill>
                  <a:schemeClr val="tx1"/>
                </a:solidFill>
                <a:effectLst/>
                <a:latin typeface="+mn-lt"/>
                <a:ea typeface="+mn-ea"/>
                <a:cs typeface="+mn-cs"/>
              </a:rPr>
              <a:t>Common View:</a:t>
            </a:r>
            <a:r>
              <a:rPr lang="en-US" sz="1200" kern="1200" dirty="0" smtClean="0">
                <a:solidFill>
                  <a:schemeClr val="tx1"/>
                </a:solidFill>
                <a:effectLst/>
                <a:latin typeface="+mn-lt"/>
                <a:ea typeface="+mn-ea"/>
                <a:cs typeface="+mn-cs"/>
              </a:rPr>
              <a:t> My fast breathing is a sign of anxiety. I worry about how stress is affecting my mental and physical health.</a:t>
            </a:r>
          </a:p>
          <a:p>
            <a:pPr lvl="0"/>
            <a:r>
              <a:rPr lang="en-US" sz="1200" i="1" kern="1200" dirty="0" smtClean="0">
                <a:solidFill>
                  <a:schemeClr val="tx1"/>
                </a:solidFill>
                <a:effectLst/>
                <a:latin typeface="+mn-lt"/>
                <a:ea typeface="+mn-ea"/>
                <a:cs typeface="+mn-cs"/>
              </a:rPr>
              <a:t>Alternative View:</a:t>
            </a:r>
            <a:r>
              <a:rPr lang="en-US" sz="1200" kern="1200" dirty="0" smtClean="0">
                <a:solidFill>
                  <a:schemeClr val="tx1"/>
                </a:solidFill>
                <a:effectLst/>
                <a:latin typeface="+mn-lt"/>
                <a:ea typeface="+mn-ea"/>
                <a:cs typeface="+mn-cs"/>
              </a:rPr>
              <a:t> I should take a deep breath. My faster breathing means more oxygen is getting to my brain so I can think more clearly.</a:t>
            </a:r>
          </a:p>
          <a:p>
            <a:r>
              <a:rPr lang="en-US" sz="1200" kern="1200" dirty="0" smtClean="0">
                <a:solidFill>
                  <a:schemeClr val="tx1"/>
                </a:solidFill>
                <a:effectLst/>
                <a:latin typeface="+mn-lt"/>
                <a:ea typeface="+mn-ea"/>
                <a:cs typeface="+mn-cs"/>
              </a:rPr>
              <a:t>3. When I’m stressed, my heart and circulatory system respond, causing my blood pressure to rise. This means that:</a:t>
            </a:r>
          </a:p>
          <a:p>
            <a:pPr lvl="0"/>
            <a:r>
              <a:rPr lang="en-US" sz="1200" i="1" kern="1200" dirty="0" smtClean="0">
                <a:solidFill>
                  <a:schemeClr val="tx1"/>
                </a:solidFill>
                <a:effectLst/>
                <a:latin typeface="+mn-lt"/>
                <a:ea typeface="+mn-ea"/>
                <a:cs typeface="+mn-cs"/>
              </a:rPr>
              <a:t>Common View:</a:t>
            </a:r>
            <a:r>
              <a:rPr lang="en-US" sz="1200" kern="1200" dirty="0" smtClean="0">
                <a:solidFill>
                  <a:schemeClr val="tx1"/>
                </a:solidFill>
                <a:effectLst/>
                <a:latin typeface="+mn-lt"/>
                <a:ea typeface="+mn-ea"/>
                <a:cs typeface="+mn-cs"/>
              </a:rPr>
              <a:t> I can feel my blood pressure rising. This can’t be good for my health.</a:t>
            </a:r>
          </a:p>
          <a:p>
            <a:pPr lvl="0"/>
            <a:r>
              <a:rPr lang="en-US" sz="1200" i="1" kern="1200" dirty="0" smtClean="0">
                <a:solidFill>
                  <a:schemeClr val="tx1"/>
                </a:solidFill>
                <a:effectLst/>
                <a:latin typeface="+mn-lt"/>
                <a:ea typeface="+mn-ea"/>
                <a:cs typeface="+mn-cs"/>
              </a:rPr>
              <a:t>Alternative View:</a:t>
            </a:r>
            <a:r>
              <a:rPr lang="en-US" sz="1200" kern="1200" dirty="0" smtClean="0">
                <a:solidFill>
                  <a:schemeClr val="tx1"/>
                </a:solidFill>
                <a:effectLst/>
                <a:latin typeface="+mn-lt"/>
                <a:ea typeface="+mn-ea"/>
                <a:cs typeface="+mn-cs"/>
              </a:rPr>
              <a:t> Circulatory changes are allowing more oxygen and nutrients to fuel my muscles. I’m feeling stronger and ready for the challenge ahead.</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to Be Better at Stress</a:t>
            </a:r>
          </a:p>
          <a:p>
            <a:r>
              <a:rPr lang="en-US" sz="1200" kern="1200" dirty="0" smtClean="0">
                <a:solidFill>
                  <a:schemeClr val="tx1"/>
                </a:solidFill>
                <a:effectLst/>
                <a:latin typeface="+mn-lt"/>
                <a:ea typeface="+mn-ea"/>
                <a:cs typeface="+mn-cs"/>
              </a:rPr>
              <a:t>By Tara Parker-Pope </a:t>
            </a:r>
            <a:r>
              <a:rPr lang="en-US" sz="1200" u="sng" kern="1200" dirty="0" smtClean="0">
                <a:solidFill>
                  <a:schemeClr val="tx1"/>
                </a:solidFill>
                <a:effectLst/>
                <a:latin typeface="+mn-lt"/>
                <a:ea typeface="+mn-ea"/>
                <a:cs typeface="+mn-cs"/>
                <a:hlinkClick r:id="rId4"/>
              </a:rPr>
              <a:t>@</a:t>
            </a:r>
            <a:r>
              <a:rPr lang="en-US" sz="1200" u="sng" kern="1200" dirty="0" err="1" smtClean="0">
                <a:solidFill>
                  <a:schemeClr val="tx1"/>
                </a:solidFill>
                <a:effectLst/>
                <a:latin typeface="+mn-lt"/>
                <a:ea typeface="+mn-ea"/>
                <a:cs typeface="+mn-cs"/>
                <a:hlinkClick r:id="rId4"/>
              </a:rPr>
              <a:t>nytimes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0FEDA9-A633-D644-A8CE-BDEC3C687CB7}" type="slidenum">
              <a:rPr lang="en-US" smtClean="0"/>
              <a:t>20</a:t>
            </a:fld>
            <a:endParaRPr lang="en-US"/>
          </a:p>
        </p:txBody>
      </p:sp>
    </p:spTree>
    <p:extLst>
      <p:ext uri="{BB962C8B-B14F-4D97-AF65-F5344CB8AC3E}">
        <p14:creationId xmlns:p14="http://schemas.microsoft.com/office/powerpoint/2010/main" val="1070749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21</a:t>
            </a:fld>
            <a:endParaRPr lang="en-US"/>
          </a:p>
        </p:txBody>
      </p:sp>
    </p:spTree>
    <p:extLst>
      <p:ext uri="{BB962C8B-B14F-4D97-AF65-F5344CB8AC3E}">
        <p14:creationId xmlns:p14="http://schemas.microsoft.com/office/powerpoint/2010/main" val="2183032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22</a:t>
            </a:fld>
            <a:endParaRPr lang="en-US"/>
          </a:p>
        </p:txBody>
      </p:sp>
    </p:spTree>
    <p:extLst>
      <p:ext uri="{BB962C8B-B14F-4D97-AF65-F5344CB8AC3E}">
        <p14:creationId xmlns:p14="http://schemas.microsoft.com/office/powerpoint/2010/main" val="1915553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23248"/>
          </a:xfrm>
        </p:spPr>
        <p:txBody>
          <a:bodyPr/>
          <a:lstStyle/>
          <a:p>
            <a:r>
              <a:rPr lang="en-US" sz="900" kern="1200" dirty="0" smtClean="0">
                <a:solidFill>
                  <a:schemeClr val="tx1"/>
                </a:solidFill>
                <a:effectLst/>
              </a:rPr>
              <a:t>It’s probably clear to you that the alternative view is the better choice for thinking about stress. It may be hard to believe that such a small shift in thinking could make a difference, but that’s what </a:t>
            </a:r>
            <a:r>
              <a:rPr lang="en-US" sz="900" u="sng" kern="1200" dirty="0" smtClean="0">
                <a:solidFill>
                  <a:schemeClr val="tx1"/>
                </a:solidFill>
                <a:effectLst/>
                <a:hlinkClick r:id="rId3"/>
              </a:rPr>
              <a:t>Harvard researchers found</a:t>
            </a:r>
            <a:r>
              <a:rPr lang="en-US" sz="900" kern="1200" dirty="0" smtClean="0">
                <a:solidFill>
                  <a:schemeClr val="tx1"/>
                </a:solidFill>
                <a:effectLst/>
              </a:rPr>
              <a:t> when they paid 50 study subjects $25 each to take part in a lab experiment designed to induce stress. The test involves giving a talk in front of a group of unfriendly evaluators, followed by a tricky word test. (Researchers have consistently found that this formula of public speaking plus testing in front of a hostile crowd is incredibly uncomfortable and stress-inducing for the poor people who agree to take part in the study.)</a:t>
            </a:r>
          </a:p>
          <a:p>
            <a:r>
              <a:rPr lang="en-US" sz="900" kern="1200" dirty="0" smtClean="0">
                <a:solidFill>
                  <a:schemeClr val="tx1"/>
                </a:solidFill>
                <a:effectLst/>
              </a:rPr>
              <a:t>Before the social stress test, one group was allowed to play video games; another was taught to simply ignore stressful feelings if they experienced them during the test. But a third group was given advice similar to the quiz above. They got a primer about the physical stress response and were told how a higher heart rate, faster breathing and internal jitters were all tools for making you strong during a stressful event. They were told how the body’s stress response evolved to help us succeed, and that the increased arousal symptoms of stress can aid your performance during times of stress. The bottom line of the lesson was this: </a:t>
            </a:r>
            <a:r>
              <a:rPr lang="en-US" sz="900" b="1" kern="1200" dirty="0" smtClean="0">
                <a:solidFill>
                  <a:schemeClr val="tx1"/>
                </a:solidFill>
                <a:effectLst/>
              </a:rPr>
              <a:t>In a tough situation, stress make you stronger.</a:t>
            </a:r>
            <a:endParaRPr lang="en-US" sz="900" kern="1200" dirty="0" smtClean="0">
              <a:solidFill>
                <a:schemeClr val="tx1"/>
              </a:solidFill>
              <a:effectLst/>
            </a:endParaRPr>
          </a:p>
          <a:p>
            <a:r>
              <a:rPr lang="en-US" sz="900" kern="1200" dirty="0" smtClean="0">
                <a:solidFill>
                  <a:schemeClr val="tx1"/>
                </a:solidFill>
                <a:effectLst/>
              </a:rPr>
              <a:t>The group that learned to rethink the role of stress in their lives did far better on the test. They gave better speeches and were rated as more confident. They smiled more and had more-positive body language. And physiological indicators showed that their bodies were also managing the stress response better than those of test subjects who were taught to ignore stress or given no advice at all.</a:t>
            </a:r>
          </a:p>
          <a:p>
            <a:r>
              <a:rPr lang="en-US" sz="900" kern="1200" dirty="0" smtClean="0">
                <a:solidFill>
                  <a:schemeClr val="tx1"/>
                </a:solidFill>
                <a:effectLst/>
              </a:rPr>
              <a:t>The Stanford psychologist Kelly </a:t>
            </a:r>
            <a:r>
              <a:rPr lang="en-US" sz="900" kern="1200" dirty="0" err="1" smtClean="0">
                <a:solidFill>
                  <a:schemeClr val="tx1"/>
                </a:solidFill>
                <a:effectLst/>
              </a:rPr>
              <a:t>McGonigal</a:t>
            </a:r>
            <a:r>
              <a:rPr lang="en-US" sz="900" kern="1200" dirty="0" smtClean="0">
                <a:solidFill>
                  <a:schemeClr val="tx1"/>
                </a:solidFill>
                <a:effectLst/>
              </a:rPr>
              <a:t> has been a champion of rethinking stress, noting that the right approach can make you smarter and stronger. Her TED talk on the subject, </a:t>
            </a:r>
            <a:r>
              <a:rPr lang="en-US" sz="900" u="sng" kern="1200" dirty="0" smtClean="0">
                <a:solidFill>
                  <a:schemeClr val="tx1"/>
                </a:solidFill>
                <a:effectLst/>
                <a:hlinkClick r:id="rId4"/>
              </a:rPr>
              <a:t>“How To Make Stress Your Friend,”</a:t>
            </a:r>
            <a:r>
              <a:rPr lang="en-US" sz="900" kern="1200" dirty="0" smtClean="0">
                <a:solidFill>
                  <a:schemeClr val="tx1"/>
                </a:solidFill>
                <a:effectLst/>
              </a:rPr>
              <a:t> has been viewed 14 million times.</a:t>
            </a:r>
          </a:p>
          <a:p>
            <a:r>
              <a:rPr lang="en-US" sz="900" u="sng" kern="1200" dirty="0" smtClean="0">
                <a:solidFill>
                  <a:schemeClr val="tx1"/>
                </a:solidFill>
                <a:effectLst/>
              </a:rPr>
              <a:t>“</a:t>
            </a:r>
            <a:r>
              <a:rPr lang="en-US" sz="900" kern="1200" dirty="0" smtClean="0">
                <a:solidFill>
                  <a:schemeClr val="tx1"/>
                </a:solidFill>
                <a:effectLst/>
              </a:rPr>
              <a:t>What I learned from these studies, surveys and conversations truly changed the way I think about stress,” Dr. </a:t>
            </a:r>
            <a:r>
              <a:rPr lang="en-US" sz="900" kern="1200" dirty="0" err="1" smtClean="0">
                <a:solidFill>
                  <a:schemeClr val="tx1"/>
                </a:solidFill>
                <a:effectLst/>
              </a:rPr>
              <a:t>McGonigal</a:t>
            </a:r>
            <a:r>
              <a:rPr lang="en-US" sz="900" kern="1200" dirty="0" smtClean="0">
                <a:solidFill>
                  <a:schemeClr val="tx1"/>
                </a:solidFill>
                <a:effectLst/>
              </a:rPr>
              <a:t> wrote in her book </a:t>
            </a:r>
            <a:r>
              <a:rPr lang="en-US" sz="900" u="sng" kern="1200" dirty="0" smtClean="0">
                <a:solidFill>
                  <a:schemeClr val="tx1"/>
                </a:solidFill>
                <a:effectLst/>
                <a:hlinkClick r:id="rId5"/>
              </a:rPr>
              <a:t>“The Upside of Stress: Why Stress Is Good for You, and How to Get Good at It.”</a:t>
            </a:r>
            <a:r>
              <a:rPr lang="en-US" sz="900" kern="1200" dirty="0" smtClean="0">
                <a:solidFill>
                  <a:schemeClr val="tx1"/>
                </a:solidFill>
                <a:effectLst/>
              </a:rPr>
              <a:t> “The best way to manage stress isn’t to reduce or avoid it, but rather to rethink and even embrace it.”</a:t>
            </a:r>
          </a:p>
          <a:p>
            <a:endParaRPr lang="en-US" sz="900" dirty="0" smtClean="0"/>
          </a:p>
          <a:p>
            <a:r>
              <a:rPr lang="en-US" sz="900" b="1" kern="1200" dirty="0" smtClean="0">
                <a:solidFill>
                  <a:schemeClr val="tx1"/>
                </a:solidFill>
                <a:effectLst/>
              </a:rPr>
              <a:t>Mind over Matter: Reappraising Arousal Improves Cardiovascular and Cognitive Responses to Stress</a:t>
            </a:r>
          </a:p>
          <a:p>
            <a:r>
              <a:rPr lang="en-US" sz="900" u="sng" kern="1200" dirty="0" smtClean="0">
                <a:solidFill>
                  <a:schemeClr val="tx1"/>
                </a:solidFill>
                <a:effectLst/>
                <a:hlinkClick r:id="rId6"/>
              </a:rPr>
              <a:t>Jeremy P. Jamieson</a:t>
            </a:r>
            <a:r>
              <a:rPr lang="en-US" sz="900" kern="1200" dirty="0" smtClean="0">
                <a:solidFill>
                  <a:schemeClr val="tx1"/>
                </a:solidFill>
                <a:effectLst/>
              </a:rPr>
              <a:t>, </a:t>
            </a:r>
            <a:r>
              <a:rPr lang="en-US" sz="900" u="sng" kern="1200" dirty="0" smtClean="0">
                <a:solidFill>
                  <a:schemeClr val="tx1"/>
                </a:solidFill>
                <a:effectLst/>
                <a:hlinkClick r:id="rId7"/>
              </a:rPr>
              <a:t>Matthew K. Nock</a:t>
            </a:r>
            <a:r>
              <a:rPr lang="en-US" sz="900" kern="1200" dirty="0" smtClean="0">
                <a:solidFill>
                  <a:schemeClr val="tx1"/>
                </a:solidFill>
                <a:effectLst/>
              </a:rPr>
              <a:t>, and </a:t>
            </a:r>
            <a:r>
              <a:rPr lang="en-US" sz="900" u="sng" kern="1200" dirty="0" smtClean="0">
                <a:solidFill>
                  <a:schemeClr val="tx1"/>
                </a:solidFill>
                <a:effectLst/>
                <a:hlinkClick r:id="rId8"/>
              </a:rPr>
              <a:t>Wendy Berry Mendes</a:t>
            </a:r>
            <a:endParaRPr lang="en-US" sz="900" kern="1200" dirty="0" smtClean="0">
              <a:solidFill>
                <a:schemeClr val="tx1"/>
              </a:solidFill>
              <a:effectLst/>
            </a:endParaRPr>
          </a:p>
          <a:p>
            <a:r>
              <a:rPr lang="en-US" sz="900" kern="1200" dirty="0" smtClean="0">
                <a:solidFill>
                  <a:schemeClr val="tx1"/>
                </a:solidFill>
                <a:effectLst/>
              </a:rPr>
              <a:t> </a:t>
            </a:r>
          </a:p>
          <a:p>
            <a:r>
              <a:rPr lang="en-US" sz="900" u="sng" kern="1200" dirty="0" smtClean="0">
                <a:solidFill>
                  <a:schemeClr val="tx1"/>
                </a:solidFill>
                <a:effectLst/>
                <a:hlinkClick r:id="rId3"/>
              </a:rPr>
              <a:t>https://www.ncbi.nlm.nih.gov/pmc/articles/PMC3410434/</a:t>
            </a:r>
            <a:endParaRPr lang="en-US" sz="90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6B0FEDA9-A633-D644-A8CE-BDEC3C687CB7}" type="slidenum">
              <a:rPr lang="en-US" smtClean="0"/>
              <a:t>23</a:t>
            </a:fld>
            <a:endParaRPr lang="en-US"/>
          </a:p>
        </p:txBody>
      </p:sp>
    </p:spTree>
    <p:extLst>
      <p:ext uri="{BB962C8B-B14F-4D97-AF65-F5344CB8AC3E}">
        <p14:creationId xmlns:p14="http://schemas.microsoft.com/office/powerpoint/2010/main" val="391572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24</a:t>
            </a:fld>
            <a:endParaRPr lang="en-US"/>
          </a:p>
        </p:txBody>
      </p:sp>
    </p:spTree>
    <p:extLst>
      <p:ext uri="{BB962C8B-B14F-4D97-AF65-F5344CB8AC3E}">
        <p14:creationId xmlns:p14="http://schemas.microsoft.com/office/powerpoint/2010/main" val="719203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25</a:t>
            </a:fld>
            <a:endParaRPr lang="en-US"/>
          </a:p>
        </p:txBody>
      </p:sp>
    </p:spTree>
    <p:extLst>
      <p:ext uri="{BB962C8B-B14F-4D97-AF65-F5344CB8AC3E}">
        <p14:creationId xmlns:p14="http://schemas.microsoft.com/office/powerpoint/2010/main" val="235043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26</a:t>
            </a:fld>
            <a:endParaRPr lang="en-US"/>
          </a:p>
        </p:txBody>
      </p:sp>
    </p:spTree>
    <p:extLst>
      <p:ext uri="{BB962C8B-B14F-4D97-AF65-F5344CB8AC3E}">
        <p14:creationId xmlns:p14="http://schemas.microsoft.com/office/powerpoint/2010/main" val="2703800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27</a:t>
            </a:fld>
            <a:endParaRPr lang="en-US"/>
          </a:p>
        </p:txBody>
      </p:sp>
    </p:spTree>
    <p:extLst>
      <p:ext uri="{BB962C8B-B14F-4D97-AF65-F5344CB8AC3E}">
        <p14:creationId xmlns:p14="http://schemas.microsoft.com/office/powerpoint/2010/main" val="3981795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28</a:t>
            </a:fld>
            <a:endParaRPr lang="en-US"/>
          </a:p>
        </p:txBody>
      </p:sp>
    </p:spTree>
    <p:extLst>
      <p:ext uri="{BB962C8B-B14F-4D97-AF65-F5344CB8AC3E}">
        <p14:creationId xmlns:p14="http://schemas.microsoft.com/office/powerpoint/2010/main" val="1269341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29</a:t>
            </a:fld>
            <a:endParaRPr lang="en-US"/>
          </a:p>
        </p:txBody>
      </p:sp>
    </p:spTree>
    <p:extLst>
      <p:ext uri="{BB962C8B-B14F-4D97-AF65-F5344CB8AC3E}">
        <p14:creationId xmlns:p14="http://schemas.microsoft.com/office/powerpoint/2010/main" val="427374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3</a:t>
            </a:fld>
            <a:endParaRPr lang="en-US"/>
          </a:p>
        </p:txBody>
      </p:sp>
    </p:spTree>
    <p:extLst>
      <p:ext uri="{BB962C8B-B14F-4D97-AF65-F5344CB8AC3E}">
        <p14:creationId xmlns:p14="http://schemas.microsoft.com/office/powerpoint/2010/main" val="94650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4</a:t>
            </a:fld>
            <a:endParaRPr lang="en-US"/>
          </a:p>
        </p:txBody>
      </p:sp>
    </p:spTree>
    <p:extLst>
      <p:ext uri="{BB962C8B-B14F-4D97-AF65-F5344CB8AC3E}">
        <p14:creationId xmlns:p14="http://schemas.microsoft.com/office/powerpoint/2010/main" val="150608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5</a:t>
            </a:fld>
            <a:endParaRPr lang="en-US"/>
          </a:p>
        </p:txBody>
      </p:sp>
    </p:spTree>
    <p:extLst>
      <p:ext uri="{BB962C8B-B14F-4D97-AF65-F5344CB8AC3E}">
        <p14:creationId xmlns:p14="http://schemas.microsoft.com/office/powerpoint/2010/main" val="111759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6</a:t>
            </a:fld>
            <a:endParaRPr lang="en-US"/>
          </a:p>
        </p:txBody>
      </p:sp>
    </p:spTree>
    <p:extLst>
      <p:ext uri="{BB962C8B-B14F-4D97-AF65-F5344CB8AC3E}">
        <p14:creationId xmlns:p14="http://schemas.microsoft.com/office/powerpoint/2010/main" val="96596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7</a:t>
            </a:fld>
            <a:endParaRPr lang="en-US"/>
          </a:p>
        </p:txBody>
      </p:sp>
    </p:spTree>
    <p:extLst>
      <p:ext uri="{BB962C8B-B14F-4D97-AF65-F5344CB8AC3E}">
        <p14:creationId xmlns:p14="http://schemas.microsoft.com/office/powerpoint/2010/main" val="146873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8</a:t>
            </a:fld>
            <a:endParaRPr lang="en-US"/>
          </a:p>
        </p:txBody>
      </p:sp>
    </p:spTree>
    <p:extLst>
      <p:ext uri="{BB962C8B-B14F-4D97-AF65-F5344CB8AC3E}">
        <p14:creationId xmlns:p14="http://schemas.microsoft.com/office/powerpoint/2010/main" val="13321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FEDA9-A633-D644-A8CE-BDEC3C687CB7}" type="slidenum">
              <a:rPr lang="en-US" smtClean="0"/>
              <a:t>9</a:t>
            </a:fld>
            <a:endParaRPr lang="en-US"/>
          </a:p>
        </p:txBody>
      </p:sp>
    </p:spTree>
    <p:extLst>
      <p:ext uri="{BB962C8B-B14F-4D97-AF65-F5344CB8AC3E}">
        <p14:creationId xmlns:p14="http://schemas.microsoft.com/office/powerpoint/2010/main" val="673810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5" name="Picture 4"/>
          <p:cNvPicPr>
            <a:picLocks noChangeAspect="1"/>
          </p:cNvPicPr>
          <p:nvPr userDrawn="1"/>
        </p:nvPicPr>
        <p:blipFill>
          <a:blip r:embed="rId2"/>
          <a:stretch>
            <a:fillRect/>
          </a:stretch>
        </p:blipFill>
        <p:spPr>
          <a:xfrm>
            <a:off x="216568" y="6298665"/>
            <a:ext cx="11887200" cy="548640"/>
          </a:xfrm>
          <a:prstGeom prst="rect">
            <a:avLst/>
          </a:prstGeom>
        </p:spPr>
      </p:pic>
    </p:spTree>
    <p:extLst>
      <p:ext uri="{BB962C8B-B14F-4D97-AF65-F5344CB8AC3E}">
        <p14:creationId xmlns:p14="http://schemas.microsoft.com/office/powerpoint/2010/main" val="52622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06F31-A8A7-CF43-BE15-E8C0B82D1A63}"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98583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06F31-A8A7-CF43-BE15-E8C0B82D1A63}"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12022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stretch>
            <a:fillRect/>
          </a:stretch>
        </p:blipFill>
        <p:spPr>
          <a:xfrm>
            <a:off x="588168" y="6298665"/>
            <a:ext cx="11015663" cy="548640"/>
          </a:xfrm>
          <a:prstGeom prst="rect">
            <a:avLst/>
          </a:prstGeom>
        </p:spPr>
      </p:pic>
    </p:spTree>
    <p:extLst>
      <p:ext uri="{BB962C8B-B14F-4D97-AF65-F5344CB8AC3E}">
        <p14:creationId xmlns:p14="http://schemas.microsoft.com/office/powerpoint/2010/main" val="92453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806F31-A8A7-CF43-BE15-E8C0B82D1A63}"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67404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806F31-A8A7-CF43-BE15-E8C0B82D1A63}"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52996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806F31-A8A7-CF43-BE15-E8C0B82D1A63}" type="datetimeFigureOut">
              <a:rPr lang="en-US" smtClean="0"/>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3337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806F31-A8A7-CF43-BE15-E8C0B82D1A63}" type="datetimeFigureOut">
              <a:rPr lang="en-US" smtClean="0"/>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76159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06F31-A8A7-CF43-BE15-E8C0B82D1A63}" type="datetimeFigureOut">
              <a:rPr lang="en-US" smtClean="0"/>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87012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06F31-A8A7-CF43-BE15-E8C0B82D1A63}"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66531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06F31-A8A7-CF43-BE15-E8C0B82D1A63}"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207688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06F31-A8A7-CF43-BE15-E8C0B82D1A63}" type="datetimeFigureOut">
              <a:rPr lang="en-US" smtClean="0"/>
              <a:t>8/31/2018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CA6EB-7F71-4E4E-8BAA-EB30D60F1F1E}" type="slidenum">
              <a:rPr lang="en-US" smtClean="0"/>
              <a:t>‹#›</a:t>
            </a:fld>
            <a:endParaRPr lang="en-US"/>
          </a:p>
        </p:txBody>
      </p:sp>
    </p:spTree>
    <p:extLst>
      <p:ext uri="{BB962C8B-B14F-4D97-AF65-F5344CB8AC3E}">
        <p14:creationId xmlns:p14="http://schemas.microsoft.com/office/powerpoint/2010/main" val="174477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c.com/jayson-demers/7-strategies-to-delegate-better-and-get-more-done.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38300"/>
            <a:ext cx="8629650" cy="3108543"/>
          </a:xfrm>
          <a:prstGeom prst="rect">
            <a:avLst/>
          </a:prstGeom>
          <a:noFill/>
        </p:spPr>
        <p:txBody>
          <a:bodyPr wrap="square" rtlCol="0">
            <a:spAutoFit/>
          </a:bodyPr>
          <a:lstStyle/>
          <a:p>
            <a:r>
              <a:rPr lang="en-US" sz="4400" dirty="0"/>
              <a:t>Stress Tolerance and What to Do When You Don't Have Any </a:t>
            </a:r>
            <a:r>
              <a:rPr lang="en-US" sz="4400" dirty="0" smtClean="0"/>
              <a:t>More</a:t>
            </a:r>
          </a:p>
          <a:p>
            <a:endParaRPr lang="en-US" sz="4400" dirty="0"/>
          </a:p>
          <a:p>
            <a:pPr algn="ctr"/>
            <a:r>
              <a:rPr lang="en-US" sz="3200" dirty="0" smtClean="0"/>
              <a:t>Karen Schwind</a:t>
            </a:r>
          </a:p>
          <a:p>
            <a:pPr algn="ctr"/>
            <a:r>
              <a:rPr lang="en-US" sz="3200" dirty="0" smtClean="0"/>
              <a:t>Information Technology Services</a:t>
            </a:r>
            <a:endParaRPr lang="en-US" sz="3200" dirty="0"/>
          </a:p>
        </p:txBody>
      </p:sp>
    </p:spTree>
    <p:extLst>
      <p:ext uri="{BB962C8B-B14F-4D97-AF65-F5344CB8AC3E}">
        <p14:creationId xmlns:p14="http://schemas.microsoft.com/office/powerpoint/2010/main" val="601147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91369" y="170391"/>
            <a:ext cx="10616184" cy="6058177"/>
          </a:xfrm>
          <a:prstGeom prst="rect">
            <a:avLst/>
          </a:prstGeom>
        </p:spPr>
      </p:pic>
      <p:sp>
        <p:nvSpPr>
          <p:cNvPr id="5" name="Right Arrow 4"/>
          <p:cNvSpPr/>
          <p:nvPr/>
        </p:nvSpPr>
        <p:spPr>
          <a:xfrm>
            <a:off x="1918327" y="1629822"/>
            <a:ext cx="2893170" cy="330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14512" y="1642511"/>
            <a:ext cx="3051606" cy="330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876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69040" y="314325"/>
            <a:ext cx="8032459" cy="5760720"/>
          </a:xfrm>
          <a:prstGeom prst="rect">
            <a:avLst/>
          </a:prstGeom>
        </p:spPr>
      </p:pic>
    </p:spTree>
    <p:extLst>
      <p:ext uri="{BB962C8B-B14F-4D97-AF65-F5344CB8AC3E}">
        <p14:creationId xmlns:p14="http://schemas.microsoft.com/office/powerpoint/2010/main" val="3899882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Stress is linked to </a:t>
            </a:r>
            <a:r>
              <a:rPr lang="en-US" dirty="0"/>
              <a:t>the 6 leading </a:t>
            </a:r>
            <a:r>
              <a:rPr lang="en-US" dirty="0" smtClean="0"/>
              <a:t/>
            </a:r>
            <a:br>
              <a:rPr lang="en-US" dirty="0" smtClean="0"/>
            </a:br>
            <a:r>
              <a:rPr lang="en-US" dirty="0" smtClean="0"/>
              <a:t>causes </a:t>
            </a:r>
            <a:r>
              <a:rPr lang="en-US" dirty="0"/>
              <a:t>of death in the United States</a:t>
            </a:r>
            <a:r>
              <a:rPr lang="en-US" dirty="0" smtClean="0"/>
              <a:t>:</a:t>
            </a:r>
            <a:endParaRPr lang="en-US" dirty="0"/>
          </a:p>
        </p:txBody>
      </p:sp>
      <p:sp>
        <p:nvSpPr>
          <p:cNvPr id="3" name="Content Placeholder 2"/>
          <p:cNvSpPr>
            <a:spLocks noGrp="1"/>
          </p:cNvSpPr>
          <p:nvPr>
            <p:ph idx="1"/>
          </p:nvPr>
        </p:nvSpPr>
        <p:spPr>
          <a:xfrm>
            <a:off x="1689534" y="1951749"/>
            <a:ext cx="3878843" cy="3301321"/>
          </a:xfrm>
        </p:spPr>
        <p:txBody>
          <a:bodyPr/>
          <a:lstStyle/>
          <a:p>
            <a:r>
              <a:rPr lang="en-US" dirty="0" smtClean="0"/>
              <a:t>Heart disease</a:t>
            </a:r>
          </a:p>
          <a:p>
            <a:r>
              <a:rPr lang="en-US" dirty="0" smtClean="0"/>
              <a:t>Cancer</a:t>
            </a:r>
          </a:p>
          <a:p>
            <a:r>
              <a:rPr lang="en-US" dirty="0" smtClean="0"/>
              <a:t>Lung ailments</a:t>
            </a:r>
          </a:p>
          <a:p>
            <a:r>
              <a:rPr lang="en-US" dirty="0" smtClean="0"/>
              <a:t>Accidents </a:t>
            </a:r>
          </a:p>
          <a:p>
            <a:r>
              <a:rPr lang="en-US" dirty="0" smtClean="0"/>
              <a:t>Cirrhosis of the liver</a:t>
            </a:r>
          </a:p>
          <a:p>
            <a:r>
              <a:rPr lang="en-US" dirty="0"/>
              <a:t>S</a:t>
            </a:r>
            <a:r>
              <a:rPr lang="en-US" dirty="0" smtClean="0"/>
              <a:t>uicide</a:t>
            </a:r>
            <a:endParaRPr lang="en-US" dirty="0"/>
          </a:p>
        </p:txBody>
      </p:sp>
      <p:sp>
        <p:nvSpPr>
          <p:cNvPr id="4" name="Rectangle 3"/>
          <p:cNvSpPr/>
          <p:nvPr/>
        </p:nvSpPr>
        <p:spPr>
          <a:xfrm>
            <a:off x="4180578" y="5274932"/>
            <a:ext cx="4723537" cy="369332"/>
          </a:xfrm>
          <a:prstGeom prst="rect">
            <a:avLst/>
          </a:prstGeom>
        </p:spPr>
        <p:txBody>
          <a:bodyPr wrap="none">
            <a:spAutoFit/>
          </a:bodyPr>
          <a:lstStyle/>
          <a:p>
            <a:r>
              <a:rPr lang="en-US" dirty="0" smtClean="0"/>
              <a:t>p. 112</a:t>
            </a:r>
            <a:r>
              <a:rPr lang="en-US" i="1" dirty="0" smtClean="0"/>
              <a:t>, The </a:t>
            </a:r>
            <a:r>
              <a:rPr lang="en-US" i="1" dirty="0"/>
              <a:t>Stress Effect</a:t>
            </a:r>
            <a:r>
              <a:rPr lang="en-US" dirty="0"/>
              <a:t>, Henry Thompson, PhD. </a:t>
            </a:r>
          </a:p>
        </p:txBody>
      </p:sp>
    </p:spTree>
    <p:extLst>
      <p:ext uri="{BB962C8B-B14F-4D97-AF65-F5344CB8AC3E}">
        <p14:creationId xmlns:p14="http://schemas.microsoft.com/office/powerpoint/2010/main" val="1483191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4100"/>
            <a:ext cx="10515600" cy="1124743"/>
          </a:xfrm>
        </p:spPr>
        <p:txBody>
          <a:bodyPr>
            <a:normAutofit/>
            <a:scene3d>
              <a:camera prst="orthographicFront"/>
              <a:lightRig rig="threePt" dir="t"/>
            </a:scene3d>
            <a:sp3d extrusionH="57150">
              <a:bevelT h="25400" prst="softRound"/>
            </a:sp3d>
          </a:bodyPr>
          <a:lstStyle/>
          <a:p>
            <a:pPr marL="0" indent="0" algn="ctr">
              <a:buNone/>
            </a:pPr>
            <a:r>
              <a:rPr lang="en-US" sz="6600" dirty="0" smtClean="0">
                <a:solidFill>
                  <a:srgbClr val="008080"/>
                </a:solidFill>
              </a:rPr>
              <a:t>II. Basic Strategies</a:t>
            </a:r>
            <a:endParaRPr lang="en-US" sz="6600" dirty="0">
              <a:solidFill>
                <a:srgbClr val="008080"/>
              </a:solidFill>
            </a:endParaRPr>
          </a:p>
        </p:txBody>
      </p:sp>
      <p:pic>
        <p:nvPicPr>
          <p:cNvPr id="4" name="Picture 3"/>
          <p:cNvPicPr>
            <a:picLocks noChangeAspect="1"/>
          </p:cNvPicPr>
          <p:nvPr/>
        </p:nvPicPr>
        <p:blipFill>
          <a:blip r:embed="rId3"/>
          <a:stretch>
            <a:fillRect/>
          </a:stretch>
        </p:blipFill>
        <p:spPr>
          <a:xfrm>
            <a:off x="2593188" y="2178843"/>
            <a:ext cx="7011801" cy="3566160"/>
          </a:xfrm>
          <a:prstGeom prst="rect">
            <a:avLst/>
          </a:prstGeom>
        </p:spPr>
      </p:pic>
    </p:spTree>
    <p:extLst>
      <p:ext uri="{BB962C8B-B14F-4D97-AF65-F5344CB8AC3E}">
        <p14:creationId xmlns:p14="http://schemas.microsoft.com/office/powerpoint/2010/main" val="1241953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when we spend too much time in the burnout zone? </a:t>
            </a:r>
            <a:endParaRPr lang="en-US" dirty="0"/>
          </a:p>
        </p:txBody>
      </p:sp>
      <p:sp>
        <p:nvSpPr>
          <p:cNvPr id="3" name="Content Placeholder 2"/>
          <p:cNvSpPr>
            <a:spLocks noGrp="1"/>
          </p:cNvSpPr>
          <p:nvPr>
            <p:ph idx="1"/>
          </p:nvPr>
        </p:nvSpPr>
        <p:spPr/>
        <p:txBody>
          <a:bodyPr/>
          <a:lstStyle/>
          <a:p>
            <a:r>
              <a:rPr lang="en-US" dirty="0" smtClean="0"/>
              <a:t>The basics: sleeping, eating, exercising </a:t>
            </a:r>
          </a:p>
          <a:p>
            <a:r>
              <a:rPr lang="en-US" dirty="0"/>
              <a:t>Create a bubble sheet to determine what your stressors are</a:t>
            </a:r>
          </a:p>
          <a:p>
            <a:r>
              <a:rPr lang="en-US" dirty="0" smtClean="0"/>
              <a:t>Change your attitude towards stress</a:t>
            </a:r>
          </a:p>
          <a:p>
            <a:r>
              <a:rPr lang="en-US" dirty="0" smtClean="0"/>
              <a:t>Techniques to burst bubbles</a:t>
            </a:r>
          </a:p>
          <a:p>
            <a:endParaRPr lang="en-US" dirty="0" smtClean="0"/>
          </a:p>
          <a:p>
            <a:endParaRPr lang="en-US" dirty="0"/>
          </a:p>
        </p:txBody>
      </p:sp>
    </p:spTree>
    <p:extLst>
      <p:ext uri="{BB962C8B-B14F-4D97-AF65-F5344CB8AC3E}">
        <p14:creationId xmlns:p14="http://schemas.microsoft.com/office/powerpoint/2010/main" val="236102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pic>
        <p:nvPicPr>
          <p:cNvPr id="4" name="Content Placeholder 3"/>
          <p:cNvPicPr>
            <a:picLocks noGrp="1" noChangeAspect="1"/>
          </p:cNvPicPr>
          <p:nvPr>
            <p:ph idx="1"/>
          </p:nvPr>
        </p:nvPicPr>
        <p:blipFill>
          <a:blip r:embed="rId3"/>
          <a:stretch>
            <a:fillRect/>
          </a:stretch>
        </p:blipFill>
        <p:spPr>
          <a:xfrm>
            <a:off x="2447925" y="1577181"/>
            <a:ext cx="6667500" cy="3733800"/>
          </a:xfrm>
          <a:prstGeom prst="rect">
            <a:avLst/>
          </a:prstGeom>
        </p:spPr>
      </p:pic>
    </p:spTree>
    <p:extLst>
      <p:ext uri="{BB962C8B-B14F-4D97-AF65-F5344CB8AC3E}">
        <p14:creationId xmlns:p14="http://schemas.microsoft.com/office/powerpoint/2010/main" val="375588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pic>
        <p:nvPicPr>
          <p:cNvPr id="4" name="Picture 3"/>
          <p:cNvPicPr>
            <a:picLocks noChangeAspect="1"/>
          </p:cNvPicPr>
          <p:nvPr/>
        </p:nvPicPr>
        <p:blipFill>
          <a:blip r:embed="rId3"/>
          <a:stretch>
            <a:fillRect/>
          </a:stretch>
        </p:blipFill>
        <p:spPr>
          <a:xfrm>
            <a:off x="1356000" y="1690688"/>
            <a:ext cx="9997800" cy="3840480"/>
          </a:xfrm>
          <a:prstGeom prst="rect">
            <a:avLst/>
          </a:prstGeom>
        </p:spPr>
      </p:pic>
    </p:spTree>
    <p:extLst>
      <p:ext uri="{BB962C8B-B14F-4D97-AF65-F5344CB8AC3E}">
        <p14:creationId xmlns:p14="http://schemas.microsoft.com/office/powerpoint/2010/main" val="658426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pic>
        <p:nvPicPr>
          <p:cNvPr id="4" name="Picture 3"/>
          <p:cNvPicPr>
            <a:picLocks noChangeAspect="1"/>
          </p:cNvPicPr>
          <p:nvPr/>
        </p:nvPicPr>
        <p:blipFill>
          <a:blip r:embed="rId3"/>
          <a:stretch>
            <a:fillRect/>
          </a:stretch>
        </p:blipFill>
        <p:spPr>
          <a:xfrm>
            <a:off x="3751248" y="900113"/>
            <a:ext cx="4689503" cy="5303520"/>
          </a:xfrm>
          <a:prstGeom prst="rect">
            <a:avLst/>
          </a:prstGeom>
        </p:spPr>
      </p:pic>
    </p:spTree>
    <p:extLst>
      <p:ext uri="{BB962C8B-B14F-4D97-AF65-F5344CB8AC3E}">
        <p14:creationId xmlns:p14="http://schemas.microsoft.com/office/powerpoint/2010/main" val="3885769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7924082" y="3319946"/>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7467777" y="1530201"/>
            <a:ext cx="1470777" cy="13411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4664751" y="1690688"/>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7468319" y="3945744"/>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3636945" y="4757787"/>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4676301" y="2678913"/>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8411941" y="2786788"/>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6567372" y="3785245"/>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838200" y="365125"/>
            <a:ext cx="10515600" cy="1325563"/>
          </a:xfrm>
          <a:noFill/>
        </p:spPr>
        <p:txBody>
          <a:bodyPr/>
          <a:lstStyle/>
          <a:p>
            <a:r>
              <a:rPr lang="en-US" dirty="0" smtClean="0"/>
              <a:t>Identify Your Stressors</a:t>
            </a:r>
            <a:endParaRPr lang="en-US" dirty="0"/>
          </a:p>
        </p:txBody>
      </p:sp>
      <p:sp>
        <p:nvSpPr>
          <p:cNvPr id="35" name="Flowchart: Connector 34"/>
          <p:cNvSpPr/>
          <p:nvPr/>
        </p:nvSpPr>
        <p:spPr>
          <a:xfrm>
            <a:off x="5747029" y="3240896"/>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4174536" y="3893364"/>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3057888" y="3010412"/>
            <a:ext cx="617611"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p:nvPr/>
        </p:nvSpPr>
        <p:spPr>
          <a:xfrm>
            <a:off x="6076833" y="4408676"/>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p:cNvSpPr/>
          <p:nvPr/>
        </p:nvSpPr>
        <p:spPr>
          <a:xfrm>
            <a:off x="6737746" y="2291727"/>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6656427" y="3187560"/>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7685760" y="4583459"/>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4503441" y="4723451"/>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6158866" y="2736546"/>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5344359" y="2271731"/>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5734648" y="3875269"/>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p:cNvSpPr/>
          <p:nvPr/>
        </p:nvSpPr>
        <p:spPr>
          <a:xfrm>
            <a:off x="4890344" y="3315202"/>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p:nvPr/>
        </p:nvSpPr>
        <p:spPr>
          <a:xfrm>
            <a:off x="5241260" y="4358673"/>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p:nvPr/>
        </p:nvSpPr>
        <p:spPr>
          <a:xfrm>
            <a:off x="3188019" y="1626893"/>
            <a:ext cx="1456492" cy="144685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p:nvPr/>
        </p:nvSpPr>
        <p:spPr>
          <a:xfrm>
            <a:off x="4225709" y="3137091"/>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p:cNvSpPr/>
          <p:nvPr/>
        </p:nvSpPr>
        <p:spPr>
          <a:xfrm>
            <a:off x="8695607" y="3700971"/>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8989868" y="3110884"/>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nnector 74"/>
          <p:cNvSpPr/>
          <p:nvPr/>
        </p:nvSpPr>
        <p:spPr>
          <a:xfrm>
            <a:off x="6048495" y="1752161"/>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p:nvPr/>
        </p:nvSpPr>
        <p:spPr>
          <a:xfrm>
            <a:off x="8203166" y="4211044"/>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p:cNvSpPr/>
          <p:nvPr/>
        </p:nvSpPr>
        <p:spPr>
          <a:xfrm>
            <a:off x="7301626" y="3147555"/>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p:nvPr/>
        </p:nvSpPr>
        <p:spPr>
          <a:xfrm>
            <a:off x="6846332" y="4588685"/>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p:cNvSpPr/>
          <p:nvPr/>
        </p:nvSpPr>
        <p:spPr>
          <a:xfrm>
            <a:off x="5834774" y="5000165"/>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nnector 84"/>
          <p:cNvSpPr/>
          <p:nvPr/>
        </p:nvSpPr>
        <p:spPr>
          <a:xfrm>
            <a:off x="3309849" y="3566196"/>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3178704" y="2103260"/>
            <a:ext cx="1458158" cy="369332"/>
          </a:xfrm>
          <a:prstGeom prst="rect">
            <a:avLst/>
          </a:prstGeom>
          <a:noFill/>
        </p:spPr>
        <p:txBody>
          <a:bodyPr wrap="square" rtlCol="0">
            <a:spAutoFit/>
          </a:bodyPr>
          <a:lstStyle/>
          <a:p>
            <a:r>
              <a:rPr lang="en-US" dirty="0" smtClean="0"/>
              <a:t>Aging Parents</a:t>
            </a:r>
            <a:endParaRPr lang="en-US" dirty="0"/>
          </a:p>
        </p:txBody>
      </p:sp>
      <p:sp>
        <p:nvSpPr>
          <p:cNvPr id="93" name="TextBox 92"/>
          <p:cNvSpPr txBox="1"/>
          <p:nvPr/>
        </p:nvSpPr>
        <p:spPr>
          <a:xfrm>
            <a:off x="4664751" y="1818667"/>
            <a:ext cx="858894" cy="584775"/>
          </a:xfrm>
          <a:prstGeom prst="rect">
            <a:avLst/>
          </a:prstGeom>
          <a:noFill/>
        </p:spPr>
        <p:txBody>
          <a:bodyPr wrap="square" rtlCol="0">
            <a:spAutoFit/>
          </a:bodyPr>
          <a:lstStyle/>
          <a:p>
            <a:r>
              <a:rPr lang="en-US" sz="1600" dirty="0" smtClean="0"/>
              <a:t>Cooking </a:t>
            </a:r>
          </a:p>
          <a:p>
            <a:r>
              <a:rPr lang="en-US" sz="1600" dirty="0" smtClean="0"/>
              <a:t>Dinner</a:t>
            </a:r>
            <a:endParaRPr lang="en-US" sz="1600" dirty="0"/>
          </a:p>
        </p:txBody>
      </p:sp>
      <p:sp>
        <p:nvSpPr>
          <p:cNvPr id="94" name="TextBox 93"/>
          <p:cNvSpPr txBox="1"/>
          <p:nvPr/>
        </p:nvSpPr>
        <p:spPr>
          <a:xfrm>
            <a:off x="7731916" y="1750277"/>
            <a:ext cx="1119605" cy="923330"/>
          </a:xfrm>
          <a:prstGeom prst="rect">
            <a:avLst/>
          </a:prstGeom>
          <a:noFill/>
        </p:spPr>
        <p:txBody>
          <a:bodyPr wrap="square" rtlCol="0">
            <a:spAutoFit/>
          </a:bodyPr>
          <a:lstStyle/>
          <a:p>
            <a:r>
              <a:rPr lang="en-US" dirty="0" smtClean="0"/>
              <a:t>6-mth project at work</a:t>
            </a:r>
            <a:endParaRPr lang="en-US" dirty="0"/>
          </a:p>
        </p:txBody>
      </p:sp>
      <p:cxnSp>
        <p:nvCxnSpPr>
          <p:cNvPr id="37" name="Straight Connector 36"/>
          <p:cNvCxnSpPr/>
          <p:nvPr/>
        </p:nvCxnSpPr>
        <p:spPr>
          <a:xfrm flipV="1">
            <a:off x="2377440" y="2900113"/>
            <a:ext cx="7397181" cy="253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 Box 3"/>
          <p:cNvSpPr txBox="1"/>
          <p:nvPr/>
        </p:nvSpPr>
        <p:spPr>
          <a:xfrm>
            <a:off x="1532609" y="2071421"/>
            <a:ext cx="1568377" cy="447958"/>
          </a:xfrm>
          <a:prstGeom prst="rect">
            <a:avLst/>
          </a:prstGeom>
          <a:solidFill>
            <a:schemeClr val="lt1"/>
          </a:solidFill>
          <a:ln w="6350">
            <a:solidFill>
              <a:schemeClr val="bg1"/>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Burnout Zone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4"/>
          <p:cNvSpPr txBox="1"/>
          <p:nvPr/>
        </p:nvSpPr>
        <p:spPr>
          <a:xfrm>
            <a:off x="1532609" y="4018614"/>
            <a:ext cx="1477187" cy="390062"/>
          </a:xfrm>
          <a:prstGeom prst="rect">
            <a:avLst/>
          </a:prstGeom>
          <a:solidFill>
            <a:schemeClr val="lt1"/>
          </a:solidFill>
          <a:ln w="6350">
            <a:solidFill>
              <a:schemeClr val="bg1"/>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Comfort Zone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1792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ones are you most likely to be able to do something about?</a:t>
            </a:r>
            <a:endParaRPr lang="en-US" dirty="0"/>
          </a:p>
        </p:txBody>
      </p:sp>
      <p:sp>
        <p:nvSpPr>
          <p:cNvPr id="4" name="Flowchart: Connector 3"/>
          <p:cNvSpPr/>
          <p:nvPr/>
        </p:nvSpPr>
        <p:spPr>
          <a:xfrm>
            <a:off x="7924082" y="3591411"/>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7467777" y="1801666"/>
            <a:ext cx="1470777" cy="13411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664751" y="1962153"/>
            <a:ext cx="822960" cy="82296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7468319" y="4217209"/>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636945" y="5029252"/>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4676301" y="2950378"/>
            <a:ext cx="558640" cy="56388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411941" y="3058253"/>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6567372" y="4056710"/>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47029" y="3512361"/>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4174536" y="4164829"/>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057888" y="3281877"/>
            <a:ext cx="617611"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6076833" y="4680141"/>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6737746" y="2563192"/>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6656427" y="3459025"/>
            <a:ext cx="558640" cy="56388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7685760" y="4854924"/>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4503441" y="4994916"/>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6158866" y="3008011"/>
            <a:ext cx="558640" cy="56388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5344359" y="2543196"/>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5734648" y="4146734"/>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4890344" y="3586667"/>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5241260" y="4630138"/>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3188019" y="1898358"/>
            <a:ext cx="1456492" cy="144685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4225709" y="3408556"/>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8695607" y="3972436"/>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8989868" y="3382349"/>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6048495" y="2023626"/>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8203166" y="4482509"/>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7281386" y="3398086"/>
            <a:ext cx="558640" cy="56388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6846332" y="4860150"/>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5834774" y="5271630"/>
            <a:ext cx="558640" cy="5638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3309849" y="3837661"/>
            <a:ext cx="822960" cy="82296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178704" y="2374725"/>
            <a:ext cx="1458158" cy="369332"/>
          </a:xfrm>
          <a:prstGeom prst="rect">
            <a:avLst/>
          </a:prstGeom>
          <a:noFill/>
        </p:spPr>
        <p:txBody>
          <a:bodyPr wrap="square" rtlCol="0">
            <a:spAutoFit/>
          </a:bodyPr>
          <a:lstStyle/>
          <a:p>
            <a:r>
              <a:rPr lang="en-US" dirty="0" smtClean="0"/>
              <a:t>Aging Parents</a:t>
            </a:r>
            <a:endParaRPr lang="en-US" dirty="0"/>
          </a:p>
        </p:txBody>
      </p:sp>
      <p:sp>
        <p:nvSpPr>
          <p:cNvPr id="36" name="TextBox 35"/>
          <p:cNvSpPr txBox="1"/>
          <p:nvPr/>
        </p:nvSpPr>
        <p:spPr>
          <a:xfrm>
            <a:off x="4664751" y="2090132"/>
            <a:ext cx="858894" cy="584775"/>
          </a:xfrm>
          <a:prstGeom prst="rect">
            <a:avLst/>
          </a:prstGeom>
          <a:noFill/>
        </p:spPr>
        <p:txBody>
          <a:bodyPr wrap="square" rtlCol="0">
            <a:spAutoFit/>
          </a:bodyPr>
          <a:lstStyle/>
          <a:p>
            <a:r>
              <a:rPr lang="en-US" sz="1600" dirty="0" smtClean="0"/>
              <a:t>Cooking </a:t>
            </a:r>
          </a:p>
          <a:p>
            <a:r>
              <a:rPr lang="en-US" sz="1600" dirty="0" smtClean="0"/>
              <a:t>Dinner</a:t>
            </a:r>
            <a:endParaRPr lang="en-US" sz="1600" dirty="0"/>
          </a:p>
        </p:txBody>
      </p:sp>
      <p:sp>
        <p:nvSpPr>
          <p:cNvPr id="37" name="TextBox 36"/>
          <p:cNvSpPr txBox="1"/>
          <p:nvPr/>
        </p:nvSpPr>
        <p:spPr>
          <a:xfrm>
            <a:off x="7731916" y="2021742"/>
            <a:ext cx="1119605" cy="923330"/>
          </a:xfrm>
          <a:prstGeom prst="rect">
            <a:avLst/>
          </a:prstGeom>
          <a:noFill/>
        </p:spPr>
        <p:txBody>
          <a:bodyPr wrap="square" rtlCol="0">
            <a:spAutoFit/>
          </a:bodyPr>
          <a:lstStyle/>
          <a:p>
            <a:r>
              <a:rPr lang="en-US" dirty="0" smtClean="0"/>
              <a:t>6-mth project at work</a:t>
            </a:r>
            <a:endParaRPr lang="en-US" dirty="0"/>
          </a:p>
        </p:txBody>
      </p:sp>
    </p:spTree>
    <p:extLst>
      <p:ext uri="{BB962C8B-B14F-4D97-AF65-F5344CB8AC3E}">
        <p14:creationId xmlns:p14="http://schemas.microsoft.com/office/powerpoint/2010/main" val="291565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a:t>
            </a:r>
            <a:endParaRPr lang="en-US" dirty="0"/>
          </a:p>
        </p:txBody>
      </p:sp>
      <p:pic>
        <p:nvPicPr>
          <p:cNvPr id="8" name="Picture 7"/>
          <p:cNvPicPr>
            <a:picLocks noChangeAspect="1"/>
          </p:cNvPicPr>
          <p:nvPr/>
        </p:nvPicPr>
        <p:blipFill>
          <a:blip r:embed="rId3"/>
          <a:stretch>
            <a:fillRect/>
          </a:stretch>
        </p:blipFill>
        <p:spPr>
          <a:xfrm rot="5400000">
            <a:off x="3949910" y="1736931"/>
            <a:ext cx="4292177" cy="3778274"/>
          </a:xfrm>
          <a:prstGeom prst="rect">
            <a:avLst/>
          </a:prstGeom>
          <a:noFill/>
        </p:spPr>
      </p:pic>
    </p:spTree>
    <p:extLst>
      <p:ext uri="{BB962C8B-B14F-4D97-AF65-F5344CB8AC3E}">
        <p14:creationId xmlns:p14="http://schemas.microsoft.com/office/powerpoint/2010/main" val="406941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a:t>
            </a:r>
            <a:endParaRPr lang="en-US" dirty="0"/>
          </a:p>
        </p:txBody>
      </p:sp>
      <p:sp>
        <p:nvSpPr>
          <p:cNvPr id="3" name="Content Placeholder 2"/>
          <p:cNvSpPr>
            <a:spLocks noGrp="1"/>
          </p:cNvSpPr>
          <p:nvPr>
            <p:ph idx="1"/>
          </p:nvPr>
        </p:nvSpPr>
        <p:spPr>
          <a:xfrm>
            <a:off x="838200" y="1411287"/>
            <a:ext cx="10515600" cy="4351338"/>
          </a:xfrm>
        </p:spPr>
        <p:txBody>
          <a:bodyPr>
            <a:noAutofit/>
          </a:bodyPr>
          <a:lstStyle/>
          <a:p>
            <a:pPr lvl="0"/>
            <a:r>
              <a:rPr lang="en-US" dirty="0"/>
              <a:t>During the past 12 months, would you say that you experienced: </a:t>
            </a:r>
          </a:p>
          <a:p>
            <a:pPr lvl="1"/>
            <a:r>
              <a:rPr lang="en-US" sz="2800" dirty="0"/>
              <a:t>A lot of stress</a:t>
            </a:r>
          </a:p>
          <a:p>
            <a:pPr lvl="1"/>
            <a:r>
              <a:rPr lang="en-US" sz="2800" dirty="0"/>
              <a:t>A moderate amount of stress</a:t>
            </a:r>
          </a:p>
          <a:p>
            <a:pPr lvl="1"/>
            <a:r>
              <a:rPr lang="en-US" sz="2800" dirty="0"/>
              <a:t>Relatively little stress</a:t>
            </a:r>
          </a:p>
          <a:p>
            <a:pPr lvl="1"/>
            <a:r>
              <a:rPr lang="en-US" sz="2800" dirty="0"/>
              <a:t>Almost no stress at all</a:t>
            </a:r>
          </a:p>
          <a:p>
            <a:pPr lvl="0"/>
            <a:r>
              <a:rPr lang="en-US" dirty="0"/>
              <a:t>How much effect has stress had on your health? </a:t>
            </a:r>
          </a:p>
          <a:p>
            <a:pPr lvl="1"/>
            <a:r>
              <a:rPr lang="en-US" sz="2800" dirty="0"/>
              <a:t>A lot</a:t>
            </a:r>
          </a:p>
          <a:p>
            <a:pPr lvl="1"/>
            <a:r>
              <a:rPr lang="en-US" sz="2800" dirty="0"/>
              <a:t>Some</a:t>
            </a:r>
          </a:p>
          <a:p>
            <a:pPr lvl="1"/>
            <a:r>
              <a:rPr lang="en-US" sz="2800" dirty="0"/>
              <a:t>Hardly any</a:t>
            </a:r>
          </a:p>
          <a:p>
            <a:pPr lvl="1"/>
            <a:r>
              <a:rPr lang="en-US" sz="2800" dirty="0"/>
              <a:t>None</a:t>
            </a:r>
          </a:p>
        </p:txBody>
      </p:sp>
    </p:spTree>
    <p:extLst>
      <p:ext uri="{BB962C8B-B14F-4D97-AF65-F5344CB8AC3E}">
        <p14:creationId xmlns:p14="http://schemas.microsoft.com/office/powerpoint/2010/main" val="2202218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a:t>
            </a:r>
            <a:endParaRPr lang="en-US" dirty="0"/>
          </a:p>
        </p:txBody>
      </p:sp>
      <p:sp>
        <p:nvSpPr>
          <p:cNvPr id="3" name="Content Placeholder 2"/>
          <p:cNvSpPr>
            <a:spLocks noGrp="1"/>
          </p:cNvSpPr>
          <p:nvPr>
            <p:ph idx="1"/>
          </p:nvPr>
        </p:nvSpPr>
        <p:spPr/>
        <p:txBody>
          <a:bodyPr/>
          <a:lstStyle/>
          <a:p>
            <a:pPr marL="0" indent="0">
              <a:buNone/>
            </a:pPr>
            <a:r>
              <a:rPr lang="en-US" b="1" dirty="0"/>
              <a:t>	</a:t>
            </a:r>
            <a:r>
              <a:rPr lang="en-US" b="1" dirty="0" smtClean="0"/>
              <a:t>				</a:t>
            </a:r>
            <a:endParaRPr lang="en-US" sz="2000" dirty="0"/>
          </a:p>
        </p:txBody>
      </p:sp>
    </p:spTree>
    <p:extLst>
      <p:ext uri="{BB962C8B-B14F-4D97-AF65-F5344CB8AC3E}">
        <p14:creationId xmlns:p14="http://schemas.microsoft.com/office/powerpoint/2010/main" val="3725558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a:t>
            </a:r>
            <a:endParaRPr lang="en-US" dirty="0"/>
          </a:p>
        </p:txBody>
      </p:sp>
      <p:sp>
        <p:nvSpPr>
          <p:cNvPr id="3" name="Content Placeholder 2"/>
          <p:cNvSpPr>
            <a:spLocks noGrp="1"/>
          </p:cNvSpPr>
          <p:nvPr>
            <p:ph idx="1"/>
          </p:nvPr>
        </p:nvSpPr>
        <p:spPr>
          <a:xfrm>
            <a:off x="838200" y="1371600"/>
            <a:ext cx="10515600" cy="4805363"/>
          </a:xfrm>
        </p:spPr>
        <p:txBody>
          <a:bodyPr>
            <a:normAutofit fontScale="92500" lnSpcReduction="10000"/>
          </a:bodyPr>
          <a:lstStyle/>
          <a:p>
            <a:pPr marL="0" indent="0">
              <a:buNone/>
            </a:pPr>
            <a:r>
              <a:rPr lang="en-US" sz="2400" b="1" dirty="0" smtClean="0"/>
              <a:t>Example: </a:t>
            </a:r>
            <a:r>
              <a:rPr lang="en-US" sz="2400" dirty="0"/>
              <a:t>When </a:t>
            </a:r>
            <a:r>
              <a:rPr lang="en-US" sz="2400" dirty="0" smtClean="0"/>
              <a:t>I have to attend meeting with my least favorite coworker, my </a:t>
            </a:r>
            <a:r>
              <a:rPr lang="en-US" sz="2400" dirty="0"/>
              <a:t>stress response </a:t>
            </a:r>
            <a:r>
              <a:rPr lang="en-US" sz="2400" dirty="0" smtClean="0"/>
              <a:t>causes </a:t>
            </a:r>
            <a:r>
              <a:rPr lang="en-US" sz="2400" dirty="0"/>
              <a:t>my breathing rate to increase. This means that:</a:t>
            </a:r>
          </a:p>
          <a:p>
            <a:pPr marL="0" lvl="0" indent="0">
              <a:buNone/>
            </a:pPr>
            <a:r>
              <a:rPr lang="en-US" sz="2400" b="1" dirty="0"/>
              <a:t>Common View: </a:t>
            </a:r>
            <a:r>
              <a:rPr lang="en-US" sz="2400" dirty="0"/>
              <a:t>My fast breathing is a sign of anxiety. </a:t>
            </a:r>
            <a:r>
              <a:rPr lang="en-US" sz="2400" dirty="0" smtClean="0"/>
              <a:t>Working with this coworker </a:t>
            </a:r>
            <a:r>
              <a:rPr lang="en-US" sz="2400" dirty="0"/>
              <a:t>is </a:t>
            </a:r>
            <a:r>
              <a:rPr lang="en-US" sz="2400" dirty="0" smtClean="0"/>
              <a:t>negatively affecting </a:t>
            </a:r>
            <a:r>
              <a:rPr lang="en-US" sz="2400" dirty="0"/>
              <a:t>my mental and physical health.</a:t>
            </a:r>
          </a:p>
          <a:p>
            <a:pPr marL="0" lvl="0" indent="0">
              <a:buNone/>
            </a:pPr>
            <a:r>
              <a:rPr lang="en-US" sz="2400" b="1" dirty="0"/>
              <a:t>Alternative View: </a:t>
            </a:r>
            <a:r>
              <a:rPr lang="en-US" sz="2400" dirty="0"/>
              <a:t>I should take a deep breath. My faster breathing means more oxygen is getting to my brain so I can think more </a:t>
            </a:r>
            <a:r>
              <a:rPr lang="en-US" sz="2400" dirty="0" smtClean="0"/>
              <a:t>clearly</a:t>
            </a:r>
            <a:r>
              <a:rPr lang="en-US" sz="2400" dirty="0"/>
              <a:t> </a:t>
            </a:r>
            <a:r>
              <a:rPr lang="en-US" sz="2400" dirty="0" smtClean="0"/>
              <a:t>and answer his rapid-fire questions more accurately. </a:t>
            </a:r>
            <a:endParaRPr lang="en-US" sz="2400" dirty="0"/>
          </a:p>
          <a:p>
            <a:pPr marL="0" indent="0">
              <a:buNone/>
            </a:pPr>
            <a:endParaRPr lang="en-US" sz="1000" dirty="0"/>
          </a:p>
          <a:p>
            <a:pPr marL="0" indent="0">
              <a:buNone/>
            </a:pPr>
            <a:r>
              <a:rPr lang="en-US" dirty="0" smtClean="0">
                <a:solidFill>
                  <a:srgbClr val="FF0000"/>
                </a:solidFill>
              </a:rPr>
              <a:t>Your stressor: </a:t>
            </a:r>
            <a:endParaRPr lang="en-US" dirty="0">
              <a:solidFill>
                <a:srgbClr val="FF0000"/>
              </a:solidFill>
            </a:endParaRPr>
          </a:p>
          <a:p>
            <a:pPr marL="0" lvl="0" indent="0">
              <a:buNone/>
            </a:pPr>
            <a:r>
              <a:rPr lang="en-US" dirty="0" smtClean="0">
                <a:solidFill>
                  <a:srgbClr val="FF0000"/>
                </a:solidFill>
              </a:rPr>
              <a:t>Your typical view</a:t>
            </a:r>
            <a:r>
              <a:rPr lang="en-US" dirty="0">
                <a:solidFill>
                  <a:srgbClr val="FF0000"/>
                </a:solidFill>
              </a:rPr>
              <a:t>: </a:t>
            </a:r>
            <a:endParaRPr lang="en-US" dirty="0" smtClean="0">
              <a:solidFill>
                <a:srgbClr val="FF0000"/>
              </a:solidFill>
            </a:endParaRPr>
          </a:p>
          <a:p>
            <a:pPr marL="0" lvl="0" indent="0">
              <a:buNone/>
            </a:pPr>
            <a:r>
              <a:rPr lang="en-US" dirty="0" smtClean="0">
                <a:solidFill>
                  <a:srgbClr val="FF0000"/>
                </a:solidFill>
              </a:rPr>
              <a:t>Alternative view:</a:t>
            </a:r>
          </a:p>
          <a:p>
            <a:pPr marL="0" lvl="0" indent="0">
              <a:buNone/>
            </a:pPr>
            <a:endParaRPr lang="en-US" dirty="0" smtClean="0">
              <a:solidFill>
                <a:srgbClr val="FF0000"/>
              </a:solidFill>
            </a:endParaRPr>
          </a:p>
          <a:p>
            <a:pPr marL="0" indent="0">
              <a:buNone/>
            </a:pPr>
            <a:r>
              <a:rPr lang="en-US" dirty="0" smtClean="0"/>
              <a:t>(from How </a:t>
            </a:r>
            <a:r>
              <a:rPr lang="en-US" dirty="0"/>
              <a:t>To Be Better at Stress, Tara </a:t>
            </a:r>
            <a:r>
              <a:rPr lang="en-US" dirty="0" smtClean="0"/>
              <a:t>Parker-Pope, </a:t>
            </a:r>
            <a:r>
              <a:rPr lang="en-US" i="1" dirty="0" smtClean="0"/>
              <a:t>New York Times </a:t>
            </a:r>
            <a:r>
              <a:rPr lang="en-US" dirty="0" smtClean="0"/>
              <a:t>)</a:t>
            </a:r>
            <a:endParaRPr lang="en-US" dirty="0"/>
          </a:p>
          <a:p>
            <a:pPr marL="0" lvl="0"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145874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77588" cy="1325563"/>
          </a:xfrm>
        </p:spPr>
        <p:txBody>
          <a:bodyPr>
            <a:normAutofit fontScale="90000"/>
          </a:bodyPr>
          <a:lstStyle/>
          <a:p>
            <a:r>
              <a:rPr lang="en-US" dirty="0" smtClean="0"/>
              <a:t>Stress Inoculation--</a:t>
            </a:r>
            <a:r>
              <a:rPr lang="en-US" dirty="0"/>
              <a:t>Don’t avoid stress. Face it down! </a:t>
            </a:r>
            <a:br>
              <a:rPr lang="en-US" dirty="0"/>
            </a:br>
            <a:endParaRPr lang="en-US" dirty="0"/>
          </a:p>
        </p:txBody>
      </p:sp>
      <p:sp>
        <p:nvSpPr>
          <p:cNvPr id="3" name="Content Placeholder 2"/>
          <p:cNvSpPr>
            <a:spLocks noGrp="1"/>
          </p:cNvSpPr>
          <p:nvPr>
            <p:ph idx="1"/>
          </p:nvPr>
        </p:nvSpPr>
        <p:spPr>
          <a:xfrm>
            <a:off x="6853238" y="1504156"/>
            <a:ext cx="4712494" cy="4351338"/>
          </a:xfrm>
        </p:spPr>
        <p:txBody>
          <a:bodyPr>
            <a:normAutofit lnSpcReduction="10000"/>
          </a:bodyPr>
          <a:lstStyle/>
          <a:p>
            <a:pPr lvl="0"/>
            <a:r>
              <a:rPr lang="en-US" dirty="0" smtClean="0"/>
              <a:t>Tell </a:t>
            </a:r>
            <a:r>
              <a:rPr lang="en-US" dirty="0"/>
              <a:t>a story in front of a </a:t>
            </a:r>
            <a:r>
              <a:rPr lang="en-US" dirty="0" smtClean="0"/>
              <a:t>crowd to get used to public speaking.</a:t>
            </a:r>
            <a:endParaRPr lang="en-US" dirty="0"/>
          </a:p>
          <a:p>
            <a:pPr lvl="0"/>
            <a:r>
              <a:rPr lang="en-US" dirty="0" smtClean="0"/>
              <a:t>Set a goal to have input on at least one topic in your next meeting if speaking in meetings causes you stress.</a:t>
            </a:r>
            <a:endParaRPr lang="en-US" dirty="0"/>
          </a:p>
          <a:p>
            <a:r>
              <a:rPr lang="en-US" dirty="0" smtClean="0"/>
              <a:t>Take a leadership position in a volunteer organization to prepare for leadership at work. </a:t>
            </a:r>
          </a:p>
        </p:txBody>
      </p:sp>
      <p:pic>
        <p:nvPicPr>
          <p:cNvPr id="4" name="Picture 3"/>
          <p:cNvPicPr>
            <a:picLocks noChangeAspect="1"/>
          </p:cNvPicPr>
          <p:nvPr/>
        </p:nvPicPr>
        <p:blipFill>
          <a:blip r:embed="rId3"/>
          <a:stretch>
            <a:fillRect/>
          </a:stretch>
        </p:blipFill>
        <p:spPr>
          <a:xfrm>
            <a:off x="1020428" y="2144317"/>
            <a:ext cx="5399423" cy="2468880"/>
          </a:xfrm>
          <a:prstGeom prst="rect">
            <a:avLst/>
          </a:prstGeom>
          <a:ln>
            <a:solidFill>
              <a:schemeClr val="bg1">
                <a:lumMod val="65000"/>
              </a:schemeClr>
            </a:solidFill>
          </a:ln>
        </p:spPr>
      </p:pic>
    </p:spTree>
    <p:extLst>
      <p:ext uri="{BB962C8B-B14F-4D97-AF65-F5344CB8AC3E}">
        <p14:creationId xmlns:p14="http://schemas.microsoft.com/office/powerpoint/2010/main" val="5124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Choices</a:t>
            </a:r>
            <a:endParaRPr lang="en-US" dirty="0"/>
          </a:p>
        </p:txBody>
      </p:sp>
      <p:sp>
        <p:nvSpPr>
          <p:cNvPr id="3" name="Content Placeholder 2"/>
          <p:cNvSpPr>
            <a:spLocks noGrp="1"/>
          </p:cNvSpPr>
          <p:nvPr>
            <p:ph idx="1"/>
          </p:nvPr>
        </p:nvSpPr>
        <p:spPr>
          <a:xfrm>
            <a:off x="838200" y="1511300"/>
            <a:ext cx="10515600" cy="2432050"/>
          </a:xfrm>
        </p:spPr>
        <p:txBody>
          <a:bodyPr/>
          <a:lstStyle/>
          <a:p>
            <a:pPr marL="0" indent="0">
              <a:buNone/>
            </a:pPr>
            <a:r>
              <a:rPr lang="en-US" dirty="0" smtClean="0"/>
              <a:t>Instead of cooking dinner five nights a week, I could . . . .</a:t>
            </a:r>
          </a:p>
          <a:p>
            <a:r>
              <a:rPr lang="en-US" dirty="0" smtClean="0"/>
              <a:t>Form a dinner group in which we share meals</a:t>
            </a:r>
          </a:p>
          <a:p>
            <a:r>
              <a:rPr lang="en-US" dirty="0" smtClean="0"/>
              <a:t>Order out one night a week</a:t>
            </a:r>
          </a:p>
          <a:p>
            <a:r>
              <a:rPr lang="en-US" dirty="0" smtClean="0"/>
              <a:t>Cook twice as much two nights a week and serve leftovers two nights a week </a:t>
            </a:r>
            <a:endParaRPr lang="en-US" dirty="0"/>
          </a:p>
        </p:txBody>
      </p:sp>
    </p:spTree>
    <p:extLst>
      <p:ext uri="{BB962C8B-B14F-4D97-AF65-F5344CB8AC3E}">
        <p14:creationId xmlns:p14="http://schemas.microsoft.com/office/powerpoint/2010/main" val="213099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1696305"/>
            <a:ext cx="7792541" cy="243205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dirty="0" smtClean="0"/>
              <a:t>Problem: </a:t>
            </a:r>
            <a:r>
              <a:rPr lang="en-US" dirty="0" smtClean="0"/>
              <a:t>I spend all of my time answering questions and helping others. As a result I struggle to meet my own deadlines. </a:t>
            </a:r>
          </a:p>
          <a:p>
            <a:pPr marL="0" indent="0">
              <a:buFont typeface="Arial"/>
              <a:buNone/>
            </a:pPr>
            <a:endParaRPr lang="en-US" dirty="0" smtClean="0"/>
          </a:p>
          <a:p>
            <a:pPr marL="0" indent="0">
              <a:buFont typeface="Arial"/>
              <a:buNone/>
            </a:pPr>
            <a:r>
              <a:rPr lang="en-US" b="1" dirty="0" smtClean="0"/>
              <a:t>Choice: </a:t>
            </a:r>
            <a:r>
              <a:rPr lang="en-US" dirty="0" smtClean="0"/>
              <a:t>Make an appointment with myself 1 hour each day or 2 hours 3 days a week. (This is time I spend in my office with my door closed, unavailable except in case of a true emergency.) </a:t>
            </a:r>
          </a:p>
          <a:p>
            <a:pPr marL="0" indent="0">
              <a:buFont typeface="Arial"/>
              <a:buNone/>
            </a:pPr>
            <a:endParaRPr lang="en-US" dirty="0" smtClean="0"/>
          </a:p>
        </p:txBody>
      </p:sp>
      <p:sp>
        <p:nvSpPr>
          <p:cNvPr id="5" name="Title 1"/>
          <p:cNvSpPr>
            <a:spLocks noGrp="1"/>
          </p:cNvSpPr>
          <p:nvPr>
            <p:ph type="title"/>
          </p:nvPr>
        </p:nvSpPr>
        <p:spPr>
          <a:xfrm>
            <a:off x="838200" y="365125"/>
            <a:ext cx="10515600" cy="1325563"/>
          </a:xfrm>
        </p:spPr>
        <p:txBody>
          <a:bodyPr/>
          <a:lstStyle/>
          <a:p>
            <a:r>
              <a:rPr lang="en-US" dirty="0" smtClean="0"/>
              <a:t>Make Choices</a:t>
            </a:r>
            <a:endParaRPr lang="en-US" dirty="0"/>
          </a:p>
        </p:txBody>
      </p:sp>
      <p:pic>
        <p:nvPicPr>
          <p:cNvPr id="6" name="Picture 5"/>
          <p:cNvPicPr>
            <a:picLocks noChangeAspect="1"/>
          </p:cNvPicPr>
          <p:nvPr/>
        </p:nvPicPr>
        <p:blipFill>
          <a:blip r:embed="rId3"/>
          <a:stretch>
            <a:fillRect/>
          </a:stretch>
        </p:blipFill>
        <p:spPr>
          <a:xfrm>
            <a:off x="8819927" y="2889031"/>
            <a:ext cx="2596080" cy="2631281"/>
          </a:xfrm>
          <a:prstGeom prst="rect">
            <a:avLst/>
          </a:prstGeom>
        </p:spPr>
      </p:pic>
    </p:spTree>
    <p:extLst>
      <p:ext uri="{BB962C8B-B14F-4D97-AF65-F5344CB8AC3E}">
        <p14:creationId xmlns:p14="http://schemas.microsoft.com/office/powerpoint/2010/main" val="18199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3022" y="2974734"/>
            <a:ext cx="1912127" cy="830997"/>
          </a:xfrm>
          <a:prstGeom prst="rect">
            <a:avLst/>
          </a:prstGeom>
          <a:noFill/>
        </p:spPr>
        <p:txBody>
          <a:bodyPr wrap="none" rtlCol="0">
            <a:spAutoFit/>
          </a:bodyPr>
          <a:lstStyle/>
          <a:p>
            <a:r>
              <a:rPr lang="en-US" sz="2400" dirty="0">
                <a:solidFill>
                  <a:schemeClr val="bg1"/>
                </a:solidFill>
              </a:rPr>
              <a:t>Social </a:t>
            </a:r>
          </a:p>
          <a:p>
            <a:r>
              <a:rPr lang="en-US" sz="2400" dirty="0">
                <a:solidFill>
                  <a:schemeClr val="bg1"/>
                </a:solidFill>
              </a:rPr>
              <a:t>Responsibility</a:t>
            </a:r>
          </a:p>
        </p:txBody>
      </p:sp>
      <p:graphicFrame>
        <p:nvGraphicFramePr>
          <p:cNvPr id="4" name="Chart 3"/>
          <p:cNvGraphicFramePr/>
          <p:nvPr>
            <p:extLst>
              <p:ext uri="{D42A27DB-BD31-4B8C-83A1-F6EECF244321}">
                <p14:modId xmlns:p14="http://schemas.microsoft.com/office/powerpoint/2010/main" val="604918277"/>
              </p:ext>
            </p:extLst>
          </p:nvPr>
        </p:nvGraphicFramePr>
        <p:xfrm>
          <a:off x="2386020" y="1192697"/>
          <a:ext cx="6842920" cy="331421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838200" y="365125"/>
            <a:ext cx="10515600" cy="1325563"/>
          </a:xfrm>
        </p:spPr>
        <p:txBody>
          <a:bodyPr/>
          <a:lstStyle/>
          <a:p>
            <a:r>
              <a:rPr lang="en-US" dirty="0" smtClean="0"/>
              <a:t>Say No </a:t>
            </a:r>
            <a:endParaRPr lang="en-US" dirty="0"/>
          </a:p>
        </p:txBody>
      </p:sp>
    </p:spTree>
    <p:extLst>
      <p:ext uri="{BB962C8B-B14F-4D97-AF65-F5344CB8AC3E}">
        <p14:creationId xmlns:p14="http://schemas.microsoft.com/office/powerpoint/2010/main" val="963109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Say No with a Smile </a:t>
            </a:r>
            <a:endParaRPr lang="en-US" dirty="0"/>
          </a:p>
        </p:txBody>
      </p:sp>
      <p:sp>
        <p:nvSpPr>
          <p:cNvPr id="3" name="Content Placeholder 2"/>
          <p:cNvSpPr>
            <a:spLocks noGrp="1"/>
          </p:cNvSpPr>
          <p:nvPr>
            <p:ph idx="1"/>
          </p:nvPr>
        </p:nvSpPr>
        <p:spPr>
          <a:xfrm>
            <a:off x="838200" y="1504156"/>
            <a:ext cx="10515600" cy="4351338"/>
          </a:xfrm>
        </p:spPr>
        <p:txBody>
          <a:bodyPr/>
          <a:lstStyle/>
          <a:p>
            <a:pPr marL="0" indent="0">
              <a:buNone/>
            </a:pPr>
            <a:r>
              <a:rPr lang="en-US" u="sng" dirty="0" smtClean="0"/>
              <a:t>Person’s name,</a:t>
            </a:r>
            <a:r>
              <a:rPr lang="en-US" dirty="0" smtClean="0"/>
              <a:t> </a:t>
            </a:r>
            <a:r>
              <a:rPr lang="en-US" dirty="0"/>
              <a:t>thank you for thinking of me. I appreciate the compliments. I won’t be able to run the raffle table this Saturday. I appreciate your asking, though. Maybe next time. Keep me on your list. </a:t>
            </a:r>
          </a:p>
          <a:p>
            <a:pPr marL="0"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4638675" y="2919412"/>
            <a:ext cx="2914650" cy="2162175"/>
          </a:xfrm>
          <a:prstGeom prst="rect">
            <a:avLst/>
          </a:prstGeom>
        </p:spPr>
      </p:pic>
    </p:spTree>
    <p:extLst>
      <p:ext uri="{BB962C8B-B14F-4D97-AF65-F5344CB8AC3E}">
        <p14:creationId xmlns:p14="http://schemas.microsoft.com/office/powerpoint/2010/main" val="226251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a:t>
            </a:r>
            <a:endParaRPr lang="en-US" dirty="0"/>
          </a:p>
        </p:txBody>
      </p:sp>
      <p:sp>
        <p:nvSpPr>
          <p:cNvPr id="3" name="Content Placeholder 2"/>
          <p:cNvSpPr>
            <a:spLocks noGrp="1"/>
          </p:cNvSpPr>
          <p:nvPr>
            <p:ph idx="1"/>
          </p:nvPr>
        </p:nvSpPr>
        <p:spPr>
          <a:xfrm>
            <a:off x="882869" y="3976042"/>
            <a:ext cx="10515600" cy="942800"/>
          </a:xfrm>
        </p:spPr>
        <p:txBody>
          <a:bodyPr/>
          <a:lstStyle/>
          <a:p>
            <a:pPr marL="0" indent="0">
              <a:buNone/>
            </a:pPr>
            <a:r>
              <a:rPr lang="en-US" dirty="0">
                <a:hlinkClick r:id="rId3"/>
              </a:rPr>
              <a:t>https://</a:t>
            </a:r>
            <a:r>
              <a:rPr lang="en-US" dirty="0" smtClean="0">
                <a:hlinkClick r:id="rId3"/>
              </a:rPr>
              <a:t>www.inc.com/jayson-demers/7-strategies-to-delegate-better-and-get-more-done.html</a:t>
            </a:r>
            <a:endParaRPr lang="en-US" dirty="0" smtClean="0"/>
          </a:p>
          <a:p>
            <a:endParaRPr lang="en-US" dirty="0"/>
          </a:p>
        </p:txBody>
      </p:sp>
      <p:sp>
        <p:nvSpPr>
          <p:cNvPr id="5" name="Rectangle 3"/>
          <p:cNvSpPr>
            <a:spLocks noChangeArrowheads="1"/>
          </p:cNvSpPr>
          <p:nvPr/>
        </p:nvSpPr>
        <p:spPr bwMode="auto">
          <a:xfrm>
            <a:off x="838200" y="1789475"/>
            <a:ext cx="1041837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effectLst/>
                <a:latin typeface="Arial" panose="020B0604020202020204" pitchFamily="34" charset="0"/>
              </a:rPr>
              <a:t>7 Strategies for Delegating Better and Getting More Done</a:t>
            </a:r>
          </a:p>
          <a:p>
            <a:pPr lvl="0" eaLnBrk="0" fontAlgn="base" hangingPunct="0">
              <a:spcBef>
                <a:spcPct val="0"/>
              </a:spcBef>
              <a:spcAft>
                <a:spcPct val="0"/>
              </a:spcAft>
            </a:pPr>
            <a:r>
              <a:rPr lang="en-US" altLang="en-US" sz="2000" dirty="0">
                <a:latin typeface="Arial" panose="020B0604020202020204" pitchFamily="34" charset="0"/>
              </a:rPr>
              <a:t> By Jayson </a:t>
            </a:r>
            <a:r>
              <a:rPr lang="en-US" altLang="en-US" sz="2000" dirty="0" err="1" smtClean="0">
                <a:latin typeface="Arial" panose="020B0604020202020204" pitchFamily="34" charset="0"/>
              </a:rPr>
              <a:t>DeMers</a:t>
            </a:r>
            <a:endParaRPr lang="en-US" altLang="en-US" sz="2000" dirty="0" smtClean="0">
              <a:latin typeface="Arial" panose="020B0604020202020204" pitchFamily="34" charset="0"/>
            </a:endParaRPr>
          </a:p>
          <a:p>
            <a:pPr lvl="0" eaLnBrk="0" fontAlgn="base" hangingPunct="0">
              <a:spcBef>
                <a:spcPct val="0"/>
              </a:spcBef>
              <a:spcAft>
                <a:spcPct val="0"/>
              </a:spcAft>
            </a:pPr>
            <a:endParaRPr kumimoji="0" lang="en-US" altLang="en-US" sz="2000" b="1" i="0" u="none" strike="noStrike" cap="none" normalizeH="0" baseline="0" dirty="0">
              <a:ln>
                <a:noFill/>
              </a:ln>
              <a:effectLst/>
              <a:latin typeface="Arial" panose="020B0604020202020204" pitchFamily="34" charset="0"/>
            </a:endParaRPr>
          </a:p>
          <a:p>
            <a:pPr lvl="0" eaLnBrk="0" fontAlgn="base" hangingPunct="0">
              <a:spcBef>
                <a:spcPct val="0"/>
              </a:spcBef>
              <a:spcAft>
                <a:spcPct val="0"/>
              </a:spcAft>
            </a:pPr>
            <a:endParaRPr kumimoji="0" lang="en-US" altLang="en-US" sz="2000" b="1"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effectLst/>
                <a:latin typeface="Arial" panose="020B0604020202020204" pitchFamily="34" charset="0"/>
              </a:rPr>
              <a:t>Being a good leader involves delegating tasks to employees. This can be difficult to do for many people, but there are tricks to make it easier and more </a:t>
            </a:r>
            <a:r>
              <a:rPr kumimoji="0" lang="en-US" altLang="en-US" sz="2000" b="1" i="0" strike="noStrike" cap="none" normalizeH="0" baseline="0" dirty="0" smtClean="0">
                <a:ln>
                  <a:noFill/>
                </a:ln>
                <a:effectLst/>
                <a:latin typeface="Arial" panose="020B0604020202020204" pitchFamily="34" charset="0"/>
              </a:rPr>
              <a:t>effective.</a:t>
            </a:r>
          </a:p>
        </p:txBody>
      </p:sp>
    </p:spTree>
    <p:extLst>
      <p:ext uri="{BB962C8B-B14F-4D97-AF65-F5344CB8AC3E}">
        <p14:creationId xmlns:p14="http://schemas.microsoft.com/office/powerpoint/2010/main" val="1460884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56739" y="1214470"/>
            <a:ext cx="803081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3200" dirty="0">
                <a:latin typeface="Arial" panose="020B0604020202020204" pitchFamily="34" charset="0"/>
                <a:ea typeface="Times New Roman" panose="02020603050405020304" pitchFamily="18" charset="0"/>
                <a:cs typeface="Arial" panose="020B0604020202020204" pitchFamily="34" charset="0"/>
              </a:rPr>
              <a:t>K</a:t>
            </a:r>
            <a:r>
              <a:rPr lang="en-US" altLang="en-US" sz="3200" dirty="0" bmk="">
                <a:latin typeface="Arial" panose="020B0604020202020204" pitchFamily="34" charset="0"/>
                <a:ea typeface="Times New Roman" panose="02020603050405020304" pitchFamily="18" charset="0"/>
                <a:cs typeface="Arial" panose="020B0604020202020204" pitchFamily="34" charset="0"/>
              </a:rPr>
              <a:t>aren Schwind </a:t>
            </a:r>
            <a:endParaRPr lang="en-US" altLang="en-US" sz="3200" dirty="0">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n-US" altLang="en-US" sz="3200" dirty="0" bmk="_MailAutoSig">
                <a:latin typeface="Arial" panose="020B0604020202020204" pitchFamily="34" charset="0"/>
                <a:ea typeface="Times New Roman" panose="02020603050405020304" pitchFamily="18" charset="0"/>
                <a:cs typeface="Arial" panose="020B0604020202020204" pitchFamily="34" charset="0"/>
              </a:rPr>
              <a:t>Communications and Training Professional </a:t>
            </a:r>
            <a:endParaRPr lang="en-US" altLang="en-US" sz="3200" dirty="0" bmk="_MailAutoSig">
              <a:latin typeface="Arial" panose="020B0604020202020204" pitchFamily="34" charset="0"/>
              <a:cs typeface="Arial" panose="020B0604020202020204" pitchFamily="34" charset="0"/>
            </a:endParaRPr>
          </a:p>
          <a:p>
            <a:pPr algn="ctr" eaLnBrk="0" fontAlgn="base" hangingPunct="0">
              <a:spcBef>
                <a:spcPct val="0"/>
              </a:spcBef>
              <a:spcAft>
                <a:spcPct val="0"/>
              </a:spcAft>
            </a:pPr>
            <a:r>
              <a:rPr lang="en-US" altLang="en-US" sz="3200" dirty="0" bmk="_MailAutoSig">
                <a:latin typeface="Arial" panose="020B0604020202020204" pitchFamily="34" charset="0"/>
                <a:ea typeface="Times New Roman" panose="02020603050405020304" pitchFamily="18" charset="0"/>
                <a:cs typeface="Arial" panose="020B0604020202020204" pitchFamily="34" charset="0"/>
              </a:rPr>
              <a:t>Administrative Services l </a:t>
            </a:r>
            <a:r>
              <a:rPr lang="en-US" altLang="en-US" sz="3200" dirty="0" err="1" bmk="_MailAutoSig">
                <a:latin typeface="Arial" panose="020B0604020202020204" pitchFamily="34" charset="0"/>
                <a:ea typeface="Times New Roman" panose="02020603050405020304" pitchFamily="18" charset="0"/>
                <a:cs typeface="Arial" panose="020B0604020202020204" pitchFamily="34" charset="0"/>
              </a:rPr>
              <a:t>Georgia</a:t>
            </a:r>
            <a:r>
              <a:rPr lang="en-US" altLang="en-US" sz="3200" i="1" dirty="0" err="1" bmk="_MailAutoSig">
                <a:latin typeface="Arial" panose="020B0604020202020204" pitchFamily="34" charset="0"/>
                <a:ea typeface="Times New Roman" panose="02020603050405020304" pitchFamily="18" charset="0"/>
                <a:cs typeface="Arial" panose="020B0604020202020204" pitchFamily="34" charset="0"/>
              </a:rPr>
              <a:t>FIRST</a:t>
            </a:r>
            <a:endParaRPr lang="en-US" altLang="en-US" sz="3200" i="1" dirty="0" bmk="_MailAutoSig">
              <a:latin typeface="Arial" panose="020B0604020202020204" pitchFamily="34" charset="0"/>
              <a:ea typeface="Times New Roman" panose="02020603050405020304" pitchFamily="18" charset="0"/>
              <a:cs typeface="Arial" panose="020B0604020202020204" pitchFamily="34" charset="0"/>
            </a:endParaRPr>
          </a:p>
          <a:p>
            <a:pPr algn="ctr" eaLnBrk="0" fontAlgn="base" hangingPunct="0">
              <a:spcBef>
                <a:spcPct val="0"/>
              </a:spcBef>
              <a:spcAft>
                <a:spcPct val="0"/>
              </a:spcAft>
            </a:pPr>
            <a:r>
              <a:rPr lang="en-US" altLang="en-US" sz="3200" dirty="0" bmk="_MailAutoSig">
                <a:latin typeface="Arial" panose="020B0604020202020204" pitchFamily="34" charset="0"/>
                <a:cs typeface="Arial" panose="020B0604020202020204" pitchFamily="34" charset="0"/>
              </a:rPr>
              <a:t>Karen.Schwind@usg.edu</a:t>
            </a:r>
            <a:endParaRPr lang="en-US" altLang="en-US" sz="3200" dirty="0">
              <a:latin typeface="Arial" panose="020B0604020202020204" pitchFamily="34" charset="0"/>
              <a:cs typeface="Arial" panose="020B0604020202020204" pitchFamily="34" charset="0"/>
            </a:endParaRPr>
          </a:p>
          <a:p>
            <a:pPr algn="ctr" eaLnBrk="0" fontAlgn="base" hangingPunct="0">
              <a:spcBef>
                <a:spcPct val="0"/>
              </a:spcBef>
              <a:spcAft>
                <a:spcPct val="0"/>
              </a:spcAft>
            </a:pP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32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4100"/>
            <a:ext cx="10515600" cy="1124743"/>
          </a:xfrm>
        </p:spPr>
        <p:txBody>
          <a:bodyPr>
            <a:normAutofit/>
            <a:scene3d>
              <a:camera prst="orthographicFront"/>
              <a:lightRig rig="threePt" dir="t"/>
            </a:scene3d>
            <a:sp3d extrusionH="57150">
              <a:bevelT h="25400" prst="softRound"/>
            </a:sp3d>
          </a:bodyPr>
          <a:lstStyle/>
          <a:p>
            <a:pPr marL="0" indent="0" algn="ctr">
              <a:buNone/>
            </a:pPr>
            <a:r>
              <a:rPr lang="en-US" sz="6600" dirty="0" smtClean="0">
                <a:solidFill>
                  <a:srgbClr val="008080"/>
                </a:solidFill>
              </a:rPr>
              <a:t>I. Stress Tolerance</a:t>
            </a:r>
            <a:endParaRPr lang="en-US" sz="6600" dirty="0">
              <a:solidFill>
                <a:srgbClr val="008080"/>
              </a:solidFill>
            </a:endParaRPr>
          </a:p>
        </p:txBody>
      </p:sp>
    </p:spTree>
    <p:extLst>
      <p:ext uri="{BB962C8B-B14F-4D97-AF65-F5344CB8AC3E}">
        <p14:creationId xmlns:p14="http://schemas.microsoft.com/office/powerpoint/2010/main" val="9594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p:cNvPicPr>
            <a:picLocks noChangeAspect="1"/>
          </p:cNvPicPr>
          <p:nvPr/>
        </p:nvPicPr>
        <p:blipFill>
          <a:blip r:embed="rId3"/>
          <a:stretch>
            <a:fillRect/>
          </a:stretch>
        </p:blipFill>
        <p:spPr>
          <a:xfrm>
            <a:off x="3968663" y="453818"/>
            <a:ext cx="4286555" cy="5588017"/>
          </a:xfrm>
          <a:prstGeom prst="rect">
            <a:avLst/>
          </a:prstGeom>
        </p:spPr>
      </p:pic>
      <p:sp>
        <p:nvSpPr>
          <p:cNvPr id="3" name="Rounded Rectangle 2"/>
          <p:cNvSpPr/>
          <p:nvPr/>
        </p:nvSpPr>
        <p:spPr>
          <a:xfrm>
            <a:off x="4069559" y="4629150"/>
            <a:ext cx="4095750" cy="1041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949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Stress</a:t>
            </a:r>
            <a:endParaRPr lang="en-US" dirty="0"/>
          </a:p>
        </p:txBody>
      </p:sp>
      <p:sp>
        <p:nvSpPr>
          <p:cNvPr id="3" name="Content Placeholder 2"/>
          <p:cNvSpPr>
            <a:spLocks noGrp="1"/>
          </p:cNvSpPr>
          <p:nvPr>
            <p:ph idx="1"/>
          </p:nvPr>
        </p:nvSpPr>
        <p:spPr>
          <a:xfrm>
            <a:off x="838199" y="1825625"/>
            <a:ext cx="7357533" cy="3806825"/>
          </a:xfrm>
        </p:spPr>
        <p:txBody>
          <a:bodyPr/>
          <a:lstStyle/>
          <a:p>
            <a:pPr marL="0" indent="0">
              <a:buNone/>
            </a:pPr>
            <a:r>
              <a:rPr lang="en-US" dirty="0" smtClean="0"/>
              <a:t>“…for over 200 years, stress primarily referred to what happened when you put a load on a bridge. Then in the 1920s, physician Hans </a:t>
            </a:r>
            <a:r>
              <a:rPr lang="en-US" dirty="0" err="1" smtClean="0"/>
              <a:t>Selye</a:t>
            </a:r>
            <a:r>
              <a:rPr lang="en-US" dirty="0" smtClean="0"/>
              <a:t> . . . defined stress as the body’s nonspecific response to any demand made upon it (pg. 110).” </a:t>
            </a:r>
          </a:p>
          <a:p>
            <a:endParaRPr lang="en-US" dirty="0"/>
          </a:p>
          <a:p>
            <a:pPr marL="0" indent="0">
              <a:buNone/>
            </a:pPr>
            <a:r>
              <a:rPr lang="en-US" sz="1400" i="1" dirty="0" smtClean="0"/>
              <a:t>				The Stress Effect</a:t>
            </a:r>
            <a:r>
              <a:rPr lang="en-US" sz="1400" dirty="0" smtClean="0"/>
              <a:t>, Henry Thompson, PhD. </a:t>
            </a:r>
            <a:endParaRPr lang="en-US" sz="1400" dirty="0"/>
          </a:p>
        </p:txBody>
      </p:sp>
      <p:pic>
        <p:nvPicPr>
          <p:cNvPr id="4" name="Picture 3"/>
          <p:cNvPicPr>
            <a:picLocks noChangeAspect="1"/>
          </p:cNvPicPr>
          <p:nvPr/>
        </p:nvPicPr>
        <p:blipFill>
          <a:blip r:embed="rId3"/>
          <a:stretch>
            <a:fillRect/>
          </a:stretch>
        </p:blipFill>
        <p:spPr>
          <a:xfrm>
            <a:off x="8718550" y="1952625"/>
            <a:ext cx="1714500" cy="2352675"/>
          </a:xfrm>
          <a:prstGeom prst="rect">
            <a:avLst/>
          </a:prstGeom>
        </p:spPr>
      </p:pic>
    </p:spTree>
    <p:extLst>
      <p:ext uri="{BB962C8B-B14F-4D97-AF65-F5344CB8AC3E}">
        <p14:creationId xmlns:p14="http://schemas.microsoft.com/office/powerpoint/2010/main" val="651208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28" y="1824836"/>
            <a:ext cx="10084594" cy="1325563"/>
          </a:xfrm>
        </p:spPr>
        <p:txBody>
          <a:bodyPr>
            <a:normAutofit fontScale="90000"/>
          </a:bodyPr>
          <a:lstStyle/>
          <a:p>
            <a:r>
              <a:rPr lang="en-US" sz="8000" dirty="0" smtClean="0">
                <a:solidFill>
                  <a:srgbClr val="008080"/>
                </a:solidFill>
                <a:effectLst>
                  <a:innerShdw blurRad="63500" dist="50800" dir="13500000">
                    <a:prstClr val="black">
                      <a:alpha val="50000"/>
                    </a:prstClr>
                  </a:innerShdw>
                </a:effectLst>
                <a:latin typeface="Bodoni MT Black" panose="02070A03080606020203" pitchFamily="18" charset="0"/>
              </a:rPr>
              <a:t>Neither good nor bad</a:t>
            </a:r>
            <a:endParaRPr lang="en-US" sz="8000" dirty="0">
              <a:solidFill>
                <a:srgbClr val="008080"/>
              </a:solidFill>
              <a:effectLst>
                <a:innerShdw blurRad="63500" dist="50800" dir="13500000">
                  <a:prstClr val="black">
                    <a:alpha val="50000"/>
                  </a:prstClr>
                </a:innerShdw>
              </a:effectLst>
              <a:latin typeface="Bodoni MT Black" panose="02070A03080606020203" pitchFamily="18" charset="0"/>
            </a:endParaRPr>
          </a:p>
        </p:txBody>
      </p:sp>
    </p:spTree>
    <p:extLst>
      <p:ext uri="{BB962C8B-B14F-4D97-AF65-F5344CB8AC3E}">
        <p14:creationId xmlns:p14="http://schemas.microsoft.com/office/powerpoint/2010/main" val="321133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934" y="1092200"/>
            <a:ext cx="8991600" cy="438573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rgbClr val="008080"/>
                </a:solidFill>
              </a:rPr>
              <a:t>Complete freedom from stress is death. </a:t>
            </a:r>
            <a:br>
              <a:rPr lang="en-US" sz="6600" b="1" dirty="0" smtClean="0">
                <a:ln/>
                <a:solidFill>
                  <a:srgbClr val="008080"/>
                </a:solidFill>
              </a:rPr>
            </a:br>
            <a:r>
              <a:rPr lang="en-US" sz="6600" b="1" dirty="0">
                <a:ln/>
                <a:solidFill>
                  <a:srgbClr val="008080"/>
                </a:solidFill>
              </a:rPr>
              <a:t/>
            </a:r>
            <a:br>
              <a:rPr lang="en-US" sz="6600" b="1" dirty="0">
                <a:ln/>
                <a:solidFill>
                  <a:srgbClr val="008080"/>
                </a:solidFill>
              </a:rPr>
            </a:br>
            <a:r>
              <a:rPr lang="en-US" sz="6600" b="1" dirty="0" smtClean="0">
                <a:ln/>
                <a:solidFill>
                  <a:srgbClr val="008080"/>
                </a:solidFill>
              </a:rPr>
              <a:t/>
            </a:r>
            <a:br>
              <a:rPr lang="en-US" sz="6600" b="1" dirty="0" smtClean="0">
                <a:ln/>
                <a:solidFill>
                  <a:srgbClr val="008080"/>
                </a:solidFill>
              </a:rPr>
            </a:br>
            <a:r>
              <a:rPr lang="en-US" sz="6600" b="1" dirty="0" smtClean="0">
                <a:ln/>
                <a:solidFill>
                  <a:srgbClr val="008080"/>
                </a:solidFill>
              </a:rPr>
              <a:t>Hans </a:t>
            </a:r>
            <a:r>
              <a:rPr lang="en-US" sz="6600" b="1" dirty="0" err="1" smtClean="0">
                <a:ln/>
                <a:solidFill>
                  <a:srgbClr val="008080"/>
                </a:solidFill>
              </a:rPr>
              <a:t>Salye</a:t>
            </a:r>
            <a:endParaRPr lang="en-US" sz="6600" b="1" dirty="0">
              <a:ln/>
              <a:solidFill>
                <a:srgbClr val="008080"/>
              </a:solidFill>
            </a:endParaRPr>
          </a:p>
        </p:txBody>
      </p:sp>
    </p:spTree>
    <p:extLst>
      <p:ext uri="{BB962C8B-B14F-4D97-AF65-F5344CB8AC3E}">
        <p14:creationId xmlns:p14="http://schemas.microsoft.com/office/powerpoint/2010/main" val="2237134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Tolerance </a:t>
            </a:r>
            <a:endParaRPr lang="en-US" dirty="0"/>
          </a:p>
        </p:txBody>
      </p:sp>
      <p:pic>
        <p:nvPicPr>
          <p:cNvPr id="5" name="Picture 4"/>
          <p:cNvPicPr>
            <a:picLocks noChangeAspect="1"/>
          </p:cNvPicPr>
          <p:nvPr/>
        </p:nvPicPr>
        <p:blipFill>
          <a:blip r:embed="rId3"/>
          <a:stretch>
            <a:fillRect/>
          </a:stretch>
        </p:blipFill>
        <p:spPr>
          <a:xfrm>
            <a:off x="785964" y="106799"/>
            <a:ext cx="10620072" cy="5963801"/>
          </a:xfrm>
          <a:prstGeom prst="rect">
            <a:avLst/>
          </a:prstGeom>
        </p:spPr>
      </p:pic>
    </p:spTree>
    <p:extLst>
      <p:ext uri="{BB962C8B-B14F-4D97-AF65-F5344CB8AC3E}">
        <p14:creationId xmlns:p14="http://schemas.microsoft.com/office/powerpoint/2010/main" val="1942559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Tolerance </a:t>
            </a:r>
            <a:endParaRPr lang="en-US" dirty="0"/>
          </a:p>
        </p:txBody>
      </p:sp>
      <p:pic>
        <p:nvPicPr>
          <p:cNvPr id="3" name="Picture 2"/>
          <p:cNvPicPr>
            <a:picLocks noChangeAspect="1"/>
          </p:cNvPicPr>
          <p:nvPr/>
        </p:nvPicPr>
        <p:blipFill>
          <a:blip r:embed="rId3"/>
          <a:stretch>
            <a:fillRect/>
          </a:stretch>
        </p:blipFill>
        <p:spPr>
          <a:xfrm>
            <a:off x="777564" y="144600"/>
            <a:ext cx="10661895" cy="5909359"/>
          </a:xfrm>
          <a:prstGeom prst="rect">
            <a:avLst/>
          </a:prstGeom>
        </p:spPr>
      </p:pic>
      <p:sp>
        <p:nvSpPr>
          <p:cNvPr id="4" name="Rounded Rectangle 3"/>
          <p:cNvSpPr/>
          <p:nvPr/>
        </p:nvSpPr>
        <p:spPr>
          <a:xfrm>
            <a:off x="4251321" y="4075332"/>
            <a:ext cx="2827866" cy="6011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975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7967</TotalTime>
  <Words>1631</Words>
  <Application>Microsoft Office PowerPoint</Application>
  <PresentationFormat>Widescreen</PresentationFormat>
  <Paragraphs>167</Paragraphs>
  <Slides>29</Slides>
  <Notes>29</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Bodoni MT Black</vt:lpstr>
      <vt:lpstr>Calibri</vt:lpstr>
      <vt:lpstr>Calibri Light</vt:lpstr>
      <vt:lpstr>Times New Roman</vt:lpstr>
      <vt:lpstr>Office Theme</vt:lpstr>
      <vt:lpstr>PowerPoint Presentation</vt:lpstr>
      <vt:lpstr>Paper</vt:lpstr>
      <vt:lpstr>PowerPoint Presentation</vt:lpstr>
      <vt:lpstr> </vt:lpstr>
      <vt:lpstr>History of Stress</vt:lpstr>
      <vt:lpstr>Neither good nor bad</vt:lpstr>
      <vt:lpstr>Complete freedom from stress is death.    Hans Salye</vt:lpstr>
      <vt:lpstr>Stress Tolerance </vt:lpstr>
      <vt:lpstr>Stress Tolerance </vt:lpstr>
      <vt:lpstr>PowerPoint Presentation</vt:lpstr>
      <vt:lpstr>PowerPoint Presentation</vt:lpstr>
      <vt:lpstr>Stress is linked to the 6 leading  causes of death in the United States:</vt:lpstr>
      <vt:lpstr>PowerPoint Presentation</vt:lpstr>
      <vt:lpstr>What can we do when we spend too much time in the burnout zone? </vt:lpstr>
      <vt:lpstr>Sleep</vt:lpstr>
      <vt:lpstr>Food</vt:lpstr>
      <vt:lpstr>Exercise</vt:lpstr>
      <vt:lpstr>Identify Your Stressors</vt:lpstr>
      <vt:lpstr>Which ones are you most likely to be able to do something about?</vt:lpstr>
      <vt:lpstr>Attitude </vt:lpstr>
      <vt:lpstr>Attitude </vt:lpstr>
      <vt:lpstr>Attitude </vt:lpstr>
      <vt:lpstr>Stress Inoculation--Don’t avoid stress. Face it down!  </vt:lpstr>
      <vt:lpstr>Make Choices</vt:lpstr>
      <vt:lpstr>Make Choices</vt:lpstr>
      <vt:lpstr>Say No </vt:lpstr>
      <vt:lpstr>Say No with a Smile </vt:lpstr>
      <vt:lpstr>Delegate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Karen Schwind</cp:lastModifiedBy>
  <cp:revision>89</cp:revision>
  <dcterms:created xsi:type="dcterms:W3CDTF">2018-01-30T20:41:36Z</dcterms:created>
  <dcterms:modified xsi:type="dcterms:W3CDTF">2018-08-31T18:34:15Z</dcterms:modified>
</cp:coreProperties>
</file>