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23"/>
  </p:notesMasterIdLst>
  <p:sldIdLst>
    <p:sldId id="265" r:id="rId2"/>
    <p:sldId id="264" r:id="rId3"/>
    <p:sldId id="479" r:id="rId4"/>
    <p:sldId id="491" r:id="rId5"/>
    <p:sldId id="475" r:id="rId6"/>
    <p:sldId id="492" r:id="rId7"/>
    <p:sldId id="471" r:id="rId8"/>
    <p:sldId id="459" r:id="rId9"/>
    <p:sldId id="480" r:id="rId10"/>
    <p:sldId id="481" r:id="rId11"/>
    <p:sldId id="473" r:id="rId12"/>
    <p:sldId id="493" r:id="rId13"/>
    <p:sldId id="494" r:id="rId14"/>
    <p:sldId id="495" r:id="rId15"/>
    <p:sldId id="268" r:id="rId16"/>
    <p:sldId id="498" r:id="rId17"/>
    <p:sldId id="485" r:id="rId18"/>
    <p:sldId id="486" r:id="rId19"/>
    <p:sldId id="496" r:id="rId20"/>
    <p:sldId id="497" r:id="rId21"/>
    <p:sldId id="477" r:id="rId22"/>
  </p:sldIdLst>
  <p:sldSz cx="9144000" cy="5143500" type="screen16x9"/>
  <p:notesSz cx="7010400" cy="92964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Office" lastIdx="0" clrIdx="0">
    <p:extLst/>
  </p:cmAuthor>
  <p:cmAuthor id="2" name="Microsoft Office User" initials="Office [2]" lastIdx="0" clrIdx="1">
    <p:extLst/>
  </p:cmAuthor>
  <p:cmAuthor id="3" name="Taylor Nemeth" initials="TN" lastIdx="3" clrIdx="2">
    <p:extLst>
      <p:ext uri="{19B8F6BF-5375-455C-9EA6-DF929625EA0E}">
        <p15:presenceInfo xmlns:p15="http://schemas.microsoft.com/office/powerpoint/2012/main" userId="8baa4918ca27f87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1BB45"/>
    <a:srgbClr val="4AAC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4674"/>
  </p:normalViewPr>
  <p:slideViewPr>
    <p:cSldViewPr snapToGrid="0" snapToObjects="1">
      <p:cViewPr varScale="1">
        <p:scale>
          <a:sx n="175" d="100"/>
          <a:sy n="175" d="100"/>
        </p:scale>
        <p:origin x="106" y="1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3" dt="2018-09-10T07:55:23.789" idx="3">
    <p:pos x="5272" y="2304"/>
    <p:text>Do we know this is accurate?</p:text>
    <p:extLst>
      <p:ext uri="{C676402C-5697-4E1C-873F-D02D1690AC5C}">
        <p15:threadingInfo xmlns:p15="http://schemas.microsoft.com/office/powerpoint/2012/main" timeZoneBias="24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F3B684-1EA1-654B-855C-ACBF54C7844B}" type="doc">
      <dgm:prSet loTypeId="urn:microsoft.com/office/officeart/2005/8/layout/default" loCatId="" qsTypeId="urn:microsoft.com/office/officeart/2005/8/quickstyle/simple1" qsCatId="simple" csTypeId="urn:microsoft.com/office/officeart/2005/8/colors/accent1_2" csCatId="accent1" phldr="1"/>
      <dgm:spPr/>
      <dgm:t>
        <a:bodyPr/>
        <a:lstStyle/>
        <a:p>
          <a:endParaRPr lang="en-US"/>
        </a:p>
      </dgm:t>
    </dgm:pt>
    <dgm:pt modelId="{7C2D7A75-F169-8649-8414-866266ED113E}">
      <dgm:prSet phldrT="[Text]" custT="1"/>
      <dgm:spPr/>
      <dgm:t>
        <a:bodyPr/>
        <a:lstStyle/>
        <a:p>
          <a:r>
            <a:rPr lang="en-US" sz="2800" dirty="0"/>
            <a:t>Insurance</a:t>
          </a:r>
          <a:endParaRPr lang="en-US" sz="3600" dirty="0"/>
        </a:p>
      </dgm:t>
    </dgm:pt>
    <dgm:pt modelId="{EC72334C-AECB-9E48-8723-5A0F27F12203}" type="parTrans" cxnId="{B4A55B94-9D28-7C4A-93B4-5B78C02EC67E}">
      <dgm:prSet/>
      <dgm:spPr/>
      <dgm:t>
        <a:bodyPr/>
        <a:lstStyle/>
        <a:p>
          <a:endParaRPr lang="en-US"/>
        </a:p>
      </dgm:t>
    </dgm:pt>
    <dgm:pt modelId="{5CAD48FA-013D-4A48-9A5C-365730E121D0}" type="sibTrans" cxnId="{B4A55B94-9D28-7C4A-93B4-5B78C02EC67E}">
      <dgm:prSet/>
      <dgm:spPr/>
      <dgm:t>
        <a:bodyPr/>
        <a:lstStyle/>
        <a:p>
          <a:endParaRPr lang="en-US"/>
        </a:p>
      </dgm:t>
    </dgm:pt>
    <dgm:pt modelId="{BFEBFF4C-2D6C-BD45-B836-AC984D4CD07D}">
      <dgm:prSet phldrT="[Text]" custT="1"/>
      <dgm:spPr/>
      <dgm:t>
        <a:bodyPr/>
        <a:lstStyle/>
        <a:p>
          <a:r>
            <a:rPr lang="en-US" sz="2800" dirty="0"/>
            <a:t>Diversity</a:t>
          </a:r>
          <a:endParaRPr lang="en-US" sz="3600" dirty="0"/>
        </a:p>
      </dgm:t>
    </dgm:pt>
    <dgm:pt modelId="{1E14BA12-8EEF-494C-955C-531ED582FB5C}" type="parTrans" cxnId="{7B9B5E33-2BAB-3342-8158-175D28C44D4F}">
      <dgm:prSet/>
      <dgm:spPr/>
      <dgm:t>
        <a:bodyPr/>
        <a:lstStyle/>
        <a:p>
          <a:endParaRPr lang="en-US"/>
        </a:p>
      </dgm:t>
    </dgm:pt>
    <dgm:pt modelId="{BEF65084-AB31-D94F-BEE4-E02D9BE1D074}" type="sibTrans" cxnId="{7B9B5E33-2BAB-3342-8158-175D28C44D4F}">
      <dgm:prSet/>
      <dgm:spPr/>
      <dgm:t>
        <a:bodyPr/>
        <a:lstStyle/>
        <a:p>
          <a:endParaRPr lang="en-US"/>
        </a:p>
      </dgm:t>
    </dgm:pt>
    <dgm:pt modelId="{6D278F49-D832-A34F-B3E2-6E2714777988}">
      <dgm:prSet phldrT="[Text]" custT="1"/>
      <dgm:spPr/>
      <dgm:t>
        <a:bodyPr/>
        <a:lstStyle/>
        <a:p>
          <a:r>
            <a:rPr lang="en-US" sz="2800" dirty="0"/>
            <a:t>Sanction Monitoring</a:t>
          </a:r>
        </a:p>
      </dgm:t>
    </dgm:pt>
    <dgm:pt modelId="{8988FE13-97CB-414C-904D-B16B8E3535A2}" type="parTrans" cxnId="{BA120D87-3A00-AD48-9087-946D806E31D5}">
      <dgm:prSet/>
      <dgm:spPr/>
      <dgm:t>
        <a:bodyPr/>
        <a:lstStyle/>
        <a:p>
          <a:endParaRPr lang="en-US"/>
        </a:p>
      </dgm:t>
    </dgm:pt>
    <dgm:pt modelId="{79CEE899-C408-4045-977F-5F7B1FD9AA87}" type="sibTrans" cxnId="{BA120D87-3A00-AD48-9087-946D806E31D5}">
      <dgm:prSet/>
      <dgm:spPr/>
      <dgm:t>
        <a:bodyPr/>
        <a:lstStyle/>
        <a:p>
          <a:endParaRPr lang="en-US"/>
        </a:p>
      </dgm:t>
    </dgm:pt>
    <dgm:pt modelId="{B51A24B5-A15D-A74E-B7BA-8A7C977F91A9}">
      <dgm:prSet phldrT="[Text]" custT="1"/>
      <dgm:spPr/>
      <dgm:t>
        <a:bodyPr/>
        <a:lstStyle/>
        <a:p>
          <a:r>
            <a:rPr lang="en-US" sz="3200" dirty="0"/>
            <a:t>Conflict of Interest</a:t>
          </a:r>
        </a:p>
      </dgm:t>
    </dgm:pt>
    <dgm:pt modelId="{868FE545-356D-FB4E-A6E4-0E11858C4C62}" type="parTrans" cxnId="{1AEEC266-214C-F849-8088-45BC85CC2DC0}">
      <dgm:prSet/>
      <dgm:spPr/>
      <dgm:t>
        <a:bodyPr/>
        <a:lstStyle/>
        <a:p>
          <a:endParaRPr lang="en-US"/>
        </a:p>
      </dgm:t>
    </dgm:pt>
    <dgm:pt modelId="{93224514-67B4-D640-B2D6-ACD0DF74887F}" type="sibTrans" cxnId="{1AEEC266-214C-F849-8088-45BC85CC2DC0}">
      <dgm:prSet/>
      <dgm:spPr/>
      <dgm:t>
        <a:bodyPr/>
        <a:lstStyle/>
        <a:p>
          <a:endParaRPr lang="en-US"/>
        </a:p>
      </dgm:t>
    </dgm:pt>
    <dgm:pt modelId="{23CBAEAF-0463-3043-B405-FC81A6DEF0F9}" type="pres">
      <dgm:prSet presAssocID="{F2F3B684-1EA1-654B-855C-ACBF54C7844B}" presName="diagram" presStyleCnt="0">
        <dgm:presLayoutVars>
          <dgm:dir/>
          <dgm:resizeHandles val="exact"/>
        </dgm:presLayoutVars>
      </dgm:prSet>
      <dgm:spPr/>
      <dgm:t>
        <a:bodyPr/>
        <a:lstStyle/>
        <a:p>
          <a:endParaRPr lang="en-US"/>
        </a:p>
      </dgm:t>
    </dgm:pt>
    <dgm:pt modelId="{14E6A618-3DCA-1F43-B439-76A7277EB58A}" type="pres">
      <dgm:prSet presAssocID="{7C2D7A75-F169-8649-8414-866266ED113E}" presName="node" presStyleLbl="node1" presStyleIdx="0" presStyleCnt="4">
        <dgm:presLayoutVars>
          <dgm:bulletEnabled val="1"/>
        </dgm:presLayoutVars>
      </dgm:prSet>
      <dgm:spPr/>
      <dgm:t>
        <a:bodyPr/>
        <a:lstStyle/>
        <a:p>
          <a:endParaRPr lang="en-US"/>
        </a:p>
      </dgm:t>
    </dgm:pt>
    <dgm:pt modelId="{0C446EC6-7310-A04B-81EC-47E0828DB668}" type="pres">
      <dgm:prSet presAssocID="{5CAD48FA-013D-4A48-9A5C-365730E121D0}" presName="sibTrans" presStyleCnt="0"/>
      <dgm:spPr/>
    </dgm:pt>
    <dgm:pt modelId="{82FA0E91-C58E-A744-9425-2AD20C41B77A}" type="pres">
      <dgm:prSet presAssocID="{BFEBFF4C-2D6C-BD45-B836-AC984D4CD07D}" presName="node" presStyleLbl="node1" presStyleIdx="1" presStyleCnt="4" custLinFactNeighborX="3241" custLinFactNeighborY="772">
        <dgm:presLayoutVars>
          <dgm:bulletEnabled val="1"/>
        </dgm:presLayoutVars>
      </dgm:prSet>
      <dgm:spPr/>
      <dgm:t>
        <a:bodyPr/>
        <a:lstStyle/>
        <a:p>
          <a:endParaRPr lang="en-US"/>
        </a:p>
      </dgm:t>
    </dgm:pt>
    <dgm:pt modelId="{820621A0-ECBE-D948-A256-E1C8CA256119}" type="pres">
      <dgm:prSet presAssocID="{BEF65084-AB31-D94F-BEE4-E02D9BE1D074}" presName="sibTrans" presStyleCnt="0"/>
      <dgm:spPr/>
    </dgm:pt>
    <dgm:pt modelId="{D755A8A7-40DB-8D49-B074-011EA2520EEB}" type="pres">
      <dgm:prSet presAssocID="{6D278F49-D832-A34F-B3E2-6E2714777988}" presName="node" presStyleLbl="node1" presStyleIdx="2" presStyleCnt="4">
        <dgm:presLayoutVars>
          <dgm:bulletEnabled val="1"/>
        </dgm:presLayoutVars>
      </dgm:prSet>
      <dgm:spPr/>
      <dgm:t>
        <a:bodyPr/>
        <a:lstStyle/>
        <a:p>
          <a:endParaRPr lang="en-US"/>
        </a:p>
      </dgm:t>
    </dgm:pt>
    <dgm:pt modelId="{49A122B5-D45D-6F42-8BE1-D5EF8B5BABD0}" type="pres">
      <dgm:prSet presAssocID="{79CEE899-C408-4045-977F-5F7B1FD9AA87}" presName="sibTrans" presStyleCnt="0"/>
      <dgm:spPr/>
    </dgm:pt>
    <dgm:pt modelId="{D7AE8A5C-0E96-974A-989C-811F1BC8AC26}" type="pres">
      <dgm:prSet presAssocID="{B51A24B5-A15D-A74E-B7BA-8A7C977F91A9}" presName="node" presStyleLbl="node1" presStyleIdx="3" presStyleCnt="4">
        <dgm:presLayoutVars>
          <dgm:bulletEnabled val="1"/>
        </dgm:presLayoutVars>
      </dgm:prSet>
      <dgm:spPr/>
      <dgm:t>
        <a:bodyPr/>
        <a:lstStyle/>
        <a:p>
          <a:endParaRPr lang="en-US"/>
        </a:p>
      </dgm:t>
    </dgm:pt>
  </dgm:ptLst>
  <dgm:cxnLst>
    <dgm:cxn modelId="{7B9B5E33-2BAB-3342-8158-175D28C44D4F}" srcId="{F2F3B684-1EA1-654B-855C-ACBF54C7844B}" destId="{BFEBFF4C-2D6C-BD45-B836-AC984D4CD07D}" srcOrd="1" destOrd="0" parTransId="{1E14BA12-8EEF-494C-955C-531ED582FB5C}" sibTransId="{BEF65084-AB31-D94F-BEE4-E02D9BE1D074}"/>
    <dgm:cxn modelId="{29E2AAD4-EB16-3449-A3E6-635BEBDBA7B3}" type="presOf" srcId="{BFEBFF4C-2D6C-BD45-B836-AC984D4CD07D}" destId="{82FA0E91-C58E-A744-9425-2AD20C41B77A}" srcOrd="0" destOrd="0" presId="urn:microsoft.com/office/officeart/2005/8/layout/default"/>
    <dgm:cxn modelId="{1AEEC266-214C-F849-8088-45BC85CC2DC0}" srcId="{F2F3B684-1EA1-654B-855C-ACBF54C7844B}" destId="{B51A24B5-A15D-A74E-B7BA-8A7C977F91A9}" srcOrd="3" destOrd="0" parTransId="{868FE545-356D-FB4E-A6E4-0E11858C4C62}" sibTransId="{93224514-67B4-D640-B2D6-ACD0DF74887F}"/>
    <dgm:cxn modelId="{BA120D87-3A00-AD48-9087-946D806E31D5}" srcId="{F2F3B684-1EA1-654B-855C-ACBF54C7844B}" destId="{6D278F49-D832-A34F-B3E2-6E2714777988}" srcOrd="2" destOrd="0" parTransId="{8988FE13-97CB-414C-904D-B16B8E3535A2}" sibTransId="{79CEE899-C408-4045-977F-5F7B1FD9AA87}"/>
    <dgm:cxn modelId="{C9A65152-53E4-C04F-8A5C-F8EADEB9DFD1}" type="presOf" srcId="{F2F3B684-1EA1-654B-855C-ACBF54C7844B}" destId="{23CBAEAF-0463-3043-B405-FC81A6DEF0F9}" srcOrd="0" destOrd="0" presId="urn:microsoft.com/office/officeart/2005/8/layout/default"/>
    <dgm:cxn modelId="{CE816EB7-BD6A-CF4F-AE89-DF806B469DFC}" type="presOf" srcId="{B51A24B5-A15D-A74E-B7BA-8A7C977F91A9}" destId="{D7AE8A5C-0E96-974A-989C-811F1BC8AC26}" srcOrd="0" destOrd="0" presId="urn:microsoft.com/office/officeart/2005/8/layout/default"/>
    <dgm:cxn modelId="{B4A55B94-9D28-7C4A-93B4-5B78C02EC67E}" srcId="{F2F3B684-1EA1-654B-855C-ACBF54C7844B}" destId="{7C2D7A75-F169-8649-8414-866266ED113E}" srcOrd="0" destOrd="0" parTransId="{EC72334C-AECB-9E48-8723-5A0F27F12203}" sibTransId="{5CAD48FA-013D-4A48-9A5C-365730E121D0}"/>
    <dgm:cxn modelId="{432EE02F-752B-354A-92CE-530D60291DD4}" type="presOf" srcId="{6D278F49-D832-A34F-B3E2-6E2714777988}" destId="{D755A8A7-40DB-8D49-B074-011EA2520EEB}" srcOrd="0" destOrd="0" presId="urn:microsoft.com/office/officeart/2005/8/layout/default"/>
    <dgm:cxn modelId="{292F6755-B7CC-984F-AA8D-4BEE0D9D5975}" type="presOf" srcId="{7C2D7A75-F169-8649-8414-866266ED113E}" destId="{14E6A618-3DCA-1F43-B439-76A7277EB58A}" srcOrd="0" destOrd="0" presId="urn:microsoft.com/office/officeart/2005/8/layout/default"/>
    <dgm:cxn modelId="{CD419863-BAE7-194D-BCB8-6684780137FB}" type="presParOf" srcId="{23CBAEAF-0463-3043-B405-FC81A6DEF0F9}" destId="{14E6A618-3DCA-1F43-B439-76A7277EB58A}" srcOrd="0" destOrd="0" presId="urn:microsoft.com/office/officeart/2005/8/layout/default"/>
    <dgm:cxn modelId="{48B16D88-BF4B-9A43-A356-EB91283AE5CD}" type="presParOf" srcId="{23CBAEAF-0463-3043-B405-FC81A6DEF0F9}" destId="{0C446EC6-7310-A04B-81EC-47E0828DB668}" srcOrd="1" destOrd="0" presId="urn:microsoft.com/office/officeart/2005/8/layout/default"/>
    <dgm:cxn modelId="{EC8CA3DB-962D-6243-ACD5-7FF5991A2A57}" type="presParOf" srcId="{23CBAEAF-0463-3043-B405-FC81A6DEF0F9}" destId="{82FA0E91-C58E-A744-9425-2AD20C41B77A}" srcOrd="2" destOrd="0" presId="urn:microsoft.com/office/officeart/2005/8/layout/default"/>
    <dgm:cxn modelId="{BBDFEA66-7294-1046-97B0-8BC459BF47D9}" type="presParOf" srcId="{23CBAEAF-0463-3043-B405-FC81A6DEF0F9}" destId="{820621A0-ECBE-D948-A256-E1C8CA256119}" srcOrd="3" destOrd="0" presId="urn:microsoft.com/office/officeart/2005/8/layout/default"/>
    <dgm:cxn modelId="{CCF9259D-2A91-6245-B37C-D16A39FFAA41}" type="presParOf" srcId="{23CBAEAF-0463-3043-B405-FC81A6DEF0F9}" destId="{D755A8A7-40DB-8D49-B074-011EA2520EEB}" srcOrd="4" destOrd="0" presId="urn:microsoft.com/office/officeart/2005/8/layout/default"/>
    <dgm:cxn modelId="{CF77A008-C13A-F640-8203-A3D0CBF45A6F}" type="presParOf" srcId="{23CBAEAF-0463-3043-B405-FC81A6DEF0F9}" destId="{49A122B5-D45D-6F42-8BE1-D5EF8B5BABD0}" srcOrd="5" destOrd="0" presId="urn:microsoft.com/office/officeart/2005/8/layout/default"/>
    <dgm:cxn modelId="{D5B09FA4-9B02-FD4D-BF5C-22E18A083B12}" type="presParOf" srcId="{23CBAEAF-0463-3043-B405-FC81A6DEF0F9}" destId="{D7AE8A5C-0E96-974A-989C-811F1BC8AC26}"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E6A618-3DCA-1F43-B439-76A7277EB58A}">
      <dsp:nvSpPr>
        <dsp:cNvPr id="0" name=""/>
        <dsp:cNvSpPr/>
      </dsp:nvSpPr>
      <dsp:spPr>
        <a:xfrm>
          <a:off x="617" y="176584"/>
          <a:ext cx="2408206" cy="144492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a:t>Insurance</a:t>
          </a:r>
          <a:endParaRPr lang="en-US" sz="3600" kern="1200" dirty="0"/>
        </a:p>
      </dsp:txBody>
      <dsp:txXfrm>
        <a:off x="617" y="176584"/>
        <a:ext cx="2408206" cy="1444923"/>
      </dsp:txXfrm>
    </dsp:sp>
    <dsp:sp modelId="{82FA0E91-C58E-A744-9425-2AD20C41B77A}">
      <dsp:nvSpPr>
        <dsp:cNvPr id="0" name=""/>
        <dsp:cNvSpPr/>
      </dsp:nvSpPr>
      <dsp:spPr>
        <a:xfrm>
          <a:off x="2650261" y="187739"/>
          <a:ext cx="2408206" cy="144492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a:t>Diversity</a:t>
          </a:r>
          <a:endParaRPr lang="en-US" sz="3600" kern="1200" dirty="0"/>
        </a:p>
      </dsp:txBody>
      <dsp:txXfrm>
        <a:off x="2650261" y="187739"/>
        <a:ext cx="2408206" cy="1444923"/>
      </dsp:txXfrm>
    </dsp:sp>
    <dsp:sp modelId="{D755A8A7-40DB-8D49-B074-011EA2520EEB}">
      <dsp:nvSpPr>
        <dsp:cNvPr id="0" name=""/>
        <dsp:cNvSpPr/>
      </dsp:nvSpPr>
      <dsp:spPr>
        <a:xfrm>
          <a:off x="617" y="1862328"/>
          <a:ext cx="2408206" cy="144492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a:t>Sanction Monitoring</a:t>
          </a:r>
        </a:p>
      </dsp:txBody>
      <dsp:txXfrm>
        <a:off x="617" y="1862328"/>
        <a:ext cx="2408206" cy="1444923"/>
      </dsp:txXfrm>
    </dsp:sp>
    <dsp:sp modelId="{D7AE8A5C-0E96-974A-989C-811F1BC8AC26}">
      <dsp:nvSpPr>
        <dsp:cNvPr id="0" name=""/>
        <dsp:cNvSpPr/>
      </dsp:nvSpPr>
      <dsp:spPr>
        <a:xfrm>
          <a:off x="2649644" y="1862328"/>
          <a:ext cx="2408206" cy="144492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a:t>Conflict of Interest</a:t>
          </a:r>
        </a:p>
      </dsp:txBody>
      <dsp:txXfrm>
        <a:off x="2649644" y="1862328"/>
        <a:ext cx="2408206" cy="144492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5FAAEE7-3030-1144-9A5C-D59C2CF61CBB}" type="datetimeFigureOut">
              <a:rPr lang="en-US" smtClean="0"/>
              <a:t>9/20/2018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3F05497-61F4-D342-A28F-1B60AB3A51DB}" type="slidenum">
              <a:rPr lang="en-US" smtClean="0"/>
              <a:t>‹#›</a:t>
            </a:fld>
            <a:endParaRPr lang="en-US"/>
          </a:p>
        </p:txBody>
      </p:sp>
    </p:spTree>
    <p:extLst>
      <p:ext uri="{BB962C8B-B14F-4D97-AF65-F5344CB8AC3E}">
        <p14:creationId xmlns:p14="http://schemas.microsoft.com/office/powerpoint/2010/main" val="13369209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1"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1"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endParaRPr lang="en-US" dirty="0"/>
          </a:p>
        </p:txBody>
      </p:sp>
      <p:sp>
        <p:nvSpPr>
          <p:cNvPr id="5" name="Footer Placeholder 4"/>
          <p:cNvSpPr>
            <a:spLocks noGrp="1"/>
          </p:cNvSpPr>
          <p:nvPr>
            <p:ph type="ftr" sz="quarter" idx="11"/>
          </p:nvPr>
        </p:nvSpPr>
        <p:spPr>
          <a:xfrm>
            <a:off x="3028951" y="4767263"/>
            <a:ext cx="3086100" cy="273844"/>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2F2E54A-4889-9444-892B-0C756015E7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endParaRPr lang="en-US"/>
          </a:p>
        </p:txBody>
      </p:sp>
      <p:sp>
        <p:nvSpPr>
          <p:cNvPr id="5" name="Footer Placeholder 4"/>
          <p:cNvSpPr>
            <a:spLocks noGrp="1"/>
          </p:cNvSpPr>
          <p:nvPr>
            <p:ph type="ftr" sz="quarter" idx="11"/>
          </p:nvPr>
        </p:nvSpPr>
        <p:spPr>
          <a:xfrm>
            <a:off x="3028951"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2F2E54A-4889-9444-892B-0C756015E78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7" y="273847"/>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3" y="273847"/>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4767263"/>
            <a:ext cx="2057400" cy="273844"/>
          </a:xfrm>
          <a:prstGeom prst="rect">
            <a:avLst/>
          </a:prstGeom>
        </p:spPr>
        <p:txBody>
          <a:bodyPr/>
          <a:lstStyle/>
          <a:p>
            <a:endParaRPr lang="en-US"/>
          </a:p>
        </p:txBody>
      </p:sp>
      <p:sp>
        <p:nvSpPr>
          <p:cNvPr id="5" name="Footer Placeholder 4"/>
          <p:cNvSpPr>
            <a:spLocks noGrp="1"/>
          </p:cNvSpPr>
          <p:nvPr>
            <p:ph type="ftr" sz="quarter" idx="11"/>
          </p:nvPr>
        </p:nvSpPr>
        <p:spPr>
          <a:xfrm>
            <a:off x="3028951"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2F2E54A-4889-9444-892B-0C756015E78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40" name="Picture Placeholder 39"/>
          <p:cNvSpPr>
            <a:spLocks noGrp="1"/>
          </p:cNvSpPr>
          <p:nvPr>
            <p:ph type="pic" sz="quarter" idx="13"/>
          </p:nvPr>
        </p:nvSpPr>
        <p:spPr>
          <a:xfrm>
            <a:off x="0" y="1012031"/>
            <a:ext cx="9144000" cy="2286000"/>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4405B0E-F4FB-435F-A438-46ABB3C31B40}" type="slidenum">
              <a:rPr lang="en-US" smtClean="0"/>
              <a:t>‹#›</a:t>
            </a:fld>
            <a:endParaRPr lang="en-US"/>
          </a:p>
        </p:txBody>
      </p:sp>
    </p:spTree>
    <p:extLst>
      <p:ext uri="{BB962C8B-B14F-4D97-AF65-F5344CB8AC3E}">
        <p14:creationId xmlns:p14="http://schemas.microsoft.com/office/powerpoint/2010/main" val="956619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8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F4405B0E-F4FB-435F-A438-46ABB3C31B40}" type="slidenum">
              <a:rPr lang="en-US" smtClean="0"/>
              <a:pPr/>
              <a:t>‹#›</a:t>
            </a:fld>
            <a:endParaRPr lang="en-US" dirty="0"/>
          </a:p>
        </p:txBody>
      </p:sp>
      <p:sp>
        <p:nvSpPr>
          <p:cNvPr id="8" name="Picture Placeholder 7"/>
          <p:cNvSpPr>
            <a:spLocks noGrp="1"/>
          </p:cNvSpPr>
          <p:nvPr>
            <p:ph type="pic" sz="quarter" idx="11"/>
          </p:nvPr>
        </p:nvSpPr>
        <p:spPr>
          <a:xfrm>
            <a:off x="3062" y="0"/>
            <a:ext cx="4557032" cy="5143500"/>
          </a:xfrm>
          <a:prstGeom prst="rect">
            <a:avLst/>
          </a:prstGeom>
        </p:spPr>
        <p:txBody>
          <a:bodyPr/>
          <a:lstStyle/>
          <a:p>
            <a:endParaRPr lang="en-US"/>
          </a:p>
        </p:txBody>
      </p:sp>
    </p:spTree>
    <p:extLst>
      <p:ext uri="{BB962C8B-B14F-4D97-AF65-F5344CB8AC3E}">
        <p14:creationId xmlns:p14="http://schemas.microsoft.com/office/powerpoint/2010/main" val="1574073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445112"/>
          </a:xfrm>
        </p:spPr>
        <p:txBody>
          <a:bodyPr>
            <a:noAutofit/>
          </a:bodyPr>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628650" y="854766"/>
            <a:ext cx="7886700" cy="3580366"/>
          </a:xfrm>
        </p:spPr>
        <p:txBody>
          <a:bodyPr>
            <a:normAutofit/>
          </a:bodyPr>
          <a:lstStyle>
            <a:lvl1pPr>
              <a:defRPr sz="2000"/>
            </a:lvl1pPr>
            <a:lvl2pPr>
              <a:defRPr sz="1600"/>
            </a:lvl2pPr>
            <a:lvl3pPr>
              <a:defRPr sz="1400"/>
            </a:lvl3pPr>
            <a:lvl4pPr>
              <a:defRPr sz="1200"/>
            </a:lvl4pPr>
            <a:lvl5pPr>
              <a:defRPr sz="1200"/>
            </a:lvl5p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7"/>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4767263"/>
            <a:ext cx="2057400" cy="273844"/>
          </a:xfrm>
          <a:prstGeom prst="rect">
            <a:avLst/>
          </a:prstGeom>
        </p:spPr>
        <p:txBody>
          <a:bodyPr/>
          <a:lstStyle/>
          <a:p>
            <a:endParaRPr lang="en-US"/>
          </a:p>
        </p:txBody>
      </p:sp>
      <p:sp>
        <p:nvSpPr>
          <p:cNvPr id="5" name="Footer Placeholder 4"/>
          <p:cNvSpPr>
            <a:spLocks noGrp="1"/>
          </p:cNvSpPr>
          <p:nvPr>
            <p:ph type="ftr" sz="quarter" idx="11"/>
          </p:nvPr>
        </p:nvSpPr>
        <p:spPr>
          <a:xfrm>
            <a:off x="3028951" y="4767263"/>
            <a:ext cx="30861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2F2E54A-4889-9444-892B-0C756015E78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4767263"/>
            <a:ext cx="2057400" cy="273844"/>
          </a:xfrm>
          <a:prstGeom prst="rect">
            <a:avLst/>
          </a:prstGeom>
        </p:spPr>
        <p:txBody>
          <a:bodyPr/>
          <a:lstStyle/>
          <a:p>
            <a:endParaRPr lang="en-US"/>
          </a:p>
        </p:txBody>
      </p:sp>
      <p:sp>
        <p:nvSpPr>
          <p:cNvPr id="6" name="Footer Placeholder 5"/>
          <p:cNvSpPr>
            <a:spLocks noGrp="1"/>
          </p:cNvSpPr>
          <p:nvPr>
            <p:ph type="ftr" sz="quarter" idx="11"/>
          </p:nvPr>
        </p:nvSpPr>
        <p:spPr>
          <a:xfrm>
            <a:off x="3028951" y="4767263"/>
            <a:ext cx="3086100" cy="273844"/>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2F2E54A-4889-9444-892B-0C756015E78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7"/>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3"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3" y="1878807"/>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4767263"/>
            <a:ext cx="2057400" cy="273844"/>
          </a:xfrm>
          <a:prstGeom prst="rect">
            <a:avLst/>
          </a:prstGeom>
        </p:spPr>
        <p:txBody>
          <a:bodyPr/>
          <a:lstStyle/>
          <a:p>
            <a:endParaRPr lang="en-US"/>
          </a:p>
        </p:txBody>
      </p:sp>
      <p:sp>
        <p:nvSpPr>
          <p:cNvPr id="8" name="Footer Placeholder 7"/>
          <p:cNvSpPr>
            <a:spLocks noGrp="1"/>
          </p:cNvSpPr>
          <p:nvPr>
            <p:ph type="ftr" sz="quarter" idx="11"/>
          </p:nvPr>
        </p:nvSpPr>
        <p:spPr>
          <a:xfrm>
            <a:off x="3028951" y="4767263"/>
            <a:ext cx="3086100" cy="273844"/>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12F2E54A-4889-9444-892B-0C756015E78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4767263"/>
            <a:ext cx="2057400" cy="273844"/>
          </a:xfrm>
          <a:prstGeom prst="rect">
            <a:avLst/>
          </a:prstGeom>
        </p:spPr>
        <p:txBody>
          <a:bodyPr/>
          <a:lstStyle/>
          <a:p>
            <a:endParaRPr lang="en-US"/>
          </a:p>
        </p:txBody>
      </p:sp>
      <p:sp>
        <p:nvSpPr>
          <p:cNvPr id="4" name="Footer Placeholder 3"/>
          <p:cNvSpPr>
            <a:spLocks noGrp="1"/>
          </p:cNvSpPr>
          <p:nvPr>
            <p:ph type="ftr" sz="quarter" idx="11"/>
          </p:nvPr>
        </p:nvSpPr>
        <p:spPr>
          <a:xfrm>
            <a:off x="3028951" y="4767263"/>
            <a:ext cx="3086100" cy="273844"/>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2F2E54A-4889-9444-892B-0C756015E78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4767263"/>
            <a:ext cx="2057400" cy="273844"/>
          </a:xfrm>
          <a:prstGeom prst="rect">
            <a:avLst/>
          </a:prstGeom>
        </p:spPr>
        <p:txBody>
          <a:bodyPr/>
          <a:lstStyle/>
          <a:p>
            <a:endParaRPr lang="en-US"/>
          </a:p>
        </p:txBody>
      </p:sp>
      <p:sp>
        <p:nvSpPr>
          <p:cNvPr id="3" name="Footer Placeholder 2"/>
          <p:cNvSpPr>
            <a:spLocks noGrp="1"/>
          </p:cNvSpPr>
          <p:nvPr>
            <p:ph type="ftr" sz="quarter" idx="11"/>
          </p:nvPr>
        </p:nvSpPr>
        <p:spPr>
          <a:xfrm>
            <a:off x="3028951" y="4767263"/>
            <a:ext cx="3086100" cy="273844"/>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12F2E54A-4889-9444-892B-0C756015E78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71"/>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3"/>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28650" y="4767263"/>
            <a:ext cx="2057400" cy="273844"/>
          </a:xfrm>
          <a:prstGeom prst="rect">
            <a:avLst/>
          </a:prstGeom>
        </p:spPr>
        <p:txBody>
          <a:bodyPr/>
          <a:lstStyle/>
          <a:p>
            <a:endParaRPr lang="en-US"/>
          </a:p>
        </p:txBody>
      </p:sp>
      <p:sp>
        <p:nvSpPr>
          <p:cNvPr id="6" name="Footer Placeholder 5"/>
          <p:cNvSpPr>
            <a:spLocks noGrp="1"/>
          </p:cNvSpPr>
          <p:nvPr>
            <p:ph type="ftr" sz="quarter" idx="11"/>
          </p:nvPr>
        </p:nvSpPr>
        <p:spPr>
          <a:xfrm>
            <a:off x="3028951" y="4767263"/>
            <a:ext cx="3086100" cy="273844"/>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2F2E54A-4889-9444-892B-0C756015E78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71"/>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1543053"/>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628650" y="4767263"/>
            <a:ext cx="2057400" cy="273844"/>
          </a:xfrm>
          <a:prstGeom prst="rect">
            <a:avLst/>
          </a:prstGeom>
        </p:spPr>
        <p:txBody>
          <a:bodyPr/>
          <a:lstStyle/>
          <a:p>
            <a:endParaRPr lang="en-US"/>
          </a:p>
        </p:txBody>
      </p:sp>
      <p:sp>
        <p:nvSpPr>
          <p:cNvPr id="6" name="Footer Placeholder 5"/>
          <p:cNvSpPr>
            <a:spLocks noGrp="1"/>
          </p:cNvSpPr>
          <p:nvPr>
            <p:ph type="ftr" sz="quarter" idx="11"/>
          </p:nvPr>
        </p:nvSpPr>
        <p:spPr>
          <a:xfrm>
            <a:off x="3028951" y="4767263"/>
            <a:ext cx="3086100" cy="273844"/>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2F2E54A-4889-9444-892B-0C756015E78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3" y="0"/>
            <a:ext cx="9135879" cy="5143500"/>
          </a:xfrm>
          <a:prstGeom prst="rect">
            <a:avLst/>
          </a:prstGeom>
        </p:spPr>
      </p:pic>
      <p:sp>
        <p:nvSpPr>
          <p:cNvPr id="2" name="Title Placeholder 1"/>
          <p:cNvSpPr>
            <a:spLocks noGrp="1"/>
          </p:cNvSpPr>
          <p:nvPr>
            <p:ph type="title"/>
          </p:nvPr>
        </p:nvSpPr>
        <p:spPr>
          <a:xfrm>
            <a:off x="628650" y="234091"/>
            <a:ext cx="7886700" cy="56104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974037"/>
            <a:ext cx="7886700" cy="338852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816169" y="4755055"/>
            <a:ext cx="2057400" cy="273844"/>
          </a:xfrm>
          <a:prstGeom prst="rect">
            <a:avLst/>
          </a:prstGeom>
        </p:spPr>
        <p:txBody>
          <a:bodyPr vert="horz" lIns="91440" tIns="45720" rIns="91440" bIns="45720" rtlCol="0" anchor="ctr"/>
          <a:lstStyle>
            <a:lvl1pPr algn="r">
              <a:defRPr sz="900">
                <a:solidFill>
                  <a:schemeClr val="bg1"/>
                </a:solidFill>
              </a:defRPr>
            </a:lvl1pPr>
          </a:lstStyle>
          <a:p>
            <a:fld id="{12F2E54A-4889-9444-892B-0C756015E781}" type="slidenum">
              <a:rPr lang="en-US" smtClean="0"/>
              <a:pPr/>
              <a:t>‹#›</a:t>
            </a:fld>
            <a:endParaRPr lang="en-US" dirty="0"/>
          </a:p>
        </p:txBody>
      </p:sp>
    </p:spTree>
    <p:extLst>
      <p:ext uri="{BB962C8B-B14F-4D97-AF65-F5344CB8AC3E}">
        <p14:creationId xmlns:p14="http://schemas.microsoft.com/office/powerpoint/2010/main" val="19259513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 id="2147483674" r:id="rId13"/>
  </p:sldLayoutIdLst>
  <p:hf sldNum="0" hdr="0" ftr="0" dt="0"/>
  <p:txStyles>
    <p:titleStyle>
      <a:lvl1pPr algn="l" defTabSz="685800" rtl="0" eaLnBrk="1" latinLnBrk="0" hangingPunct="1">
        <a:lnSpc>
          <a:spcPct val="90000"/>
        </a:lnSpc>
        <a:spcBef>
          <a:spcPct val="0"/>
        </a:spcBef>
        <a:buNone/>
        <a:defRPr sz="2400" kern="1200">
          <a:solidFill>
            <a:schemeClr val="tx1"/>
          </a:solidFill>
          <a:latin typeface="+mj-lt"/>
          <a:ea typeface="+mj-ea"/>
          <a:cs typeface="+mj-cs"/>
        </a:defRPr>
      </a:lvl1pPr>
    </p:titleStyle>
    <p:bodyStyle>
      <a:lvl1pPr marL="171450" indent="-171450" algn="l" defTabSz="685800" rtl="0" eaLnBrk="1" latinLnBrk="0" hangingPunct="1">
        <a:lnSpc>
          <a:spcPct val="120000"/>
        </a:lnSpc>
        <a:spcBef>
          <a:spcPts val="750"/>
        </a:spcBef>
        <a:buFont typeface="Arial" panose="020B0604020202020204" pitchFamily="34" charset="0"/>
        <a:buChar char="•"/>
        <a:defRPr sz="20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Font typeface="Arial" panose="020B0604020202020204" pitchFamily="34" charset="0"/>
        <a:buChar char="•"/>
        <a:defRPr sz="160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Font typeface="Arial" panose="020B0604020202020204" pitchFamily="34" charset="0"/>
        <a:buChar char="•"/>
        <a:defRPr sz="140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userDrawn="1">
          <p15:clr>
            <a:srgbClr val="F26B43"/>
          </p15:clr>
        </p15:guide>
        <p15:guide id="2" pos="2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pur_rla@shsu.edu" TargetMode="External"/><Relationship Id="rId2" Type="http://schemas.openxmlformats.org/officeDocument/2006/relationships/image" Target="../media/image2.tiff"/><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hyperlink" Target="mailto:Taylor.nemeth@paymentworks.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17319-F743-C743-BBE7-38253409A78E}"/>
              </a:ext>
            </a:extLst>
          </p:cNvPr>
          <p:cNvSpPr>
            <a:spLocks noGrp="1"/>
          </p:cNvSpPr>
          <p:nvPr>
            <p:ph type="ctrTitle"/>
          </p:nvPr>
        </p:nvSpPr>
        <p:spPr>
          <a:xfrm>
            <a:off x="731519" y="414747"/>
            <a:ext cx="7680961" cy="1790700"/>
          </a:xfrm>
        </p:spPr>
        <p:txBody>
          <a:bodyPr>
            <a:normAutofit/>
          </a:bodyPr>
          <a:lstStyle/>
          <a:p>
            <a:r>
              <a:rPr lang="en-US" sz="4000" dirty="0"/>
              <a:t>Simplifying and Securing Vendor Information</a:t>
            </a:r>
          </a:p>
        </p:txBody>
      </p:sp>
      <p:sp>
        <p:nvSpPr>
          <p:cNvPr id="3" name="Subtitle 2">
            <a:extLst>
              <a:ext uri="{FF2B5EF4-FFF2-40B4-BE49-F238E27FC236}">
                <a16:creationId xmlns:a16="http://schemas.microsoft.com/office/drawing/2014/main" id="{E50BBF6D-8FD1-1F40-8B21-B0DCA2EF1631}"/>
              </a:ext>
            </a:extLst>
          </p:cNvPr>
          <p:cNvSpPr>
            <a:spLocks noGrp="1"/>
          </p:cNvSpPr>
          <p:nvPr>
            <p:ph type="subTitle" idx="1"/>
          </p:nvPr>
        </p:nvSpPr>
        <p:spPr>
          <a:xfrm>
            <a:off x="1143001" y="2608002"/>
            <a:ext cx="6858000" cy="1241822"/>
          </a:xfrm>
        </p:spPr>
        <p:txBody>
          <a:bodyPr/>
          <a:lstStyle/>
          <a:p>
            <a:r>
              <a:rPr lang="en-US" b="1" dirty="0" err="1"/>
              <a:t>Antolina</a:t>
            </a:r>
            <a:r>
              <a:rPr lang="en-US" b="1" dirty="0"/>
              <a:t> Pilgrim</a:t>
            </a:r>
            <a:r>
              <a:rPr lang="en-US" dirty="0"/>
              <a:t>– </a:t>
            </a:r>
            <a:r>
              <a:rPr lang="en-US" sz="1400" dirty="0"/>
              <a:t>Director of Accounting and Procurement, Valdosta State University</a:t>
            </a:r>
            <a:endParaRPr lang="en-US" dirty="0"/>
          </a:p>
          <a:p>
            <a:r>
              <a:rPr lang="en-US" b="1" dirty="0"/>
              <a:t>Taylor Nemeth </a:t>
            </a:r>
            <a:r>
              <a:rPr lang="en-US" dirty="0"/>
              <a:t>– </a:t>
            </a:r>
            <a:r>
              <a:rPr lang="en-US" sz="1400" dirty="0"/>
              <a:t>VP of Product, </a:t>
            </a:r>
            <a:r>
              <a:rPr lang="en-US" sz="1400" dirty="0" err="1"/>
              <a:t>PaymentWorks</a:t>
            </a:r>
            <a:endParaRPr lang="en-US" dirty="0"/>
          </a:p>
        </p:txBody>
      </p:sp>
      <p:pic>
        <p:nvPicPr>
          <p:cNvPr id="6" name="Picture 5">
            <a:extLst>
              <a:ext uri="{FF2B5EF4-FFF2-40B4-BE49-F238E27FC236}">
                <a16:creationId xmlns:a16="http://schemas.microsoft.com/office/drawing/2014/main" id="{CBF42537-8110-B146-ABFE-45483C8DABA9}"/>
              </a:ext>
            </a:extLst>
          </p:cNvPr>
          <p:cNvPicPr>
            <a:picLocks noChangeAspect="1"/>
          </p:cNvPicPr>
          <p:nvPr/>
        </p:nvPicPr>
        <p:blipFill>
          <a:blip r:embed="rId2"/>
          <a:stretch>
            <a:fillRect/>
          </a:stretch>
        </p:blipFill>
        <p:spPr>
          <a:xfrm>
            <a:off x="5168646" y="3949855"/>
            <a:ext cx="2425446" cy="378854"/>
          </a:xfrm>
          <a:prstGeom prst="rect">
            <a:avLst/>
          </a:prstGeom>
        </p:spPr>
      </p:pic>
      <p:cxnSp>
        <p:nvCxnSpPr>
          <p:cNvPr id="8" name="Straight Connector 7">
            <a:extLst>
              <a:ext uri="{FF2B5EF4-FFF2-40B4-BE49-F238E27FC236}">
                <a16:creationId xmlns:a16="http://schemas.microsoft.com/office/drawing/2014/main" id="{A5181163-5809-534C-9841-1DBB73A4F077}"/>
              </a:ext>
            </a:extLst>
          </p:cNvPr>
          <p:cNvCxnSpPr/>
          <p:nvPr/>
        </p:nvCxnSpPr>
        <p:spPr>
          <a:xfrm>
            <a:off x="1225980" y="3593592"/>
            <a:ext cx="6775021" cy="0"/>
          </a:xfrm>
          <a:prstGeom prst="line">
            <a:avLst/>
          </a:prstGeom>
          <a:ln w="28575">
            <a:solidFill>
              <a:schemeClr val="tx2"/>
            </a:solidFill>
          </a:ln>
        </p:spPr>
        <p:style>
          <a:lnRef idx="1">
            <a:schemeClr val="dk1"/>
          </a:lnRef>
          <a:fillRef idx="0">
            <a:schemeClr val="dk1"/>
          </a:fillRef>
          <a:effectRef idx="0">
            <a:schemeClr val="dk1"/>
          </a:effectRef>
          <a:fontRef idx="minor">
            <a:schemeClr val="tx1"/>
          </a:fontRef>
        </p:style>
      </p:cxnSp>
      <p:pic>
        <p:nvPicPr>
          <p:cNvPr id="10" name="Picture 9">
            <a:extLst>
              <a:ext uri="{FF2B5EF4-FFF2-40B4-BE49-F238E27FC236}">
                <a16:creationId xmlns:a16="http://schemas.microsoft.com/office/drawing/2014/main" id="{ACB8FC6B-C852-5141-86EE-1E29511C92AF}"/>
              </a:ext>
            </a:extLst>
          </p:cNvPr>
          <p:cNvPicPr>
            <a:picLocks noChangeAspect="1"/>
          </p:cNvPicPr>
          <p:nvPr/>
        </p:nvPicPr>
        <p:blipFill>
          <a:blip r:embed="rId3"/>
          <a:stretch>
            <a:fillRect/>
          </a:stretch>
        </p:blipFill>
        <p:spPr>
          <a:xfrm>
            <a:off x="1460500" y="3611438"/>
            <a:ext cx="3111500" cy="1055688"/>
          </a:xfrm>
          <a:prstGeom prst="rect">
            <a:avLst/>
          </a:prstGeom>
        </p:spPr>
      </p:pic>
    </p:spTree>
    <p:extLst>
      <p:ext uri="{BB962C8B-B14F-4D97-AF65-F5344CB8AC3E}">
        <p14:creationId xmlns:p14="http://schemas.microsoft.com/office/powerpoint/2010/main" val="4003605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042" y="273844"/>
            <a:ext cx="7886700" cy="445112"/>
          </a:xfrm>
        </p:spPr>
        <p:txBody>
          <a:bodyPr/>
          <a:lstStyle/>
          <a:p>
            <a:r>
              <a:rPr lang="en-US" b="1" dirty="0">
                <a:solidFill>
                  <a:schemeClr val="tx2"/>
                </a:solidFill>
              </a:rPr>
              <a:t>Why VSU Chose </a:t>
            </a:r>
            <a:r>
              <a:rPr lang="en-US" b="1" dirty="0" err="1">
                <a:solidFill>
                  <a:schemeClr val="tx2"/>
                </a:solidFill>
              </a:rPr>
              <a:t>PaymentWorks</a:t>
            </a:r>
            <a:endParaRPr lang="en-US" b="1" dirty="0">
              <a:solidFill>
                <a:schemeClr val="tx2"/>
              </a:solidFill>
            </a:endParaRPr>
          </a:p>
        </p:txBody>
      </p:sp>
      <p:sp>
        <p:nvSpPr>
          <p:cNvPr id="3" name="Content Placeholder 2"/>
          <p:cNvSpPr>
            <a:spLocks noGrp="1"/>
          </p:cNvSpPr>
          <p:nvPr>
            <p:ph idx="1"/>
          </p:nvPr>
        </p:nvSpPr>
        <p:spPr>
          <a:xfrm>
            <a:off x="628650" y="854766"/>
            <a:ext cx="7886700" cy="3762954"/>
          </a:xfrm>
        </p:spPr>
        <p:txBody>
          <a:bodyPr>
            <a:normAutofit/>
          </a:bodyPr>
          <a:lstStyle/>
          <a:p>
            <a:r>
              <a:rPr lang="en-US" dirty="0"/>
              <a:t>Introduce a significant change of vendor detail procedures and establish a process for obtaining, handling, and changing sensitive information.</a:t>
            </a:r>
          </a:p>
          <a:p>
            <a:r>
              <a:rPr lang="en-US" dirty="0"/>
              <a:t>Formal automated validation process of supplier information against national and federal databases for TINS, addresses, and banking information.</a:t>
            </a:r>
          </a:p>
          <a:p>
            <a:r>
              <a:rPr lang="en-US" dirty="0"/>
              <a:t>Reduce paper/scanned information on vendors into our finance database, helping  to reduce any fraud from inside.</a:t>
            </a:r>
          </a:p>
          <a:p>
            <a:r>
              <a:rPr lang="en-US" dirty="0"/>
              <a:t>Vendors have confidence that their information is more secure and not “floating” around campus.</a:t>
            </a:r>
          </a:p>
          <a:p>
            <a:endParaRPr lang="en-US" dirty="0"/>
          </a:p>
          <a:p>
            <a:endParaRPr lang="en-US" dirty="0"/>
          </a:p>
          <a:p>
            <a:endParaRPr lang="en-US" dirty="0"/>
          </a:p>
        </p:txBody>
      </p:sp>
    </p:spTree>
    <p:extLst>
      <p:ext uri="{BB962C8B-B14F-4D97-AF65-F5344CB8AC3E}">
        <p14:creationId xmlns:p14="http://schemas.microsoft.com/office/powerpoint/2010/main" val="3164752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036F0-367A-5844-8091-95A3653CF1D0}"/>
              </a:ext>
            </a:extLst>
          </p:cNvPr>
          <p:cNvSpPr>
            <a:spLocks noGrp="1"/>
          </p:cNvSpPr>
          <p:nvPr>
            <p:ph type="title"/>
          </p:nvPr>
        </p:nvSpPr>
        <p:spPr/>
        <p:txBody>
          <a:bodyPr/>
          <a:lstStyle/>
          <a:p>
            <a:r>
              <a:rPr lang="en-US" dirty="0"/>
              <a:t>The Solution!</a:t>
            </a:r>
          </a:p>
        </p:txBody>
      </p:sp>
      <p:sp>
        <p:nvSpPr>
          <p:cNvPr id="3" name="Text Placeholder 2">
            <a:extLst>
              <a:ext uri="{FF2B5EF4-FFF2-40B4-BE49-F238E27FC236}">
                <a16:creationId xmlns:a16="http://schemas.microsoft.com/office/drawing/2014/main" id="{BAC2AC44-A999-0F4A-8DC3-B0B2AF74BBF3}"/>
              </a:ext>
            </a:extLst>
          </p:cNvPr>
          <p:cNvSpPr>
            <a:spLocks noGrp="1"/>
          </p:cNvSpPr>
          <p:nvPr>
            <p:ph type="body" idx="1"/>
          </p:nvPr>
        </p:nvSpPr>
        <p:spPr/>
        <p:txBody>
          <a:bodyPr/>
          <a:lstStyle/>
          <a:p>
            <a:r>
              <a:rPr lang="en-US" dirty="0"/>
              <a:t>Adopting Vendor Management Best Practices through a Network Approach</a:t>
            </a:r>
          </a:p>
        </p:txBody>
      </p:sp>
    </p:spTree>
    <p:extLst>
      <p:ext uri="{BB962C8B-B14F-4D97-AF65-F5344CB8AC3E}">
        <p14:creationId xmlns:p14="http://schemas.microsoft.com/office/powerpoint/2010/main" val="3031378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74716-62C4-5346-8F51-A51B91F26DD5}"/>
              </a:ext>
            </a:extLst>
          </p:cNvPr>
          <p:cNvSpPr>
            <a:spLocks noGrp="1"/>
          </p:cNvSpPr>
          <p:nvPr>
            <p:ph type="title"/>
          </p:nvPr>
        </p:nvSpPr>
        <p:spPr/>
        <p:txBody>
          <a:bodyPr/>
          <a:lstStyle/>
          <a:p>
            <a:r>
              <a:rPr lang="en-US" b="1" dirty="0">
                <a:solidFill>
                  <a:schemeClr val="tx2"/>
                </a:solidFill>
              </a:rPr>
              <a:t>Network Approach Leads to Best Practices </a:t>
            </a:r>
            <a:endParaRPr lang="en-US" dirty="0"/>
          </a:p>
        </p:txBody>
      </p:sp>
      <p:grpSp>
        <p:nvGrpSpPr>
          <p:cNvPr id="4" name="Group 3">
            <a:extLst>
              <a:ext uri="{FF2B5EF4-FFF2-40B4-BE49-F238E27FC236}">
                <a16:creationId xmlns:a16="http://schemas.microsoft.com/office/drawing/2014/main" id="{F1B6A21B-E473-4E4D-8754-F8EDBE89117D}"/>
              </a:ext>
            </a:extLst>
          </p:cNvPr>
          <p:cNvGrpSpPr/>
          <p:nvPr/>
        </p:nvGrpSpPr>
        <p:grpSpPr>
          <a:xfrm>
            <a:off x="2189552" y="850740"/>
            <a:ext cx="4843598" cy="3435724"/>
            <a:chOff x="2189552" y="850740"/>
            <a:chExt cx="4843598" cy="3435724"/>
          </a:xfrm>
        </p:grpSpPr>
        <p:pic>
          <p:nvPicPr>
            <p:cNvPr id="5" name="Picture 4">
              <a:extLst>
                <a:ext uri="{FF2B5EF4-FFF2-40B4-BE49-F238E27FC236}">
                  <a16:creationId xmlns:a16="http://schemas.microsoft.com/office/drawing/2014/main" id="{13466019-49F2-8A4E-B6E9-DDD74A6603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9552" y="850740"/>
              <a:ext cx="4843598" cy="3435724"/>
            </a:xfrm>
            <a:prstGeom prst="rect">
              <a:avLst/>
            </a:prstGeom>
          </p:spPr>
        </p:pic>
        <p:sp>
          <p:nvSpPr>
            <p:cNvPr id="6" name="Oval 5">
              <a:extLst>
                <a:ext uri="{FF2B5EF4-FFF2-40B4-BE49-F238E27FC236}">
                  <a16:creationId xmlns:a16="http://schemas.microsoft.com/office/drawing/2014/main" id="{2EFDBAA9-5676-F148-82B4-798409A79865}"/>
                </a:ext>
              </a:extLst>
            </p:cNvPr>
            <p:cNvSpPr/>
            <p:nvPr/>
          </p:nvSpPr>
          <p:spPr>
            <a:xfrm>
              <a:off x="2933037" y="1054945"/>
              <a:ext cx="926268" cy="926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E196272E-86CF-0549-A1F7-D6A54A1918DB}"/>
                </a:ext>
              </a:extLst>
            </p:cNvPr>
            <p:cNvPicPr>
              <a:picLocks noChangeAspect="1"/>
            </p:cNvPicPr>
            <p:nvPr/>
          </p:nvPicPr>
          <p:blipFill rotWithShape="1">
            <a:blip r:embed="rId3">
              <a:extLst>
                <a:ext uri="{28A0092B-C50C-407E-A947-70E740481C1C}">
                  <a14:useLocalDpi xmlns:a14="http://schemas.microsoft.com/office/drawing/2010/main" val="0"/>
                </a:ext>
              </a:extLst>
            </a:blip>
            <a:srcRect l="12444" t="20997" r="13320" b="30853"/>
            <a:stretch/>
          </p:blipFill>
          <p:spPr>
            <a:xfrm>
              <a:off x="3014102" y="1331037"/>
              <a:ext cx="764138" cy="319744"/>
            </a:xfrm>
            <a:prstGeom prst="rect">
              <a:avLst/>
            </a:prstGeom>
          </p:spPr>
        </p:pic>
        <p:sp>
          <p:nvSpPr>
            <p:cNvPr id="8" name="Oval 7">
              <a:extLst>
                <a:ext uri="{FF2B5EF4-FFF2-40B4-BE49-F238E27FC236}">
                  <a16:creationId xmlns:a16="http://schemas.microsoft.com/office/drawing/2014/main" id="{AD3BE7DD-ACD3-0541-B7C7-29355D6B4BEC}"/>
                </a:ext>
              </a:extLst>
            </p:cNvPr>
            <p:cNvSpPr/>
            <p:nvPr/>
          </p:nvSpPr>
          <p:spPr>
            <a:xfrm>
              <a:off x="2939761" y="3160066"/>
              <a:ext cx="926268" cy="926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38106088-C2FE-7045-98B3-570CDD6AF8B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93963" y="3420100"/>
              <a:ext cx="671748" cy="491216"/>
            </a:xfrm>
            <a:prstGeom prst="rect">
              <a:avLst/>
            </a:prstGeom>
          </p:spPr>
        </p:pic>
        <p:sp>
          <p:nvSpPr>
            <p:cNvPr id="10" name="Oval 9">
              <a:extLst>
                <a:ext uri="{FF2B5EF4-FFF2-40B4-BE49-F238E27FC236}">
                  <a16:creationId xmlns:a16="http://schemas.microsoft.com/office/drawing/2014/main" id="{6159120C-970D-D14E-AC15-5A3DE54DB141}"/>
                </a:ext>
              </a:extLst>
            </p:cNvPr>
            <p:cNvSpPr/>
            <p:nvPr/>
          </p:nvSpPr>
          <p:spPr>
            <a:xfrm>
              <a:off x="2393560" y="2123346"/>
              <a:ext cx="926268" cy="9262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F61124A9-1823-CF4E-B400-025148620EE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51815" y="2462074"/>
              <a:ext cx="788924" cy="226504"/>
            </a:xfrm>
            <a:prstGeom prst="rect">
              <a:avLst/>
            </a:prstGeom>
          </p:spPr>
        </p:pic>
      </p:grpSp>
      <p:sp>
        <p:nvSpPr>
          <p:cNvPr id="12" name="TextBox 11">
            <a:extLst>
              <a:ext uri="{FF2B5EF4-FFF2-40B4-BE49-F238E27FC236}">
                <a16:creationId xmlns:a16="http://schemas.microsoft.com/office/drawing/2014/main" id="{9149B6D8-22ED-1446-AF4F-D733B2DB4FC5}"/>
              </a:ext>
            </a:extLst>
          </p:cNvPr>
          <p:cNvSpPr txBox="1"/>
          <p:nvPr/>
        </p:nvSpPr>
        <p:spPr>
          <a:xfrm>
            <a:off x="687699" y="1654778"/>
            <a:ext cx="1234901" cy="1915909"/>
          </a:xfrm>
          <a:prstGeom prst="rect">
            <a:avLst/>
          </a:prstGeom>
          <a:noFill/>
        </p:spPr>
        <p:txBody>
          <a:bodyPr wrap="square" rtlCol="0">
            <a:spAutoFit/>
          </a:bodyPr>
          <a:lstStyle/>
          <a:p>
            <a:pPr algn="ctr"/>
            <a:r>
              <a:rPr lang="en-US" sz="1200" i="1" dirty="0">
                <a:solidFill>
                  <a:srgbClr val="4AACE1"/>
                </a:solidFill>
              </a:rPr>
              <a:t>“</a:t>
            </a:r>
            <a:r>
              <a:rPr lang="en-US" sz="1200" i="1" dirty="0" err="1">
                <a:solidFill>
                  <a:srgbClr val="4AACE1"/>
                </a:solidFill>
              </a:rPr>
              <a:t>PaymentWorks</a:t>
            </a:r>
            <a:r>
              <a:rPr lang="en-US" sz="1200" i="1" dirty="0">
                <a:solidFill>
                  <a:srgbClr val="4AACE1"/>
                </a:solidFill>
              </a:rPr>
              <a:t> will normalize / standardize the process across the the UC System and all higher-</a:t>
            </a:r>
            <a:r>
              <a:rPr lang="en-US" sz="1200" i="1" dirty="0" err="1">
                <a:solidFill>
                  <a:srgbClr val="4AACE1"/>
                </a:solidFill>
              </a:rPr>
              <a:t>ed</a:t>
            </a:r>
            <a:r>
              <a:rPr lang="en-US" sz="1200" i="1" dirty="0">
                <a:solidFill>
                  <a:srgbClr val="4AACE1"/>
                </a:solidFill>
              </a:rPr>
              <a:t> and healthcare.” </a:t>
            </a:r>
          </a:p>
          <a:p>
            <a:pPr algn="ctr"/>
            <a:endParaRPr lang="en-US" sz="1200" b="1" dirty="0">
              <a:solidFill>
                <a:srgbClr val="002060"/>
              </a:solidFill>
            </a:endParaRPr>
          </a:p>
          <a:p>
            <a:pPr algn="ctr"/>
            <a:r>
              <a:rPr lang="en-US" sz="1050" b="1" dirty="0">
                <a:solidFill>
                  <a:srgbClr val="002060"/>
                </a:solidFill>
              </a:rPr>
              <a:t>-  CPO,  UC Davis</a:t>
            </a:r>
          </a:p>
        </p:txBody>
      </p:sp>
      <p:sp>
        <p:nvSpPr>
          <p:cNvPr id="13" name="TextBox 12">
            <a:extLst>
              <a:ext uri="{FF2B5EF4-FFF2-40B4-BE49-F238E27FC236}">
                <a16:creationId xmlns:a16="http://schemas.microsoft.com/office/drawing/2014/main" id="{75415C0E-8D70-284E-B02D-A13268C8CF31}"/>
              </a:ext>
            </a:extLst>
          </p:cNvPr>
          <p:cNvSpPr txBox="1"/>
          <p:nvPr/>
        </p:nvSpPr>
        <p:spPr>
          <a:xfrm>
            <a:off x="7208356" y="1603995"/>
            <a:ext cx="1388797" cy="1685077"/>
          </a:xfrm>
          <a:prstGeom prst="rect">
            <a:avLst/>
          </a:prstGeom>
          <a:noFill/>
        </p:spPr>
        <p:txBody>
          <a:bodyPr wrap="square" rtlCol="0">
            <a:spAutoFit/>
          </a:bodyPr>
          <a:lstStyle/>
          <a:p>
            <a:pPr algn="ctr"/>
            <a:r>
              <a:rPr lang="en-US" sz="1200" i="1" dirty="0">
                <a:solidFill>
                  <a:srgbClr val="4AACE1"/>
                </a:solidFill>
              </a:rPr>
              <a:t>“As the network grows, every school and health system will have no reason </a:t>
            </a:r>
            <a:r>
              <a:rPr lang="en-US" sz="1200" i="1">
                <a:solidFill>
                  <a:srgbClr val="4AACE1"/>
                </a:solidFill>
              </a:rPr>
              <a:t>to not</a:t>
            </a:r>
            <a:r>
              <a:rPr lang="en-US" sz="1200" i="1" dirty="0">
                <a:solidFill>
                  <a:srgbClr val="4AACE1"/>
                </a:solidFill>
              </a:rPr>
              <a:t> </a:t>
            </a:r>
            <a:r>
              <a:rPr lang="en-US" sz="1200" i="1">
                <a:solidFill>
                  <a:srgbClr val="4AACE1"/>
                </a:solidFill>
              </a:rPr>
              <a:t>use </a:t>
            </a:r>
            <a:r>
              <a:rPr lang="en-US" sz="1200" i="1" dirty="0" err="1">
                <a:solidFill>
                  <a:srgbClr val="4AACE1"/>
                </a:solidFill>
              </a:rPr>
              <a:t>PaymentWorks</a:t>
            </a:r>
            <a:r>
              <a:rPr lang="en-US" sz="1200" i="1" dirty="0">
                <a:solidFill>
                  <a:srgbClr val="4AACE1"/>
                </a:solidFill>
              </a:rPr>
              <a:t>”</a:t>
            </a:r>
          </a:p>
          <a:p>
            <a:pPr algn="ctr"/>
            <a:r>
              <a:rPr lang="en-US" sz="1050" b="1" dirty="0">
                <a:solidFill>
                  <a:srgbClr val="002060"/>
                </a:solidFill>
              </a:rPr>
              <a:t/>
            </a:r>
            <a:br>
              <a:rPr lang="en-US" sz="1050" b="1" dirty="0">
                <a:solidFill>
                  <a:srgbClr val="002060"/>
                </a:solidFill>
              </a:rPr>
            </a:br>
            <a:r>
              <a:rPr lang="en-US" sz="1050" b="1" dirty="0">
                <a:solidFill>
                  <a:srgbClr val="002060"/>
                </a:solidFill>
              </a:rPr>
              <a:t>-  CPO,  Johns Hopkins</a:t>
            </a:r>
          </a:p>
        </p:txBody>
      </p:sp>
      <p:sp>
        <p:nvSpPr>
          <p:cNvPr id="14" name="TextBox 13">
            <a:extLst>
              <a:ext uri="{FF2B5EF4-FFF2-40B4-BE49-F238E27FC236}">
                <a16:creationId xmlns:a16="http://schemas.microsoft.com/office/drawing/2014/main" id="{B592E889-8CBF-D744-B71C-358995ADCE5E}"/>
              </a:ext>
            </a:extLst>
          </p:cNvPr>
          <p:cNvSpPr txBox="1"/>
          <p:nvPr/>
        </p:nvSpPr>
        <p:spPr>
          <a:xfrm>
            <a:off x="4058945" y="2099499"/>
            <a:ext cx="1062722" cy="938719"/>
          </a:xfrm>
          <a:prstGeom prst="rect">
            <a:avLst/>
          </a:prstGeom>
          <a:noFill/>
        </p:spPr>
        <p:txBody>
          <a:bodyPr wrap="square" rtlCol="0">
            <a:spAutoFit/>
          </a:bodyPr>
          <a:lstStyle/>
          <a:p>
            <a:pPr algn="ctr"/>
            <a:r>
              <a:rPr lang="en-US" sz="1100" b="1" dirty="0">
                <a:solidFill>
                  <a:schemeClr val="bg1"/>
                </a:solidFill>
              </a:rPr>
              <a:t>Supplier Identity &amp; Credential Management</a:t>
            </a:r>
          </a:p>
          <a:p>
            <a:pPr algn="ctr"/>
            <a:r>
              <a:rPr lang="en-US" sz="1100" b="1" dirty="0">
                <a:solidFill>
                  <a:schemeClr val="bg1"/>
                </a:solidFill>
              </a:rPr>
              <a:t>Network</a:t>
            </a:r>
          </a:p>
        </p:txBody>
      </p:sp>
    </p:spTree>
    <p:extLst>
      <p:ext uri="{BB962C8B-B14F-4D97-AF65-F5344CB8AC3E}">
        <p14:creationId xmlns:p14="http://schemas.microsoft.com/office/powerpoint/2010/main" val="866548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7E931-8964-B848-A939-1F3DF11D3A19}"/>
              </a:ext>
            </a:extLst>
          </p:cNvPr>
          <p:cNvSpPr>
            <a:spLocks noGrp="1"/>
          </p:cNvSpPr>
          <p:nvPr>
            <p:ph type="title"/>
          </p:nvPr>
        </p:nvSpPr>
        <p:spPr/>
        <p:txBody>
          <a:bodyPr/>
          <a:lstStyle/>
          <a:p>
            <a:r>
              <a:rPr lang="en-US" b="1" dirty="0">
                <a:solidFill>
                  <a:schemeClr val="tx2"/>
                </a:solidFill>
              </a:rPr>
              <a:t>Compliance</a:t>
            </a:r>
            <a:endParaRPr lang="en-US" dirty="0"/>
          </a:p>
        </p:txBody>
      </p:sp>
      <p:graphicFrame>
        <p:nvGraphicFramePr>
          <p:cNvPr id="7" name="Diagram 6">
            <a:extLst>
              <a:ext uri="{FF2B5EF4-FFF2-40B4-BE49-F238E27FC236}">
                <a16:creationId xmlns:a16="http://schemas.microsoft.com/office/drawing/2014/main" id="{43701BF8-0586-D942-99BC-1563ED45FC06}"/>
              </a:ext>
            </a:extLst>
          </p:cNvPr>
          <p:cNvGraphicFramePr/>
          <p:nvPr>
            <p:extLst/>
          </p:nvPr>
        </p:nvGraphicFramePr>
        <p:xfrm>
          <a:off x="2042766" y="862495"/>
          <a:ext cx="5058468" cy="3483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9276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Picture 41"/>
          <p:cNvPicPr>
            <a:picLocks noChangeAspect="1"/>
          </p:cNvPicPr>
          <p:nvPr/>
        </p:nvPicPr>
        <p:blipFill rotWithShape="1">
          <a:blip r:embed="rId2">
            <a:extLst>
              <a:ext uri="{28A0092B-C50C-407E-A947-70E740481C1C}">
                <a14:useLocalDpi xmlns:a14="http://schemas.microsoft.com/office/drawing/2010/main" val="0"/>
              </a:ext>
            </a:extLst>
          </a:blip>
          <a:srcRect l="23535" r="23652"/>
          <a:stretch/>
        </p:blipFill>
        <p:spPr>
          <a:xfrm>
            <a:off x="2690169" y="659281"/>
            <a:ext cx="4078933" cy="3834669"/>
          </a:xfrm>
          <a:prstGeom prst="rect">
            <a:avLst/>
          </a:prstGeom>
        </p:spPr>
      </p:pic>
      <p:sp>
        <p:nvSpPr>
          <p:cNvPr id="2" name="Title 1"/>
          <p:cNvSpPr>
            <a:spLocks noGrp="1"/>
          </p:cNvSpPr>
          <p:nvPr>
            <p:ph type="title"/>
          </p:nvPr>
        </p:nvSpPr>
        <p:spPr>
          <a:xfrm>
            <a:off x="97396" y="56227"/>
            <a:ext cx="7886700" cy="445112"/>
          </a:xfrm>
        </p:spPr>
        <p:txBody>
          <a:bodyPr>
            <a:normAutofit/>
          </a:bodyPr>
          <a:lstStyle/>
          <a:p>
            <a:r>
              <a:rPr lang="en-US" b="1" dirty="0">
                <a:solidFill>
                  <a:schemeClr val="tx2"/>
                </a:solidFill>
              </a:rPr>
              <a:t>Everything is Backed up by Business Controls</a:t>
            </a:r>
          </a:p>
        </p:txBody>
      </p:sp>
      <p:sp>
        <p:nvSpPr>
          <p:cNvPr id="8" name="TextBox 7"/>
          <p:cNvSpPr txBox="1"/>
          <p:nvPr/>
        </p:nvSpPr>
        <p:spPr>
          <a:xfrm>
            <a:off x="4822189" y="3600223"/>
            <a:ext cx="1251653" cy="461665"/>
          </a:xfrm>
          <a:prstGeom prst="rect">
            <a:avLst/>
          </a:prstGeom>
          <a:noFill/>
        </p:spPr>
        <p:txBody>
          <a:bodyPr wrap="square" rtlCol="0">
            <a:spAutoFit/>
          </a:bodyPr>
          <a:lstStyle/>
          <a:p>
            <a:pPr algn="ctr"/>
            <a:r>
              <a:rPr lang="en-US" sz="1200" b="1" dirty="0">
                <a:solidFill>
                  <a:schemeClr val="bg1"/>
                </a:solidFill>
              </a:rPr>
              <a:t>Hiding Sensitive Information</a:t>
            </a:r>
          </a:p>
        </p:txBody>
      </p:sp>
      <p:sp>
        <p:nvSpPr>
          <p:cNvPr id="9" name="TextBox 8"/>
          <p:cNvSpPr txBox="1"/>
          <p:nvPr/>
        </p:nvSpPr>
        <p:spPr>
          <a:xfrm>
            <a:off x="5248270" y="1387083"/>
            <a:ext cx="1306275" cy="646331"/>
          </a:xfrm>
          <a:prstGeom prst="rect">
            <a:avLst/>
          </a:prstGeom>
          <a:noFill/>
        </p:spPr>
        <p:txBody>
          <a:bodyPr wrap="square" rtlCol="0">
            <a:spAutoFit/>
          </a:bodyPr>
          <a:lstStyle/>
          <a:p>
            <a:pPr algn="ctr"/>
            <a:r>
              <a:rPr lang="en-US" sz="1200" b="1" dirty="0">
                <a:solidFill>
                  <a:schemeClr val="bg1"/>
                </a:solidFill>
              </a:rPr>
              <a:t>Payment Visibility / </a:t>
            </a:r>
          </a:p>
          <a:p>
            <a:pPr algn="ctr"/>
            <a:r>
              <a:rPr lang="en-US" sz="1200" b="1" dirty="0">
                <a:solidFill>
                  <a:schemeClr val="bg1"/>
                </a:solidFill>
              </a:rPr>
              <a:t>Analysis</a:t>
            </a:r>
          </a:p>
        </p:txBody>
      </p:sp>
      <p:sp>
        <p:nvSpPr>
          <p:cNvPr id="11" name="TextBox 10"/>
          <p:cNvSpPr txBox="1"/>
          <p:nvPr/>
        </p:nvSpPr>
        <p:spPr>
          <a:xfrm>
            <a:off x="3561700" y="3600224"/>
            <a:ext cx="1135915" cy="461665"/>
          </a:xfrm>
          <a:prstGeom prst="rect">
            <a:avLst/>
          </a:prstGeom>
          <a:noFill/>
        </p:spPr>
        <p:txBody>
          <a:bodyPr wrap="square" rtlCol="0">
            <a:spAutoFit/>
          </a:bodyPr>
          <a:lstStyle/>
          <a:p>
            <a:pPr algn="ctr"/>
            <a:r>
              <a:rPr lang="en-US" sz="1200" b="1" dirty="0">
                <a:solidFill>
                  <a:schemeClr val="bg1"/>
                </a:solidFill>
              </a:rPr>
              <a:t>Bank Account Controls</a:t>
            </a:r>
          </a:p>
        </p:txBody>
      </p:sp>
      <p:sp>
        <p:nvSpPr>
          <p:cNvPr id="13" name="TextBox 12"/>
          <p:cNvSpPr txBox="1"/>
          <p:nvPr/>
        </p:nvSpPr>
        <p:spPr>
          <a:xfrm>
            <a:off x="5611710" y="2488741"/>
            <a:ext cx="1068624" cy="461665"/>
          </a:xfrm>
          <a:prstGeom prst="rect">
            <a:avLst/>
          </a:prstGeom>
          <a:noFill/>
        </p:spPr>
        <p:txBody>
          <a:bodyPr wrap="square" rtlCol="0">
            <a:spAutoFit/>
          </a:bodyPr>
          <a:lstStyle/>
          <a:p>
            <a:pPr algn="ctr"/>
            <a:r>
              <a:rPr lang="en-US" sz="1200" b="1" dirty="0">
                <a:solidFill>
                  <a:schemeClr val="bg1"/>
                </a:solidFill>
              </a:rPr>
              <a:t>Vendor Compliance</a:t>
            </a:r>
          </a:p>
        </p:txBody>
      </p:sp>
      <p:sp>
        <p:nvSpPr>
          <p:cNvPr id="14" name="TextBox 13"/>
          <p:cNvSpPr txBox="1"/>
          <p:nvPr/>
        </p:nvSpPr>
        <p:spPr>
          <a:xfrm>
            <a:off x="4121255" y="2372129"/>
            <a:ext cx="1267570" cy="523220"/>
          </a:xfrm>
          <a:prstGeom prst="rect">
            <a:avLst/>
          </a:prstGeom>
          <a:noFill/>
        </p:spPr>
        <p:txBody>
          <a:bodyPr wrap="square" rtlCol="0">
            <a:spAutoFit/>
          </a:bodyPr>
          <a:lstStyle/>
          <a:p>
            <a:pPr algn="ctr"/>
            <a:r>
              <a:rPr lang="en-US" sz="1400" b="1" dirty="0">
                <a:solidFill>
                  <a:schemeClr val="bg1"/>
                </a:solidFill>
              </a:rPr>
              <a:t>Business Controls</a:t>
            </a:r>
          </a:p>
        </p:txBody>
      </p:sp>
      <p:sp>
        <p:nvSpPr>
          <p:cNvPr id="43" name="TextBox 42"/>
          <p:cNvSpPr txBox="1"/>
          <p:nvPr/>
        </p:nvSpPr>
        <p:spPr>
          <a:xfrm>
            <a:off x="4188307" y="939776"/>
            <a:ext cx="1200518" cy="276999"/>
          </a:xfrm>
          <a:prstGeom prst="rect">
            <a:avLst/>
          </a:prstGeom>
          <a:noFill/>
        </p:spPr>
        <p:txBody>
          <a:bodyPr wrap="square" rtlCol="0">
            <a:spAutoFit/>
          </a:bodyPr>
          <a:lstStyle/>
          <a:p>
            <a:pPr algn="ctr"/>
            <a:r>
              <a:rPr lang="en-US" sz="1200" b="1" dirty="0">
                <a:solidFill>
                  <a:schemeClr val="bg1"/>
                </a:solidFill>
              </a:rPr>
              <a:t>Single Sign On</a:t>
            </a:r>
          </a:p>
        </p:txBody>
      </p:sp>
      <p:sp>
        <p:nvSpPr>
          <p:cNvPr id="44" name="TextBox 43"/>
          <p:cNvSpPr txBox="1"/>
          <p:nvPr/>
        </p:nvSpPr>
        <p:spPr>
          <a:xfrm>
            <a:off x="2932887" y="1421035"/>
            <a:ext cx="1255420" cy="646331"/>
          </a:xfrm>
          <a:prstGeom prst="rect">
            <a:avLst/>
          </a:prstGeom>
          <a:noFill/>
        </p:spPr>
        <p:txBody>
          <a:bodyPr wrap="square" rtlCol="0">
            <a:spAutoFit/>
          </a:bodyPr>
          <a:lstStyle/>
          <a:p>
            <a:pPr algn="ctr"/>
            <a:r>
              <a:rPr lang="en-US" sz="1200" b="1" dirty="0">
                <a:solidFill>
                  <a:schemeClr val="bg1"/>
                </a:solidFill>
              </a:rPr>
              <a:t>Trackable Record of all Activity</a:t>
            </a:r>
          </a:p>
        </p:txBody>
      </p:sp>
      <p:sp>
        <p:nvSpPr>
          <p:cNvPr id="49" name="TextBox 48"/>
          <p:cNvSpPr txBox="1"/>
          <p:nvPr/>
        </p:nvSpPr>
        <p:spPr>
          <a:xfrm>
            <a:off x="2845511" y="2526017"/>
            <a:ext cx="936481" cy="646331"/>
          </a:xfrm>
          <a:prstGeom prst="rect">
            <a:avLst/>
          </a:prstGeom>
          <a:noFill/>
        </p:spPr>
        <p:txBody>
          <a:bodyPr wrap="square" rtlCol="0">
            <a:spAutoFit/>
          </a:bodyPr>
          <a:lstStyle/>
          <a:p>
            <a:pPr algn="ctr"/>
            <a:r>
              <a:rPr lang="en-US" sz="1200" b="1" dirty="0">
                <a:solidFill>
                  <a:schemeClr val="bg1"/>
                </a:solidFill>
              </a:rPr>
              <a:t>Workflow / Approval Processes</a:t>
            </a:r>
          </a:p>
        </p:txBody>
      </p:sp>
    </p:spTree>
    <p:extLst>
      <p:ext uri="{BB962C8B-B14F-4D97-AF65-F5344CB8AC3E}">
        <p14:creationId xmlns:p14="http://schemas.microsoft.com/office/powerpoint/2010/main" val="2577357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3" grpId="0"/>
      <p:bldP spid="14" grpId="0"/>
      <p:bldP spid="43" grpId="0"/>
      <p:bldP spid="44" grpId="0"/>
      <p:bldP spid="4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21785-ACE5-4046-BCC9-5269F780828A}"/>
              </a:ext>
            </a:extLst>
          </p:cNvPr>
          <p:cNvSpPr>
            <a:spLocks noGrp="1"/>
          </p:cNvSpPr>
          <p:nvPr>
            <p:ph type="title"/>
          </p:nvPr>
        </p:nvSpPr>
        <p:spPr>
          <a:xfrm>
            <a:off x="308610" y="273844"/>
            <a:ext cx="7886700" cy="445112"/>
          </a:xfrm>
        </p:spPr>
        <p:txBody>
          <a:bodyPr/>
          <a:lstStyle/>
          <a:p>
            <a:r>
              <a:rPr lang="en-US" b="1" dirty="0">
                <a:solidFill>
                  <a:schemeClr val="tx2"/>
                </a:solidFill>
              </a:rPr>
              <a:t>VSU-After Implementation of PaymentWorks</a:t>
            </a:r>
          </a:p>
        </p:txBody>
      </p:sp>
      <p:sp>
        <p:nvSpPr>
          <p:cNvPr id="3" name="Content Placeholder 2">
            <a:extLst>
              <a:ext uri="{FF2B5EF4-FFF2-40B4-BE49-F238E27FC236}">
                <a16:creationId xmlns:a16="http://schemas.microsoft.com/office/drawing/2014/main" id="{F446E6A7-0F05-1C4D-9CF4-56ACBDD4B719}"/>
              </a:ext>
            </a:extLst>
          </p:cNvPr>
          <p:cNvSpPr>
            <a:spLocks noGrp="1"/>
          </p:cNvSpPr>
          <p:nvPr>
            <p:ph idx="1"/>
          </p:nvPr>
        </p:nvSpPr>
        <p:spPr/>
        <p:txBody>
          <a:bodyPr>
            <a:normAutofit/>
          </a:bodyPr>
          <a:lstStyle/>
          <a:p>
            <a:r>
              <a:rPr lang="en-US" dirty="0"/>
              <a:t>Invites are sent to potential vendors by our campus departments who have attended training and gained access to </a:t>
            </a:r>
            <a:r>
              <a:rPr lang="en-US" dirty="0" err="1"/>
              <a:t>PaymentWorks</a:t>
            </a:r>
            <a:r>
              <a:rPr lang="en-US" dirty="0"/>
              <a:t>.</a:t>
            </a:r>
          </a:p>
          <a:p>
            <a:r>
              <a:rPr lang="en-US" dirty="0"/>
              <a:t>The invite is the extent of involvement by the campus departments.  </a:t>
            </a:r>
          </a:p>
          <a:p>
            <a:r>
              <a:rPr lang="en-US" dirty="0"/>
              <a:t>Supplier completes all registration information through the PaymentWorks tool including W9 information and banking details.</a:t>
            </a:r>
          </a:p>
          <a:p>
            <a:r>
              <a:rPr lang="en-US" dirty="0"/>
              <a:t>Validation is completed on the TINS, address and banking information by </a:t>
            </a:r>
            <a:r>
              <a:rPr lang="en-US" dirty="0" err="1"/>
              <a:t>PaymentWorks</a:t>
            </a:r>
            <a:r>
              <a:rPr lang="en-US" dirty="0"/>
              <a:t>.</a:t>
            </a:r>
          </a:p>
        </p:txBody>
      </p:sp>
    </p:spTree>
    <p:extLst>
      <p:ext uri="{BB962C8B-B14F-4D97-AF65-F5344CB8AC3E}">
        <p14:creationId xmlns:p14="http://schemas.microsoft.com/office/powerpoint/2010/main" val="1027134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A1DFB64-7714-084E-8BDF-0CE6AAC0B5B6}"/>
              </a:ext>
            </a:extLst>
          </p:cNvPr>
          <p:cNvPicPr>
            <a:picLocks noChangeAspect="1"/>
          </p:cNvPicPr>
          <p:nvPr/>
        </p:nvPicPr>
        <p:blipFill>
          <a:blip r:embed="rId2"/>
          <a:stretch>
            <a:fillRect/>
          </a:stretch>
        </p:blipFill>
        <p:spPr>
          <a:xfrm>
            <a:off x="309649" y="485602"/>
            <a:ext cx="4800600" cy="3390900"/>
          </a:xfrm>
          <a:prstGeom prst="rect">
            <a:avLst/>
          </a:prstGeom>
          <a:ln>
            <a:noFill/>
          </a:ln>
          <a:effectLst>
            <a:softEdge rad="112500"/>
          </a:effectLst>
        </p:spPr>
      </p:pic>
      <p:pic>
        <p:nvPicPr>
          <p:cNvPr id="7" name="Picture 6">
            <a:extLst>
              <a:ext uri="{FF2B5EF4-FFF2-40B4-BE49-F238E27FC236}">
                <a16:creationId xmlns:a16="http://schemas.microsoft.com/office/drawing/2014/main" id="{4D7DA55A-DE1C-6249-8B37-56BA50703A4A}"/>
              </a:ext>
            </a:extLst>
          </p:cNvPr>
          <p:cNvPicPr>
            <a:picLocks noChangeAspect="1"/>
          </p:cNvPicPr>
          <p:nvPr/>
        </p:nvPicPr>
        <p:blipFill>
          <a:blip r:embed="rId3"/>
          <a:stretch>
            <a:fillRect/>
          </a:stretch>
        </p:blipFill>
        <p:spPr>
          <a:xfrm>
            <a:off x="4189730" y="1473316"/>
            <a:ext cx="4787900" cy="3327400"/>
          </a:xfrm>
          <a:prstGeom prst="rect">
            <a:avLst/>
          </a:prstGeom>
          <a:ln>
            <a:noFill/>
          </a:ln>
          <a:effectLst>
            <a:softEdge rad="112500"/>
          </a:effectLst>
        </p:spPr>
      </p:pic>
      <p:sp>
        <p:nvSpPr>
          <p:cNvPr id="8" name="Title 1">
            <a:extLst>
              <a:ext uri="{FF2B5EF4-FFF2-40B4-BE49-F238E27FC236}">
                <a16:creationId xmlns:a16="http://schemas.microsoft.com/office/drawing/2014/main" id="{6742262B-110D-EA4A-B32B-E267EBD19424}"/>
              </a:ext>
            </a:extLst>
          </p:cNvPr>
          <p:cNvSpPr>
            <a:spLocks noGrp="1"/>
          </p:cNvSpPr>
          <p:nvPr>
            <p:ph type="title"/>
          </p:nvPr>
        </p:nvSpPr>
        <p:spPr>
          <a:xfrm>
            <a:off x="309649" y="144780"/>
            <a:ext cx="7886700" cy="445112"/>
          </a:xfrm>
        </p:spPr>
        <p:txBody>
          <a:bodyPr/>
          <a:lstStyle/>
          <a:p>
            <a:r>
              <a:rPr lang="en-US" b="1" dirty="0">
                <a:solidFill>
                  <a:schemeClr val="tx2"/>
                </a:solidFill>
              </a:rPr>
              <a:t>VSU Supplier Invite Example</a:t>
            </a:r>
          </a:p>
        </p:txBody>
      </p:sp>
    </p:spTree>
    <p:extLst>
      <p:ext uri="{BB962C8B-B14F-4D97-AF65-F5344CB8AC3E}">
        <p14:creationId xmlns:p14="http://schemas.microsoft.com/office/powerpoint/2010/main" val="1339710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21785-ACE5-4046-BCC9-5269F780828A}"/>
              </a:ext>
            </a:extLst>
          </p:cNvPr>
          <p:cNvSpPr>
            <a:spLocks noGrp="1"/>
          </p:cNvSpPr>
          <p:nvPr>
            <p:ph type="title"/>
          </p:nvPr>
        </p:nvSpPr>
        <p:spPr>
          <a:xfrm>
            <a:off x="308610" y="273844"/>
            <a:ext cx="7886700" cy="445112"/>
          </a:xfrm>
        </p:spPr>
        <p:txBody>
          <a:bodyPr/>
          <a:lstStyle/>
          <a:p>
            <a:r>
              <a:rPr lang="en-US" b="1" dirty="0">
                <a:solidFill>
                  <a:schemeClr val="tx2"/>
                </a:solidFill>
              </a:rPr>
              <a:t>VSU-After Implementation of PaymentWorks</a:t>
            </a:r>
          </a:p>
        </p:txBody>
      </p:sp>
      <p:sp>
        <p:nvSpPr>
          <p:cNvPr id="3" name="Content Placeholder 2">
            <a:extLst>
              <a:ext uri="{FF2B5EF4-FFF2-40B4-BE49-F238E27FC236}">
                <a16:creationId xmlns:a16="http://schemas.microsoft.com/office/drawing/2014/main" id="{F446E6A7-0F05-1C4D-9CF4-56ACBDD4B719}"/>
              </a:ext>
            </a:extLst>
          </p:cNvPr>
          <p:cNvSpPr>
            <a:spLocks noGrp="1"/>
          </p:cNvSpPr>
          <p:nvPr>
            <p:ph idx="1"/>
          </p:nvPr>
        </p:nvSpPr>
        <p:spPr/>
        <p:txBody>
          <a:bodyPr>
            <a:normAutofit/>
          </a:bodyPr>
          <a:lstStyle/>
          <a:p>
            <a:r>
              <a:rPr lang="en-US" dirty="0"/>
              <a:t>All new suppliers are set up through </a:t>
            </a:r>
            <a:r>
              <a:rPr lang="en-US" dirty="0" err="1"/>
              <a:t>PaymentWorks</a:t>
            </a:r>
            <a:r>
              <a:rPr lang="en-US" dirty="0"/>
              <a:t>.</a:t>
            </a:r>
          </a:p>
          <a:p>
            <a:r>
              <a:rPr lang="en-US" dirty="0"/>
              <a:t>Workflow was set in PaymentWorks for </a:t>
            </a:r>
            <a:r>
              <a:rPr lang="en-US" b="1" dirty="0"/>
              <a:t>approval levels </a:t>
            </a:r>
            <a:r>
              <a:rPr lang="en-US" dirty="0"/>
              <a:t>based on standard vendor setup, bank change requests, etc.</a:t>
            </a:r>
          </a:p>
          <a:p>
            <a:r>
              <a:rPr lang="en-US" b="1" dirty="0"/>
              <a:t>Invites can include a personal statement </a:t>
            </a:r>
            <a:r>
              <a:rPr lang="en-US" dirty="0"/>
              <a:t>from the invitee so vendors recognize the person sending the request.</a:t>
            </a:r>
          </a:p>
          <a:p>
            <a:r>
              <a:rPr lang="en-US" b="1" dirty="0"/>
              <a:t>Process time </a:t>
            </a:r>
            <a:r>
              <a:rPr lang="en-US" dirty="0"/>
              <a:t>for has been reduced for vendor setup!</a:t>
            </a:r>
          </a:p>
        </p:txBody>
      </p:sp>
    </p:spTree>
    <p:extLst>
      <p:ext uri="{BB962C8B-B14F-4D97-AF65-F5344CB8AC3E}">
        <p14:creationId xmlns:p14="http://schemas.microsoft.com/office/powerpoint/2010/main" val="740092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21785-ACE5-4046-BCC9-5269F780828A}"/>
              </a:ext>
            </a:extLst>
          </p:cNvPr>
          <p:cNvSpPr>
            <a:spLocks noGrp="1"/>
          </p:cNvSpPr>
          <p:nvPr>
            <p:ph type="title"/>
          </p:nvPr>
        </p:nvSpPr>
        <p:spPr>
          <a:xfrm>
            <a:off x="308610" y="273844"/>
            <a:ext cx="7886700" cy="445112"/>
          </a:xfrm>
        </p:spPr>
        <p:txBody>
          <a:bodyPr/>
          <a:lstStyle/>
          <a:p>
            <a:r>
              <a:rPr lang="en-US" b="1" dirty="0">
                <a:solidFill>
                  <a:schemeClr val="tx2"/>
                </a:solidFill>
              </a:rPr>
              <a:t>VSU-After Implementation of PaymentWorks</a:t>
            </a:r>
          </a:p>
        </p:txBody>
      </p:sp>
      <p:sp>
        <p:nvSpPr>
          <p:cNvPr id="3" name="Content Placeholder 2">
            <a:extLst>
              <a:ext uri="{FF2B5EF4-FFF2-40B4-BE49-F238E27FC236}">
                <a16:creationId xmlns:a16="http://schemas.microsoft.com/office/drawing/2014/main" id="{F446E6A7-0F05-1C4D-9CF4-56ACBDD4B719}"/>
              </a:ext>
            </a:extLst>
          </p:cNvPr>
          <p:cNvSpPr>
            <a:spLocks noGrp="1"/>
          </p:cNvSpPr>
          <p:nvPr>
            <p:ph idx="1"/>
          </p:nvPr>
        </p:nvSpPr>
        <p:spPr/>
        <p:txBody>
          <a:bodyPr>
            <a:normAutofit/>
          </a:bodyPr>
          <a:lstStyle/>
          <a:p>
            <a:r>
              <a:rPr lang="en-US" dirty="0"/>
              <a:t>We now have </a:t>
            </a:r>
            <a:r>
              <a:rPr lang="en-US" b="1" dirty="0"/>
              <a:t>transparency</a:t>
            </a:r>
            <a:r>
              <a:rPr lang="en-US" dirty="0"/>
              <a:t> into the vendor onboarding process and can see how much progress the vendor has made in completing the registration.</a:t>
            </a:r>
          </a:p>
          <a:p>
            <a:r>
              <a:rPr lang="en-US" dirty="0"/>
              <a:t>PaymentWorks </a:t>
            </a:r>
            <a:r>
              <a:rPr lang="en-US" b="1" dirty="0"/>
              <a:t>support</a:t>
            </a:r>
            <a:r>
              <a:rPr lang="en-US" dirty="0"/>
              <a:t> team works with suppliers who may have difficulty in the registration process.</a:t>
            </a:r>
          </a:p>
          <a:p>
            <a:r>
              <a:rPr lang="en-US" b="1" dirty="0"/>
              <a:t>Reduced number of calls </a:t>
            </a:r>
            <a:r>
              <a:rPr lang="en-US" dirty="0"/>
              <a:t>from vendors inquiring about how to complete registration forms, </a:t>
            </a:r>
            <a:r>
              <a:rPr lang="en-US" b="1" dirty="0"/>
              <a:t>freeing up time </a:t>
            </a:r>
            <a:r>
              <a:rPr lang="en-US" dirty="0"/>
              <a:t>for our staff to deal with more critical tasks.</a:t>
            </a:r>
          </a:p>
          <a:p>
            <a:endParaRPr lang="en-US" dirty="0"/>
          </a:p>
        </p:txBody>
      </p:sp>
    </p:spTree>
    <p:extLst>
      <p:ext uri="{BB962C8B-B14F-4D97-AF65-F5344CB8AC3E}">
        <p14:creationId xmlns:p14="http://schemas.microsoft.com/office/powerpoint/2010/main" val="468736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21785-ACE5-4046-BCC9-5269F780828A}"/>
              </a:ext>
            </a:extLst>
          </p:cNvPr>
          <p:cNvSpPr>
            <a:spLocks noGrp="1"/>
          </p:cNvSpPr>
          <p:nvPr>
            <p:ph type="title"/>
          </p:nvPr>
        </p:nvSpPr>
        <p:spPr>
          <a:xfrm>
            <a:off x="308610" y="273844"/>
            <a:ext cx="7886700" cy="445112"/>
          </a:xfrm>
        </p:spPr>
        <p:txBody>
          <a:bodyPr/>
          <a:lstStyle/>
          <a:p>
            <a:r>
              <a:rPr lang="en-US" b="1" dirty="0">
                <a:solidFill>
                  <a:schemeClr val="tx2"/>
                </a:solidFill>
              </a:rPr>
              <a:t>Summary</a:t>
            </a:r>
          </a:p>
        </p:txBody>
      </p:sp>
      <p:sp>
        <p:nvSpPr>
          <p:cNvPr id="3" name="Content Placeholder 2">
            <a:extLst>
              <a:ext uri="{FF2B5EF4-FFF2-40B4-BE49-F238E27FC236}">
                <a16:creationId xmlns:a16="http://schemas.microsoft.com/office/drawing/2014/main" id="{F446E6A7-0F05-1C4D-9CF4-56ACBDD4B719}"/>
              </a:ext>
            </a:extLst>
          </p:cNvPr>
          <p:cNvSpPr>
            <a:spLocks noGrp="1"/>
          </p:cNvSpPr>
          <p:nvPr>
            <p:ph idx="1"/>
          </p:nvPr>
        </p:nvSpPr>
        <p:spPr/>
        <p:txBody>
          <a:bodyPr>
            <a:normAutofit/>
          </a:bodyPr>
          <a:lstStyle/>
          <a:p>
            <a:r>
              <a:rPr lang="en-US" dirty="0"/>
              <a:t>The Higher Ed industry is realizing the need to come together and shape best practices around vendor management.  Much of this has been driven by </a:t>
            </a:r>
            <a:r>
              <a:rPr lang="en-US" b="1" dirty="0"/>
              <a:t>fraud and lack of compliance.</a:t>
            </a:r>
          </a:p>
          <a:p>
            <a:r>
              <a:rPr lang="en-US" dirty="0"/>
              <a:t>Defined </a:t>
            </a:r>
            <a:r>
              <a:rPr lang="en-US" u="sng" dirty="0"/>
              <a:t>controls</a:t>
            </a:r>
            <a:r>
              <a:rPr lang="en-US" dirty="0"/>
              <a:t> and </a:t>
            </a:r>
            <a:r>
              <a:rPr lang="en-US" u="sng" dirty="0"/>
              <a:t>processes</a:t>
            </a:r>
            <a:r>
              <a:rPr lang="en-US" dirty="0"/>
              <a:t> around </a:t>
            </a:r>
            <a:r>
              <a:rPr lang="en-US" b="1" dirty="0"/>
              <a:t>vendor management </a:t>
            </a:r>
            <a:r>
              <a:rPr lang="en-US" dirty="0"/>
              <a:t>will lead to risk mitigation.</a:t>
            </a:r>
            <a:endParaRPr lang="en-US" b="1" dirty="0"/>
          </a:p>
          <a:p>
            <a:r>
              <a:rPr lang="en-US" dirty="0"/>
              <a:t>A </a:t>
            </a:r>
            <a:r>
              <a:rPr lang="en-US" b="1" dirty="0"/>
              <a:t>network </a:t>
            </a:r>
            <a:r>
              <a:rPr lang="en-US" dirty="0"/>
              <a:t>approach that accommodates these best practices will help to affect change in the industry. </a:t>
            </a:r>
          </a:p>
          <a:p>
            <a:endParaRPr lang="en-US" dirty="0"/>
          </a:p>
        </p:txBody>
      </p:sp>
    </p:spTree>
    <p:extLst>
      <p:ext uri="{BB962C8B-B14F-4D97-AF65-F5344CB8AC3E}">
        <p14:creationId xmlns:p14="http://schemas.microsoft.com/office/powerpoint/2010/main" val="943516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042" y="273844"/>
            <a:ext cx="7886700" cy="445112"/>
          </a:xfrm>
        </p:spPr>
        <p:txBody>
          <a:bodyPr/>
          <a:lstStyle/>
          <a:p>
            <a:r>
              <a:rPr lang="en-US" b="1" dirty="0">
                <a:solidFill>
                  <a:schemeClr val="tx2"/>
                </a:solidFill>
              </a:rPr>
              <a:t>About Valdosta State University (VSU)</a:t>
            </a:r>
          </a:p>
        </p:txBody>
      </p:sp>
      <p:sp>
        <p:nvSpPr>
          <p:cNvPr id="3" name="Content Placeholder 2"/>
          <p:cNvSpPr>
            <a:spLocks noGrp="1"/>
          </p:cNvSpPr>
          <p:nvPr>
            <p:ph idx="1"/>
          </p:nvPr>
        </p:nvSpPr>
        <p:spPr>
          <a:xfrm>
            <a:off x="628650" y="854766"/>
            <a:ext cx="7886700" cy="3762954"/>
          </a:xfrm>
        </p:spPr>
        <p:txBody>
          <a:bodyPr>
            <a:normAutofit/>
          </a:bodyPr>
          <a:lstStyle/>
          <a:p>
            <a:r>
              <a:rPr lang="en-US" sz="2200" dirty="0"/>
              <a:t>Founded in 1906, VSU is located in Valdosta, Georgia</a:t>
            </a:r>
          </a:p>
          <a:p>
            <a:r>
              <a:rPr lang="en-US" sz="2200" dirty="0"/>
              <a:t>About VSU:</a:t>
            </a:r>
          </a:p>
          <a:p>
            <a:pPr lvl="1"/>
            <a:r>
              <a:rPr lang="en-US" dirty="0"/>
              <a:t>Over 11,000 students enrolled</a:t>
            </a:r>
          </a:p>
          <a:p>
            <a:pPr lvl="1"/>
            <a:r>
              <a:rPr lang="en-US" dirty="0"/>
              <a:t>Part of the University System of Georgia</a:t>
            </a:r>
          </a:p>
          <a:p>
            <a:pPr lvl="1"/>
            <a:r>
              <a:rPr lang="en-US" dirty="0"/>
              <a:t>56 undergraduate degree programs</a:t>
            </a:r>
          </a:p>
          <a:p>
            <a:pPr lvl="1"/>
            <a:r>
              <a:rPr lang="en-US" dirty="0"/>
              <a:t>40 graduate programs</a:t>
            </a:r>
          </a:p>
          <a:p>
            <a:pPr lvl="1"/>
            <a:r>
              <a:rPr lang="en-US" dirty="0"/>
              <a:t>Home of the Blazers </a:t>
            </a:r>
          </a:p>
        </p:txBody>
      </p:sp>
      <p:pic>
        <p:nvPicPr>
          <p:cNvPr id="5" name="Picture 4">
            <a:extLst>
              <a:ext uri="{FF2B5EF4-FFF2-40B4-BE49-F238E27FC236}">
                <a16:creationId xmlns:a16="http://schemas.microsoft.com/office/drawing/2014/main" id="{80EE524F-01B6-0B4A-A538-0BE37C6CF379}"/>
              </a:ext>
            </a:extLst>
          </p:cNvPr>
          <p:cNvPicPr>
            <a:picLocks noChangeAspect="1"/>
          </p:cNvPicPr>
          <p:nvPr/>
        </p:nvPicPr>
        <p:blipFill>
          <a:blip r:embed="rId2"/>
          <a:stretch>
            <a:fillRect/>
          </a:stretch>
        </p:blipFill>
        <p:spPr>
          <a:xfrm>
            <a:off x="5242312" y="1918010"/>
            <a:ext cx="1782596" cy="1381512"/>
          </a:xfrm>
          <a:prstGeom prst="rect">
            <a:avLst/>
          </a:prstGeom>
        </p:spPr>
      </p:pic>
    </p:spTree>
    <p:extLst>
      <p:ext uri="{BB962C8B-B14F-4D97-AF65-F5344CB8AC3E}">
        <p14:creationId xmlns:p14="http://schemas.microsoft.com/office/powerpoint/2010/main" val="11702953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21785-ACE5-4046-BCC9-5269F780828A}"/>
              </a:ext>
            </a:extLst>
          </p:cNvPr>
          <p:cNvSpPr>
            <a:spLocks noGrp="1"/>
          </p:cNvSpPr>
          <p:nvPr>
            <p:ph type="title"/>
          </p:nvPr>
        </p:nvSpPr>
        <p:spPr>
          <a:xfrm>
            <a:off x="308610" y="273844"/>
            <a:ext cx="7886700" cy="445112"/>
          </a:xfrm>
        </p:spPr>
        <p:txBody>
          <a:bodyPr/>
          <a:lstStyle/>
          <a:p>
            <a:r>
              <a:rPr lang="en-US" b="1" dirty="0">
                <a:solidFill>
                  <a:schemeClr val="tx2"/>
                </a:solidFill>
              </a:rPr>
              <a:t>Summary</a:t>
            </a:r>
          </a:p>
        </p:txBody>
      </p:sp>
      <p:sp>
        <p:nvSpPr>
          <p:cNvPr id="3" name="Content Placeholder 2">
            <a:extLst>
              <a:ext uri="{FF2B5EF4-FFF2-40B4-BE49-F238E27FC236}">
                <a16:creationId xmlns:a16="http://schemas.microsoft.com/office/drawing/2014/main" id="{F446E6A7-0F05-1C4D-9CF4-56ACBDD4B719}"/>
              </a:ext>
            </a:extLst>
          </p:cNvPr>
          <p:cNvSpPr>
            <a:spLocks noGrp="1"/>
          </p:cNvSpPr>
          <p:nvPr>
            <p:ph idx="1"/>
          </p:nvPr>
        </p:nvSpPr>
        <p:spPr/>
        <p:txBody>
          <a:bodyPr>
            <a:normAutofit/>
          </a:bodyPr>
          <a:lstStyle/>
          <a:p>
            <a:r>
              <a:rPr lang="en-US" dirty="0"/>
              <a:t>If a vendor updates their information in PaymentWorks it is visible by all of their customers that they are connected to within the network.  This saves them time and effort to update with each individual customer, since so many vendors are used by multiple schools.</a:t>
            </a:r>
          </a:p>
          <a:p>
            <a:r>
              <a:rPr lang="en-US" dirty="0"/>
              <a:t>Vendors update their own information within the </a:t>
            </a:r>
            <a:r>
              <a:rPr lang="en-US" dirty="0" err="1"/>
              <a:t>PaymentWorks</a:t>
            </a:r>
            <a:r>
              <a:rPr lang="en-US" dirty="0"/>
              <a:t> network for change of address, bank changes, etc. as it requires a login to a secure site thus reducing the opportunity for fraudsters to request changes directly to your staff via phone, email or company letterhead.</a:t>
            </a:r>
          </a:p>
          <a:p>
            <a:endParaRPr lang="en-US" dirty="0"/>
          </a:p>
          <a:p>
            <a:endParaRPr lang="en-US" dirty="0"/>
          </a:p>
        </p:txBody>
      </p:sp>
    </p:spTree>
    <p:extLst>
      <p:ext uri="{BB962C8B-B14F-4D97-AF65-F5344CB8AC3E}">
        <p14:creationId xmlns:p14="http://schemas.microsoft.com/office/powerpoint/2010/main" val="3932364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B1D970B-557F-A246-8261-EDD59DC524C9}"/>
              </a:ext>
            </a:extLst>
          </p:cNvPr>
          <p:cNvPicPr>
            <a:picLocks noChangeAspect="1"/>
          </p:cNvPicPr>
          <p:nvPr/>
        </p:nvPicPr>
        <p:blipFill>
          <a:blip r:embed="rId2"/>
          <a:stretch>
            <a:fillRect/>
          </a:stretch>
        </p:blipFill>
        <p:spPr>
          <a:xfrm>
            <a:off x="5621274" y="2689809"/>
            <a:ext cx="2425446" cy="378854"/>
          </a:xfrm>
          <a:prstGeom prst="rect">
            <a:avLst/>
          </a:prstGeom>
        </p:spPr>
      </p:pic>
      <p:sp>
        <p:nvSpPr>
          <p:cNvPr id="9" name="TextBox 8">
            <a:extLst>
              <a:ext uri="{FF2B5EF4-FFF2-40B4-BE49-F238E27FC236}">
                <a16:creationId xmlns:a16="http://schemas.microsoft.com/office/drawing/2014/main" id="{7F1FA5B9-9E26-5D40-BA55-BE6CF1947EAF}"/>
              </a:ext>
            </a:extLst>
          </p:cNvPr>
          <p:cNvSpPr txBox="1"/>
          <p:nvPr/>
        </p:nvSpPr>
        <p:spPr>
          <a:xfrm>
            <a:off x="502920" y="3611880"/>
            <a:ext cx="3867912" cy="507831"/>
          </a:xfrm>
          <a:prstGeom prst="rect">
            <a:avLst/>
          </a:prstGeom>
          <a:noFill/>
        </p:spPr>
        <p:txBody>
          <a:bodyPr wrap="square" rtlCol="0">
            <a:spAutoFit/>
          </a:bodyPr>
          <a:lstStyle/>
          <a:p>
            <a:pPr algn="ctr"/>
            <a:r>
              <a:rPr lang="en-US" b="1" dirty="0" err="1"/>
              <a:t>Antolina</a:t>
            </a:r>
            <a:r>
              <a:rPr lang="en-US" b="1" dirty="0"/>
              <a:t> Pilgrim</a:t>
            </a:r>
          </a:p>
          <a:p>
            <a:pPr algn="ctr"/>
            <a:r>
              <a:rPr lang="en-US" dirty="0">
                <a:hlinkClick r:id="rId3"/>
              </a:rPr>
              <a:t>anedwards@Valdosta.edu</a:t>
            </a:r>
            <a:endParaRPr lang="en-US" dirty="0"/>
          </a:p>
        </p:txBody>
      </p:sp>
      <p:sp>
        <p:nvSpPr>
          <p:cNvPr id="10" name="TextBox 9">
            <a:extLst>
              <a:ext uri="{FF2B5EF4-FFF2-40B4-BE49-F238E27FC236}">
                <a16:creationId xmlns:a16="http://schemas.microsoft.com/office/drawing/2014/main" id="{28A4FD02-4713-FB41-8B58-47D3721BB9D3}"/>
              </a:ext>
            </a:extLst>
          </p:cNvPr>
          <p:cNvSpPr txBox="1"/>
          <p:nvPr/>
        </p:nvSpPr>
        <p:spPr>
          <a:xfrm>
            <a:off x="4945761" y="3611880"/>
            <a:ext cx="3867912" cy="507831"/>
          </a:xfrm>
          <a:prstGeom prst="rect">
            <a:avLst/>
          </a:prstGeom>
          <a:noFill/>
        </p:spPr>
        <p:txBody>
          <a:bodyPr wrap="square" rtlCol="0">
            <a:spAutoFit/>
          </a:bodyPr>
          <a:lstStyle/>
          <a:p>
            <a:pPr algn="ctr"/>
            <a:r>
              <a:rPr lang="en-US" b="1" dirty="0"/>
              <a:t>Taylor Nemeth</a:t>
            </a:r>
          </a:p>
          <a:p>
            <a:pPr algn="ctr"/>
            <a:r>
              <a:rPr lang="en-US" dirty="0">
                <a:hlinkClick r:id="rId4"/>
              </a:rPr>
              <a:t>taylor.nemeth@paymentworks.com</a:t>
            </a:r>
            <a:r>
              <a:rPr lang="en-US" dirty="0"/>
              <a:t> </a:t>
            </a:r>
          </a:p>
        </p:txBody>
      </p:sp>
      <p:sp>
        <p:nvSpPr>
          <p:cNvPr id="11" name="Rectangle 10">
            <a:extLst>
              <a:ext uri="{FF2B5EF4-FFF2-40B4-BE49-F238E27FC236}">
                <a16:creationId xmlns:a16="http://schemas.microsoft.com/office/drawing/2014/main" id="{EDB98B27-B9A6-3F40-87D6-E4CF69192A35}"/>
              </a:ext>
            </a:extLst>
          </p:cNvPr>
          <p:cNvSpPr/>
          <p:nvPr/>
        </p:nvSpPr>
        <p:spPr>
          <a:xfrm>
            <a:off x="2786383" y="811637"/>
            <a:ext cx="3315203" cy="923330"/>
          </a:xfrm>
          <a:prstGeom prst="rect">
            <a:avLst/>
          </a:prstGeom>
          <a:noFill/>
        </p:spPr>
        <p:txBody>
          <a:bodyPr wrap="none" lIns="91440" tIns="45720" rIns="91440" bIns="45720">
            <a:spAutoFit/>
          </a:bodyPr>
          <a:lstStyle/>
          <a:p>
            <a:pPr algn="ctr"/>
            <a:r>
              <a:rPr lang="en-US" sz="5400" dirty="0">
                <a:ln w="0"/>
                <a:solidFill>
                  <a:schemeClr val="tx2"/>
                </a:solidFill>
                <a:effectLst>
                  <a:outerShdw blurRad="38100" dist="25400" dir="5400000" algn="ctr" rotWithShape="0">
                    <a:srgbClr val="6E747A">
                      <a:alpha val="43000"/>
                    </a:srgbClr>
                  </a:outerShdw>
                </a:effectLst>
              </a:rPr>
              <a:t>Thank you!</a:t>
            </a:r>
          </a:p>
        </p:txBody>
      </p:sp>
      <p:cxnSp>
        <p:nvCxnSpPr>
          <p:cNvPr id="13" name="Straight Connector 12">
            <a:extLst>
              <a:ext uri="{FF2B5EF4-FFF2-40B4-BE49-F238E27FC236}">
                <a16:creationId xmlns:a16="http://schemas.microsoft.com/office/drawing/2014/main" id="{ADEEC2C1-8474-A447-BFA7-D63A75F428E6}"/>
              </a:ext>
            </a:extLst>
          </p:cNvPr>
          <p:cNvCxnSpPr/>
          <p:nvPr/>
        </p:nvCxnSpPr>
        <p:spPr>
          <a:xfrm>
            <a:off x="2106549" y="1847088"/>
            <a:ext cx="4727448"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30AA7F40-D159-0D46-B4FC-DC0A41C7E3E6}"/>
              </a:ext>
            </a:extLst>
          </p:cNvPr>
          <p:cNvPicPr>
            <a:picLocks noChangeAspect="1"/>
          </p:cNvPicPr>
          <p:nvPr/>
        </p:nvPicPr>
        <p:blipFill>
          <a:blip r:embed="rId5"/>
          <a:stretch>
            <a:fillRect/>
          </a:stretch>
        </p:blipFill>
        <p:spPr>
          <a:xfrm>
            <a:off x="1816354" y="2258714"/>
            <a:ext cx="1241044" cy="1241044"/>
          </a:xfrm>
          <a:prstGeom prst="rect">
            <a:avLst/>
          </a:prstGeom>
        </p:spPr>
      </p:pic>
    </p:spTree>
    <p:extLst>
      <p:ext uri="{BB962C8B-B14F-4D97-AF65-F5344CB8AC3E}">
        <p14:creationId xmlns:p14="http://schemas.microsoft.com/office/powerpoint/2010/main" val="1545320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042" y="273844"/>
            <a:ext cx="7886700" cy="445112"/>
          </a:xfrm>
        </p:spPr>
        <p:txBody>
          <a:bodyPr/>
          <a:lstStyle/>
          <a:p>
            <a:r>
              <a:rPr lang="en-US" b="1" dirty="0">
                <a:solidFill>
                  <a:schemeClr val="tx2"/>
                </a:solidFill>
              </a:rPr>
              <a:t>About Valdosta State University (VSU)</a:t>
            </a:r>
          </a:p>
        </p:txBody>
      </p:sp>
      <p:sp>
        <p:nvSpPr>
          <p:cNvPr id="3" name="Content Placeholder 2"/>
          <p:cNvSpPr>
            <a:spLocks noGrp="1"/>
          </p:cNvSpPr>
          <p:nvPr>
            <p:ph idx="1"/>
          </p:nvPr>
        </p:nvSpPr>
        <p:spPr>
          <a:xfrm>
            <a:off x="628650" y="854766"/>
            <a:ext cx="7886700" cy="3762954"/>
          </a:xfrm>
        </p:spPr>
        <p:txBody>
          <a:bodyPr>
            <a:normAutofit/>
          </a:bodyPr>
          <a:lstStyle/>
          <a:p>
            <a:r>
              <a:rPr lang="en-US" dirty="0"/>
              <a:t>A member of the University System of Georgia, along with the University of Georgia, Georgia Tech, and 23 other schools</a:t>
            </a:r>
          </a:p>
          <a:p>
            <a:r>
              <a:rPr lang="en-US" dirty="0"/>
              <a:t>Procurement at VSU consists of the following areas:</a:t>
            </a:r>
          </a:p>
          <a:p>
            <a:pPr marL="0" indent="0">
              <a:buNone/>
            </a:pPr>
            <a:r>
              <a:rPr lang="en-US" dirty="0">
                <a:solidFill>
                  <a:schemeClr val="accent1">
                    <a:lumMod val="75000"/>
                  </a:schemeClr>
                </a:solidFill>
              </a:rPr>
              <a:t>	</a:t>
            </a:r>
            <a:r>
              <a:rPr lang="en-US" dirty="0"/>
              <a:t>Purchasing/</a:t>
            </a:r>
            <a:r>
              <a:rPr lang="en-US" dirty="0" err="1"/>
              <a:t>ePro</a:t>
            </a:r>
            <a:r>
              <a:rPr lang="en-US" dirty="0"/>
              <a:t>, Supplier Information, Risk Insurance, </a:t>
            </a:r>
          </a:p>
          <a:p>
            <a:pPr marL="0" indent="0">
              <a:buNone/>
            </a:pPr>
            <a:r>
              <a:rPr lang="en-US" dirty="0"/>
              <a:t>	IT Procurement, P-Card, Travel Expenses</a:t>
            </a:r>
          </a:p>
          <a:p>
            <a:r>
              <a:rPr lang="en-US" dirty="0"/>
              <a:t>All of the functions are housed together, allowing us to collaborate and work together to streamline efforts, create efficiencies in daily tasks, yet maintain checks and balances within our pool of staff</a:t>
            </a:r>
          </a:p>
        </p:txBody>
      </p:sp>
    </p:spTree>
    <p:extLst>
      <p:ext uri="{BB962C8B-B14F-4D97-AF65-F5344CB8AC3E}">
        <p14:creationId xmlns:p14="http://schemas.microsoft.com/office/powerpoint/2010/main" val="2766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042" y="273844"/>
            <a:ext cx="7886700" cy="445112"/>
          </a:xfrm>
        </p:spPr>
        <p:txBody>
          <a:bodyPr/>
          <a:lstStyle/>
          <a:p>
            <a:r>
              <a:rPr lang="en-US" b="1" dirty="0">
                <a:solidFill>
                  <a:schemeClr val="tx2"/>
                </a:solidFill>
              </a:rPr>
              <a:t>About PaymentWorks</a:t>
            </a:r>
          </a:p>
        </p:txBody>
      </p:sp>
      <p:sp>
        <p:nvSpPr>
          <p:cNvPr id="3" name="Content Placeholder 2"/>
          <p:cNvSpPr>
            <a:spLocks noGrp="1"/>
          </p:cNvSpPr>
          <p:nvPr>
            <p:ph idx="1"/>
          </p:nvPr>
        </p:nvSpPr>
        <p:spPr>
          <a:xfrm>
            <a:off x="628650" y="854766"/>
            <a:ext cx="7886700" cy="3762954"/>
          </a:xfrm>
        </p:spPr>
        <p:txBody>
          <a:bodyPr>
            <a:normAutofit fontScale="85000" lnSpcReduction="20000"/>
          </a:bodyPr>
          <a:lstStyle/>
          <a:p>
            <a:pPr marL="0" indent="0" algn="ctr">
              <a:buNone/>
            </a:pPr>
            <a:r>
              <a:rPr lang="en-US" b="1" dirty="0"/>
              <a:t>PaymentWorks is a Supplier Network.</a:t>
            </a:r>
          </a:p>
          <a:p>
            <a:pPr marL="0" indent="0">
              <a:buNone/>
            </a:pPr>
            <a:r>
              <a:rPr lang="en-US" b="1" dirty="0"/>
              <a:t>Focus</a:t>
            </a:r>
            <a:r>
              <a:rPr lang="en-US" dirty="0"/>
              <a:t>:</a:t>
            </a:r>
          </a:p>
          <a:p>
            <a:r>
              <a:rPr lang="en-US" dirty="0"/>
              <a:t>Driving compliance</a:t>
            </a:r>
          </a:p>
          <a:p>
            <a:r>
              <a:rPr lang="en-US" dirty="0"/>
              <a:t>Reducing risk in your supplier relationships</a:t>
            </a:r>
          </a:p>
          <a:p>
            <a:r>
              <a:rPr lang="en-US" dirty="0"/>
              <a:t>Operational Efficiency / Security around the vendor management process</a:t>
            </a:r>
          </a:p>
          <a:p>
            <a:pPr marL="0" indent="0">
              <a:buNone/>
            </a:pPr>
            <a:endParaRPr lang="en-US" dirty="0"/>
          </a:p>
          <a:p>
            <a:pPr marL="0" indent="0">
              <a:buNone/>
            </a:pPr>
            <a:r>
              <a:rPr lang="en-US" dirty="0"/>
              <a:t>What can PaymentWorks provide:</a:t>
            </a:r>
          </a:p>
          <a:p>
            <a:pPr lvl="1"/>
            <a:r>
              <a:rPr lang="en-US" b="1" dirty="0"/>
              <a:t>For Suppliers </a:t>
            </a:r>
            <a:r>
              <a:rPr lang="en-US" dirty="0"/>
              <a:t>– gives suppliers a secure place to provide and update their information in real-time.  Suppliers can also view their invoice/payment status within the tool.</a:t>
            </a:r>
          </a:p>
          <a:p>
            <a:pPr lvl="1"/>
            <a:r>
              <a:rPr lang="en-US" b="1" dirty="0"/>
              <a:t>For Campus End Users </a:t>
            </a:r>
            <a:r>
              <a:rPr lang="en-US" dirty="0"/>
              <a:t>– allows departmental users to invite suppliers and see real-time status of their request as it moves toward completion.  Departmental users are no longer required to obtain and submit W9 information directly to Disbursements.</a:t>
            </a:r>
          </a:p>
        </p:txBody>
      </p:sp>
      <p:pic>
        <p:nvPicPr>
          <p:cNvPr id="11" name="Picture 10">
            <a:extLst>
              <a:ext uri="{FF2B5EF4-FFF2-40B4-BE49-F238E27FC236}">
                <a16:creationId xmlns:a16="http://schemas.microsoft.com/office/drawing/2014/main" id="{0084CC69-C58E-494A-935F-F697FA06BE5A}"/>
              </a:ext>
            </a:extLst>
          </p:cNvPr>
          <p:cNvPicPr>
            <a:picLocks noChangeAspect="1"/>
          </p:cNvPicPr>
          <p:nvPr/>
        </p:nvPicPr>
        <p:blipFill>
          <a:blip r:embed="rId2"/>
          <a:stretch>
            <a:fillRect/>
          </a:stretch>
        </p:blipFill>
        <p:spPr>
          <a:xfrm>
            <a:off x="6349053" y="273844"/>
            <a:ext cx="2425446" cy="378854"/>
          </a:xfrm>
          <a:prstGeom prst="rect">
            <a:avLst/>
          </a:prstGeom>
        </p:spPr>
      </p:pic>
    </p:spTree>
    <p:extLst>
      <p:ext uri="{BB962C8B-B14F-4D97-AF65-F5344CB8AC3E}">
        <p14:creationId xmlns:p14="http://schemas.microsoft.com/office/powerpoint/2010/main" val="3858620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EA269-0F4D-F444-A831-CA35E7FF3A00}"/>
              </a:ext>
            </a:extLst>
          </p:cNvPr>
          <p:cNvSpPr>
            <a:spLocks noGrp="1"/>
          </p:cNvSpPr>
          <p:nvPr>
            <p:ph type="title"/>
          </p:nvPr>
        </p:nvSpPr>
        <p:spPr/>
        <p:txBody>
          <a:bodyPr/>
          <a:lstStyle/>
          <a:p>
            <a:r>
              <a:rPr lang="en-US" dirty="0"/>
              <a:t>Outlining the Problem</a:t>
            </a:r>
          </a:p>
        </p:txBody>
      </p:sp>
      <p:sp>
        <p:nvSpPr>
          <p:cNvPr id="3" name="Text Placeholder 2">
            <a:extLst>
              <a:ext uri="{FF2B5EF4-FFF2-40B4-BE49-F238E27FC236}">
                <a16:creationId xmlns:a16="http://schemas.microsoft.com/office/drawing/2014/main" id="{43175D3D-5D3E-7649-9925-1FC1E256DD8A}"/>
              </a:ext>
            </a:extLst>
          </p:cNvPr>
          <p:cNvSpPr>
            <a:spLocks noGrp="1"/>
          </p:cNvSpPr>
          <p:nvPr>
            <p:ph type="body" idx="1"/>
          </p:nvPr>
        </p:nvSpPr>
        <p:spPr/>
        <p:txBody>
          <a:bodyPr/>
          <a:lstStyle/>
          <a:p>
            <a:r>
              <a:rPr lang="en-US" dirty="0"/>
              <a:t>Secure Vendor Management in Higher Ed</a:t>
            </a:r>
          </a:p>
        </p:txBody>
      </p:sp>
    </p:spTree>
    <p:extLst>
      <p:ext uri="{BB962C8B-B14F-4D97-AF65-F5344CB8AC3E}">
        <p14:creationId xmlns:p14="http://schemas.microsoft.com/office/powerpoint/2010/main" val="21371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042" y="273844"/>
            <a:ext cx="7886700" cy="445112"/>
          </a:xfrm>
        </p:spPr>
        <p:txBody>
          <a:bodyPr/>
          <a:lstStyle/>
          <a:p>
            <a:r>
              <a:rPr lang="en-US" b="1" dirty="0">
                <a:solidFill>
                  <a:schemeClr val="tx2"/>
                </a:solidFill>
              </a:rPr>
              <a:t>What is Supplier Information Management:</a:t>
            </a:r>
          </a:p>
        </p:txBody>
      </p:sp>
      <p:sp>
        <p:nvSpPr>
          <p:cNvPr id="3" name="Content Placeholder 2"/>
          <p:cNvSpPr>
            <a:spLocks noGrp="1"/>
          </p:cNvSpPr>
          <p:nvPr>
            <p:ph idx="1"/>
          </p:nvPr>
        </p:nvSpPr>
        <p:spPr>
          <a:xfrm>
            <a:off x="500129" y="1533575"/>
            <a:ext cx="3987032" cy="2172791"/>
          </a:xfrm>
        </p:spPr>
        <p:txBody>
          <a:bodyPr>
            <a:normAutofit/>
          </a:bodyPr>
          <a:lstStyle/>
          <a:p>
            <a:pPr marL="0" indent="0">
              <a:buNone/>
            </a:pPr>
            <a:r>
              <a:rPr lang="en-US" sz="1600" b="1" dirty="0"/>
              <a:t>Supplier Information Management (or SIM) </a:t>
            </a:r>
            <a:r>
              <a:rPr lang="en-US" sz="1600" dirty="0"/>
              <a:t>is the collection, verification, and monitoring of vendor information. The security of this process and validation of information is imperative for both suppliers and universities.</a:t>
            </a:r>
          </a:p>
        </p:txBody>
      </p:sp>
      <p:grpSp>
        <p:nvGrpSpPr>
          <p:cNvPr id="24" name="Group 23">
            <a:extLst>
              <a:ext uri="{FF2B5EF4-FFF2-40B4-BE49-F238E27FC236}">
                <a16:creationId xmlns:a16="http://schemas.microsoft.com/office/drawing/2014/main" id="{5D541AD3-E67D-744B-83C9-74616C429DA6}"/>
              </a:ext>
            </a:extLst>
          </p:cNvPr>
          <p:cNvGrpSpPr/>
          <p:nvPr/>
        </p:nvGrpSpPr>
        <p:grpSpPr>
          <a:xfrm>
            <a:off x="4971889" y="747956"/>
            <a:ext cx="3331120" cy="3730211"/>
            <a:chOff x="2160629" y="925063"/>
            <a:chExt cx="3331120" cy="3730211"/>
          </a:xfrm>
        </p:grpSpPr>
        <p:pic>
          <p:nvPicPr>
            <p:cNvPr id="25" name="Picture 24">
              <a:extLst>
                <a:ext uri="{FF2B5EF4-FFF2-40B4-BE49-F238E27FC236}">
                  <a16:creationId xmlns:a16="http://schemas.microsoft.com/office/drawing/2014/main" id="{EC8364E6-968E-F143-AC34-B4B52E081D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8329" y="1196788"/>
              <a:ext cx="3187405" cy="3187405"/>
            </a:xfrm>
            <a:prstGeom prst="rect">
              <a:avLst/>
            </a:prstGeom>
          </p:spPr>
        </p:pic>
        <p:sp>
          <p:nvSpPr>
            <p:cNvPr id="26" name="TextBox 25">
              <a:extLst>
                <a:ext uri="{FF2B5EF4-FFF2-40B4-BE49-F238E27FC236}">
                  <a16:creationId xmlns:a16="http://schemas.microsoft.com/office/drawing/2014/main" id="{AF54D21A-F04F-4C4F-9DEA-A6CE48323328}"/>
                </a:ext>
              </a:extLst>
            </p:cNvPr>
            <p:cNvSpPr txBox="1"/>
            <p:nvPr/>
          </p:nvSpPr>
          <p:spPr>
            <a:xfrm>
              <a:off x="2160629" y="925063"/>
              <a:ext cx="3331120" cy="276999"/>
            </a:xfrm>
            <a:prstGeom prst="rect">
              <a:avLst/>
            </a:prstGeom>
            <a:noFill/>
          </p:spPr>
          <p:txBody>
            <a:bodyPr wrap="square" rtlCol="0">
              <a:spAutoFit/>
            </a:bodyPr>
            <a:lstStyle/>
            <a:p>
              <a:pPr algn="ctr"/>
              <a:r>
                <a:rPr lang="en-US" sz="1200" b="1" dirty="0">
                  <a:solidFill>
                    <a:srgbClr val="002060"/>
                  </a:solidFill>
                </a:rPr>
                <a:t>A BIG CHALLENGE TODAY IN UNIVERSITIES</a:t>
              </a:r>
            </a:p>
          </p:txBody>
        </p:sp>
        <p:sp>
          <p:nvSpPr>
            <p:cNvPr id="27" name="TextBox 26">
              <a:extLst>
                <a:ext uri="{FF2B5EF4-FFF2-40B4-BE49-F238E27FC236}">
                  <a16:creationId xmlns:a16="http://schemas.microsoft.com/office/drawing/2014/main" id="{031F3529-2BCA-7F45-9F31-F19C31D2445F}"/>
                </a:ext>
              </a:extLst>
            </p:cNvPr>
            <p:cNvSpPr txBox="1"/>
            <p:nvPr/>
          </p:nvSpPr>
          <p:spPr>
            <a:xfrm>
              <a:off x="2177338" y="4393664"/>
              <a:ext cx="3297702" cy="261610"/>
            </a:xfrm>
            <a:prstGeom prst="rect">
              <a:avLst/>
            </a:prstGeom>
            <a:noFill/>
          </p:spPr>
          <p:txBody>
            <a:bodyPr wrap="square" rtlCol="0">
              <a:spAutoFit/>
            </a:bodyPr>
            <a:lstStyle/>
            <a:p>
              <a:pPr algn="ctr"/>
              <a:r>
                <a:rPr lang="en-US" sz="1100" b="1" dirty="0">
                  <a:solidFill>
                    <a:srgbClr val="002060"/>
                  </a:solidFill>
                </a:rPr>
                <a:t>Financial / Procurement Systems poorly suited </a:t>
              </a:r>
            </a:p>
          </p:txBody>
        </p:sp>
        <p:sp>
          <p:nvSpPr>
            <p:cNvPr id="28" name="TextBox 27">
              <a:extLst>
                <a:ext uri="{FF2B5EF4-FFF2-40B4-BE49-F238E27FC236}">
                  <a16:creationId xmlns:a16="http://schemas.microsoft.com/office/drawing/2014/main" id="{E5720F84-4B5E-AD45-BD16-6BBB9DDE0B33}"/>
                </a:ext>
              </a:extLst>
            </p:cNvPr>
            <p:cNvSpPr txBox="1"/>
            <p:nvPr/>
          </p:nvSpPr>
          <p:spPr>
            <a:xfrm>
              <a:off x="3333644" y="2439288"/>
              <a:ext cx="992323" cy="715581"/>
            </a:xfrm>
            <a:prstGeom prst="rect">
              <a:avLst/>
            </a:prstGeom>
            <a:noFill/>
          </p:spPr>
          <p:txBody>
            <a:bodyPr wrap="none" rtlCol="0">
              <a:spAutoFit/>
            </a:bodyPr>
            <a:lstStyle/>
            <a:p>
              <a:pPr algn="ctr"/>
              <a:r>
                <a:rPr lang="en-US" b="1" dirty="0">
                  <a:solidFill>
                    <a:srgbClr val="002060"/>
                  </a:solidFill>
                </a:rPr>
                <a:t>Supplier</a:t>
              </a:r>
            </a:p>
            <a:p>
              <a:pPr algn="ctr"/>
              <a:r>
                <a:rPr lang="en-US" b="1" dirty="0">
                  <a:solidFill>
                    <a:srgbClr val="002060"/>
                  </a:solidFill>
                </a:rPr>
                <a:t>Profile &amp;</a:t>
              </a:r>
            </a:p>
            <a:p>
              <a:pPr algn="ctr"/>
              <a:r>
                <a:rPr lang="en-US" b="1" dirty="0">
                  <a:solidFill>
                    <a:srgbClr val="002060"/>
                  </a:solidFill>
                </a:rPr>
                <a:t>Credentials</a:t>
              </a:r>
            </a:p>
          </p:txBody>
        </p:sp>
      </p:grpSp>
      <p:grpSp>
        <p:nvGrpSpPr>
          <p:cNvPr id="29" name="Group 28">
            <a:extLst>
              <a:ext uri="{FF2B5EF4-FFF2-40B4-BE49-F238E27FC236}">
                <a16:creationId xmlns:a16="http://schemas.microsoft.com/office/drawing/2014/main" id="{F4D0E20F-CE93-D342-B40A-1A0278486DC5}"/>
              </a:ext>
            </a:extLst>
          </p:cNvPr>
          <p:cNvGrpSpPr/>
          <p:nvPr/>
        </p:nvGrpSpPr>
        <p:grpSpPr>
          <a:xfrm>
            <a:off x="5086485" y="1192880"/>
            <a:ext cx="3198576" cy="2696413"/>
            <a:chOff x="2275225" y="1369987"/>
            <a:chExt cx="3198576" cy="2696413"/>
          </a:xfrm>
        </p:grpSpPr>
        <p:sp>
          <p:nvSpPr>
            <p:cNvPr id="30" name="TextBox 29">
              <a:extLst>
                <a:ext uri="{FF2B5EF4-FFF2-40B4-BE49-F238E27FC236}">
                  <a16:creationId xmlns:a16="http://schemas.microsoft.com/office/drawing/2014/main" id="{D951765E-953B-0747-A7BE-B9FC30996153}"/>
                </a:ext>
              </a:extLst>
            </p:cNvPr>
            <p:cNvSpPr txBox="1"/>
            <p:nvPr/>
          </p:nvSpPr>
          <p:spPr>
            <a:xfrm>
              <a:off x="2328616" y="2753844"/>
              <a:ext cx="734496" cy="577081"/>
            </a:xfrm>
            <a:prstGeom prst="rect">
              <a:avLst/>
            </a:prstGeom>
            <a:noFill/>
          </p:spPr>
          <p:txBody>
            <a:bodyPr wrap="none" rtlCol="0">
              <a:spAutoFit/>
            </a:bodyPr>
            <a:lstStyle/>
            <a:p>
              <a:pPr algn="ctr"/>
              <a:r>
                <a:rPr lang="en-US" sz="1050" b="1" dirty="0">
                  <a:solidFill>
                    <a:schemeClr val="bg1"/>
                  </a:solidFill>
                </a:rPr>
                <a:t>Collected </a:t>
              </a:r>
            </a:p>
            <a:p>
              <a:pPr algn="ctr"/>
              <a:r>
                <a:rPr lang="en-US" sz="1050" b="1" dirty="0">
                  <a:solidFill>
                    <a:schemeClr val="bg1"/>
                  </a:solidFill>
                </a:rPr>
                <a:t>via </a:t>
              </a:r>
            </a:p>
            <a:p>
              <a:pPr algn="ctr"/>
              <a:r>
                <a:rPr lang="en-US" sz="1050" b="1" dirty="0">
                  <a:solidFill>
                    <a:schemeClr val="bg1"/>
                  </a:solidFill>
                </a:rPr>
                <a:t>email</a:t>
              </a:r>
            </a:p>
          </p:txBody>
        </p:sp>
        <p:sp>
          <p:nvSpPr>
            <p:cNvPr id="31" name="TextBox 30">
              <a:extLst>
                <a:ext uri="{FF2B5EF4-FFF2-40B4-BE49-F238E27FC236}">
                  <a16:creationId xmlns:a16="http://schemas.microsoft.com/office/drawing/2014/main" id="{7398794F-9801-DB4A-B218-82C46431D5C0}"/>
                </a:ext>
              </a:extLst>
            </p:cNvPr>
            <p:cNvSpPr txBox="1"/>
            <p:nvPr/>
          </p:nvSpPr>
          <p:spPr>
            <a:xfrm>
              <a:off x="3418453" y="1369987"/>
              <a:ext cx="835950" cy="415498"/>
            </a:xfrm>
            <a:prstGeom prst="rect">
              <a:avLst/>
            </a:prstGeom>
            <a:noFill/>
          </p:spPr>
          <p:txBody>
            <a:bodyPr wrap="square" rtlCol="0">
              <a:spAutoFit/>
            </a:bodyPr>
            <a:lstStyle/>
            <a:p>
              <a:pPr algn="ctr"/>
              <a:r>
                <a:rPr lang="en-US" sz="1050" b="1" dirty="0">
                  <a:solidFill>
                    <a:schemeClr val="bg1"/>
                  </a:solidFill>
                </a:rPr>
                <a:t>Input Manually</a:t>
              </a:r>
            </a:p>
          </p:txBody>
        </p:sp>
        <p:sp>
          <p:nvSpPr>
            <p:cNvPr id="32" name="TextBox 31">
              <a:extLst>
                <a:ext uri="{FF2B5EF4-FFF2-40B4-BE49-F238E27FC236}">
                  <a16:creationId xmlns:a16="http://schemas.microsoft.com/office/drawing/2014/main" id="{D8330661-7648-3D45-8CAC-2D79ED33324D}"/>
                </a:ext>
              </a:extLst>
            </p:cNvPr>
            <p:cNvSpPr txBox="1"/>
            <p:nvPr/>
          </p:nvSpPr>
          <p:spPr>
            <a:xfrm>
              <a:off x="4347887" y="1890465"/>
              <a:ext cx="826731" cy="415498"/>
            </a:xfrm>
            <a:prstGeom prst="rect">
              <a:avLst/>
            </a:prstGeom>
            <a:noFill/>
          </p:spPr>
          <p:txBody>
            <a:bodyPr wrap="square" rtlCol="0">
              <a:spAutoFit/>
            </a:bodyPr>
            <a:lstStyle/>
            <a:p>
              <a:pPr algn="ctr"/>
              <a:r>
                <a:rPr lang="en-US" sz="1050" b="1" dirty="0">
                  <a:solidFill>
                    <a:schemeClr val="bg1"/>
                  </a:solidFill>
                </a:rPr>
                <a:t>Poor </a:t>
              </a:r>
            </a:p>
            <a:p>
              <a:pPr algn="ctr"/>
              <a:r>
                <a:rPr lang="en-US" sz="1050" b="1" dirty="0">
                  <a:solidFill>
                    <a:schemeClr val="bg1"/>
                  </a:solidFill>
                </a:rPr>
                <a:t>Control</a:t>
              </a:r>
            </a:p>
          </p:txBody>
        </p:sp>
        <p:sp>
          <p:nvSpPr>
            <p:cNvPr id="33" name="TextBox 32">
              <a:extLst>
                <a:ext uri="{FF2B5EF4-FFF2-40B4-BE49-F238E27FC236}">
                  <a16:creationId xmlns:a16="http://schemas.microsoft.com/office/drawing/2014/main" id="{8D1DAA30-F9A7-644A-B8DC-1CDDB3496BE7}"/>
                </a:ext>
              </a:extLst>
            </p:cNvPr>
            <p:cNvSpPr txBox="1"/>
            <p:nvPr/>
          </p:nvSpPr>
          <p:spPr>
            <a:xfrm>
              <a:off x="3944152" y="3632155"/>
              <a:ext cx="845103" cy="415498"/>
            </a:xfrm>
            <a:prstGeom prst="rect">
              <a:avLst/>
            </a:prstGeom>
            <a:noFill/>
          </p:spPr>
          <p:txBody>
            <a:bodyPr wrap="none" rtlCol="0">
              <a:spAutoFit/>
            </a:bodyPr>
            <a:lstStyle/>
            <a:p>
              <a:pPr algn="ctr"/>
              <a:r>
                <a:rPr lang="en-US" sz="1050" b="1" dirty="0">
                  <a:solidFill>
                    <a:schemeClr val="bg1"/>
                  </a:solidFill>
                </a:rPr>
                <a:t>No Ongoing</a:t>
              </a:r>
            </a:p>
            <a:p>
              <a:pPr algn="ctr"/>
              <a:r>
                <a:rPr lang="en-US" sz="1050" b="1" dirty="0">
                  <a:solidFill>
                    <a:schemeClr val="bg1"/>
                  </a:solidFill>
                </a:rPr>
                <a:t>Verification</a:t>
              </a:r>
            </a:p>
          </p:txBody>
        </p:sp>
        <p:sp>
          <p:nvSpPr>
            <p:cNvPr id="34" name="TextBox 33">
              <a:extLst>
                <a:ext uri="{FF2B5EF4-FFF2-40B4-BE49-F238E27FC236}">
                  <a16:creationId xmlns:a16="http://schemas.microsoft.com/office/drawing/2014/main" id="{57BDDC60-EC9B-F447-BE62-C94B426D221C}"/>
                </a:ext>
              </a:extLst>
            </p:cNvPr>
            <p:cNvSpPr txBox="1"/>
            <p:nvPr/>
          </p:nvSpPr>
          <p:spPr>
            <a:xfrm>
              <a:off x="4461965" y="2738435"/>
              <a:ext cx="1011836" cy="577081"/>
            </a:xfrm>
            <a:prstGeom prst="rect">
              <a:avLst/>
            </a:prstGeom>
            <a:noFill/>
          </p:spPr>
          <p:txBody>
            <a:bodyPr wrap="square" rtlCol="0">
              <a:spAutoFit/>
            </a:bodyPr>
            <a:lstStyle/>
            <a:p>
              <a:pPr algn="ctr"/>
              <a:r>
                <a:rPr lang="en-US" sz="1050" b="1" dirty="0">
                  <a:solidFill>
                    <a:schemeClr val="bg1"/>
                  </a:solidFill>
                </a:rPr>
                <a:t>Impossible</a:t>
              </a:r>
            </a:p>
            <a:p>
              <a:pPr algn="ctr"/>
              <a:r>
                <a:rPr lang="en-US" sz="1050" b="1" dirty="0">
                  <a:solidFill>
                    <a:schemeClr val="bg1"/>
                  </a:solidFill>
                </a:rPr>
                <a:t>Update /Maintain</a:t>
              </a:r>
            </a:p>
          </p:txBody>
        </p:sp>
        <p:sp>
          <p:nvSpPr>
            <p:cNvPr id="35" name="TextBox 34">
              <a:extLst>
                <a:ext uri="{FF2B5EF4-FFF2-40B4-BE49-F238E27FC236}">
                  <a16:creationId xmlns:a16="http://schemas.microsoft.com/office/drawing/2014/main" id="{D0D9EDB6-64C3-3340-B427-A0C98B1AF417}"/>
                </a:ext>
              </a:extLst>
            </p:cNvPr>
            <p:cNvSpPr txBox="1"/>
            <p:nvPr/>
          </p:nvSpPr>
          <p:spPr>
            <a:xfrm>
              <a:off x="2275225" y="1892986"/>
              <a:ext cx="1263634" cy="415498"/>
            </a:xfrm>
            <a:prstGeom prst="rect">
              <a:avLst/>
            </a:prstGeom>
            <a:noFill/>
          </p:spPr>
          <p:txBody>
            <a:bodyPr wrap="square" rtlCol="0">
              <a:spAutoFit/>
            </a:bodyPr>
            <a:lstStyle/>
            <a:p>
              <a:pPr algn="ctr"/>
              <a:r>
                <a:rPr lang="en-US" sz="1050" b="1" dirty="0">
                  <a:solidFill>
                    <a:schemeClr val="bg1"/>
                  </a:solidFill>
                </a:rPr>
                <a:t>Touches Many</a:t>
              </a:r>
            </a:p>
            <a:p>
              <a:pPr algn="ctr"/>
              <a:r>
                <a:rPr lang="en-US" sz="1050" b="1" dirty="0">
                  <a:solidFill>
                    <a:schemeClr val="bg1"/>
                  </a:solidFill>
                </a:rPr>
                <a:t>Hands</a:t>
              </a:r>
            </a:p>
          </p:txBody>
        </p:sp>
        <p:sp>
          <p:nvSpPr>
            <p:cNvPr id="36" name="TextBox 35">
              <a:extLst>
                <a:ext uri="{FF2B5EF4-FFF2-40B4-BE49-F238E27FC236}">
                  <a16:creationId xmlns:a16="http://schemas.microsoft.com/office/drawing/2014/main" id="{31F60D5C-C02C-FB4D-B224-AC4977D4B4DD}"/>
                </a:ext>
              </a:extLst>
            </p:cNvPr>
            <p:cNvSpPr txBox="1"/>
            <p:nvPr/>
          </p:nvSpPr>
          <p:spPr>
            <a:xfrm>
              <a:off x="2917461" y="3650902"/>
              <a:ext cx="780983" cy="415498"/>
            </a:xfrm>
            <a:prstGeom prst="rect">
              <a:avLst/>
            </a:prstGeom>
            <a:noFill/>
          </p:spPr>
          <p:txBody>
            <a:bodyPr wrap="none" rtlCol="0">
              <a:spAutoFit/>
            </a:bodyPr>
            <a:lstStyle/>
            <a:p>
              <a:pPr algn="ctr"/>
              <a:r>
                <a:rPr lang="en-US" sz="1050" b="1" dirty="0">
                  <a:solidFill>
                    <a:schemeClr val="bg1"/>
                  </a:solidFill>
                </a:rPr>
                <a:t>Difficult to</a:t>
              </a:r>
            </a:p>
            <a:p>
              <a:pPr algn="ctr"/>
              <a:r>
                <a:rPr lang="en-US" sz="1050" b="1" dirty="0">
                  <a:solidFill>
                    <a:schemeClr val="bg1"/>
                  </a:solidFill>
                </a:rPr>
                <a:t>Analyze</a:t>
              </a:r>
            </a:p>
          </p:txBody>
        </p:sp>
      </p:grpSp>
    </p:spTree>
    <p:extLst>
      <p:ext uri="{BB962C8B-B14F-4D97-AF65-F5344CB8AC3E}">
        <p14:creationId xmlns:p14="http://schemas.microsoft.com/office/powerpoint/2010/main" val="1263425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p:cNvGrpSpPr/>
          <p:nvPr/>
        </p:nvGrpSpPr>
        <p:grpSpPr>
          <a:xfrm>
            <a:off x="4636713" y="3027967"/>
            <a:ext cx="2202170" cy="1242871"/>
            <a:chOff x="7044925" y="430558"/>
            <a:chExt cx="2936226" cy="1657161"/>
          </a:xfrm>
        </p:grpSpPr>
        <p:sp>
          <p:nvSpPr>
            <p:cNvPr id="95" name="Rectangle 94"/>
            <p:cNvSpPr/>
            <p:nvPr/>
          </p:nvSpPr>
          <p:spPr>
            <a:xfrm>
              <a:off x="8801341" y="1595624"/>
              <a:ext cx="1179810" cy="430887"/>
            </a:xfrm>
            <a:prstGeom prst="rect">
              <a:avLst/>
            </a:prstGeom>
          </p:spPr>
          <p:txBody>
            <a:bodyPr wrap="none" lIns="0" tIns="0" rIns="0" bIns="0">
              <a:spAutoFit/>
            </a:bodyPr>
            <a:lstStyle/>
            <a:p>
              <a:r>
                <a:rPr lang="en-US" sz="2100" b="1" dirty="0">
                  <a:solidFill>
                    <a:schemeClr val="accent2"/>
                  </a:solidFill>
                  <a:latin typeface="+mj-lt"/>
                </a:rPr>
                <a:t>Supplier</a:t>
              </a:r>
            </a:p>
          </p:txBody>
        </p:sp>
        <p:grpSp>
          <p:nvGrpSpPr>
            <p:cNvPr id="134" name="Group 133"/>
            <p:cNvGrpSpPr>
              <a:grpSpLocks noChangeAspect="1"/>
            </p:cNvGrpSpPr>
            <p:nvPr/>
          </p:nvGrpSpPr>
          <p:grpSpPr>
            <a:xfrm>
              <a:off x="7044925" y="430558"/>
              <a:ext cx="1655774" cy="1657161"/>
              <a:chOff x="5249342" y="1406453"/>
              <a:chExt cx="648499" cy="649042"/>
            </a:xfrm>
          </p:grpSpPr>
          <p:sp>
            <p:nvSpPr>
              <p:cNvPr id="136" name="Oval 135"/>
              <p:cNvSpPr>
                <a:spLocks noChangeAspect="1"/>
              </p:cNvSpPr>
              <p:nvPr/>
            </p:nvSpPr>
            <p:spPr>
              <a:xfrm>
                <a:off x="5249342" y="1406453"/>
                <a:ext cx="648499" cy="649042"/>
              </a:xfrm>
              <a:prstGeom prst="ellipse">
                <a:avLst/>
              </a:prstGeom>
              <a:solidFill>
                <a:schemeClr val="accent2">
                  <a:alpha val="5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50" b="1" dirty="0">
                  <a:solidFill>
                    <a:schemeClr val="bg1"/>
                  </a:solidFill>
                  <a:latin typeface="+mj-lt"/>
                </a:endParaRPr>
              </a:p>
            </p:txBody>
          </p:sp>
          <p:sp>
            <p:nvSpPr>
              <p:cNvPr id="137" name="Oval 136"/>
              <p:cNvSpPr>
                <a:spLocks noChangeAspect="1"/>
              </p:cNvSpPr>
              <p:nvPr/>
            </p:nvSpPr>
            <p:spPr>
              <a:xfrm>
                <a:off x="5324169" y="1481343"/>
                <a:ext cx="498845" cy="499263"/>
              </a:xfrm>
              <a:prstGeom prst="ellipse">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latin typeface="+mj-lt"/>
                </a:endParaRPr>
              </a:p>
            </p:txBody>
          </p:sp>
        </p:grpSp>
        <p:grpSp>
          <p:nvGrpSpPr>
            <p:cNvPr id="153" name="Group 152"/>
            <p:cNvGrpSpPr/>
            <p:nvPr/>
          </p:nvGrpSpPr>
          <p:grpSpPr>
            <a:xfrm>
              <a:off x="7621447" y="885709"/>
              <a:ext cx="521891" cy="710142"/>
              <a:chOff x="-1871663" y="927101"/>
              <a:chExt cx="3652839" cy="4970463"/>
            </a:xfrm>
            <a:solidFill>
              <a:schemeClr val="bg1"/>
            </a:solidFill>
          </p:grpSpPr>
          <p:sp>
            <p:nvSpPr>
              <p:cNvPr id="154" name="Freeform 25"/>
              <p:cNvSpPr>
                <a:spLocks noEditPoints="1"/>
              </p:cNvSpPr>
              <p:nvPr/>
            </p:nvSpPr>
            <p:spPr bwMode="auto">
              <a:xfrm>
                <a:off x="84138" y="927101"/>
                <a:ext cx="1273175" cy="1273175"/>
              </a:xfrm>
              <a:custGeom>
                <a:avLst/>
                <a:gdLst>
                  <a:gd name="T0" fmla="*/ 730 w 1605"/>
                  <a:gd name="T1" fmla="*/ 318 h 1604"/>
                  <a:gd name="T2" fmla="*/ 597 w 1605"/>
                  <a:gd name="T3" fmla="*/ 358 h 1604"/>
                  <a:gd name="T4" fmla="*/ 482 w 1605"/>
                  <a:gd name="T5" fmla="*/ 432 h 1604"/>
                  <a:gd name="T6" fmla="*/ 393 w 1605"/>
                  <a:gd name="T7" fmla="*/ 535 h 1604"/>
                  <a:gd name="T8" fmla="*/ 334 w 1605"/>
                  <a:gd name="T9" fmla="*/ 661 h 1604"/>
                  <a:gd name="T10" fmla="*/ 315 w 1605"/>
                  <a:gd name="T11" fmla="*/ 802 h 1604"/>
                  <a:gd name="T12" fmla="*/ 334 w 1605"/>
                  <a:gd name="T13" fmla="*/ 943 h 1604"/>
                  <a:gd name="T14" fmla="*/ 393 w 1605"/>
                  <a:gd name="T15" fmla="*/ 1068 h 1604"/>
                  <a:gd name="T16" fmla="*/ 482 w 1605"/>
                  <a:gd name="T17" fmla="*/ 1171 h 1604"/>
                  <a:gd name="T18" fmla="*/ 597 w 1605"/>
                  <a:gd name="T19" fmla="*/ 1246 h 1604"/>
                  <a:gd name="T20" fmla="*/ 730 w 1605"/>
                  <a:gd name="T21" fmla="*/ 1286 h 1604"/>
                  <a:gd name="T22" fmla="*/ 875 w 1605"/>
                  <a:gd name="T23" fmla="*/ 1286 h 1604"/>
                  <a:gd name="T24" fmla="*/ 1008 w 1605"/>
                  <a:gd name="T25" fmla="*/ 1246 h 1604"/>
                  <a:gd name="T26" fmla="*/ 1124 w 1605"/>
                  <a:gd name="T27" fmla="*/ 1171 h 1604"/>
                  <a:gd name="T28" fmla="*/ 1212 w 1605"/>
                  <a:gd name="T29" fmla="*/ 1068 h 1604"/>
                  <a:gd name="T30" fmla="*/ 1271 w 1605"/>
                  <a:gd name="T31" fmla="*/ 943 h 1604"/>
                  <a:gd name="T32" fmla="*/ 1292 w 1605"/>
                  <a:gd name="T33" fmla="*/ 802 h 1604"/>
                  <a:gd name="T34" fmla="*/ 1271 w 1605"/>
                  <a:gd name="T35" fmla="*/ 661 h 1604"/>
                  <a:gd name="T36" fmla="*/ 1212 w 1605"/>
                  <a:gd name="T37" fmla="*/ 535 h 1604"/>
                  <a:gd name="T38" fmla="*/ 1124 w 1605"/>
                  <a:gd name="T39" fmla="*/ 432 h 1604"/>
                  <a:gd name="T40" fmla="*/ 1008 w 1605"/>
                  <a:gd name="T41" fmla="*/ 358 h 1604"/>
                  <a:gd name="T42" fmla="*/ 875 w 1605"/>
                  <a:gd name="T43" fmla="*/ 318 h 1604"/>
                  <a:gd name="T44" fmla="*/ 802 w 1605"/>
                  <a:gd name="T45" fmla="*/ 0 h 1604"/>
                  <a:gd name="T46" fmla="*/ 987 w 1605"/>
                  <a:gd name="T47" fmla="*/ 20 h 1604"/>
                  <a:gd name="T48" fmla="*/ 1155 w 1605"/>
                  <a:gd name="T49" fmla="*/ 81 h 1604"/>
                  <a:gd name="T50" fmla="*/ 1305 w 1605"/>
                  <a:gd name="T51" fmla="*/ 175 h 1604"/>
                  <a:gd name="T52" fmla="*/ 1429 w 1605"/>
                  <a:gd name="T53" fmla="*/ 301 h 1604"/>
                  <a:gd name="T54" fmla="*/ 1525 w 1605"/>
                  <a:gd name="T55" fmla="*/ 449 h 1604"/>
                  <a:gd name="T56" fmla="*/ 1584 w 1605"/>
                  <a:gd name="T57" fmla="*/ 617 h 1604"/>
                  <a:gd name="T58" fmla="*/ 1605 w 1605"/>
                  <a:gd name="T59" fmla="*/ 802 h 1604"/>
                  <a:gd name="T60" fmla="*/ 1584 w 1605"/>
                  <a:gd name="T61" fmla="*/ 985 h 1604"/>
                  <a:gd name="T62" fmla="*/ 1525 w 1605"/>
                  <a:gd name="T63" fmla="*/ 1154 h 1604"/>
                  <a:gd name="T64" fmla="*/ 1429 w 1605"/>
                  <a:gd name="T65" fmla="*/ 1303 h 1604"/>
                  <a:gd name="T66" fmla="*/ 1305 w 1605"/>
                  <a:gd name="T67" fmla="*/ 1427 h 1604"/>
                  <a:gd name="T68" fmla="*/ 1155 w 1605"/>
                  <a:gd name="T69" fmla="*/ 1522 h 1604"/>
                  <a:gd name="T70" fmla="*/ 987 w 1605"/>
                  <a:gd name="T71" fmla="*/ 1583 h 1604"/>
                  <a:gd name="T72" fmla="*/ 802 w 1605"/>
                  <a:gd name="T73" fmla="*/ 1604 h 1604"/>
                  <a:gd name="T74" fmla="*/ 619 w 1605"/>
                  <a:gd name="T75" fmla="*/ 1583 h 1604"/>
                  <a:gd name="T76" fmla="*/ 450 w 1605"/>
                  <a:gd name="T77" fmla="*/ 1522 h 1604"/>
                  <a:gd name="T78" fmla="*/ 301 w 1605"/>
                  <a:gd name="T79" fmla="*/ 1427 h 1604"/>
                  <a:gd name="T80" fmla="*/ 177 w 1605"/>
                  <a:gd name="T81" fmla="*/ 1303 h 1604"/>
                  <a:gd name="T82" fmla="*/ 82 w 1605"/>
                  <a:gd name="T83" fmla="*/ 1154 h 1604"/>
                  <a:gd name="T84" fmla="*/ 21 w 1605"/>
                  <a:gd name="T85" fmla="*/ 985 h 1604"/>
                  <a:gd name="T86" fmla="*/ 0 w 1605"/>
                  <a:gd name="T87" fmla="*/ 802 h 1604"/>
                  <a:gd name="T88" fmla="*/ 21 w 1605"/>
                  <a:gd name="T89" fmla="*/ 617 h 1604"/>
                  <a:gd name="T90" fmla="*/ 82 w 1605"/>
                  <a:gd name="T91" fmla="*/ 449 h 1604"/>
                  <a:gd name="T92" fmla="*/ 177 w 1605"/>
                  <a:gd name="T93" fmla="*/ 301 h 1604"/>
                  <a:gd name="T94" fmla="*/ 301 w 1605"/>
                  <a:gd name="T95" fmla="*/ 175 h 1604"/>
                  <a:gd name="T96" fmla="*/ 450 w 1605"/>
                  <a:gd name="T97" fmla="*/ 81 h 1604"/>
                  <a:gd name="T98" fmla="*/ 619 w 1605"/>
                  <a:gd name="T99" fmla="*/ 20 h 1604"/>
                  <a:gd name="T100" fmla="*/ 802 w 1605"/>
                  <a:gd name="T101" fmla="*/ 0 h 1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605" h="1604">
                    <a:moveTo>
                      <a:pt x="802" y="312"/>
                    </a:moveTo>
                    <a:lnTo>
                      <a:pt x="730" y="318"/>
                    </a:lnTo>
                    <a:lnTo>
                      <a:pt x="661" y="333"/>
                    </a:lnTo>
                    <a:lnTo>
                      <a:pt x="597" y="358"/>
                    </a:lnTo>
                    <a:lnTo>
                      <a:pt x="536" y="392"/>
                    </a:lnTo>
                    <a:lnTo>
                      <a:pt x="482" y="432"/>
                    </a:lnTo>
                    <a:lnTo>
                      <a:pt x="433" y="482"/>
                    </a:lnTo>
                    <a:lnTo>
                      <a:pt x="393" y="535"/>
                    </a:lnTo>
                    <a:lnTo>
                      <a:pt x="358" y="596"/>
                    </a:lnTo>
                    <a:lnTo>
                      <a:pt x="334" y="661"/>
                    </a:lnTo>
                    <a:lnTo>
                      <a:pt x="318" y="729"/>
                    </a:lnTo>
                    <a:lnTo>
                      <a:pt x="315" y="802"/>
                    </a:lnTo>
                    <a:lnTo>
                      <a:pt x="318" y="874"/>
                    </a:lnTo>
                    <a:lnTo>
                      <a:pt x="334" y="943"/>
                    </a:lnTo>
                    <a:lnTo>
                      <a:pt x="358" y="1008"/>
                    </a:lnTo>
                    <a:lnTo>
                      <a:pt x="393" y="1068"/>
                    </a:lnTo>
                    <a:lnTo>
                      <a:pt x="433" y="1122"/>
                    </a:lnTo>
                    <a:lnTo>
                      <a:pt x="482" y="1171"/>
                    </a:lnTo>
                    <a:lnTo>
                      <a:pt x="536" y="1211"/>
                    </a:lnTo>
                    <a:lnTo>
                      <a:pt x="597" y="1246"/>
                    </a:lnTo>
                    <a:lnTo>
                      <a:pt x="661" y="1270"/>
                    </a:lnTo>
                    <a:lnTo>
                      <a:pt x="730" y="1286"/>
                    </a:lnTo>
                    <a:lnTo>
                      <a:pt x="802" y="1290"/>
                    </a:lnTo>
                    <a:lnTo>
                      <a:pt x="875" y="1286"/>
                    </a:lnTo>
                    <a:lnTo>
                      <a:pt x="943" y="1270"/>
                    </a:lnTo>
                    <a:lnTo>
                      <a:pt x="1008" y="1246"/>
                    </a:lnTo>
                    <a:lnTo>
                      <a:pt x="1069" y="1211"/>
                    </a:lnTo>
                    <a:lnTo>
                      <a:pt x="1124" y="1171"/>
                    </a:lnTo>
                    <a:lnTo>
                      <a:pt x="1172" y="1122"/>
                    </a:lnTo>
                    <a:lnTo>
                      <a:pt x="1212" y="1068"/>
                    </a:lnTo>
                    <a:lnTo>
                      <a:pt x="1246" y="1008"/>
                    </a:lnTo>
                    <a:lnTo>
                      <a:pt x="1271" y="943"/>
                    </a:lnTo>
                    <a:lnTo>
                      <a:pt x="1286" y="874"/>
                    </a:lnTo>
                    <a:lnTo>
                      <a:pt x="1292" y="802"/>
                    </a:lnTo>
                    <a:lnTo>
                      <a:pt x="1286" y="729"/>
                    </a:lnTo>
                    <a:lnTo>
                      <a:pt x="1271" y="661"/>
                    </a:lnTo>
                    <a:lnTo>
                      <a:pt x="1246" y="596"/>
                    </a:lnTo>
                    <a:lnTo>
                      <a:pt x="1212" y="535"/>
                    </a:lnTo>
                    <a:lnTo>
                      <a:pt x="1172" y="482"/>
                    </a:lnTo>
                    <a:lnTo>
                      <a:pt x="1124" y="432"/>
                    </a:lnTo>
                    <a:lnTo>
                      <a:pt x="1069" y="392"/>
                    </a:lnTo>
                    <a:lnTo>
                      <a:pt x="1008" y="358"/>
                    </a:lnTo>
                    <a:lnTo>
                      <a:pt x="943" y="333"/>
                    </a:lnTo>
                    <a:lnTo>
                      <a:pt x="875" y="318"/>
                    </a:lnTo>
                    <a:lnTo>
                      <a:pt x="802" y="312"/>
                    </a:lnTo>
                    <a:close/>
                    <a:moveTo>
                      <a:pt x="802" y="0"/>
                    </a:moveTo>
                    <a:lnTo>
                      <a:pt x="896" y="5"/>
                    </a:lnTo>
                    <a:lnTo>
                      <a:pt x="987" y="20"/>
                    </a:lnTo>
                    <a:lnTo>
                      <a:pt x="1073" y="45"/>
                    </a:lnTo>
                    <a:lnTo>
                      <a:pt x="1155" y="81"/>
                    </a:lnTo>
                    <a:lnTo>
                      <a:pt x="1233" y="123"/>
                    </a:lnTo>
                    <a:lnTo>
                      <a:pt x="1305" y="175"/>
                    </a:lnTo>
                    <a:lnTo>
                      <a:pt x="1370" y="234"/>
                    </a:lnTo>
                    <a:lnTo>
                      <a:pt x="1429" y="301"/>
                    </a:lnTo>
                    <a:lnTo>
                      <a:pt x="1481" y="371"/>
                    </a:lnTo>
                    <a:lnTo>
                      <a:pt x="1525" y="449"/>
                    </a:lnTo>
                    <a:lnTo>
                      <a:pt x="1559" y="531"/>
                    </a:lnTo>
                    <a:lnTo>
                      <a:pt x="1584" y="617"/>
                    </a:lnTo>
                    <a:lnTo>
                      <a:pt x="1601" y="708"/>
                    </a:lnTo>
                    <a:lnTo>
                      <a:pt x="1605" y="802"/>
                    </a:lnTo>
                    <a:lnTo>
                      <a:pt x="1601" y="895"/>
                    </a:lnTo>
                    <a:lnTo>
                      <a:pt x="1584" y="985"/>
                    </a:lnTo>
                    <a:lnTo>
                      <a:pt x="1559" y="1072"/>
                    </a:lnTo>
                    <a:lnTo>
                      <a:pt x="1525" y="1154"/>
                    </a:lnTo>
                    <a:lnTo>
                      <a:pt x="1481" y="1232"/>
                    </a:lnTo>
                    <a:lnTo>
                      <a:pt x="1429" y="1303"/>
                    </a:lnTo>
                    <a:lnTo>
                      <a:pt x="1370" y="1370"/>
                    </a:lnTo>
                    <a:lnTo>
                      <a:pt x="1305" y="1427"/>
                    </a:lnTo>
                    <a:lnTo>
                      <a:pt x="1233" y="1478"/>
                    </a:lnTo>
                    <a:lnTo>
                      <a:pt x="1155" y="1522"/>
                    </a:lnTo>
                    <a:lnTo>
                      <a:pt x="1073" y="1558"/>
                    </a:lnTo>
                    <a:lnTo>
                      <a:pt x="987" y="1583"/>
                    </a:lnTo>
                    <a:lnTo>
                      <a:pt x="896" y="1598"/>
                    </a:lnTo>
                    <a:lnTo>
                      <a:pt x="802" y="1604"/>
                    </a:lnTo>
                    <a:lnTo>
                      <a:pt x="709" y="1598"/>
                    </a:lnTo>
                    <a:lnTo>
                      <a:pt x="619" y="1583"/>
                    </a:lnTo>
                    <a:lnTo>
                      <a:pt x="532" y="1558"/>
                    </a:lnTo>
                    <a:lnTo>
                      <a:pt x="450" y="1522"/>
                    </a:lnTo>
                    <a:lnTo>
                      <a:pt x="372" y="1478"/>
                    </a:lnTo>
                    <a:lnTo>
                      <a:pt x="301" y="1427"/>
                    </a:lnTo>
                    <a:lnTo>
                      <a:pt x="234" y="1370"/>
                    </a:lnTo>
                    <a:lnTo>
                      <a:pt x="177" y="1303"/>
                    </a:lnTo>
                    <a:lnTo>
                      <a:pt x="126" y="1232"/>
                    </a:lnTo>
                    <a:lnTo>
                      <a:pt x="82" y="1154"/>
                    </a:lnTo>
                    <a:lnTo>
                      <a:pt x="48" y="1072"/>
                    </a:lnTo>
                    <a:lnTo>
                      <a:pt x="21" y="985"/>
                    </a:lnTo>
                    <a:lnTo>
                      <a:pt x="6" y="895"/>
                    </a:lnTo>
                    <a:lnTo>
                      <a:pt x="0" y="802"/>
                    </a:lnTo>
                    <a:lnTo>
                      <a:pt x="6" y="708"/>
                    </a:lnTo>
                    <a:lnTo>
                      <a:pt x="21" y="617"/>
                    </a:lnTo>
                    <a:lnTo>
                      <a:pt x="48" y="531"/>
                    </a:lnTo>
                    <a:lnTo>
                      <a:pt x="82" y="449"/>
                    </a:lnTo>
                    <a:lnTo>
                      <a:pt x="126" y="371"/>
                    </a:lnTo>
                    <a:lnTo>
                      <a:pt x="177" y="301"/>
                    </a:lnTo>
                    <a:lnTo>
                      <a:pt x="234" y="234"/>
                    </a:lnTo>
                    <a:lnTo>
                      <a:pt x="301" y="175"/>
                    </a:lnTo>
                    <a:lnTo>
                      <a:pt x="372" y="123"/>
                    </a:lnTo>
                    <a:lnTo>
                      <a:pt x="450" y="81"/>
                    </a:lnTo>
                    <a:lnTo>
                      <a:pt x="532" y="45"/>
                    </a:lnTo>
                    <a:lnTo>
                      <a:pt x="619" y="20"/>
                    </a:lnTo>
                    <a:lnTo>
                      <a:pt x="709" y="5"/>
                    </a:lnTo>
                    <a:lnTo>
                      <a:pt x="802" y="0"/>
                    </a:lnTo>
                    <a:close/>
                  </a:path>
                </a:pathLst>
              </a:custGeom>
              <a:grpFill/>
              <a:ln w="0">
                <a:solidFill>
                  <a:schemeClr val="bg1"/>
                </a:solidFill>
                <a:prstDash val="solid"/>
                <a:round/>
                <a:headEnd/>
                <a:tailEnd/>
              </a:ln>
            </p:spPr>
            <p:txBody>
              <a:bodyPr vert="horz" wrap="square" lIns="68580" tIns="34290" rIns="68580" bIns="34290" numCol="1" anchor="t" anchorCtr="0" compatLnSpc="1">
                <a:prstTxWarp prst="textNoShape">
                  <a:avLst/>
                </a:prstTxWarp>
              </a:bodyPr>
              <a:lstStyle/>
              <a:p>
                <a:endParaRPr lang="en-US" sz="1013">
                  <a:latin typeface="+mj-lt"/>
                </a:endParaRPr>
              </a:p>
            </p:txBody>
          </p:sp>
          <p:sp>
            <p:nvSpPr>
              <p:cNvPr id="155" name="Freeform 26"/>
              <p:cNvSpPr>
                <a:spLocks noEditPoints="1"/>
              </p:cNvSpPr>
              <p:nvPr/>
            </p:nvSpPr>
            <p:spPr bwMode="auto">
              <a:xfrm>
                <a:off x="-1384300" y="927101"/>
                <a:ext cx="1273175" cy="1273175"/>
              </a:xfrm>
              <a:custGeom>
                <a:avLst/>
                <a:gdLst>
                  <a:gd name="T0" fmla="*/ 730 w 1604"/>
                  <a:gd name="T1" fmla="*/ 318 h 1604"/>
                  <a:gd name="T2" fmla="*/ 596 w 1604"/>
                  <a:gd name="T3" fmla="*/ 358 h 1604"/>
                  <a:gd name="T4" fmla="*/ 480 w 1604"/>
                  <a:gd name="T5" fmla="*/ 432 h 1604"/>
                  <a:gd name="T6" fmla="*/ 392 w 1604"/>
                  <a:gd name="T7" fmla="*/ 535 h 1604"/>
                  <a:gd name="T8" fmla="*/ 333 w 1604"/>
                  <a:gd name="T9" fmla="*/ 661 h 1604"/>
                  <a:gd name="T10" fmla="*/ 312 w 1604"/>
                  <a:gd name="T11" fmla="*/ 802 h 1604"/>
                  <a:gd name="T12" fmla="*/ 333 w 1604"/>
                  <a:gd name="T13" fmla="*/ 943 h 1604"/>
                  <a:gd name="T14" fmla="*/ 392 w 1604"/>
                  <a:gd name="T15" fmla="*/ 1068 h 1604"/>
                  <a:gd name="T16" fmla="*/ 480 w 1604"/>
                  <a:gd name="T17" fmla="*/ 1171 h 1604"/>
                  <a:gd name="T18" fmla="*/ 596 w 1604"/>
                  <a:gd name="T19" fmla="*/ 1246 h 1604"/>
                  <a:gd name="T20" fmla="*/ 730 w 1604"/>
                  <a:gd name="T21" fmla="*/ 1286 h 1604"/>
                  <a:gd name="T22" fmla="*/ 874 w 1604"/>
                  <a:gd name="T23" fmla="*/ 1286 h 1604"/>
                  <a:gd name="T24" fmla="*/ 1008 w 1604"/>
                  <a:gd name="T25" fmla="*/ 1246 h 1604"/>
                  <a:gd name="T26" fmla="*/ 1122 w 1604"/>
                  <a:gd name="T27" fmla="*/ 1171 h 1604"/>
                  <a:gd name="T28" fmla="*/ 1212 w 1604"/>
                  <a:gd name="T29" fmla="*/ 1068 h 1604"/>
                  <a:gd name="T30" fmla="*/ 1271 w 1604"/>
                  <a:gd name="T31" fmla="*/ 943 h 1604"/>
                  <a:gd name="T32" fmla="*/ 1290 w 1604"/>
                  <a:gd name="T33" fmla="*/ 802 h 1604"/>
                  <a:gd name="T34" fmla="*/ 1271 w 1604"/>
                  <a:gd name="T35" fmla="*/ 661 h 1604"/>
                  <a:gd name="T36" fmla="*/ 1212 w 1604"/>
                  <a:gd name="T37" fmla="*/ 535 h 1604"/>
                  <a:gd name="T38" fmla="*/ 1122 w 1604"/>
                  <a:gd name="T39" fmla="*/ 432 h 1604"/>
                  <a:gd name="T40" fmla="*/ 1008 w 1604"/>
                  <a:gd name="T41" fmla="*/ 358 h 1604"/>
                  <a:gd name="T42" fmla="*/ 874 w 1604"/>
                  <a:gd name="T43" fmla="*/ 318 h 1604"/>
                  <a:gd name="T44" fmla="*/ 802 w 1604"/>
                  <a:gd name="T45" fmla="*/ 0 h 1604"/>
                  <a:gd name="T46" fmla="*/ 985 w 1604"/>
                  <a:gd name="T47" fmla="*/ 20 h 1604"/>
                  <a:gd name="T48" fmla="*/ 1154 w 1604"/>
                  <a:gd name="T49" fmla="*/ 81 h 1604"/>
                  <a:gd name="T50" fmla="*/ 1303 w 1604"/>
                  <a:gd name="T51" fmla="*/ 175 h 1604"/>
                  <a:gd name="T52" fmla="*/ 1427 w 1604"/>
                  <a:gd name="T53" fmla="*/ 301 h 1604"/>
                  <a:gd name="T54" fmla="*/ 1522 w 1604"/>
                  <a:gd name="T55" fmla="*/ 449 h 1604"/>
                  <a:gd name="T56" fmla="*/ 1583 w 1604"/>
                  <a:gd name="T57" fmla="*/ 617 h 1604"/>
                  <a:gd name="T58" fmla="*/ 1604 w 1604"/>
                  <a:gd name="T59" fmla="*/ 802 h 1604"/>
                  <a:gd name="T60" fmla="*/ 1583 w 1604"/>
                  <a:gd name="T61" fmla="*/ 985 h 1604"/>
                  <a:gd name="T62" fmla="*/ 1522 w 1604"/>
                  <a:gd name="T63" fmla="*/ 1154 h 1604"/>
                  <a:gd name="T64" fmla="*/ 1427 w 1604"/>
                  <a:gd name="T65" fmla="*/ 1303 h 1604"/>
                  <a:gd name="T66" fmla="*/ 1303 w 1604"/>
                  <a:gd name="T67" fmla="*/ 1427 h 1604"/>
                  <a:gd name="T68" fmla="*/ 1154 w 1604"/>
                  <a:gd name="T69" fmla="*/ 1522 h 1604"/>
                  <a:gd name="T70" fmla="*/ 985 w 1604"/>
                  <a:gd name="T71" fmla="*/ 1583 h 1604"/>
                  <a:gd name="T72" fmla="*/ 802 w 1604"/>
                  <a:gd name="T73" fmla="*/ 1604 h 1604"/>
                  <a:gd name="T74" fmla="*/ 617 w 1604"/>
                  <a:gd name="T75" fmla="*/ 1583 h 1604"/>
                  <a:gd name="T76" fmla="*/ 449 w 1604"/>
                  <a:gd name="T77" fmla="*/ 1522 h 1604"/>
                  <a:gd name="T78" fmla="*/ 299 w 1604"/>
                  <a:gd name="T79" fmla="*/ 1427 h 1604"/>
                  <a:gd name="T80" fmla="*/ 175 w 1604"/>
                  <a:gd name="T81" fmla="*/ 1303 h 1604"/>
                  <a:gd name="T82" fmla="*/ 80 w 1604"/>
                  <a:gd name="T83" fmla="*/ 1154 h 1604"/>
                  <a:gd name="T84" fmla="*/ 21 w 1604"/>
                  <a:gd name="T85" fmla="*/ 985 h 1604"/>
                  <a:gd name="T86" fmla="*/ 0 w 1604"/>
                  <a:gd name="T87" fmla="*/ 802 h 1604"/>
                  <a:gd name="T88" fmla="*/ 21 w 1604"/>
                  <a:gd name="T89" fmla="*/ 617 h 1604"/>
                  <a:gd name="T90" fmla="*/ 80 w 1604"/>
                  <a:gd name="T91" fmla="*/ 449 h 1604"/>
                  <a:gd name="T92" fmla="*/ 175 w 1604"/>
                  <a:gd name="T93" fmla="*/ 301 h 1604"/>
                  <a:gd name="T94" fmla="*/ 299 w 1604"/>
                  <a:gd name="T95" fmla="*/ 175 h 1604"/>
                  <a:gd name="T96" fmla="*/ 449 w 1604"/>
                  <a:gd name="T97" fmla="*/ 81 h 1604"/>
                  <a:gd name="T98" fmla="*/ 617 w 1604"/>
                  <a:gd name="T99" fmla="*/ 20 h 1604"/>
                  <a:gd name="T100" fmla="*/ 802 w 1604"/>
                  <a:gd name="T101" fmla="*/ 0 h 1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604" h="1604">
                    <a:moveTo>
                      <a:pt x="802" y="312"/>
                    </a:moveTo>
                    <a:lnTo>
                      <a:pt x="730" y="318"/>
                    </a:lnTo>
                    <a:lnTo>
                      <a:pt x="661" y="333"/>
                    </a:lnTo>
                    <a:lnTo>
                      <a:pt x="596" y="358"/>
                    </a:lnTo>
                    <a:lnTo>
                      <a:pt x="535" y="392"/>
                    </a:lnTo>
                    <a:lnTo>
                      <a:pt x="480" y="432"/>
                    </a:lnTo>
                    <a:lnTo>
                      <a:pt x="432" y="482"/>
                    </a:lnTo>
                    <a:lnTo>
                      <a:pt x="392" y="535"/>
                    </a:lnTo>
                    <a:lnTo>
                      <a:pt x="358" y="596"/>
                    </a:lnTo>
                    <a:lnTo>
                      <a:pt x="333" y="661"/>
                    </a:lnTo>
                    <a:lnTo>
                      <a:pt x="318" y="729"/>
                    </a:lnTo>
                    <a:lnTo>
                      <a:pt x="312" y="802"/>
                    </a:lnTo>
                    <a:lnTo>
                      <a:pt x="318" y="874"/>
                    </a:lnTo>
                    <a:lnTo>
                      <a:pt x="333" y="943"/>
                    </a:lnTo>
                    <a:lnTo>
                      <a:pt x="358" y="1008"/>
                    </a:lnTo>
                    <a:lnTo>
                      <a:pt x="392" y="1068"/>
                    </a:lnTo>
                    <a:lnTo>
                      <a:pt x="432" y="1122"/>
                    </a:lnTo>
                    <a:lnTo>
                      <a:pt x="480" y="1171"/>
                    </a:lnTo>
                    <a:lnTo>
                      <a:pt x="535" y="1211"/>
                    </a:lnTo>
                    <a:lnTo>
                      <a:pt x="596" y="1246"/>
                    </a:lnTo>
                    <a:lnTo>
                      <a:pt x="661" y="1270"/>
                    </a:lnTo>
                    <a:lnTo>
                      <a:pt x="730" y="1286"/>
                    </a:lnTo>
                    <a:lnTo>
                      <a:pt x="802" y="1290"/>
                    </a:lnTo>
                    <a:lnTo>
                      <a:pt x="874" y="1286"/>
                    </a:lnTo>
                    <a:lnTo>
                      <a:pt x="943" y="1270"/>
                    </a:lnTo>
                    <a:lnTo>
                      <a:pt x="1008" y="1246"/>
                    </a:lnTo>
                    <a:lnTo>
                      <a:pt x="1069" y="1211"/>
                    </a:lnTo>
                    <a:lnTo>
                      <a:pt x="1122" y="1171"/>
                    </a:lnTo>
                    <a:lnTo>
                      <a:pt x="1170" y="1122"/>
                    </a:lnTo>
                    <a:lnTo>
                      <a:pt x="1212" y="1068"/>
                    </a:lnTo>
                    <a:lnTo>
                      <a:pt x="1246" y="1008"/>
                    </a:lnTo>
                    <a:lnTo>
                      <a:pt x="1271" y="943"/>
                    </a:lnTo>
                    <a:lnTo>
                      <a:pt x="1286" y="874"/>
                    </a:lnTo>
                    <a:lnTo>
                      <a:pt x="1290" y="802"/>
                    </a:lnTo>
                    <a:lnTo>
                      <a:pt x="1286" y="729"/>
                    </a:lnTo>
                    <a:lnTo>
                      <a:pt x="1271" y="661"/>
                    </a:lnTo>
                    <a:lnTo>
                      <a:pt x="1246" y="596"/>
                    </a:lnTo>
                    <a:lnTo>
                      <a:pt x="1212" y="535"/>
                    </a:lnTo>
                    <a:lnTo>
                      <a:pt x="1170" y="482"/>
                    </a:lnTo>
                    <a:lnTo>
                      <a:pt x="1122" y="432"/>
                    </a:lnTo>
                    <a:lnTo>
                      <a:pt x="1069" y="392"/>
                    </a:lnTo>
                    <a:lnTo>
                      <a:pt x="1008" y="358"/>
                    </a:lnTo>
                    <a:lnTo>
                      <a:pt x="943" y="333"/>
                    </a:lnTo>
                    <a:lnTo>
                      <a:pt x="874" y="318"/>
                    </a:lnTo>
                    <a:lnTo>
                      <a:pt x="802" y="312"/>
                    </a:lnTo>
                    <a:close/>
                    <a:moveTo>
                      <a:pt x="802" y="0"/>
                    </a:moveTo>
                    <a:lnTo>
                      <a:pt x="895" y="5"/>
                    </a:lnTo>
                    <a:lnTo>
                      <a:pt x="985" y="20"/>
                    </a:lnTo>
                    <a:lnTo>
                      <a:pt x="1073" y="45"/>
                    </a:lnTo>
                    <a:lnTo>
                      <a:pt x="1154" y="81"/>
                    </a:lnTo>
                    <a:lnTo>
                      <a:pt x="1233" y="123"/>
                    </a:lnTo>
                    <a:lnTo>
                      <a:pt x="1303" y="175"/>
                    </a:lnTo>
                    <a:lnTo>
                      <a:pt x="1370" y="234"/>
                    </a:lnTo>
                    <a:lnTo>
                      <a:pt x="1427" y="301"/>
                    </a:lnTo>
                    <a:lnTo>
                      <a:pt x="1478" y="371"/>
                    </a:lnTo>
                    <a:lnTo>
                      <a:pt x="1522" y="449"/>
                    </a:lnTo>
                    <a:lnTo>
                      <a:pt x="1557" y="531"/>
                    </a:lnTo>
                    <a:lnTo>
                      <a:pt x="1583" y="617"/>
                    </a:lnTo>
                    <a:lnTo>
                      <a:pt x="1599" y="708"/>
                    </a:lnTo>
                    <a:lnTo>
                      <a:pt x="1604" y="802"/>
                    </a:lnTo>
                    <a:lnTo>
                      <a:pt x="1599" y="895"/>
                    </a:lnTo>
                    <a:lnTo>
                      <a:pt x="1583" y="985"/>
                    </a:lnTo>
                    <a:lnTo>
                      <a:pt x="1557" y="1072"/>
                    </a:lnTo>
                    <a:lnTo>
                      <a:pt x="1522" y="1154"/>
                    </a:lnTo>
                    <a:lnTo>
                      <a:pt x="1478" y="1232"/>
                    </a:lnTo>
                    <a:lnTo>
                      <a:pt x="1427" y="1303"/>
                    </a:lnTo>
                    <a:lnTo>
                      <a:pt x="1370" y="1370"/>
                    </a:lnTo>
                    <a:lnTo>
                      <a:pt x="1303" y="1427"/>
                    </a:lnTo>
                    <a:lnTo>
                      <a:pt x="1233" y="1478"/>
                    </a:lnTo>
                    <a:lnTo>
                      <a:pt x="1154" y="1522"/>
                    </a:lnTo>
                    <a:lnTo>
                      <a:pt x="1073" y="1558"/>
                    </a:lnTo>
                    <a:lnTo>
                      <a:pt x="985" y="1583"/>
                    </a:lnTo>
                    <a:lnTo>
                      <a:pt x="895" y="1598"/>
                    </a:lnTo>
                    <a:lnTo>
                      <a:pt x="802" y="1604"/>
                    </a:lnTo>
                    <a:lnTo>
                      <a:pt x="709" y="1598"/>
                    </a:lnTo>
                    <a:lnTo>
                      <a:pt x="617" y="1583"/>
                    </a:lnTo>
                    <a:lnTo>
                      <a:pt x="531" y="1558"/>
                    </a:lnTo>
                    <a:lnTo>
                      <a:pt x="449" y="1522"/>
                    </a:lnTo>
                    <a:lnTo>
                      <a:pt x="371" y="1478"/>
                    </a:lnTo>
                    <a:lnTo>
                      <a:pt x="299" y="1427"/>
                    </a:lnTo>
                    <a:lnTo>
                      <a:pt x="234" y="1370"/>
                    </a:lnTo>
                    <a:lnTo>
                      <a:pt x="175" y="1303"/>
                    </a:lnTo>
                    <a:lnTo>
                      <a:pt x="124" y="1232"/>
                    </a:lnTo>
                    <a:lnTo>
                      <a:pt x="80" y="1154"/>
                    </a:lnTo>
                    <a:lnTo>
                      <a:pt x="45" y="1072"/>
                    </a:lnTo>
                    <a:lnTo>
                      <a:pt x="21" y="985"/>
                    </a:lnTo>
                    <a:lnTo>
                      <a:pt x="3" y="895"/>
                    </a:lnTo>
                    <a:lnTo>
                      <a:pt x="0" y="802"/>
                    </a:lnTo>
                    <a:lnTo>
                      <a:pt x="3" y="708"/>
                    </a:lnTo>
                    <a:lnTo>
                      <a:pt x="21" y="617"/>
                    </a:lnTo>
                    <a:lnTo>
                      <a:pt x="45" y="531"/>
                    </a:lnTo>
                    <a:lnTo>
                      <a:pt x="80" y="449"/>
                    </a:lnTo>
                    <a:lnTo>
                      <a:pt x="124" y="371"/>
                    </a:lnTo>
                    <a:lnTo>
                      <a:pt x="175" y="301"/>
                    </a:lnTo>
                    <a:lnTo>
                      <a:pt x="234" y="234"/>
                    </a:lnTo>
                    <a:lnTo>
                      <a:pt x="299" y="175"/>
                    </a:lnTo>
                    <a:lnTo>
                      <a:pt x="371" y="123"/>
                    </a:lnTo>
                    <a:lnTo>
                      <a:pt x="449" y="81"/>
                    </a:lnTo>
                    <a:lnTo>
                      <a:pt x="531" y="45"/>
                    </a:lnTo>
                    <a:lnTo>
                      <a:pt x="617" y="20"/>
                    </a:lnTo>
                    <a:lnTo>
                      <a:pt x="709" y="5"/>
                    </a:lnTo>
                    <a:lnTo>
                      <a:pt x="802" y="0"/>
                    </a:lnTo>
                    <a:close/>
                  </a:path>
                </a:pathLst>
              </a:custGeom>
              <a:grpFill/>
              <a:ln w="0">
                <a:solidFill>
                  <a:schemeClr val="bg1"/>
                </a:solidFill>
                <a:prstDash val="solid"/>
                <a:round/>
                <a:headEnd/>
                <a:tailEnd/>
              </a:ln>
            </p:spPr>
            <p:txBody>
              <a:bodyPr vert="horz" wrap="square" lIns="68580" tIns="34290" rIns="68580" bIns="34290" numCol="1" anchor="t" anchorCtr="0" compatLnSpc="1">
                <a:prstTxWarp prst="textNoShape">
                  <a:avLst/>
                </a:prstTxWarp>
              </a:bodyPr>
              <a:lstStyle/>
              <a:p>
                <a:endParaRPr lang="en-US" sz="1013">
                  <a:latin typeface="+mj-lt"/>
                </a:endParaRPr>
              </a:p>
            </p:txBody>
          </p:sp>
          <p:grpSp>
            <p:nvGrpSpPr>
              <p:cNvPr id="156" name="Group 155"/>
              <p:cNvGrpSpPr/>
              <p:nvPr/>
            </p:nvGrpSpPr>
            <p:grpSpPr>
              <a:xfrm>
                <a:off x="-1871663" y="2332038"/>
                <a:ext cx="3652839" cy="3565526"/>
                <a:chOff x="-1871663" y="2332038"/>
                <a:chExt cx="3652839" cy="3565526"/>
              </a:xfrm>
              <a:grpFill/>
            </p:grpSpPr>
            <p:sp>
              <p:nvSpPr>
                <p:cNvPr id="157" name="Freeform 27"/>
                <p:cNvSpPr>
                  <a:spLocks/>
                </p:cNvSpPr>
                <p:nvPr/>
              </p:nvSpPr>
              <p:spPr bwMode="auto">
                <a:xfrm>
                  <a:off x="246063" y="2332038"/>
                  <a:ext cx="1535113" cy="3563938"/>
                </a:xfrm>
                <a:custGeom>
                  <a:avLst/>
                  <a:gdLst>
                    <a:gd name="T0" fmla="*/ 1138 w 1934"/>
                    <a:gd name="T1" fmla="*/ 0 h 4491"/>
                    <a:gd name="T2" fmla="*/ 1321 w 1934"/>
                    <a:gd name="T3" fmla="*/ 21 h 4491"/>
                    <a:gd name="T4" fmla="*/ 1488 w 1934"/>
                    <a:gd name="T5" fmla="*/ 82 h 4491"/>
                    <a:gd name="T6" fmla="*/ 1637 w 1934"/>
                    <a:gd name="T7" fmla="*/ 177 h 4491"/>
                    <a:gd name="T8" fmla="*/ 1761 w 1934"/>
                    <a:gd name="T9" fmla="*/ 301 h 4491"/>
                    <a:gd name="T10" fmla="*/ 1854 w 1934"/>
                    <a:gd name="T11" fmla="*/ 447 h 4491"/>
                    <a:gd name="T12" fmla="*/ 1913 w 1934"/>
                    <a:gd name="T13" fmla="*/ 615 h 4491"/>
                    <a:gd name="T14" fmla="*/ 1934 w 1934"/>
                    <a:gd name="T15" fmla="*/ 796 h 4491"/>
                    <a:gd name="T16" fmla="*/ 1930 w 1934"/>
                    <a:gd name="T17" fmla="*/ 1905 h 4491"/>
                    <a:gd name="T18" fmla="*/ 1892 w 1934"/>
                    <a:gd name="T19" fmla="*/ 2073 h 4491"/>
                    <a:gd name="T20" fmla="*/ 1820 w 1934"/>
                    <a:gd name="T21" fmla="*/ 2225 h 4491"/>
                    <a:gd name="T22" fmla="*/ 1719 w 1934"/>
                    <a:gd name="T23" fmla="*/ 2361 h 4491"/>
                    <a:gd name="T24" fmla="*/ 1589 w 1934"/>
                    <a:gd name="T25" fmla="*/ 2473 h 4491"/>
                    <a:gd name="T26" fmla="*/ 1515 w 1934"/>
                    <a:gd name="T27" fmla="*/ 3856 h 4491"/>
                    <a:gd name="T28" fmla="*/ 1492 w 1934"/>
                    <a:gd name="T29" fmla="*/ 4026 h 4491"/>
                    <a:gd name="T30" fmla="*/ 1429 w 1934"/>
                    <a:gd name="T31" fmla="*/ 4176 h 4491"/>
                    <a:gd name="T32" fmla="*/ 1330 w 1934"/>
                    <a:gd name="T33" fmla="*/ 4304 h 4491"/>
                    <a:gd name="T34" fmla="*/ 1201 w 1934"/>
                    <a:gd name="T35" fmla="*/ 4403 h 4491"/>
                    <a:gd name="T36" fmla="*/ 1050 w 1934"/>
                    <a:gd name="T37" fmla="*/ 4468 h 4491"/>
                    <a:gd name="T38" fmla="*/ 882 w 1934"/>
                    <a:gd name="T39" fmla="*/ 4491 h 4491"/>
                    <a:gd name="T40" fmla="*/ 114 w 1934"/>
                    <a:gd name="T41" fmla="*/ 4485 h 4491"/>
                    <a:gd name="T42" fmla="*/ 46 w 1934"/>
                    <a:gd name="T43" fmla="*/ 4445 h 4491"/>
                    <a:gd name="T44" fmla="*/ 6 w 1934"/>
                    <a:gd name="T45" fmla="*/ 4375 h 4491"/>
                    <a:gd name="T46" fmla="*/ 6 w 1934"/>
                    <a:gd name="T47" fmla="*/ 4291 h 4491"/>
                    <a:gd name="T48" fmla="*/ 46 w 1934"/>
                    <a:gd name="T49" fmla="*/ 4222 h 4491"/>
                    <a:gd name="T50" fmla="*/ 114 w 1934"/>
                    <a:gd name="T51" fmla="*/ 4182 h 4491"/>
                    <a:gd name="T52" fmla="*/ 882 w 1934"/>
                    <a:gd name="T53" fmla="*/ 4176 h 4491"/>
                    <a:gd name="T54" fmla="*/ 993 w 1934"/>
                    <a:gd name="T55" fmla="*/ 4155 h 4491"/>
                    <a:gd name="T56" fmla="*/ 1088 w 1934"/>
                    <a:gd name="T57" fmla="*/ 4100 h 4491"/>
                    <a:gd name="T58" fmla="*/ 1159 w 1934"/>
                    <a:gd name="T59" fmla="*/ 4016 h 4491"/>
                    <a:gd name="T60" fmla="*/ 1197 w 1934"/>
                    <a:gd name="T61" fmla="*/ 3913 h 4491"/>
                    <a:gd name="T62" fmla="*/ 1202 w 1934"/>
                    <a:gd name="T63" fmla="*/ 2418 h 4491"/>
                    <a:gd name="T64" fmla="*/ 1220 w 1934"/>
                    <a:gd name="T65" fmla="*/ 2343 h 4491"/>
                    <a:gd name="T66" fmla="*/ 1269 w 1934"/>
                    <a:gd name="T67" fmla="*/ 2288 h 4491"/>
                    <a:gd name="T68" fmla="*/ 1364 w 1934"/>
                    <a:gd name="T69" fmla="*/ 2242 h 4491"/>
                    <a:gd name="T70" fmla="*/ 1469 w 1934"/>
                    <a:gd name="T71" fmla="*/ 2166 h 4491"/>
                    <a:gd name="T72" fmla="*/ 1551 w 1934"/>
                    <a:gd name="T73" fmla="*/ 2067 h 4491"/>
                    <a:gd name="T74" fmla="*/ 1603 w 1934"/>
                    <a:gd name="T75" fmla="*/ 1949 h 4491"/>
                    <a:gd name="T76" fmla="*/ 1620 w 1934"/>
                    <a:gd name="T77" fmla="*/ 1817 h 4491"/>
                    <a:gd name="T78" fmla="*/ 1614 w 1934"/>
                    <a:gd name="T79" fmla="*/ 726 h 4491"/>
                    <a:gd name="T80" fmla="*/ 1576 w 1934"/>
                    <a:gd name="T81" fmla="*/ 594 h 4491"/>
                    <a:gd name="T82" fmla="*/ 1502 w 1934"/>
                    <a:gd name="T83" fmla="*/ 480 h 4491"/>
                    <a:gd name="T84" fmla="*/ 1401 w 1934"/>
                    <a:gd name="T85" fmla="*/ 392 h 4491"/>
                    <a:gd name="T86" fmla="*/ 1277 w 1934"/>
                    <a:gd name="T87" fmla="*/ 335 h 4491"/>
                    <a:gd name="T88" fmla="*/ 1138 w 1934"/>
                    <a:gd name="T89" fmla="*/ 314 h 4491"/>
                    <a:gd name="T90" fmla="*/ 412 w 1934"/>
                    <a:gd name="T91" fmla="*/ 308 h 4491"/>
                    <a:gd name="T92" fmla="*/ 341 w 1934"/>
                    <a:gd name="T93" fmla="*/ 268 h 4491"/>
                    <a:gd name="T94" fmla="*/ 301 w 1934"/>
                    <a:gd name="T95" fmla="*/ 198 h 4491"/>
                    <a:gd name="T96" fmla="*/ 301 w 1934"/>
                    <a:gd name="T97" fmla="*/ 114 h 4491"/>
                    <a:gd name="T98" fmla="*/ 341 w 1934"/>
                    <a:gd name="T99" fmla="*/ 45 h 4491"/>
                    <a:gd name="T100" fmla="*/ 412 w 1934"/>
                    <a:gd name="T101" fmla="*/ 5 h 4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34" h="4491">
                      <a:moveTo>
                        <a:pt x="454" y="0"/>
                      </a:moveTo>
                      <a:lnTo>
                        <a:pt x="1138" y="0"/>
                      </a:lnTo>
                      <a:lnTo>
                        <a:pt x="1231" y="5"/>
                      </a:lnTo>
                      <a:lnTo>
                        <a:pt x="1321" y="21"/>
                      </a:lnTo>
                      <a:lnTo>
                        <a:pt x="1406" y="47"/>
                      </a:lnTo>
                      <a:lnTo>
                        <a:pt x="1488" y="82"/>
                      </a:lnTo>
                      <a:lnTo>
                        <a:pt x="1565" y="125"/>
                      </a:lnTo>
                      <a:lnTo>
                        <a:pt x="1637" y="177"/>
                      </a:lnTo>
                      <a:lnTo>
                        <a:pt x="1702" y="234"/>
                      </a:lnTo>
                      <a:lnTo>
                        <a:pt x="1761" y="301"/>
                      </a:lnTo>
                      <a:lnTo>
                        <a:pt x="1810" y="371"/>
                      </a:lnTo>
                      <a:lnTo>
                        <a:pt x="1854" y="447"/>
                      </a:lnTo>
                      <a:lnTo>
                        <a:pt x="1889" y="529"/>
                      </a:lnTo>
                      <a:lnTo>
                        <a:pt x="1913" y="615"/>
                      </a:lnTo>
                      <a:lnTo>
                        <a:pt x="1930" y="705"/>
                      </a:lnTo>
                      <a:lnTo>
                        <a:pt x="1934" y="796"/>
                      </a:lnTo>
                      <a:lnTo>
                        <a:pt x="1934" y="1817"/>
                      </a:lnTo>
                      <a:lnTo>
                        <a:pt x="1930" y="1905"/>
                      </a:lnTo>
                      <a:lnTo>
                        <a:pt x="1915" y="1989"/>
                      </a:lnTo>
                      <a:lnTo>
                        <a:pt x="1892" y="2073"/>
                      </a:lnTo>
                      <a:lnTo>
                        <a:pt x="1860" y="2151"/>
                      </a:lnTo>
                      <a:lnTo>
                        <a:pt x="1820" y="2225"/>
                      </a:lnTo>
                      <a:lnTo>
                        <a:pt x="1772" y="2296"/>
                      </a:lnTo>
                      <a:lnTo>
                        <a:pt x="1719" y="2361"/>
                      </a:lnTo>
                      <a:lnTo>
                        <a:pt x="1656" y="2420"/>
                      </a:lnTo>
                      <a:lnTo>
                        <a:pt x="1589" y="2473"/>
                      </a:lnTo>
                      <a:lnTo>
                        <a:pt x="1515" y="2517"/>
                      </a:lnTo>
                      <a:lnTo>
                        <a:pt x="1515" y="3856"/>
                      </a:lnTo>
                      <a:lnTo>
                        <a:pt x="1509" y="3942"/>
                      </a:lnTo>
                      <a:lnTo>
                        <a:pt x="1492" y="4026"/>
                      </a:lnTo>
                      <a:lnTo>
                        <a:pt x="1465" y="4104"/>
                      </a:lnTo>
                      <a:lnTo>
                        <a:pt x="1429" y="4176"/>
                      </a:lnTo>
                      <a:lnTo>
                        <a:pt x="1384" y="4245"/>
                      </a:lnTo>
                      <a:lnTo>
                        <a:pt x="1330" y="4304"/>
                      </a:lnTo>
                      <a:lnTo>
                        <a:pt x="1269" y="4359"/>
                      </a:lnTo>
                      <a:lnTo>
                        <a:pt x="1201" y="4403"/>
                      </a:lnTo>
                      <a:lnTo>
                        <a:pt x="1128" y="4441"/>
                      </a:lnTo>
                      <a:lnTo>
                        <a:pt x="1050" y="4468"/>
                      </a:lnTo>
                      <a:lnTo>
                        <a:pt x="968" y="4485"/>
                      </a:lnTo>
                      <a:lnTo>
                        <a:pt x="882" y="4491"/>
                      </a:lnTo>
                      <a:lnTo>
                        <a:pt x="156" y="4491"/>
                      </a:lnTo>
                      <a:lnTo>
                        <a:pt x="114" y="4485"/>
                      </a:lnTo>
                      <a:lnTo>
                        <a:pt x="78" y="4470"/>
                      </a:lnTo>
                      <a:lnTo>
                        <a:pt x="46" y="4445"/>
                      </a:lnTo>
                      <a:lnTo>
                        <a:pt x="21" y="4413"/>
                      </a:lnTo>
                      <a:lnTo>
                        <a:pt x="6" y="4375"/>
                      </a:lnTo>
                      <a:lnTo>
                        <a:pt x="0" y="4333"/>
                      </a:lnTo>
                      <a:lnTo>
                        <a:pt x="6" y="4291"/>
                      </a:lnTo>
                      <a:lnTo>
                        <a:pt x="21" y="4255"/>
                      </a:lnTo>
                      <a:lnTo>
                        <a:pt x="46" y="4222"/>
                      </a:lnTo>
                      <a:lnTo>
                        <a:pt x="78" y="4197"/>
                      </a:lnTo>
                      <a:lnTo>
                        <a:pt x="114" y="4182"/>
                      </a:lnTo>
                      <a:lnTo>
                        <a:pt x="156" y="4176"/>
                      </a:lnTo>
                      <a:lnTo>
                        <a:pt x="882" y="4176"/>
                      </a:lnTo>
                      <a:lnTo>
                        <a:pt x="940" y="4171"/>
                      </a:lnTo>
                      <a:lnTo>
                        <a:pt x="993" y="4155"/>
                      </a:lnTo>
                      <a:lnTo>
                        <a:pt x="1042" y="4133"/>
                      </a:lnTo>
                      <a:lnTo>
                        <a:pt x="1088" y="4100"/>
                      </a:lnTo>
                      <a:lnTo>
                        <a:pt x="1126" y="4062"/>
                      </a:lnTo>
                      <a:lnTo>
                        <a:pt x="1159" y="4016"/>
                      </a:lnTo>
                      <a:lnTo>
                        <a:pt x="1182" y="3967"/>
                      </a:lnTo>
                      <a:lnTo>
                        <a:pt x="1197" y="3913"/>
                      </a:lnTo>
                      <a:lnTo>
                        <a:pt x="1202" y="3856"/>
                      </a:lnTo>
                      <a:lnTo>
                        <a:pt x="1202" y="2418"/>
                      </a:lnTo>
                      <a:lnTo>
                        <a:pt x="1206" y="2380"/>
                      </a:lnTo>
                      <a:lnTo>
                        <a:pt x="1220" y="2343"/>
                      </a:lnTo>
                      <a:lnTo>
                        <a:pt x="1241" y="2313"/>
                      </a:lnTo>
                      <a:lnTo>
                        <a:pt x="1269" y="2288"/>
                      </a:lnTo>
                      <a:lnTo>
                        <a:pt x="1303" y="2269"/>
                      </a:lnTo>
                      <a:lnTo>
                        <a:pt x="1364" y="2242"/>
                      </a:lnTo>
                      <a:lnTo>
                        <a:pt x="1420" y="2208"/>
                      </a:lnTo>
                      <a:lnTo>
                        <a:pt x="1469" y="2166"/>
                      </a:lnTo>
                      <a:lnTo>
                        <a:pt x="1513" y="2119"/>
                      </a:lnTo>
                      <a:lnTo>
                        <a:pt x="1551" y="2067"/>
                      </a:lnTo>
                      <a:lnTo>
                        <a:pt x="1580" y="2010"/>
                      </a:lnTo>
                      <a:lnTo>
                        <a:pt x="1603" y="1949"/>
                      </a:lnTo>
                      <a:lnTo>
                        <a:pt x="1616" y="1884"/>
                      </a:lnTo>
                      <a:lnTo>
                        <a:pt x="1620" y="1817"/>
                      </a:lnTo>
                      <a:lnTo>
                        <a:pt x="1620" y="796"/>
                      </a:lnTo>
                      <a:lnTo>
                        <a:pt x="1614" y="726"/>
                      </a:lnTo>
                      <a:lnTo>
                        <a:pt x="1599" y="657"/>
                      </a:lnTo>
                      <a:lnTo>
                        <a:pt x="1576" y="594"/>
                      </a:lnTo>
                      <a:lnTo>
                        <a:pt x="1542" y="533"/>
                      </a:lnTo>
                      <a:lnTo>
                        <a:pt x="1502" y="480"/>
                      </a:lnTo>
                      <a:lnTo>
                        <a:pt x="1454" y="432"/>
                      </a:lnTo>
                      <a:lnTo>
                        <a:pt x="1401" y="392"/>
                      </a:lnTo>
                      <a:lnTo>
                        <a:pt x="1342" y="360"/>
                      </a:lnTo>
                      <a:lnTo>
                        <a:pt x="1277" y="335"/>
                      </a:lnTo>
                      <a:lnTo>
                        <a:pt x="1208" y="320"/>
                      </a:lnTo>
                      <a:lnTo>
                        <a:pt x="1138" y="314"/>
                      </a:lnTo>
                      <a:lnTo>
                        <a:pt x="454" y="314"/>
                      </a:lnTo>
                      <a:lnTo>
                        <a:pt x="412" y="308"/>
                      </a:lnTo>
                      <a:lnTo>
                        <a:pt x="374" y="293"/>
                      </a:lnTo>
                      <a:lnTo>
                        <a:pt x="341" y="268"/>
                      </a:lnTo>
                      <a:lnTo>
                        <a:pt x="316" y="236"/>
                      </a:lnTo>
                      <a:lnTo>
                        <a:pt x="301" y="198"/>
                      </a:lnTo>
                      <a:lnTo>
                        <a:pt x="295" y="156"/>
                      </a:lnTo>
                      <a:lnTo>
                        <a:pt x="301" y="114"/>
                      </a:lnTo>
                      <a:lnTo>
                        <a:pt x="316" y="78"/>
                      </a:lnTo>
                      <a:lnTo>
                        <a:pt x="341" y="45"/>
                      </a:lnTo>
                      <a:lnTo>
                        <a:pt x="374" y="21"/>
                      </a:lnTo>
                      <a:lnTo>
                        <a:pt x="412" y="5"/>
                      </a:lnTo>
                      <a:lnTo>
                        <a:pt x="454" y="0"/>
                      </a:lnTo>
                      <a:close/>
                    </a:path>
                  </a:pathLst>
                </a:custGeom>
                <a:grpFill/>
                <a:ln w="0">
                  <a:solidFill>
                    <a:schemeClr val="bg1"/>
                  </a:solidFill>
                  <a:prstDash val="solid"/>
                  <a:round/>
                  <a:headEnd/>
                  <a:tailEnd/>
                </a:ln>
              </p:spPr>
              <p:txBody>
                <a:bodyPr vert="horz" wrap="square" lIns="68580" tIns="34290" rIns="68580" bIns="34290" numCol="1" anchor="t" anchorCtr="0" compatLnSpc="1">
                  <a:prstTxWarp prst="textNoShape">
                    <a:avLst/>
                  </a:prstTxWarp>
                </a:bodyPr>
                <a:lstStyle/>
                <a:p>
                  <a:endParaRPr lang="en-US" sz="1013">
                    <a:latin typeface="+mj-lt"/>
                  </a:endParaRPr>
                </a:p>
              </p:txBody>
            </p:sp>
            <p:sp>
              <p:nvSpPr>
                <p:cNvPr id="158" name="Freeform 28"/>
                <p:cNvSpPr>
                  <a:spLocks noEditPoints="1"/>
                </p:cNvSpPr>
                <p:nvPr/>
              </p:nvSpPr>
              <p:spPr bwMode="auto">
                <a:xfrm>
                  <a:off x="-1871663" y="2333626"/>
                  <a:ext cx="2247901" cy="3563938"/>
                </a:xfrm>
                <a:custGeom>
                  <a:avLst/>
                  <a:gdLst>
                    <a:gd name="T0" fmla="*/ 657 w 2832"/>
                    <a:gd name="T1" fmla="*/ 333 h 4491"/>
                    <a:gd name="T2" fmla="*/ 480 w 2832"/>
                    <a:gd name="T3" fmla="*/ 430 h 4491"/>
                    <a:gd name="T4" fmla="*/ 360 w 2832"/>
                    <a:gd name="T5" fmla="*/ 592 h 4491"/>
                    <a:gd name="T6" fmla="*/ 314 w 2832"/>
                    <a:gd name="T7" fmla="*/ 794 h 4491"/>
                    <a:gd name="T8" fmla="*/ 333 w 2832"/>
                    <a:gd name="T9" fmla="*/ 1947 h 4491"/>
                    <a:gd name="T10" fmla="*/ 421 w 2832"/>
                    <a:gd name="T11" fmla="*/ 2117 h 4491"/>
                    <a:gd name="T12" fmla="*/ 570 w 2832"/>
                    <a:gd name="T13" fmla="*/ 2240 h 4491"/>
                    <a:gd name="T14" fmla="*/ 694 w 2832"/>
                    <a:gd name="T15" fmla="*/ 2311 h 4491"/>
                    <a:gd name="T16" fmla="*/ 734 w 2832"/>
                    <a:gd name="T17" fmla="*/ 2416 h 4491"/>
                    <a:gd name="T18" fmla="*/ 753 w 2832"/>
                    <a:gd name="T19" fmla="*/ 3967 h 4491"/>
                    <a:gd name="T20" fmla="*/ 848 w 2832"/>
                    <a:gd name="T21" fmla="*/ 4100 h 4491"/>
                    <a:gd name="T22" fmla="*/ 997 w 2832"/>
                    <a:gd name="T23" fmla="*/ 4171 h 4491"/>
                    <a:gd name="T24" fmla="*/ 1835 w 2832"/>
                    <a:gd name="T25" fmla="*/ 4171 h 4491"/>
                    <a:gd name="T26" fmla="*/ 1984 w 2832"/>
                    <a:gd name="T27" fmla="*/ 4100 h 4491"/>
                    <a:gd name="T28" fmla="*/ 2077 w 2832"/>
                    <a:gd name="T29" fmla="*/ 3967 h 4491"/>
                    <a:gd name="T30" fmla="*/ 2098 w 2832"/>
                    <a:gd name="T31" fmla="*/ 2414 h 4491"/>
                    <a:gd name="T32" fmla="*/ 2138 w 2832"/>
                    <a:gd name="T33" fmla="*/ 2309 h 4491"/>
                    <a:gd name="T34" fmla="*/ 2260 w 2832"/>
                    <a:gd name="T35" fmla="*/ 2240 h 4491"/>
                    <a:gd name="T36" fmla="*/ 2411 w 2832"/>
                    <a:gd name="T37" fmla="*/ 2117 h 4491"/>
                    <a:gd name="T38" fmla="*/ 2498 w 2832"/>
                    <a:gd name="T39" fmla="*/ 1945 h 4491"/>
                    <a:gd name="T40" fmla="*/ 2519 w 2832"/>
                    <a:gd name="T41" fmla="*/ 1815 h 4491"/>
                    <a:gd name="T42" fmla="*/ 2498 w 2832"/>
                    <a:gd name="T43" fmla="*/ 655 h 4491"/>
                    <a:gd name="T44" fmla="*/ 2401 w 2832"/>
                    <a:gd name="T45" fmla="*/ 478 h 4491"/>
                    <a:gd name="T46" fmla="*/ 2239 w 2832"/>
                    <a:gd name="T47" fmla="*/ 358 h 4491"/>
                    <a:gd name="T48" fmla="*/ 2037 w 2832"/>
                    <a:gd name="T49" fmla="*/ 312 h 4491"/>
                    <a:gd name="T50" fmla="*/ 2035 w 2832"/>
                    <a:gd name="T51" fmla="*/ 0 h 4491"/>
                    <a:gd name="T52" fmla="*/ 2302 w 2832"/>
                    <a:gd name="T53" fmla="*/ 45 h 4491"/>
                    <a:gd name="T54" fmla="*/ 2533 w 2832"/>
                    <a:gd name="T55" fmla="*/ 175 h 4491"/>
                    <a:gd name="T56" fmla="*/ 2706 w 2832"/>
                    <a:gd name="T57" fmla="*/ 369 h 4491"/>
                    <a:gd name="T58" fmla="*/ 2811 w 2832"/>
                    <a:gd name="T59" fmla="*/ 613 h 4491"/>
                    <a:gd name="T60" fmla="*/ 2832 w 2832"/>
                    <a:gd name="T61" fmla="*/ 1815 h 4491"/>
                    <a:gd name="T62" fmla="*/ 2788 w 2832"/>
                    <a:gd name="T63" fmla="*/ 2071 h 4491"/>
                    <a:gd name="T64" fmla="*/ 2670 w 2832"/>
                    <a:gd name="T65" fmla="*/ 2294 h 4491"/>
                    <a:gd name="T66" fmla="*/ 2485 w 2832"/>
                    <a:gd name="T67" fmla="*/ 2471 h 4491"/>
                    <a:gd name="T68" fmla="*/ 2405 w 2832"/>
                    <a:gd name="T69" fmla="*/ 3942 h 4491"/>
                    <a:gd name="T70" fmla="*/ 2325 w 2832"/>
                    <a:gd name="T71" fmla="*/ 4176 h 4491"/>
                    <a:gd name="T72" fmla="*/ 2165 w 2832"/>
                    <a:gd name="T73" fmla="*/ 4357 h 4491"/>
                    <a:gd name="T74" fmla="*/ 1946 w 2832"/>
                    <a:gd name="T75" fmla="*/ 4468 h 4491"/>
                    <a:gd name="T76" fmla="*/ 1054 w 2832"/>
                    <a:gd name="T77" fmla="*/ 4491 h 4491"/>
                    <a:gd name="T78" fmla="*/ 806 w 2832"/>
                    <a:gd name="T79" fmla="*/ 4439 h 4491"/>
                    <a:gd name="T80" fmla="*/ 606 w 2832"/>
                    <a:gd name="T81" fmla="*/ 4304 h 4491"/>
                    <a:gd name="T82" fmla="*/ 469 w 2832"/>
                    <a:gd name="T83" fmla="*/ 4102 h 4491"/>
                    <a:gd name="T84" fmla="*/ 419 w 2832"/>
                    <a:gd name="T85" fmla="*/ 3856 h 4491"/>
                    <a:gd name="T86" fmla="*/ 278 w 2832"/>
                    <a:gd name="T87" fmla="*/ 2420 h 4491"/>
                    <a:gd name="T88" fmla="*/ 114 w 2832"/>
                    <a:gd name="T89" fmla="*/ 2225 h 4491"/>
                    <a:gd name="T90" fmla="*/ 19 w 2832"/>
                    <a:gd name="T91" fmla="*/ 1989 h 4491"/>
                    <a:gd name="T92" fmla="*/ 0 w 2832"/>
                    <a:gd name="T93" fmla="*/ 796 h 4491"/>
                    <a:gd name="T94" fmla="*/ 46 w 2832"/>
                    <a:gd name="T95" fmla="*/ 527 h 4491"/>
                    <a:gd name="T96" fmla="*/ 175 w 2832"/>
                    <a:gd name="T97" fmla="*/ 299 h 4491"/>
                    <a:gd name="T98" fmla="*/ 370 w 2832"/>
                    <a:gd name="T99" fmla="*/ 123 h 4491"/>
                    <a:gd name="T100" fmla="*/ 614 w 2832"/>
                    <a:gd name="T101" fmla="*/ 21 h 4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832" h="4491">
                      <a:moveTo>
                        <a:pt x="797" y="312"/>
                      </a:moveTo>
                      <a:lnTo>
                        <a:pt x="726" y="318"/>
                      </a:lnTo>
                      <a:lnTo>
                        <a:pt x="657" y="333"/>
                      </a:lnTo>
                      <a:lnTo>
                        <a:pt x="595" y="358"/>
                      </a:lnTo>
                      <a:lnTo>
                        <a:pt x="536" y="390"/>
                      </a:lnTo>
                      <a:lnTo>
                        <a:pt x="480" y="430"/>
                      </a:lnTo>
                      <a:lnTo>
                        <a:pt x="433" y="478"/>
                      </a:lnTo>
                      <a:lnTo>
                        <a:pt x="393" y="531"/>
                      </a:lnTo>
                      <a:lnTo>
                        <a:pt x="360" y="592"/>
                      </a:lnTo>
                      <a:lnTo>
                        <a:pt x="335" y="655"/>
                      </a:lnTo>
                      <a:lnTo>
                        <a:pt x="320" y="724"/>
                      </a:lnTo>
                      <a:lnTo>
                        <a:pt x="314" y="794"/>
                      </a:lnTo>
                      <a:lnTo>
                        <a:pt x="314" y="1815"/>
                      </a:lnTo>
                      <a:lnTo>
                        <a:pt x="320" y="1882"/>
                      </a:lnTo>
                      <a:lnTo>
                        <a:pt x="333" y="1947"/>
                      </a:lnTo>
                      <a:lnTo>
                        <a:pt x="354" y="2008"/>
                      </a:lnTo>
                      <a:lnTo>
                        <a:pt x="385" y="2065"/>
                      </a:lnTo>
                      <a:lnTo>
                        <a:pt x="421" y="2117"/>
                      </a:lnTo>
                      <a:lnTo>
                        <a:pt x="465" y="2164"/>
                      </a:lnTo>
                      <a:lnTo>
                        <a:pt x="515" y="2206"/>
                      </a:lnTo>
                      <a:lnTo>
                        <a:pt x="570" y="2240"/>
                      </a:lnTo>
                      <a:lnTo>
                        <a:pt x="631" y="2267"/>
                      </a:lnTo>
                      <a:lnTo>
                        <a:pt x="665" y="2286"/>
                      </a:lnTo>
                      <a:lnTo>
                        <a:pt x="694" y="2311"/>
                      </a:lnTo>
                      <a:lnTo>
                        <a:pt x="715" y="2341"/>
                      </a:lnTo>
                      <a:lnTo>
                        <a:pt x="728" y="2378"/>
                      </a:lnTo>
                      <a:lnTo>
                        <a:pt x="734" y="2416"/>
                      </a:lnTo>
                      <a:lnTo>
                        <a:pt x="734" y="3854"/>
                      </a:lnTo>
                      <a:lnTo>
                        <a:pt x="738" y="3913"/>
                      </a:lnTo>
                      <a:lnTo>
                        <a:pt x="753" y="3967"/>
                      </a:lnTo>
                      <a:lnTo>
                        <a:pt x="778" y="4016"/>
                      </a:lnTo>
                      <a:lnTo>
                        <a:pt x="808" y="4062"/>
                      </a:lnTo>
                      <a:lnTo>
                        <a:pt x="848" y="4100"/>
                      </a:lnTo>
                      <a:lnTo>
                        <a:pt x="892" y="4131"/>
                      </a:lnTo>
                      <a:lnTo>
                        <a:pt x="941" y="4155"/>
                      </a:lnTo>
                      <a:lnTo>
                        <a:pt x="997" y="4171"/>
                      </a:lnTo>
                      <a:lnTo>
                        <a:pt x="1054" y="4174"/>
                      </a:lnTo>
                      <a:lnTo>
                        <a:pt x="1778" y="4174"/>
                      </a:lnTo>
                      <a:lnTo>
                        <a:pt x="1835" y="4171"/>
                      </a:lnTo>
                      <a:lnTo>
                        <a:pt x="1889" y="4155"/>
                      </a:lnTo>
                      <a:lnTo>
                        <a:pt x="1940" y="4131"/>
                      </a:lnTo>
                      <a:lnTo>
                        <a:pt x="1984" y="4100"/>
                      </a:lnTo>
                      <a:lnTo>
                        <a:pt x="2022" y="4062"/>
                      </a:lnTo>
                      <a:lnTo>
                        <a:pt x="2054" y="4016"/>
                      </a:lnTo>
                      <a:lnTo>
                        <a:pt x="2077" y="3967"/>
                      </a:lnTo>
                      <a:lnTo>
                        <a:pt x="2092" y="3913"/>
                      </a:lnTo>
                      <a:lnTo>
                        <a:pt x="2098" y="3854"/>
                      </a:lnTo>
                      <a:lnTo>
                        <a:pt x="2098" y="2414"/>
                      </a:lnTo>
                      <a:lnTo>
                        <a:pt x="2102" y="2376"/>
                      </a:lnTo>
                      <a:lnTo>
                        <a:pt x="2115" y="2341"/>
                      </a:lnTo>
                      <a:lnTo>
                        <a:pt x="2138" y="2309"/>
                      </a:lnTo>
                      <a:lnTo>
                        <a:pt x="2167" y="2284"/>
                      </a:lnTo>
                      <a:lnTo>
                        <a:pt x="2201" y="2267"/>
                      </a:lnTo>
                      <a:lnTo>
                        <a:pt x="2260" y="2240"/>
                      </a:lnTo>
                      <a:lnTo>
                        <a:pt x="2317" y="2204"/>
                      </a:lnTo>
                      <a:lnTo>
                        <a:pt x="2367" y="2164"/>
                      </a:lnTo>
                      <a:lnTo>
                        <a:pt x="2411" y="2117"/>
                      </a:lnTo>
                      <a:lnTo>
                        <a:pt x="2447" y="2063"/>
                      </a:lnTo>
                      <a:lnTo>
                        <a:pt x="2477" y="2006"/>
                      </a:lnTo>
                      <a:lnTo>
                        <a:pt x="2498" y="1945"/>
                      </a:lnTo>
                      <a:lnTo>
                        <a:pt x="2512" y="1880"/>
                      </a:lnTo>
                      <a:lnTo>
                        <a:pt x="2517" y="1815"/>
                      </a:lnTo>
                      <a:lnTo>
                        <a:pt x="2519" y="1815"/>
                      </a:lnTo>
                      <a:lnTo>
                        <a:pt x="2519" y="794"/>
                      </a:lnTo>
                      <a:lnTo>
                        <a:pt x="2514" y="724"/>
                      </a:lnTo>
                      <a:lnTo>
                        <a:pt x="2498" y="655"/>
                      </a:lnTo>
                      <a:lnTo>
                        <a:pt x="2474" y="592"/>
                      </a:lnTo>
                      <a:lnTo>
                        <a:pt x="2441" y="531"/>
                      </a:lnTo>
                      <a:lnTo>
                        <a:pt x="2401" y="478"/>
                      </a:lnTo>
                      <a:lnTo>
                        <a:pt x="2354" y="430"/>
                      </a:lnTo>
                      <a:lnTo>
                        <a:pt x="2298" y="390"/>
                      </a:lnTo>
                      <a:lnTo>
                        <a:pt x="2239" y="358"/>
                      </a:lnTo>
                      <a:lnTo>
                        <a:pt x="2176" y="333"/>
                      </a:lnTo>
                      <a:lnTo>
                        <a:pt x="2108" y="318"/>
                      </a:lnTo>
                      <a:lnTo>
                        <a:pt x="2037" y="312"/>
                      </a:lnTo>
                      <a:lnTo>
                        <a:pt x="797" y="312"/>
                      </a:lnTo>
                      <a:close/>
                      <a:moveTo>
                        <a:pt x="797" y="0"/>
                      </a:moveTo>
                      <a:lnTo>
                        <a:pt x="2035" y="0"/>
                      </a:lnTo>
                      <a:lnTo>
                        <a:pt x="2129" y="5"/>
                      </a:lnTo>
                      <a:lnTo>
                        <a:pt x="2218" y="21"/>
                      </a:lnTo>
                      <a:lnTo>
                        <a:pt x="2302" y="45"/>
                      </a:lnTo>
                      <a:lnTo>
                        <a:pt x="2384" y="82"/>
                      </a:lnTo>
                      <a:lnTo>
                        <a:pt x="2462" y="123"/>
                      </a:lnTo>
                      <a:lnTo>
                        <a:pt x="2533" y="175"/>
                      </a:lnTo>
                      <a:lnTo>
                        <a:pt x="2597" y="234"/>
                      </a:lnTo>
                      <a:lnTo>
                        <a:pt x="2657" y="299"/>
                      </a:lnTo>
                      <a:lnTo>
                        <a:pt x="2706" y="369"/>
                      </a:lnTo>
                      <a:lnTo>
                        <a:pt x="2750" y="445"/>
                      </a:lnTo>
                      <a:lnTo>
                        <a:pt x="2784" y="527"/>
                      </a:lnTo>
                      <a:lnTo>
                        <a:pt x="2811" y="613"/>
                      </a:lnTo>
                      <a:lnTo>
                        <a:pt x="2826" y="703"/>
                      </a:lnTo>
                      <a:lnTo>
                        <a:pt x="2832" y="794"/>
                      </a:lnTo>
                      <a:lnTo>
                        <a:pt x="2832" y="1815"/>
                      </a:lnTo>
                      <a:lnTo>
                        <a:pt x="2826" y="1903"/>
                      </a:lnTo>
                      <a:lnTo>
                        <a:pt x="2813" y="1987"/>
                      </a:lnTo>
                      <a:lnTo>
                        <a:pt x="2788" y="2071"/>
                      </a:lnTo>
                      <a:lnTo>
                        <a:pt x="2758" y="2149"/>
                      </a:lnTo>
                      <a:lnTo>
                        <a:pt x="2718" y="2223"/>
                      </a:lnTo>
                      <a:lnTo>
                        <a:pt x="2670" y="2294"/>
                      </a:lnTo>
                      <a:lnTo>
                        <a:pt x="2615" y="2359"/>
                      </a:lnTo>
                      <a:lnTo>
                        <a:pt x="2554" y="2418"/>
                      </a:lnTo>
                      <a:lnTo>
                        <a:pt x="2485" y="2471"/>
                      </a:lnTo>
                      <a:lnTo>
                        <a:pt x="2411" y="2515"/>
                      </a:lnTo>
                      <a:lnTo>
                        <a:pt x="2411" y="3856"/>
                      </a:lnTo>
                      <a:lnTo>
                        <a:pt x="2405" y="3942"/>
                      </a:lnTo>
                      <a:lnTo>
                        <a:pt x="2390" y="4024"/>
                      </a:lnTo>
                      <a:lnTo>
                        <a:pt x="2361" y="4102"/>
                      </a:lnTo>
                      <a:lnTo>
                        <a:pt x="2325" y="4176"/>
                      </a:lnTo>
                      <a:lnTo>
                        <a:pt x="2279" y="4243"/>
                      </a:lnTo>
                      <a:lnTo>
                        <a:pt x="2226" y="4304"/>
                      </a:lnTo>
                      <a:lnTo>
                        <a:pt x="2165" y="4357"/>
                      </a:lnTo>
                      <a:lnTo>
                        <a:pt x="2098" y="4403"/>
                      </a:lnTo>
                      <a:lnTo>
                        <a:pt x="2024" y="4439"/>
                      </a:lnTo>
                      <a:lnTo>
                        <a:pt x="1946" y="4468"/>
                      </a:lnTo>
                      <a:lnTo>
                        <a:pt x="1864" y="4485"/>
                      </a:lnTo>
                      <a:lnTo>
                        <a:pt x="1778" y="4491"/>
                      </a:lnTo>
                      <a:lnTo>
                        <a:pt x="1054" y="4491"/>
                      </a:lnTo>
                      <a:lnTo>
                        <a:pt x="968" y="4485"/>
                      </a:lnTo>
                      <a:lnTo>
                        <a:pt x="884" y="4468"/>
                      </a:lnTo>
                      <a:lnTo>
                        <a:pt x="806" y="4439"/>
                      </a:lnTo>
                      <a:lnTo>
                        <a:pt x="734" y="4403"/>
                      </a:lnTo>
                      <a:lnTo>
                        <a:pt x="667" y="4357"/>
                      </a:lnTo>
                      <a:lnTo>
                        <a:pt x="606" y="4304"/>
                      </a:lnTo>
                      <a:lnTo>
                        <a:pt x="553" y="4243"/>
                      </a:lnTo>
                      <a:lnTo>
                        <a:pt x="507" y="4176"/>
                      </a:lnTo>
                      <a:lnTo>
                        <a:pt x="469" y="4102"/>
                      </a:lnTo>
                      <a:lnTo>
                        <a:pt x="442" y="4024"/>
                      </a:lnTo>
                      <a:lnTo>
                        <a:pt x="425" y="3942"/>
                      </a:lnTo>
                      <a:lnTo>
                        <a:pt x="419" y="3856"/>
                      </a:lnTo>
                      <a:lnTo>
                        <a:pt x="419" y="2517"/>
                      </a:lnTo>
                      <a:lnTo>
                        <a:pt x="347" y="2471"/>
                      </a:lnTo>
                      <a:lnTo>
                        <a:pt x="278" y="2420"/>
                      </a:lnTo>
                      <a:lnTo>
                        <a:pt x="217" y="2360"/>
                      </a:lnTo>
                      <a:lnTo>
                        <a:pt x="162" y="2296"/>
                      </a:lnTo>
                      <a:lnTo>
                        <a:pt x="114" y="2225"/>
                      </a:lnTo>
                      <a:lnTo>
                        <a:pt x="74" y="2151"/>
                      </a:lnTo>
                      <a:lnTo>
                        <a:pt x="42" y="2071"/>
                      </a:lnTo>
                      <a:lnTo>
                        <a:pt x="19" y="1989"/>
                      </a:lnTo>
                      <a:lnTo>
                        <a:pt x="4" y="1903"/>
                      </a:lnTo>
                      <a:lnTo>
                        <a:pt x="0" y="1815"/>
                      </a:lnTo>
                      <a:lnTo>
                        <a:pt x="0" y="796"/>
                      </a:lnTo>
                      <a:lnTo>
                        <a:pt x="6" y="703"/>
                      </a:lnTo>
                      <a:lnTo>
                        <a:pt x="21" y="613"/>
                      </a:lnTo>
                      <a:lnTo>
                        <a:pt x="46" y="527"/>
                      </a:lnTo>
                      <a:lnTo>
                        <a:pt x="80" y="445"/>
                      </a:lnTo>
                      <a:lnTo>
                        <a:pt x="124" y="369"/>
                      </a:lnTo>
                      <a:lnTo>
                        <a:pt x="175" y="299"/>
                      </a:lnTo>
                      <a:lnTo>
                        <a:pt x="232" y="234"/>
                      </a:lnTo>
                      <a:lnTo>
                        <a:pt x="297" y="175"/>
                      </a:lnTo>
                      <a:lnTo>
                        <a:pt x="370" y="123"/>
                      </a:lnTo>
                      <a:lnTo>
                        <a:pt x="446" y="82"/>
                      </a:lnTo>
                      <a:lnTo>
                        <a:pt x="528" y="45"/>
                      </a:lnTo>
                      <a:lnTo>
                        <a:pt x="614" y="21"/>
                      </a:lnTo>
                      <a:lnTo>
                        <a:pt x="703" y="5"/>
                      </a:lnTo>
                      <a:lnTo>
                        <a:pt x="797" y="0"/>
                      </a:lnTo>
                      <a:close/>
                    </a:path>
                  </a:pathLst>
                </a:custGeom>
                <a:grpFill/>
                <a:ln w="0">
                  <a:solidFill>
                    <a:schemeClr val="bg1"/>
                  </a:solidFill>
                  <a:prstDash val="solid"/>
                  <a:round/>
                  <a:headEnd/>
                  <a:tailEnd/>
                </a:ln>
              </p:spPr>
              <p:txBody>
                <a:bodyPr vert="horz" wrap="square" lIns="68580" tIns="34290" rIns="68580" bIns="34290" numCol="1" anchor="t" anchorCtr="0" compatLnSpc="1">
                  <a:prstTxWarp prst="textNoShape">
                    <a:avLst/>
                  </a:prstTxWarp>
                </a:bodyPr>
                <a:lstStyle/>
                <a:p>
                  <a:endParaRPr lang="en-US" sz="1013">
                    <a:latin typeface="+mj-lt"/>
                  </a:endParaRPr>
                </a:p>
              </p:txBody>
            </p:sp>
          </p:grpSp>
        </p:grpSp>
      </p:grpSp>
      <p:grpSp>
        <p:nvGrpSpPr>
          <p:cNvPr id="20" name="Group 19"/>
          <p:cNvGrpSpPr/>
          <p:nvPr/>
        </p:nvGrpSpPr>
        <p:grpSpPr>
          <a:xfrm>
            <a:off x="4636714" y="542226"/>
            <a:ext cx="2736547" cy="1242871"/>
            <a:chOff x="2948298" y="4507197"/>
            <a:chExt cx="3648730" cy="1657161"/>
          </a:xfrm>
        </p:grpSpPr>
        <p:sp>
          <p:nvSpPr>
            <p:cNvPr id="97" name="Rectangle 96"/>
            <p:cNvSpPr/>
            <p:nvPr/>
          </p:nvSpPr>
          <p:spPr>
            <a:xfrm>
              <a:off x="4704714" y="4507197"/>
              <a:ext cx="1892314" cy="430887"/>
            </a:xfrm>
            <a:prstGeom prst="rect">
              <a:avLst/>
            </a:prstGeom>
          </p:spPr>
          <p:txBody>
            <a:bodyPr wrap="none" lIns="0" tIns="0" rIns="0" bIns="0">
              <a:spAutoFit/>
            </a:bodyPr>
            <a:lstStyle/>
            <a:p>
              <a:r>
                <a:rPr lang="en-US" sz="2100" b="1" dirty="0">
                  <a:solidFill>
                    <a:schemeClr val="accent4"/>
                  </a:solidFill>
                  <a:latin typeface="+mj-lt"/>
                </a:rPr>
                <a:t>Departments</a:t>
              </a:r>
            </a:p>
          </p:txBody>
        </p:sp>
        <p:grpSp>
          <p:nvGrpSpPr>
            <p:cNvPr id="102" name="Group 66"/>
            <p:cNvGrpSpPr/>
            <p:nvPr/>
          </p:nvGrpSpPr>
          <p:grpSpPr>
            <a:xfrm>
              <a:off x="2948298" y="4507197"/>
              <a:ext cx="1655774" cy="1657161"/>
              <a:chOff x="3111512" y="3559645"/>
              <a:chExt cx="843049" cy="843755"/>
            </a:xfrm>
          </p:grpSpPr>
          <p:grpSp>
            <p:nvGrpSpPr>
              <p:cNvPr id="112" name="Group 130"/>
              <p:cNvGrpSpPr>
                <a:grpSpLocks noChangeAspect="1"/>
              </p:cNvGrpSpPr>
              <p:nvPr/>
            </p:nvGrpSpPr>
            <p:grpSpPr>
              <a:xfrm>
                <a:off x="3111512" y="3559645"/>
                <a:ext cx="843049" cy="843755"/>
                <a:chOff x="3287425" y="3613920"/>
                <a:chExt cx="648499" cy="649042"/>
              </a:xfrm>
            </p:grpSpPr>
            <p:sp>
              <p:nvSpPr>
                <p:cNvPr id="114" name="Oval 113"/>
                <p:cNvSpPr>
                  <a:spLocks noChangeAspect="1"/>
                </p:cNvSpPr>
                <p:nvPr/>
              </p:nvSpPr>
              <p:spPr>
                <a:xfrm>
                  <a:off x="3287425" y="3613920"/>
                  <a:ext cx="648499" cy="649042"/>
                </a:xfrm>
                <a:prstGeom prst="ellipse">
                  <a:avLst/>
                </a:prstGeom>
                <a:solidFill>
                  <a:schemeClr val="accent4">
                    <a:alpha val="5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50" b="1" dirty="0">
                    <a:solidFill>
                      <a:schemeClr val="bg1"/>
                    </a:solidFill>
                    <a:latin typeface="+mj-lt"/>
                  </a:endParaRPr>
                </a:p>
              </p:txBody>
            </p:sp>
            <p:sp>
              <p:nvSpPr>
                <p:cNvPr id="115" name="Oval 114"/>
                <p:cNvSpPr>
                  <a:spLocks noChangeAspect="1"/>
                </p:cNvSpPr>
                <p:nvPr/>
              </p:nvSpPr>
              <p:spPr>
                <a:xfrm>
                  <a:off x="3362252" y="3688810"/>
                  <a:ext cx="498845" cy="499263"/>
                </a:xfrm>
                <a:prstGeom prst="ellipse">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latin typeface="+mj-lt"/>
                  </a:endParaRPr>
                </a:p>
              </p:txBody>
            </p:sp>
          </p:grpSp>
          <p:sp>
            <p:nvSpPr>
              <p:cNvPr id="113" name="Freeform 57"/>
              <p:cNvSpPr>
                <a:spLocks noEditPoints="1"/>
              </p:cNvSpPr>
              <p:nvPr/>
            </p:nvSpPr>
            <p:spPr bwMode="auto">
              <a:xfrm>
                <a:off x="3357305" y="3825732"/>
                <a:ext cx="351462" cy="311580"/>
              </a:xfrm>
              <a:custGeom>
                <a:avLst/>
                <a:gdLst/>
                <a:ahLst/>
                <a:cxnLst>
                  <a:cxn ang="0">
                    <a:pos x="7" y="9"/>
                  </a:cxn>
                  <a:cxn ang="0">
                    <a:pos x="7" y="57"/>
                  </a:cxn>
                  <a:cxn ang="0">
                    <a:pos x="6" y="58"/>
                  </a:cxn>
                  <a:cxn ang="0">
                    <a:pos x="4" y="58"/>
                  </a:cxn>
                  <a:cxn ang="0">
                    <a:pos x="2" y="57"/>
                  </a:cxn>
                  <a:cxn ang="0">
                    <a:pos x="2" y="9"/>
                  </a:cxn>
                  <a:cxn ang="0">
                    <a:pos x="0" y="4"/>
                  </a:cxn>
                  <a:cxn ang="0">
                    <a:pos x="5" y="0"/>
                  </a:cxn>
                  <a:cxn ang="0">
                    <a:pos x="10" y="4"/>
                  </a:cxn>
                  <a:cxn ang="0">
                    <a:pos x="7" y="9"/>
                  </a:cxn>
                  <a:cxn ang="0">
                    <a:pos x="65" y="36"/>
                  </a:cxn>
                  <a:cxn ang="0">
                    <a:pos x="63" y="38"/>
                  </a:cxn>
                  <a:cxn ang="0">
                    <a:pos x="49" y="43"/>
                  </a:cxn>
                  <a:cxn ang="0">
                    <a:pos x="31" y="37"/>
                  </a:cxn>
                  <a:cxn ang="0">
                    <a:pos x="13" y="43"/>
                  </a:cxn>
                  <a:cxn ang="0">
                    <a:pos x="12" y="43"/>
                  </a:cxn>
                  <a:cxn ang="0">
                    <a:pos x="10" y="41"/>
                  </a:cxn>
                  <a:cxn ang="0">
                    <a:pos x="10" y="13"/>
                  </a:cxn>
                  <a:cxn ang="0">
                    <a:pos x="11" y="11"/>
                  </a:cxn>
                  <a:cxn ang="0">
                    <a:pos x="14" y="9"/>
                  </a:cxn>
                  <a:cxn ang="0">
                    <a:pos x="30" y="4"/>
                  </a:cxn>
                  <a:cxn ang="0">
                    <a:pos x="46" y="9"/>
                  </a:cxn>
                  <a:cxn ang="0">
                    <a:pos x="49" y="10"/>
                  </a:cxn>
                  <a:cxn ang="0">
                    <a:pos x="63" y="4"/>
                  </a:cxn>
                  <a:cxn ang="0">
                    <a:pos x="65" y="7"/>
                  </a:cxn>
                  <a:cxn ang="0">
                    <a:pos x="65" y="36"/>
                  </a:cxn>
                </a:cxnLst>
                <a:rect l="0" t="0" r="r" b="b"/>
                <a:pathLst>
                  <a:path w="65" h="58">
                    <a:moveTo>
                      <a:pt x="7" y="9"/>
                    </a:moveTo>
                    <a:cubicBezTo>
                      <a:pt x="7" y="57"/>
                      <a:pt x="7" y="57"/>
                      <a:pt x="7" y="57"/>
                    </a:cubicBezTo>
                    <a:cubicBezTo>
                      <a:pt x="7" y="57"/>
                      <a:pt x="7" y="58"/>
                      <a:pt x="6" y="58"/>
                    </a:cubicBezTo>
                    <a:cubicBezTo>
                      <a:pt x="4" y="58"/>
                      <a:pt x="4" y="58"/>
                      <a:pt x="4" y="58"/>
                    </a:cubicBezTo>
                    <a:cubicBezTo>
                      <a:pt x="3" y="58"/>
                      <a:pt x="2" y="57"/>
                      <a:pt x="2" y="57"/>
                    </a:cubicBezTo>
                    <a:cubicBezTo>
                      <a:pt x="2" y="9"/>
                      <a:pt x="2" y="9"/>
                      <a:pt x="2" y="9"/>
                    </a:cubicBezTo>
                    <a:cubicBezTo>
                      <a:pt x="1" y="8"/>
                      <a:pt x="0" y="6"/>
                      <a:pt x="0" y="4"/>
                    </a:cubicBezTo>
                    <a:cubicBezTo>
                      <a:pt x="0" y="2"/>
                      <a:pt x="2" y="0"/>
                      <a:pt x="5" y="0"/>
                    </a:cubicBezTo>
                    <a:cubicBezTo>
                      <a:pt x="7" y="0"/>
                      <a:pt x="10" y="2"/>
                      <a:pt x="10" y="4"/>
                    </a:cubicBezTo>
                    <a:cubicBezTo>
                      <a:pt x="10" y="6"/>
                      <a:pt x="9" y="8"/>
                      <a:pt x="7" y="9"/>
                    </a:cubicBezTo>
                    <a:close/>
                    <a:moveTo>
                      <a:pt x="65" y="36"/>
                    </a:moveTo>
                    <a:cubicBezTo>
                      <a:pt x="65" y="37"/>
                      <a:pt x="65" y="38"/>
                      <a:pt x="63" y="38"/>
                    </a:cubicBezTo>
                    <a:cubicBezTo>
                      <a:pt x="59" y="41"/>
                      <a:pt x="54" y="43"/>
                      <a:pt x="49" y="43"/>
                    </a:cubicBezTo>
                    <a:cubicBezTo>
                      <a:pt x="43" y="43"/>
                      <a:pt x="39" y="37"/>
                      <a:pt x="31" y="37"/>
                    </a:cubicBezTo>
                    <a:cubicBezTo>
                      <a:pt x="25" y="37"/>
                      <a:pt x="19" y="40"/>
                      <a:pt x="13" y="43"/>
                    </a:cubicBezTo>
                    <a:cubicBezTo>
                      <a:pt x="13" y="43"/>
                      <a:pt x="12" y="43"/>
                      <a:pt x="12" y="43"/>
                    </a:cubicBezTo>
                    <a:cubicBezTo>
                      <a:pt x="11" y="43"/>
                      <a:pt x="10" y="42"/>
                      <a:pt x="10" y="41"/>
                    </a:cubicBezTo>
                    <a:cubicBezTo>
                      <a:pt x="10" y="13"/>
                      <a:pt x="10" y="13"/>
                      <a:pt x="10" y="13"/>
                    </a:cubicBezTo>
                    <a:cubicBezTo>
                      <a:pt x="10" y="12"/>
                      <a:pt x="10" y="11"/>
                      <a:pt x="11" y="11"/>
                    </a:cubicBezTo>
                    <a:cubicBezTo>
                      <a:pt x="12" y="10"/>
                      <a:pt x="13" y="9"/>
                      <a:pt x="14" y="9"/>
                    </a:cubicBezTo>
                    <a:cubicBezTo>
                      <a:pt x="19" y="7"/>
                      <a:pt x="24" y="4"/>
                      <a:pt x="30" y="4"/>
                    </a:cubicBezTo>
                    <a:cubicBezTo>
                      <a:pt x="36" y="4"/>
                      <a:pt x="40" y="6"/>
                      <a:pt x="46" y="9"/>
                    </a:cubicBezTo>
                    <a:cubicBezTo>
                      <a:pt x="47" y="9"/>
                      <a:pt x="48" y="10"/>
                      <a:pt x="49" y="10"/>
                    </a:cubicBezTo>
                    <a:cubicBezTo>
                      <a:pt x="55" y="10"/>
                      <a:pt x="61" y="4"/>
                      <a:pt x="63" y="4"/>
                    </a:cubicBezTo>
                    <a:cubicBezTo>
                      <a:pt x="64" y="4"/>
                      <a:pt x="65" y="6"/>
                      <a:pt x="65" y="7"/>
                    </a:cubicBezTo>
                    <a:lnTo>
                      <a:pt x="65" y="36"/>
                    </a:lnTo>
                    <a:close/>
                  </a:path>
                </a:pathLst>
              </a:custGeom>
              <a:solidFill>
                <a:schemeClr val="bg1"/>
              </a:solidFill>
              <a:ln w="9525">
                <a:noFill/>
                <a:round/>
                <a:headEnd/>
                <a:tailEnd/>
              </a:ln>
            </p:spPr>
            <p:txBody>
              <a:bodyPr vert="horz" wrap="square" lIns="68580" tIns="34290" rIns="68580" bIns="34290" numCol="1" anchor="t" anchorCtr="0" compatLnSpc="1">
                <a:prstTxWarp prst="textNoShape">
                  <a:avLst/>
                </a:prstTxWarp>
              </a:bodyPr>
              <a:lstStyle/>
              <a:p>
                <a:endParaRPr lang="en-US" sz="2700" dirty="0">
                  <a:latin typeface="+mj-lt"/>
                </a:endParaRPr>
              </a:p>
            </p:txBody>
          </p:sp>
        </p:grpSp>
      </p:grpSp>
      <p:grpSp>
        <p:nvGrpSpPr>
          <p:cNvPr id="44" name="Group 43"/>
          <p:cNvGrpSpPr/>
          <p:nvPr/>
        </p:nvGrpSpPr>
        <p:grpSpPr>
          <a:xfrm>
            <a:off x="1161333" y="1785096"/>
            <a:ext cx="2524634" cy="1242871"/>
            <a:chOff x="1237894" y="2380128"/>
            <a:chExt cx="3366178" cy="1657161"/>
          </a:xfrm>
        </p:grpSpPr>
        <p:grpSp>
          <p:nvGrpSpPr>
            <p:cNvPr id="19" name="Group 18"/>
            <p:cNvGrpSpPr/>
            <p:nvPr/>
          </p:nvGrpSpPr>
          <p:grpSpPr>
            <a:xfrm>
              <a:off x="1237894" y="2380128"/>
              <a:ext cx="3366178" cy="1657161"/>
              <a:chOff x="1237894" y="430558"/>
              <a:chExt cx="3366178" cy="1657161"/>
            </a:xfrm>
          </p:grpSpPr>
          <p:sp>
            <p:nvSpPr>
              <p:cNvPr id="96" name="Rectangle 95"/>
              <p:cNvSpPr/>
              <p:nvPr/>
            </p:nvSpPr>
            <p:spPr>
              <a:xfrm>
                <a:off x="1237894" y="450641"/>
                <a:ext cx="1564274" cy="430887"/>
              </a:xfrm>
              <a:prstGeom prst="rect">
                <a:avLst/>
              </a:prstGeom>
            </p:spPr>
            <p:txBody>
              <a:bodyPr wrap="none" lIns="0" tIns="0" rIns="0" bIns="0">
                <a:spAutoFit/>
              </a:bodyPr>
              <a:lstStyle/>
              <a:p>
                <a:pPr algn="r"/>
                <a:r>
                  <a:rPr lang="en-US" sz="2100" b="1" dirty="0">
                    <a:solidFill>
                      <a:schemeClr val="accent1"/>
                    </a:solidFill>
                    <a:latin typeface="+mj-lt"/>
                  </a:rPr>
                  <a:t>Purchasing</a:t>
                </a:r>
              </a:p>
            </p:txBody>
          </p:sp>
          <p:grpSp>
            <p:nvGrpSpPr>
              <p:cNvPr id="107" name="Group 134"/>
              <p:cNvGrpSpPr>
                <a:grpSpLocks noChangeAspect="1"/>
              </p:cNvGrpSpPr>
              <p:nvPr/>
            </p:nvGrpSpPr>
            <p:grpSpPr>
              <a:xfrm>
                <a:off x="2948298" y="430558"/>
                <a:ext cx="1655774" cy="1657161"/>
                <a:chOff x="3287425" y="1417883"/>
                <a:chExt cx="648499" cy="649042"/>
              </a:xfrm>
            </p:grpSpPr>
            <p:sp>
              <p:nvSpPr>
                <p:cNvPr id="110" name="Oval 109"/>
                <p:cNvSpPr>
                  <a:spLocks noChangeAspect="1"/>
                </p:cNvSpPr>
                <p:nvPr/>
              </p:nvSpPr>
              <p:spPr>
                <a:xfrm>
                  <a:off x="3287425" y="1417883"/>
                  <a:ext cx="648499" cy="649042"/>
                </a:xfrm>
                <a:prstGeom prst="ellipse">
                  <a:avLst/>
                </a:prstGeom>
                <a:solidFill>
                  <a:schemeClr val="accent1">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50" b="1" dirty="0">
                    <a:solidFill>
                      <a:schemeClr val="bg1"/>
                    </a:solidFill>
                    <a:latin typeface="+mj-lt"/>
                  </a:endParaRPr>
                </a:p>
              </p:txBody>
            </p:sp>
            <p:sp>
              <p:nvSpPr>
                <p:cNvPr id="111" name="Oval 110"/>
                <p:cNvSpPr>
                  <a:spLocks noChangeAspect="1"/>
                </p:cNvSpPr>
                <p:nvPr/>
              </p:nvSpPr>
              <p:spPr>
                <a:xfrm>
                  <a:off x="3362252" y="1492773"/>
                  <a:ext cx="498845" cy="499263"/>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50" b="1" dirty="0">
                    <a:solidFill>
                      <a:schemeClr val="bg1"/>
                    </a:solidFill>
                    <a:latin typeface="+mj-lt"/>
                  </a:endParaRPr>
                </a:p>
              </p:txBody>
            </p:sp>
          </p:grpSp>
        </p:grpSp>
        <p:sp>
          <p:nvSpPr>
            <p:cNvPr id="159" name="Freeform 118"/>
            <p:cNvSpPr>
              <a:spLocks noEditPoints="1"/>
            </p:cNvSpPr>
            <p:nvPr/>
          </p:nvSpPr>
          <p:spPr bwMode="auto">
            <a:xfrm>
              <a:off x="3431043" y="2840440"/>
              <a:ext cx="708968" cy="689937"/>
            </a:xfrm>
            <a:custGeom>
              <a:avLst/>
              <a:gdLst/>
              <a:ahLst/>
              <a:cxnLst>
                <a:cxn ang="0">
                  <a:pos x="53" y="58"/>
                </a:cxn>
                <a:cxn ang="0">
                  <a:pos x="31" y="67"/>
                </a:cxn>
                <a:cxn ang="0">
                  <a:pos x="0" y="36"/>
                </a:cxn>
                <a:cxn ang="0">
                  <a:pos x="31" y="5"/>
                </a:cxn>
                <a:cxn ang="0">
                  <a:pos x="31" y="36"/>
                </a:cxn>
                <a:cxn ang="0">
                  <a:pos x="53" y="58"/>
                </a:cxn>
                <a:cxn ang="0">
                  <a:pos x="36" y="31"/>
                </a:cxn>
                <a:cxn ang="0">
                  <a:pos x="36" y="0"/>
                </a:cxn>
                <a:cxn ang="0">
                  <a:pos x="67" y="31"/>
                </a:cxn>
                <a:cxn ang="0">
                  <a:pos x="36" y="31"/>
                </a:cxn>
                <a:cxn ang="0">
                  <a:pos x="69" y="36"/>
                </a:cxn>
                <a:cxn ang="0">
                  <a:pos x="60" y="58"/>
                </a:cxn>
                <a:cxn ang="0">
                  <a:pos x="38" y="36"/>
                </a:cxn>
                <a:cxn ang="0">
                  <a:pos x="69" y="36"/>
                </a:cxn>
              </a:cxnLst>
              <a:rect l="0" t="0" r="r" b="b"/>
              <a:pathLst>
                <a:path w="69" h="67">
                  <a:moveTo>
                    <a:pt x="53" y="58"/>
                  </a:moveTo>
                  <a:cubicBezTo>
                    <a:pt x="47" y="64"/>
                    <a:pt x="39" y="67"/>
                    <a:pt x="31" y="67"/>
                  </a:cubicBezTo>
                  <a:cubicBezTo>
                    <a:pt x="14" y="67"/>
                    <a:pt x="0" y="53"/>
                    <a:pt x="0" y="36"/>
                  </a:cubicBezTo>
                  <a:cubicBezTo>
                    <a:pt x="0" y="19"/>
                    <a:pt x="14" y="5"/>
                    <a:pt x="31" y="5"/>
                  </a:cubicBezTo>
                  <a:cubicBezTo>
                    <a:pt x="31" y="36"/>
                    <a:pt x="31" y="36"/>
                    <a:pt x="31" y="36"/>
                  </a:cubicBezTo>
                  <a:lnTo>
                    <a:pt x="53" y="58"/>
                  </a:lnTo>
                  <a:close/>
                  <a:moveTo>
                    <a:pt x="36" y="31"/>
                  </a:moveTo>
                  <a:cubicBezTo>
                    <a:pt x="36" y="0"/>
                    <a:pt x="36" y="0"/>
                    <a:pt x="36" y="0"/>
                  </a:cubicBezTo>
                  <a:cubicBezTo>
                    <a:pt x="53" y="0"/>
                    <a:pt x="67" y="14"/>
                    <a:pt x="67" y="31"/>
                  </a:cubicBezTo>
                  <a:lnTo>
                    <a:pt x="36" y="31"/>
                  </a:lnTo>
                  <a:close/>
                  <a:moveTo>
                    <a:pt x="69" y="36"/>
                  </a:moveTo>
                  <a:cubicBezTo>
                    <a:pt x="69" y="45"/>
                    <a:pt x="66" y="53"/>
                    <a:pt x="60" y="58"/>
                  </a:cubicBezTo>
                  <a:cubicBezTo>
                    <a:pt x="38" y="36"/>
                    <a:pt x="38" y="36"/>
                    <a:pt x="38" y="36"/>
                  </a:cubicBezTo>
                  <a:lnTo>
                    <a:pt x="69" y="36"/>
                  </a:lnTo>
                  <a:close/>
                </a:path>
              </a:pathLst>
            </a:custGeom>
            <a:solidFill>
              <a:schemeClr val="bg1"/>
            </a:solidFill>
            <a:ln w="9525">
              <a:noFill/>
              <a:round/>
              <a:headEnd/>
              <a:tailEnd/>
            </a:ln>
          </p:spPr>
          <p:txBody>
            <a:bodyPr vert="horz" wrap="square" lIns="68580" tIns="34290" rIns="68580" bIns="34290" numCol="1" anchor="t" anchorCtr="0" compatLnSpc="1">
              <a:prstTxWarp prst="textNoShape">
                <a:avLst/>
              </a:prstTxWarp>
            </a:bodyPr>
            <a:lstStyle/>
            <a:p>
              <a:endParaRPr lang="en-US" sz="2700" dirty="0">
                <a:latin typeface="+mj-lt"/>
              </a:endParaRPr>
            </a:p>
          </p:txBody>
        </p:sp>
      </p:grpSp>
      <p:sp>
        <p:nvSpPr>
          <p:cNvPr id="180" name="TextBox 179"/>
          <p:cNvSpPr txBox="1"/>
          <p:nvPr/>
        </p:nvSpPr>
        <p:spPr>
          <a:xfrm>
            <a:off x="5577767" y="1892490"/>
            <a:ext cx="1706749" cy="954107"/>
          </a:xfrm>
          <a:prstGeom prst="rect">
            <a:avLst/>
          </a:prstGeom>
          <a:noFill/>
        </p:spPr>
        <p:txBody>
          <a:bodyPr wrap="none" rtlCol="0">
            <a:spAutoFit/>
          </a:bodyPr>
          <a:lstStyle/>
          <a:p>
            <a:r>
              <a:rPr lang="en-US" sz="1400" b="1" dirty="0">
                <a:latin typeface="+mj-lt"/>
              </a:rPr>
              <a:t>Information:</a:t>
            </a:r>
          </a:p>
          <a:p>
            <a:pPr marL="214313" indent="-214313">
              <a:buFont typeface="Arial" panose="020B0604020202020204" pitchFamily="34" charset="0"/>
              <a:buChar char="•"/>
            </a:pPr>
            <a:r>
              <a:rPr lang="en-US" sz="1400" b="1" dirty="0">
                <a:latin typeface="+mj-lt"/>
              </a:rPr>
              <a:t>New Vendor Form</a:t>
            </a:r>
          </a:p>
          <a:p>
            <a:pPr marL="214313" indent="-214313">
              <a:buFont typeface="Arial" panose="020B0604020202020204" pitchFamily="34" charset="0"/>
              <a:buChar char="•"/>
            </a:pPr>
            <a:r>
              <a:rPr lang="en-US" sz="1400" b="1" dirty="0">
                <a:latin typeface="+mj-lt"/>
              </a:rPr>
              <a:t>W9</a:t>
            </a:r>
          </a:p>
          <a:p>
            <a:pPr marL="214313" indent="-214313">
              <a:buFont typeface="Arial" panose="020B0604020202020204" pitchFamily="34" charset="0"/>
              <a:buChar char="•"/>
            </a:pPr>
            <a:r>
              <a:rPr lang="en-US" sz="1400" b="1" dirty="0">
                <a:latin typeface="+mj-lt"/>
              </a:rPr>
              <a:t>Bank validation</a:t>
            </a:r>
          </a:p>
        </p:txBody>
      </p:sp>
      <p:sp>
        <p:nvSpPr>
          <p:cNvPr id="181" name="TextBox 180"/>
          <p:cNvSpPr txBox="1"/>
          <p:nvPr/>
        </p:nvSpPr>
        <p:spPr>
          <a:xfrm>
            <a:off x="901365" y="2953697"/>
            <a:ext cx="2844946" cy="1169551"/>
          </a:xfrm>
          <a:prstGeom prst="rect">
            <a:avLst/>
          </a:prstGeom>
          <a:noFill/>
        </p:spPr>
        <p:txBody>
          <a:bodyPr wrap="none" rtlCol="0">
            <a:spAutoFit/>
          </a:bodyPr>
          <a:lstStyle/>
          <a:p>
            <a:r>
              <a:rPr lang="en-US" sz="1400" b="1" dirty="0">
                <a:latin typeface="+mj-lt"/>
              </a:rPr>
              <a:t>Manual Tasks:</a:t>
            </a:r>
          </a:p>
          <a:p>
            <a:pPr marL="214313" indent="-214313">
              <a:buFont typeface="Arial" panose="020B0604020202020204" pitchFamily="34" charset="0"/>
              <a:buChar char="•"/>
            </a:pPr>
            <a:r>
              <a:rPr lang="en-US" sz="1400" b="1" dirty="0">
                <a:latin typeface="+mj-lt"/>
              </a:rPr>
              <a:t>TIN Check</a:t>
            </a:r>
          </a:p>
          <a:p>
            <a:pPr marL="214313" indent="-214313">
              <a:buFont typeface="Arial" panose="020B0604020202020204" pitchFamily="34" charset="0"/>
              <a:buChar char="•"/>
            </a:pPr>
            <a:r>
              <a:rPr lang="en-US" sz="1400" b="1" dirty="0">
                <a:latin typeface="+mj-lt"/>
              </a:rPr>
              <a:t>Sanction Check</a:t>
            </a:r>
          </a:p>
          <a:p>
            <a:pPr marL="214313" indent="-214313">
              <a:buFont typeface="Arial" panose="020B0604020202020204" pitchFamily="34" charset="0"/>
              <a:buChar char="•"/>
            </a:pPr>
            <a:r>
              <a:rPr lang="en-US" sz="1400" b="1" dirty="0">
                <a:latin typeface="+mj-lt"/>
              </a:rPr>
              <a:t>Create ERP Vendor Master Record</a:t>
            </a:r>
          </a:p>
          <a:p>
            <a:pPr marL="214313" indent="-214313">
              <a:buFont typeface="Arial" panose="020B0604020202020204" pitchFamily="34" charset="0"/>
              <a:buChar char="•"/>
            </a:pPr>
            <a:r>
              <a:rPr lang="en-US" sz="1400" b="1" dirty="0">
                <a:latin typeface="+mj-lt"/>
              </a:rPr>
              <a:t>Data &amp; Forms in Document Store</a:t>
            </a:r>
          </a:p>
        </p:txBody>
      </p:sp>
      <p:cxnSp>
        <p:nvCxnSpPr>
          <p:cNvPr id="231" name="Connector: Curved 230"/>
          <p:cNvCxnSpPr>
            <a:stCxn id="114" idx="2"/>
            <a:endCxn id="110" idx="0"/>
          </p:cNvCxnSpPr>
          <p:nvPr/>
        </p:nvCxnSpPr>
        <p:spPr>
          <a:xfrm rot="10800000" flipV="1">
            <a:off x="3065052" y="1163661"/>
            <a:ext cx="1571662" cy="621435"/>
          </a:xfrm>
          <a:prstGeom prst="curvedConnector2">
            <a:avLst/>
          </a:prstGeom>
          <a:ln w="5715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5" name="TextBox 244"/>
          <p:cNvSpPr txBox="1"/>
          <p:nvPr/>
        </p:nvSpPr>
        <p:spPr>
          <a:xfrm>
            <a:off x="4358019" y="4302560"/>
            <a:ext cx="1903919" cy="338554"/>
          </a:xfrm>
          <a:prstGeom prst="rect">
            <a:avLst/>
          </a:prstGeom>
          <a:ln w="28575"/>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en-US" sz="1600" b="1" dirty="0">
                <a:solidFill>
                  <a:schemeClr val="tx1"/>
                </a:solidFill>
                <a:latin typeface="+mj-lt"/>
              </a:rPr>
              <a:t>Update Information?</a:t>
            </a:r>
          </a:p>
        </p:txBody>
      </p:sp>
      <p:grpSp>
        <p:nvGrpSpPr>
          <p:cNvPr id="292" name="Group 291"/>
          <p:cNvGrpSpPr/>
          <p:nvPr/>
        </p:nvGrpSpPr>
        <p:grpSpPr>
          <a:xfrm>
            <a:off x="3358260" y="1487031"/>
            <a:ext cx="1460315" cy="2162373"/>
            <a:chOff x="4477680" y="1982707"/>
            <a:chExt cx="1947086" cy="2883164"/>
          </a:xfrm>
        </p:grpSpPr>
        <p:cxnSp>
          <p:nvCxnSpPr>
            <p:cNvPr id="232" name="Connector: Curved 231"/>
            <p:cNvCxnSpPr>
              <a:stCxn id="136" idx="2"/>
              <a:endCxn id="110" idx="5"/>
            </p:cNvCxnSpPr>
            <p:nvPr/>
          </p:nvCxnSpPr>
          <p:spPr>
            <a:xfrm rot="10800000">
              <a:off x="4672140" y="3794604"/>
              <a:ext cx="1510144" cy="1071267"/>
            </a:xfrm>
            <a:prstGeom prst="curvedConnector2">
              <a:avLst/>
            </a:prstGeom>
            <a:ln w="5715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83" name="TextBox 282"/>
            <p:cNvSpPr txBox="1"/>
            <p:nvPr/>
          </p:nvSpPr>
          <p:spPr>
            <a:xfrm>
              <a:off x="4477680" y="1982707"/>
              <a:ext cx="1640193" cy="697627"/>
            </a:xfrm>
            <a:prstGeom prst="rect">
              <a:avLst/>
            </a:prstGeom>
            <a:noFill/>
          </p:spPr>
          <p:txBody>
            <a:bodyPr wrap="none" rtlCol="0">
              <a:spAutoFit/>
            </a:bodyPr>
            <a:lstStyle/>
            <a:p>
              <a:pPr algn="ctr"/>
              <a:r>
                <a:rPr lang="en-US" sz="1400" b="1" dirty="0">
                  <a:latin typeface="+mj-lt"/>
                </a:rPr>
                <a:t>Inbound Calls</a:t>
              </a:r>
              <a:br>
                <a:rPr lang="en-US" sz="1400" b="1" dirty="0">
                  <a:latin typeface="+mj-lt"/>
                </a:rPr>
              </a:br>
              <a:r>
                <a:rPr lang="en-US" sz="1400" b="1" dirty="0">
                  <a:latin typeface="+mj-lt"/>
                </a:rPr>
                <a:t>Share Updates</a:t>
              </a:r>
            </a:p>
          </p:txBody>
        </p:sp>
        <p:cxnSp>
          <p:nvCxnSpPr>
            <p:cNvPr id="284" name="Connector: Curved 283"/>
            <p:cNvCxnSpPr>
              <a:stCxn id="136" idx="2"/>
              <a:endCxn id="114" idx="3"/>
            </p:cNvCxnSpPr>
            <p:nvPr/>
          </p:nvCxnSpPr>
          <p:spPr>
            <a:xfrm rot="10800000" flipH="1">
              <a:off x="6182284" y="2137442"/>
              <a:ext cx="242482" cy="2728428"/>
            </a:xfrm>
            <a:prstGeom prst="curvedConnector4">
              <a:avLst>
                <a:gd name="adj1" fmla="val -94275"/>
                <a:gd name="adj2" fmla="val 98173"/>
              </a:avLst>
            </a:prstGeom>
            <a:ln w="5715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97" name="Connector: Curved 296"/>
          <p:cNvCxnSpPr>
            <a:endCxn id="110" idx="1"/>
          </p:cNvCxnSpPr>
          <p:nvPr/>
        </p:nvCxnSpPr>
        <p:spPr>
          <a:xfrm rot="10800000" flipV="1">
            <a:off x="2625998" y="707621"/>
            <a:ext cx="2206113" cy="1259489"/>
          </a:xfrm>
          <a:prstGeom prst="curvedConnector2">
            <a:avLst/>
          </a:prstGeom>
          <a:ln w="5715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5896759" y="2924225"/>
            <a:ext cx="1557542" cy="307777"/>
          </a:xfrm>
          <a:prstGeom prst="rect">
            <a:avLst/>
          </a:prstGeom>
          <a:noFill/>
        </p:spPr>
        <p:txBody>
          <a:bodyPr wrap="none" rtlCol="0">
            <a:spAutoFit/>
          </a:bodyPr>
          <a:lstStyle/>
          <a:p>
            <a:pPr algn="ctr"/>
            <a:r>
              <a:rPr lang="en-US" sz="1400" b="1" dirty="0">
                <a:latin typeface="+mj-lt"/>
              </a:rPr>
              <a:t>Fax | Paper | Email</a:t>
            </a:r>
          </a:p>
        </p:txBody>
      </p:sp>
      <p:grpSp>
        <p:nvGrpSpPr>
          <p:cNvPr id="4" name="Group 3"/>
          <p:cNvGrpSpPr/>
          <p:nvPr/>
        </p:nvGrpSpPr>
        <p:grpSpPr>
          <a:xfrm>
            <a:off x="4988246" y="1785096"/>
            <a:ext cx="556359" cy="1242871"/>
            <a:chOff x="6650995" y="2380128"/>
            <a:chExt cx="741812" cy="1657161"/>
          </a:xfrm>
        </p:grpSpPr>
        <p:grpSp>
          <p:nvGrpSpPr>
            <p:cNvPr id="246" name="Group 245"/>
            <p:cNvGrpSpPr/>
            <p:nvPr/>
          </p:nvGrpSpPr>
          <p:grpSpPr>
            <a:xfrm>
              <a:off x="6650995" y="2380128"/>
              <a:ext cx="741812" cy="1657161"/>
              <a:chOff x="6650995" y="2380128"/>
              <a:chExt cx="741812" cy="1657161"/>
            </a:xfrm>
          </p:grpSpPr>
          <p:cxnSp>
            <p:nvCxnSpPr>
              <p:cNvPr id="177" name="Straight Arrow Connector 176"/>
              <p:cNvCxnSpPr>
                <a:stCxn id="114" idx="4"/>
                <a:endCxn id="136" idx="0"/>
              </p:cNvCxnSpPr>
              <p:nvPr/>
            </p:nvCxnSpPr>
            <p:spPr>
              <a:xfrm>
                <a:off x="7010171" y="2380128"/>
                <a:ext cx="0" cy="1657161"/>
              </a:xfrm>
              <a:prstGeom prst="straightConnector1">
                <a:avLst/>
              </a:prstGeom>
              <a:ln w="57150">
                <a:solidFill>
                  <a:schemeClr val="bg2">
                    <a:lumMod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179" name="Group 178"/>
              <p:cNvGrpSpPr/>
              <p:nvPr/>
            </p:nvGrpSpPr>
            <p:grpSpPr>
              <a:xfrm>
                <a:off x="6650995" y="2806414"/>
                <a:ext cx="741812" cy="804136"/>
                <a:chOff x="6564702" y="2687950"/>
                <a:chExt cx="879894" cy="953819"/>
              </a:xfrm>
            </p:grpSpPr>
            <p:sp>
              <p:nvSpPr>
                <p:cNvPr id="178" name="Rectangle: Rounded Corners 177"/>
                <p:cNvSpPr/>
                <p:nvPr/>
              </p:nvSpPr>
              <p:spPr>
                <a:xfrm>
                  <a:off x="6564702" y="2705195"/>
                  <a:ext cx="879894" cy="93657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latin typeface="+mj-lt"/>
                  </a:endParaRPr>
                </a:p>
              </p:txBody>
            </p:sp>
            <p:sp>
              <p:nvSpPr>
                <p:cNvPr id="174" name="TextBox 173"/>
                <p:cNvSpPr txBox="1"/>
                <p:nvPr/>
              </p:nvSpPr>
              <p:spPr>
                <a:xfrm>
                  <a:off x="6636577" y="2687950"/>
                  <a:ext cx="718734" cy="337789"/>
                </a:xfrm>
                <a:prstGeom prst="rect">
                  <a:avLst/>
                </a:prstGeom>
                <a:noFill/>
              </p:spPr>
              <p:txBody>
                <a:bodyPr wrap="square" rtlCol="0">
                  <a:spAutoFit/>
                </a:bodyPr>
                <a:lstStyle/>
                <a:p>
                  <a:pPr algn="ctr"/>
                  <a:r>
                    <a:rPr lang="en-US" sz="788" b="1" dirty="0">
                      <a:solidFill>
                        <a:schemeClr val="bg2">
                          <a:lumMod val="50000"/>
                        </a:schemeClr>
                      </a:solidFill>
                      <a:latin typeface="+mj-lt"/>
                    </a:rPr>
                    <a:t>Form</a:t>
                  </a:r>
                  <a:endParaRPr lang="en-US" sz="1050" b="1" dirty="0">
                    <a:solidFill>
                      <a:schemeClr val="bg2">
                        <a:lumMod val="50000"/>
                      </a:schemeClr>
                    </a:solidFill>
                    <a:latin typeface="+mj-lt"/>
                  </a:endParaRPr>
                </a:p>
              </p:txBody>
            </p:sp>
          </p:grpSp>
        </p:grpSp>
        <p:sp>
          <p:nvSpPr>
            <p:cNvPr id="65" name="Freeform 229"/>
            <p:cNvSpPr>
              <a:spLocks noEditPoints="1"/>
            </p:cNvSpPr>
            <p:nvPr/>
          </p:nvSpPr>
          <p:spPr bwMode="auto">
            <a:xfrm>
              <a:off x="6799578" y="3060181"/>
              <a:ext cx="472616" cy="475829"/>
            </a:xfrm>
            <a:custGeom>
              <a:avLst/>
              <a:gdLst/>
              <a:ahLst/>
              <a:cxnLst>
                <a:cxn ang="0">
                  <a:pos x="68" y="64"/>
                </a:cxn>
                <a:cxn ang="0">
                  <a:pos x="65" y="68"/>
                </a:cxn>
                <a:cxn ang="0">
                  <a:pos x="28" y="68"/>
                </a:cxn>
                <a:cxn ang="0">
                  <a:pos x="25" y="64"/>
                </a:cxn>
                <a:cxn ang="0">
                  <a:pos x="25" y="58"/>
                </a:cxn>
                <a:cxn ang="0">
                  <a:pos x="4" y="58"/>
                </a:cxn>
                <a:cxn ang="0">
                  <a:pos x="0" y="54"/>
                </a:cxn>
                <a:cxn ang="0">
                  <a:pos x="0" y="3"/>
                </a:cxn>
                <a:cxn ang="0">
                  <a:pos x="4" y="0"/>
                </a:cxn>
                <a:cxn ang="0">
                  <a:pos x="45" y="0"/>
                </a:cxn>
                <a:cxn ang="0">
                  <a:pos x="49" y="3"/>
                </a:cxn>
                <a:cxn ang="0">
                  <a:pos x="49" y="16"/>
                </a:cxn>
                <a:cxn ang="0">
                  <a:pos x="50" y="17"/>
                </a:cxn>
                <a:cxn ang="0">
                  <a:pos x="66" y="32"/>
                </a:cxn>
                <a:cxn ang="0">
                  <a:pos x="68" y="39"/>
                </a:cxn>
                <a:cxn ang="0">
                  <a:pos x="68" y="64"/>
                </a:cxn>
                <a:cxn ang="0">
                  <a:pos x="39" y="6"/>
                </a:cxn>
                <a:cxn ang="0">
                  <a:pos x="38" y="5"/>
                </a:cxn>
                <a:cxn ang="0">
                  <a:pos x="11" y="5"/>
                </a:cxn>
                <a:cxn ang="0">
                  <a:pos x="10" y="6"/>
                </a:cxn>
                <a:cxn ang="0">
                  <a:pos x="10" y="8"/>
                </a:cxn>
                <a:cxn ang="0">
                  <a:pos x="11" y="9"/>
                </a:cxn>
                <a:cxn ang="0">
                  <a:pos x="38" y="9"/>
                </a:cxn>
                <a:cxn ang="0">
                  <a:pos x="39" y="8"/>
                </a:cxn>
                <a:cxn ang="0">
                  <a:pos x="39" y="6"/>
                </a:cxn>
                <a:cxn ang="0">
                  <a:pos x="64" y="63"/>
                </a:cxn>
                <a:cxn ang="0">
                  <a:pos x="64" y="39"/>
                </a:cxn>
                <a:cxn ang="0">
                  <a:pos x="48" y="39"/>
                </a:cxn>
                <a:cxn ang="0">
                  <a:pos x="44" y="35"/>
                </a:cxn>
                <a:cxn ang="0">
                  <a:pos x="44" y="19"/>
                </a:cxn>
                <a:cxn ang="0">
                  <a:pos x="30" y="19"/>
                </a:cxn>
                <a:cxn ang="0">
                  <a:pos x="30" y="63"/>
                </a:cxn>
                <a:cxn ang="0">
                  <a:pos x="64" y="63"/>
                </a:cxn>
                <a:cxn ang="0">
                  <a:pos x="60" y="34"/>
                </a:cxn>
                <a:cxn ang="0">
                  <a:pos x="49" y="22"/>
                </a:cxn>
                <a:cxn ang="0">
                  <a:pos x="49" y="34"/>
                </a:cxn>
                <a:cxn ang="0">
                  <a:pos x="60" y="34"/>
                </a:cxn>
              </a:cxnLst>
              <a:rect l="0" t="0" r="r" b="b"/>
              <a:pathLst>
                <a:path w="68" h="68">
                  <a:moveTo>
                    <a:pt x="68" y="64"/>
                  </a:moveTo>
                  <a:cubicBezTo>
                    <a:pt x="68" y="66"/>
                    <a:pt x="67" y="68"/>
                    <a:pt x="65" y="68"/>
                  </a:cubicBezTo>
                  <a:cubicBezTo>
                    <a:pt x="28" y="68"/>
                    <a:pt x="28" y="68"/>
                    <a:pt x="28" y="68"/>
                  </a:cubicBezTo>
                  <a:cubicBezTo>
                    <a:pt x="26" y="68"/>
                    <a:pt x="25" y="66"/>
                    <a:pt x="25" y="64"/>
                  </a:cubicBezTo>
                  <a:cubicBezTo>
                    <a:pt x="25" y="58"/>
                    <a:pt x="25" y="58"/>
                    <a:pt x="25" y="58"/>
                  </a:cubicBezTo>
                  <a:cubicBezTo>
                    <a:pt x="4" y="58"/>
                    <a:pt x="4" y="58"/>
                    <a:pt x="4" y="58"/>
                  </a:cubicBezTo>
                  <a:cubicBezTo>
                    <a:pt x="2" y="58"/>
                    <a:pt x="0" y="56"/>
                    <a:pt x="0" y="54"/>
                  </a:cubicBezTo>
                  <a:cubicBezTo>
                    <a:pt x="0" y="3"/>
                    <a:pt x="0" y="3"/>
                    <a:pt x="0" y="3"/>
                  </a:cubicBezTo>
                  <a:cubicBezTo>
                    <a:pt x="0" y="1"/>
                    <a:pt x="2" y="0"/>
                    <a:pt x="4" y="0"/>
                  </a:cubicBezTo>
                  <a:cubicBezTo>
                    <a:pt x="45" y="0"/>
                    <a:pt x="45" y="0"/>
                    <a:pt x="45" y="0"/>
                  </a:cubicBezTo>
                  <a:cubicBezTo>
                    <a:pt x="47" y="0"/>
                    <a:pt x="49" y="1"/>
                    <a:pt x="49" y="3"/>
                  </a:cubicBezTo>
                  <a:cubicBezTo>
                    <a:pt x="49" y="16"/>
                    <a:pt x="49" y="16"/>
                    <a:pt x="49" y="16"/>
                  </a:cubicBezTo>
                  <a:cubicBezTo>
                    <a:pt x="50" y="16"/>
                    <a:pt x="50" y="16"/>
                    <a:pt x="50" y="17"/>
                  </a:cubicBezTo>
                  <a:cubicBezTo>
                    <a:pt x="66" y="32"/>
                    <a:pt x="66" y="32"/>
                    <a:pt x="66" y="32"/>
                  </a:cubicBezTo>
                  <a:cubicBezTo>
                    <a:pt x="67" y="34"/>
                    <a:pt x="68" y="37"/>
                    <a:pt x="68" y="39"/>
                  </a:cubicBezTo>
                  <a:lnTo>
                    <a:pt x="68" y="64"/>
                  </a:lnTo>
                  <a:close/>
                  <a:moveTo>
                    <a:pt x="39" y="6"/>
                  </a:moveTo>
                  <a:cubicBezTo>
                    <a:pt x="39" y="5"/>
                    <a:pt x="39" y="5"/>
                    <a:pt x="38" y="5"/>
                  </a:cubicBezTo>
                  <a:cubicBezTo>
                    <a:pt x="11" y="5"/>
                    <a:pt x="11" y="5"/>
                    <a:pt x="11" y="5"/>
                  </a:cubicBezTo>
                  <a:cubicBezTo>
                    <a:pt x="11" y="5"/>
                    <a:pt x="10" y="5"/>
                    <a:pt x="10" y="6"/>
                  </a:cubicBezTo>
                  <a:cubicBezTo>
                    <a:pt x="10" y="8"/>
                    <a:pt x="10" y="8"/>
                    <a:pt x="10" y="8"/>
                  </a:cubicBezTo>
                  <a:cubicBezTo>
                    <a:pt x="10" y="9"/>
                    <a:pt x="11" y="9"/>
                    <a:pt x="11" y="9"/>
                  </a:cubicBezTo>
                  <a:cubicBezTo>
                    <a:pt x="38" y="9"/>
                    <a:pt x="38" y="9"/>
                    <a:pt x="38" y="9"/>
                  </a:cubicBezTo>
                  <a:cubicBezTo>
                    <a:pt x="39" y="9"/>
                    <a:pt x="39" y="9"/>
                    <a:pt x="39" y="8"/>
                  </a:cubicBezTo>
                  <a:lnTo>
                    <a:pt x="39" y="6"/>
                  </a:lnTo>
                  <a:close/>
                  <a:moveTo>
                    <a:pt x="64" y="63"/>
                  </a:moveTo>
                  <a:cubicBezTo>
                    <a:pt x="64" y="39"/>
                    <a:pt x="64" y="39"/>
                    <a:pt x="64" y="39"/>
                  </a:cubicBezTo>
                  <a:cubicBezTo>
                    <a:pt x="48" y="39"/>
                    <a:pt x="48" y="39"/>
                    <a:pt x="48" y="39"/>
                  </a:cubicBezTo>
                  <a:cubicBezTo>
                    <a:pt x="46" y="39"/>
                    <a:pt x="44" y="37"/>
                    <a:pt x="44" y="35"/>
                  </a:cubicBezTo>
                  <a:cubicBezTo>
                    <a:pt x="44" y="19"/>
                    <a:pt x="44" y="19"/>
                    <a:pt x="44" y="19"/>
                  </a:cubicBezTo>
                  <a:cubicBezTo>
                    <a:pt x="30" y="19"/>
                    <a:pt x="30" y="19"/>
                    <a:pt x="30" y="19"/>
                  </a:cubicBezTo>
                  <a:cubicBezTo>
                    <a:pt x="30" y="63"/>
                    <a:pt x="30" y="63"/>
                    <a:pt x="30" y="63"/>
                  </a:cubicBezTo>
                  <a:lnTo>
                    <a:pt x="64" y="63"/>
                  </a:lnTo>
                  <a:close/>
                  <a:moveTo>
                    <a:pt x="60" y="34"/>
                  </a:moveTo>
                  <a:cubicBezTo>
                    <a:pt x="49" y="22"/>
                    <a:pt x="49" y="22"/>
                    <a:pt x="49" y="22"/>
                  </a:cubicBezTo>
                  <a:cubicBezTo>
                    <a:pt x="49" y="34"/>
                    <a:pt x="49" y="34"/>
                    <a:pt x="49" y="34"/>
                  </a:cubicBezTo>
                  <a:lnTo>
                    <a:pt x="60" y="34"/>
                  </a:lnTo>
                  <a:close/>
                </a:path>
              </a:pathLst>
            </a:custGeom>
            <a:solidFill>
              <a:schemeClr val="bg2">
                <a:lumMod val="50000"/>
              </a:schemeClr>
            </a:solidFill>
            <a:ln w="9525">
              <a:noFill/>
              <a:round/>
              <a:headEnd/>
              <a:tailEnd/>
            </a:ln>
          </p:spPr>
          <p:txBody>
            <a:bodyPr vert="horz" wrap="square" lIns="68580" tIns="34290" rIns="68580" bIns="34290" numCol="1" anchor="t" anchorCtr="0" compatLnSpc="1">
              <a:prstTxWarp prst="textNoShape">
                <a:avLst/>
              </a:prstTxWarp>
            </a:bodyPr>
            <a:lstStyle/>
            <a:p>
              <a:endParaRPr lang="en-US" sz="1013" dirty="0"/>
            </a:p>
          </p:txBody>
        </p:sp>
      </p:grpSp>
      <p:grpSp>
        <p:nvGrpSpPr>
          <p:cNvPr id="5" name="Group 4"/>
          <p:cNvGrpSpPr/>
          <p:nvPr/>
        </p:nvGrpSpPr>
        <p:grpSpPr>
          <a:xfrm>
            <a:off x="236970" y="2204576"/>
            <a:ext cx="2267501" cy="737440"/>
            <a:chOff x="315960" y="2939434"/>
            <a:chExt cx="3023334" cy="983253"/>
          </a:xfrm>
        </p:grpSpPr>
        <p:grpSp>
          <p:nvGrpSpPr>
            <p:cNvPr id="2" name="Group 1"/>
            <p:cNvGrpSpPr/>
            <p:nvPr/>
          </p:nvGrpSpPr>
          <p:grpSpPr>
            <a:xfrm>
              <a:off x="315960" y="2939434"/>
              <a:ext cx="3023334" cy="983253"/>
              <a:chOff x="315960" y="2939434"/>
              <a:chExt cx="3023334" cy="983253"/>
            </a:xfrm>
          </p:grpSpPr>
          <p:grpSp>
            <p:nvGrpSpPr>
              <p:cNvPr id="219" name="Group 218"/>
              <p:cNvGrpSpPr/>
              <p:nvPr/>
            </p:nvGrpSpPr>
            <p:grpSpPr>
              <a:xfrm>
                <a:off x="315960" y="2939434"/>
                <a:ext cx="764189" cy="983253"/>
                <a:chOff x="3981820" y="6532261"/>
                <a:chExt cx="764189" cy="983253"/>
              </a:xfrm>
            </p:grpSpPr>
            <p:sp>
              <p:nvSpPr>
                <p:cNvPr id="191" name="Rectangle 190"/>
                <p:cNvSpPr/>
                <p:nvPr/>
              </p:nvSpPr>
              <p:spPr>
                <a:xfrm>
                  <a:off x="4202011" y="6532261"/>
                  <a:ext cx="275717" cy="215444"/>
                </a:xfrm>
                <a:prstGeom prst="rect">
                  <a:avLst/>
                </a:prstGeom>
              </p:spPr>
              <p:txBody>
                <a:bodyPr wrap="none" lIns="0" tIns="0" rIns="0" bIns="0">
                  <a:spAutoFit/>
                </a:bodyPr>
                <a:lstStyle/>
                <a:p>
                  <a:r>
                    <a:rPr lang="en-US" sz="1050" b="1" dirty="0">
                      <a:solidFill>
                        <a:schemeClr val="accent3"/>
                      </a:solidFill>
                      <a:latin typeface="+mj-lt"/>
                    </a:rPr>
                    <a:t>ERP</a:t>
                  </a:r>
                </a:p>
              </p:txBody>
            </p:sp>
            <p:grpSp>
              <p:nvGrpSpPr>
                <p:cNvPr id="210" name="Group 131"/>
                <p:cNvGrpSpPr>
                  <a:grpSpLocks noChangeAspect="1"/>
                </p:cNvGrpSpPr>
                <p:nvPr/>
              </p:nvGrpSpPr>
              <p:grpSpPr>
                <a:xfrm>
                  <a:off x="3981820" y="6750685"/>
                  <a:ext cx="764189" cy="764829"/>
                  <a:chOff x="5244691" y="3613920"/>
                  <a:chExt cx="648499" cy="649042"/>
                </a:xfrm>
              </p:grpSpPr>
              <p:sp>
                <p:nvSpPr>
                  <p:cNvPr id="212" name="Oval 211"/>
                  <p:cNvSpPr>
                    <a:spLocks noChangeAspect="1"/>
                  </p:cNvSpPr>
                  <p:nvPr/>
                </p:nvSpPr>
                <p:spPr>
                  <a:xfrm>
                    <a:off x="5244691" y="3613920"/>
                    <a:ext cx="648499" cy="649042"/>
                  </a:xfrm>
                  <a:prstGeom prst="ellipse">
                    <a:avLst/>
                  </a:prstGeom>
                  <a:solidFill>
                    <a:schemeClr val="accent3">
                      <a:alpha val="5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 b="1" dirty="0">
                      <a:solidFill>
                        <a:schemeClr val="bg1"/>
                      </a:solidFill>
                      <a:latin typeface="+mj-lt"/>
                    </a:endParaRPr>
                  </a:p>
                </p:txBody>
              </p:sp>
              <p:sp>
                <p:nvSpPr>
                  <p:cNvPr id="213" name="Oval 212"/>
                  <p:cNvSpPr>
                    <a:spLocks noChangeAspect="1"/>
                  </p:cNvSpPr>
                  <p:nvPr/>
                </p:nvSpPr>
                <p:spPr>
                  <a:xfrm>
                    <a:off x="5319518" y="3688810"/>
                    <a:ext cx="498845" cy="499263"/>
                  </a:xfrm>
                  <a:prstGeom prst="ellipse">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dirty="0">
                      <a:latin typeface="+mj-lt"/>
                    </a:endParaRPr>
                  </a:p>
                </p:txBody>
              </p:sp>
            </p:grpSp>
          </p:grpSp>
          <p:cxnSp>
            <p:nvCxnSpPr>
              <p:cNvPr id="221" name="Straight Arrow Connector 220"/>
              <p:cNvCxnSpPr/>
              <p:nvPr/>
            </p:nvCxnSpPr>
            <p:spPr>
              <a:xfrm flipH="1">
                <a:off x="1108916" y="3575463"/>
                <a:ext cx="2230378" cy="14156"/>
              </a:xfrm>
              <a:prstGeom prst="straightConnector1">
                <a:avLst/>
              </a:prstGeom>
              <a:ln w="57150" cap="rnd">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nvGrpSpPr>
            <p:cNvPr id="67" name="Group 43"/>
            <p:cNvGrpSpPr/>
            <p:nvPr/>
          </p:nvGrpSpPr>
          <p:grpSpPr>
            <a:xfrm>
              <a:off x="595530" y="3348524"/>
              <a:ext cx="219429" cy="363705"/>
              <a:chOff x="6954838" y="1485900"/>
              <a:chExt cx="866775" cy="1436688"/>
            </a:xfrm>
            <a:solidFill>
              <a:schemeClr val="bg2"/>
            </a:solidFill>
          </p:grpSpPr>
          <p:sp>
            <p:nvSpPr>
              <p:cNvPr id="68" name="Freeform 25"/>
              <p:cNvSpPr>
                <a:spLocks noEditPoints="1"/>
              </p:cNvSpPr>
              <p:nvPr/>
            </p:nvSpPr>
            <p:spPr bwMode="auto">
              <a:xfrm>
                <a:off x="6954838" y="1485900"/>
                <a:ext cx="866775" cy="1436688"/>
              </a:xfrm>
              <a:custGeom>
                <a:avLst/>
                <a:gdLst/>
                <a:ahLst/>
                <a:cxnLst>
                  <a:cxn ang="0">
                    <a:pos x="213" y="0"/>
                  </a:cxn>
                  <a:cxn ang="0">
                    <a:pos x="15" y="0"/>
                  </a:cxn>
                  <a:cxn ang="0">
                    <a:pos x="0" y="15"/>
                  </a:cxn>
                  <a:cxn ang="0">
                    <a:pos x="0" y="365"/>
                  </a:cxn>
                  <a:cxn ang="0">
                    <a:pos x="15" y="380"/>
                  </a:cxn>
                  <a:cxn ang="0">
                    <a:pos x="213" y="380"/>
                  </a:cxn>
                  <a:cxn ang="0">
                    <a:pos x="228" y="365"/>
                  </a:cxn>
                  <a:cxn ang="0">
                    <a:pos x="228" y="15"/>
                  </a:cxn>
                  <a:cxn ang="0">
                    <a:pos x="213" y="0"/>
                  </a:cxn>
                  <a:cxn ang="0">
                    <a:pos x="114" y="280"/>
                  </a:cxn>
                  <a:cxn ang="0">
                    <a:pos x="91" y="257"/>
                  </a:cxn>
                  <a:cxn ang="0">
                    <a:pos x="114" y="234"/>
                  </a:cxn>
                  <a:cxn ang="0">
                    <a:pos x="137" y="257"/>
                  </a:cxn>
                  <a:cxn ang="0">
                    <a:pos x="114" y="280"/>
                  </a:cxn>
                  <a:cxn ang="0">
                    <a:pos x="198" y="169"/>
                  </a:cxn>
                  <a:cxn ang="0">
                    <a:pos x="30" y="169"/>
                  </a:cxn>
                  <a:cxn ang="0">
                    <a:pos x="30" y="161"/>
                  </a:cxn>
                  <a:cxn ang="0">
                    <a:pos x="198" y="161"/>
                  </a:cxn>
                  <a:cxn ang="0">
                    <a:pos x="198" y="169"/>
                  </a:cxn>
                  <a:cxn ang="0">
                    <a:pos x="198" y="123"/>
                  </a:cxn>
                  <a:cxn ang="0">
                    <a:pos x="30" y="123"/>
                  </a:cxn>
                  <a:cxn ang="0">
                    <a:pos x="30" y="115"/>
                  </a:cxn>
                  <a:cxn ang="0">
                    <a:pos x="198" y="115"/>
                  </a:cxn>
                  <a:cxn ang="0">
                    <a:pos x="198" y="123"/>
                  </a:cxn>
                  <a:cxn ang="0">
                    <a:pos x="198" y="74"/>
                  </a:cxn>
                  <a:cxn ang="0">
                    <a:pos x="30" y="74"/>
                  </a:cxn>
                  <a:cxn ang="0">
                    <a:pos x="30" y="28"/>
                  </a:cxn>
                  <a:cxn ang="0">
                    <a:pos x="198" y="28"/>
                  </a:cxn>
                  <a:cxn ang="0">
                    <a:pos x="198" y="74"/>
                  </a:cxn>
                  <a:cxn ang="0">
                    <a:pos x="198" y="74"/>
                  </a:cxn>
                  <a:cxn ang="0">
                    <a:pos x="198" y="74"/>
                  </a:cxn>
                </a:cxnLst>
                <a:rect l="0" t="0" r="r" b="b"/>
                <a:pathLst>
                  <a:path w="228" h="380">
                    <a:moveTo>
                      <a:pt x="213" y="0"/>
                    </a:moveTo>
                    <a:cubicBezTo>
                      <a:pt x="15" y="0"/>
                      <a:pt x="15" y="0"/>
                      <a:pt x="15" y="0"/>
                    </a:cubicBezTo>
                    <a:cubicBezTo>
                      <a:pt x="7" y="0"/>
                      <a:pt x="0" y="7"/>
                      <a:pt x="0" y="15"/>
                    </a:cubicBezTo>
                    <a:cubicBezTo>
                      <a:pt x="0" y="365"/>
                      <a:pt x="0" y="365"/>
                      <a:pt x="0" y="365"/>
                    </a:cubicBezTo>
                    <a:cubicBezTo>
                      <a:pt x="0" y="373"/>
                      <a:pt x="7" y="380"/>
                      <a:pt x="15" y="380"/>
                    </a:cubicBezTo>
                    <a:cubicBezTo>
                      <a:pt x="213" y="380"/>
                      <a:pt x="213" y="380"/>
                      <a:pt x="213" y="380"/>
                    </a:cubicBezTo>
                    <a:cubicBezTo>
                      <a:pt x="221" y="380"/>
                      <a:pt x="228" y="373"/>
                      <a:pt x="228" y="365"/>
                    </a:cubicBezTo>
                    <a:cubicBezTo>
                      <a:pt x="228" y="15"/>
                      <a:pt x="228" y="15"/>
                      <a:pt x="228" y="15"/>
                    </a:cubicBezTo>
                    <a:cubicBezTo>
                      <a:pt x="228" y="7"/>
                      <a:pt x="221" y="0"/>
                      <a:pt x="213" y="0"/>
                    </a:cubicBezTo>
                    <a:close/>
                    <a:moveTo>
                      <a:pt x="114" y="280"/>
                    </a:moveTo>
                    <a:cubicBezTo>
                      <a:pt x="101" y="280"/>
                      <a:pt x="91" y="269"/>
                      <a:pt x="91" y="257"/>
                    </a:cubicBezTo>
                    <a:cubicBezTo>
                      <a:pt x="91" y="244"/>
                      <a:pt x="101" y="234"/>
                      <a:pt x="114" y="234"/>
                    </a:cubicBezTo>
                    <a:cubicBezTo>
                      <a:pt x="127" y="234"/>
                      <a:pt x="137" y="244"/>
                      <a:pt x="137" y="257"/>
                    </a:cubicBezTo>
                    <a:cubicBezTo>
                      <a:pt x="137" y="269"/>
                      <a:pt x="127" y="280"/>
                      <a:pt x="114" y="280"/>
                    </a:cubicBezTo>
                    <a:close/>
                    <a:moveTo>
                      <a:pt x="198" y="169"/>
                    </a:moveTo>
                    <a:cubicBezTo>
                      <a:pt x="30" y="169"/>
                      <a:pt x="30" y="169"/>
                      <a:pt x="30" y="169"/>
                    </a:cubicBezTo>
                    <a:cubicBezTo>
                      <a:pt x="30" y="161"/>
                      <a:pt x="30" y="161"/>
                      <a:pt x="30" y="161"/>
                    </a:cubicBezTo>
                    <a:cubicBezTo>
                      <a:pt x="198" y="161"/>
                      <a:pt x="198" y="161"/>
                      <a:pt x="198" y="161"/>
                    </a:cubicBezTo>
                    <a:lnTo>
                      <a:pt x="198" y="169"/>
                    </a:lnTo>
                    <a:close/>
                    <a:moveTo>
                      <a:pt x="198" y="123"/>
                    </a:moveTo>
                    <a:cubicBezTo>
                      <a:pt x="30" y="123"/>
                      <a:pt x="30" y="123"/>
                      <a:pt x="30" y="123"/>
                    </a:cubicBezTo>
                    <a:cubicBezTo>
                      <a:pt x="30" y="115"/>
                      <a:pt x="30" y="115"/>
                      <a:pt x="30" y="115"/>
                    </a:cubicBezTo>
                    <a:cubicBezTo>
                      <a:pt x="198" y="115"/>
                      <a:pt x="198" y="115"/>
                      <a:pt x="198" y="115"/>
                    </a:cubicBezTo>
                    <a:lnTo>
                      <a:pt x="198" y="123"/>
                    </a:lnTo>
                    <a:close/>
                    <a:moveTo>
                      <a:pt x="198" y="74"/>
                    </a:moveTo>
                    <a:cubicBezTo>
                      <a:pt x="30" y="74"/>
                      <a:pt x="30" y="74"/>
                      <a:pt x="30" y="74"/>
                    </a:cubicBezTo>
                    <a:cubicBezTo>
                      <a:pt x="30" y="28"/>
                      <a:pt x="30" y="28"/>
                      <a:pt x="30" y="28"/>
                    </a:cubicBezTo>
                    <a:cubicBezTo>
                      <a:pt x="198" y="28"/>
                      <a:pt x="198" y="28"/>
                      <a:pt x="198" y="28"/>
                    </a:cubicBezTo>
                    <a:lnTo>
                      <a:pt x="198" y="74"/>
                    </a:lnTo>
                    <a:close/>
                    <a:moveTo>
                      <a:pt x="198" y="74"/>
                    </a:moveTo>
                    <a:cubicBezTo>
                      <a:pt x="198" y="74"/>
                      <a:pt x="198" y="74"/>
                      <a:pt x="198" y="74"/>
                    </a:cubicBez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US" sz="1013" dirty="0"/>
              </a:p>
            </p:txBody>
          </p:sp>
          <p:sp>
            <p:nvSpPr>
              <p:cNvPr id="69" name="Freeform 26"/>
              <p:cNvSpPr>
                <a:spLocks noEditPoints="1"/>
              </p:cNvSpPr>
              <p:nvPr/>
            </p:nvSpPr>
            <p:spPr bwMode="auto">
              <a:xfrm>
                <a:off x="7600951" y="1698625"/>
                <a:ext cx="57150" cy="25400"/>
              </a:xfrm>
              <a:custGeom>
                <a:avLst/>
                <a:gdLst/>
                <a:ahLst/>
                <a:cxnLst>
                  <a:cxn ang="0">
                    <a:pos x="15" y="3"/>
                  </a:cxn>
                  <a:cxn ang="0">
                    <a:pos x="7" y="7"/>
                  </a:cxn>
                  <a:cxn ang="0">
                    <a:pos x="0" y="3"/>
                  </a:cxn>
                  <a:cxn ang="0">
                    <a:pos x="7" y="0"/>
                  </a:cxn>
                  <a:cxn ang="0">
                    <a:pos x="15" y="3"/>
                  </a:cxn>
                  <a:cxn ang="0">
                    <a:pos x="15" y="3"/>
                  </a:cxn>
                  <a:cxn ang="0">
                    <a:pos x="15" y="3"/>
                  </a:cxn>
                </a:cxnLst>
                <a:rect l="0" t="0" r="r" b="b"/>
                <a:pathLst>
                  <a:path w="15" h="7">
                    <a:moveTo>
                      <a:pt x="15" y="3"/>
                    </a:moveTo>
                    <a:cubicBezTo>
                      <a:pt x="15" y="5"/>
                      <a:pt x="11" y="7"/>
                      <a:pt x="7" y="7"/>
                    </a:cubicBezTo>
                    <a:cubicBezTo>
                      <a:pt x="3" y="7"/>
                      <a:pt x="0" y="5"/>
                      <a:pt x="0" y="3"/>
                    </a:cubicBezTo>
                    <a:cubicBezTo>
                      <a:pt x="0" y="1"/>
                      <a:pt x="3" y="0"/>
                      <a:pt x="7" y="0"/>
                    </a:cubicBezTo>
                    <a:cubicBezTo>
                      <a:pt x="11" y="0"/>
                      <a:pt x="15" y="1"/>
                      <a:pt x="15" y="3"/>
                    </a:cubicBezTo>
                    <a:close/>
                    <a:moveTo>
                      <a:pt x="15" y="3"/>
                    </a:moveTo>
                    <a:cubicBezTo>
                      <a:pt x="15" y="3"/>
                      <a:pt x="15" y="3"/>
                      <a:pt x="15" y="3"/>
                    </a:cubicBezTo>
                  </a:path>
                </a:pathLst>
              </a:custGeom>
              <a:grpFill/>
              <a:ln w="9525">
                <a:noFill/>
                <a:round/>
                <a:headEnd/>
                <a:tailEnd/>
              </a:ln>
            </p:spPr>
            <p:txBody>
              <a:bodyPr vert="horz" wrap="square" lIns="68580" tIns="34290" rIns="68580" bIns="34290" numCol="1" anchor="t" anchorCtr="0" compatLnSpc="1">
                <a:prstTxWarp prst="textNoShape">
                  <a:avLst/>
                </a:prstTxWarp>
              </a:bodyPr>
              <a:lstStyle/>
              <a:p>
                <a:endParaRPr lang="en-US" sz="1013" dirty="0"/>
              </a:p>
            </p:txBody>
          </p:sp>
        </p:grpSp>
      </p:grpSp>
      <p:sp>
        <p:nvSpPr>
          <p:cNvPr id="59" name="Title 1">
            <a:extLst>
              <a:ext uri="{FF2B5EF4-FFF2-40B4-BE49-F238E27FC236}">
                <a16:creationId xmlns:a16="http://schemas.microsoft.com/office/drawing/2014/main" id="{052193E7-E212-DA4E-A5EB-AEE618D0E218}"/>
              </a:ext>
            </a:extLst>
          </p:cNvPr>
          <p:cNvSpPr txBox="1">
            <a:spLocks/>
          </p:cNvSpPr>
          <p:nvPr/>
        </p:nvSpPr>
        <p:spPr>
          <a:xfrm>
            <a:off x="218355" y="220274"/>
            <a:ext cx="7886700" cy="445112"/>
          </a:xfrm>
          <a:prstGeom prst="rect">
            <a:avLst/>
          </a:prstGeom>
        </p:spPr>
        <p:txBody>
          <a:bodyPr/>
          <a:lstStyle>
            <a:lvl1pPr algn="l" defTabSz="685800" rtl="0" eaLnBrk="1" latinLnBrk="0" hangingPunct="1">
              <a:lnSpc>
                <a:spcPct val="90000"/>
              </a:lnSpc>
              <a:spcBef>
                <a:spcPct val="0"/>
              </a:spcBef>
              <a:buNone/>
              <a:defRPr sz="2400" kern="1200">
                <a:solidFill>
                  <a:schemeClr val="tx1"/>
                </a:solidFill>
                <a:latin typeface="+mj-lt"/>
                <a:ea typeface="+mj-ea"/>
                <a:cs typeface="+mj-cs"/>
              </a:defRPr>
            </a:lvl1pPr>
          </a:lstStyle>
          <a:p>
            <a:r>
              <a:rPr lang="en-US" sz="2000" b="1" dirty="0">
                <a:solidFill>
                  <a:schemeClr val="tx2"/>
                </a:solidFill>
              </a:rPr>
              <a:t>Vendor Management Challenges</a:t>
            </a:r>
          </a:p>
        </p:txBody>
      </p:sp>
    </p:spTree>
    <p:extLst>
      <p:ext uri="{BB962C8B-B14F-4D97-AF65-F5344CB8AC3E}">
        <p14:creationId xmlns:p14="http://schemas.microsoft.com/office/powerpoint/2010/main" val="2759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down)">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180"/>
                                        </p:tgtEl>
                                        <p:attrNameLst>
                                          <p:attrName>style.visibility</p:attrName>
                                        </p:attrNameLst>
                                      </p:cBhvr>
                                      <p:to>
                                        <p:strVal val="visible"/>
                                      </p:to>
                                    </p:set>
                                    <p:animEffect transition="in" filter="wipe(up)">
                                      <p:cBhvr>
                                        <p:cTn id="16" dur="500"/>
                                        <p:tgtEl>
                                          <p:spTgt spid="180"/>
                                        </p:tgtEl>
                                      </p:cBhvr>
                                    </p:animEffect>
                                  </p:childTnLst>
                                </p:cTn>
                              </p:par>
                            </p:childTnLst>
                          </p:cTn>
                        </p:par>
                        <p:par>
                          <p:cTn id="17" fill="hold">
                            <p:stCondLst>
                              <p:cond delay="1000"/>
                            </p:stCondLst>
                            <p:childTnLst>
                              <p:par>
                                <p:cTn id="18" presetID="22" presetClass="entr" presetSubtype="1" fill="hold" grpId="0" nodeType="afterEffect">
                                  <p:stCondLst>
                                    <p:cond delay="0"/>
                                  </p:stCondLst>
                                  <p:childTnLst>
                                    <p:set>
                                      <p:cBhvr>
                                        <p:cTn id="19" dur="1" fill="hold">
                                          <p:stCondLst>
                                            <p:cond delay="0"/>
                                          </p:stCondLst>
                                        </p:cTn>
                                        <p:tgtEl>
                                          <p:spTgt spid="79"/>
                                        </p:tgtEl>
                                        <p:attrNameLst>
                                          <p:attrName>style.visibility</p:attrName>
                                        </p:attrNameLst>
                                      </p:cBhvr>
                                      <p:to>
                                        <p:strVal val="visible"/>
                                      </p:to>
                                    </p:set>
                                    <p:animEffect transition="in" filter="wipe(up)">
                                      <p:cBhvr>
                                        <p:cTn id="20" dur="500"/>
                                        <p:tgtEl>
                                          <p:spTgt spid="79"/>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231"/>
                                        </p:tgtEl>
                                        <p:attrNameLst>
                                          <p:attrName>style.visibility</p:attrName>
                                        </p:attrNameLst>
                                      </p:cBhvr>
                                      <p:to>
                                        <p:strVal val="visible"/>
                                      </p:to>
                                    </p:set>
                                    <p:animEffect transition="in" filter="wipe(right)">
                                      <p:cBhvr>
                                        <p:cTn id="25" dur="500"/>
                                        <p:tgtEl>
                                          <p:spTgt spid="231"/>
                                        </p:tgtEl>
                                      </p:cBhvr>
                                    </p:animEffect>
                                  </p:childTnLst>
                                </p:cTn>
                              </p:par>
                              <p:par>
                                <p:cTn id="26" presetID="22" presetClass="entr" presetSubtype="4" fill="hold" nodeType="withEffect">
                                  <p:stCondLst>
                                    <p:cond delay="0"/>
                                  </p:stCondLst>
                                  <p:childTnLst>
                                    <p:set>
                                      <p:cBhvr>
                                        <p:cTn id="27" dur="1" fill="hold">
                                          <p:stCondLst>
                                            <p:cond delay="0"/>
                                          </p:stCondLst>
                                        </p:cTn>
                                        <p:tgtEl>
                                          <p:spTgt spid="44"/>
                                        </p:tgtEl>
                                        <p:attrNameLst>
                                          <p:attrName>style.visibility</p:attrName>
                                        </p:attrNameLst>
                                      </p:cBhvr>
                                      <p:to>
                                        <p:strVal val="visible"/>
                                      </p:to>
                                    </p:set>
                                    <p:animEffect transition="in" filter="wipe(down)">
                                      <p:cBhvr>
                                        <p:cTn id="28" dur="500"/>
                                        <p:tgtEl>
                                          <p:spTgt spid="4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2"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wipe(right)">
                                      <p:cBhvr>
                                        <p:cTn id="33" dur="500"/>
                                        <p:tgtEl>
                                          <p:spTgt spid="5"/>
                                        </p:tgtEl>
                                      </p:cBhvr>
                                    </p:animEffect>
                                  </p:childTnLst>
                                </p:cTn>
                              </p:par>
                            </p:childTnLst>
                          </p:cTn>
                        </p:par>
                        <p:par>
                          <p:cTn id="34" fill="hold">
                            <p:stCondLst>
                              <p:cond delay="500"/>
                            </p:stCondLst>
                            <p:childTnLst>
                              <p:par>
                                <p:cTn id="35" presetID="22" presetClass="entr" presetSubtype="1" fill="hold" grpId="0" nodeType="afterEffect">
                                  <p:stCondLst>
                                    <p:cond delay="0"/>
                                  </p:stCondLst>
                                  <p:childTnLst>
                                    <p:set>
                                      <p:cBhvr>
                                        <p:cTn id="36" dur="1" fill="hold">
                                          <p:stCondLst>
                                            <p:cond delay="0"/>
                                          </p:stCondLst>
                                        </p:cTn>
                                        <p:tgtEl>
                                          <p:spTgt spid="181"/>
                                        </p:tgtEl>
                                        <p:attrNameLst>
                                          <p:attrName>style.visibility</p:attrName>
                                        </p:attrNameLst>
                                      </p:cBhvr>
                                      <p:to>
                                        <p:strVal val="visible"/>
                                      </p:to>
                                    </p:set>
                                    <p:animEffect transition="in" filter="wipe(up)">
                                      <p:cBhvr>
                                        <p:cTn id="37" dur="500"/>
                                        <p:tgtEl>
                                          <p:spTgt spid="18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45"/>
                                        </p:tgtEl>
                                        <p:attrNameLst>
                                          <p:attrName>style.visibility</p:attrName>
                                        </p:attrNameLst>
                                      </p:cBhvr>
                                      <p:to>
                                        <p:strVal val="visible"/>
                                      </p:to>
                                    </p:set>
                                    <p:animEffect transition="in" filter="wipe(down)">
                                      <p:cBhvr>
                                        <p:cTn id="42" dur="500"/>
                                        <p:tgtEl>
                                          <p:spTgt spid="24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292"/>
                                        </p:tgtEl>
                                        <p:attrNameLst>
                                          <p:attrName>style.visibility</p:attrName>
                                        </p:attrNameLst>
                                      </p:cBhvr>
                                      <p:to>
                                        <p:strVal val="visible"/>
                                      </p:to>
                                    </p:set>
                                    <p:animEffect transition="in" filter="wipe(down)">
                                      <p:cBhvr>
                                        <p:cTn id="47" dur="500"/>
                                        <p:tgtEl>
                                          <p:spTgt spid="292"/>
                                        </p:tgtEl>
                                      </p:cBhvr>
                                    </p:animEffect>
                                  </p:childTnLst>
                                </p:cTn>
                              </p:par>
                              <p:par>
                                <p:cTn id="48" presetID="22" presetClass="entr" presetSubtype="2" fill="hold" nodeType="withEffect">
                                  <p:stCondLst>
                                    <p:cond delay="0"/>
                                  </p:stCondLst>
                                  <p:childTnLst>
                                    <p:set>
                                      <p:cBhvr>
                                        <p:cTn id="49" dur="1" fill="hold">
                                          <p:stCondLst>
                                            <p:cond delay="0"/>
                                          </p:stCondLst>
                                        </p:cTn>
                                        <p:tgtEl>
                                          <p:spTgt spid="297"/>
                                        </p:tgtEl>
                                        <p:attrNameLst>
                                          <p:attrName>style.visibility</p:attrName>
                                        </p:attrNameLst>
                                      </p:cBhvr>
                                      <p:to>
                                        <p:strVal val="visible"/>
                                      </p:to>
                                    </p:set>
                                    <p:animEffect transition="in" filter="wipe(right)">
                                      <p:cBhvr>
                                        <p:cTn id="50" dur="500"/>
                                        <p:tgtEl>
                                          <p:spTgt spid="2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 grpId="0"/>
      <p:bldP spid="181" grpId="0"/>
      <p:bldP spid="245" grpId="0" animBg="1"/>
      <p:bldP spid="7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p:cNvGrpSpPr/>
          <p:nvPr/>
        </p:nvGrpSpPr>
        <p:grpSpPr>
          <a:xfrm>
            <a:off x="767095" y="1263376"/>
            <a:ext cx="2371203" cy="2620964"/>
            <a:chOff x="3656202" y="1794547"/>
            <a:chExt cx="1946755" cy="2151807"/>
          </a:xfrm>
        </p:grpSpPr>
        <p:sp>
          <p:nvSpPr>
            <p:cNvPr id="6" name="Freeform 51"/>
            <p:cNvSpPr/>
            <p:nvPr/>
          </p:nvSpPr>
          <p:spPr>
            <a:xfrm rot="16200000">
              <a:off x="3802674" y="1962807"/>
              <a:ext cx="1637824" cy="1481841"/>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 fmla="*/ 0 w 1324961"/>
                <a:gd name="connsiteY0" fmla="*/ 0 h 1468980"/>
                <a:gd name="connsiteX1" fmla="*/ 769166 w 1324961"/>
                <a:gd name="connsiteY1" fmla="*/ 0 h 1468980"/>
                <a:gd name="connsiteX2" fmla="*/ 1324961 w 1324961"/>
                <a:gd name="connsiteY2" fmla="*/ 2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 fmla="*/ 0 w 1324963"/>
                <a:gd name="connsiteY0" fmla="*/ 0 h 1468983"/>
                <a:gd name="connsiteX1" fmla="*/ 769166 w 1324963"/>
                <a:gd name="connsiteY1" fmla="*/ 0 h 1468983"/>
                <a:gd name="connsiteX2" fmla="*/ 1324961 w 1324963"/>
                <a:gd name="connsiteY2" fmla="*/ 2 h 1468983"/>
                <a:gd name="connsiteX3" fmla="*/ 1324961 w 1324963"/>
                <a:gd name="connsiteY3" fmla="*/ 734490 h 1468983"/>
                <a:gd name="connsiteX4" fmla="*/ 769166 w 1324963"/>
                <a:gd name="connsiteY4" fmla="*/ 1468980 h 1468983"/>
                <a:gd name="connsiteX5" fmla="*/ 1324963 w 1324963"/>
                <a:gd name="connsiteY5" fmla="*/ 1468983 h 1468983"/>
                <a:gd name="connsiteX6" fmla="*/ 0 w 1324963"/>
                <a:gd name="connsiteY6" fmla="*/ 1468980 h 1468983"/>
                <a:gd name="connsiteX7" fmla="*/ 555795 w 1324963"/>
                <a:gd name="connsiteY7" fmla="*/ 734490 h 1468983"/>
                <a:gd name="connsiteX8" fmla="*/ 0 w 1324963"/>
                <a:gd name="connsiteY8" fmla="*/ 0 h 1468983"/>
                <a:gd name="connsiteX0" fmla="*/ 0 w 1324964"/>
                <a:gd name="connsiteY0" fmla="*/ 0 h 1468983"/>
                <a:gd name="connsiteX1" fmla="*/ 769166 w 1324964"/>
                <a:gd name="connsiteY1" fmla="*/ 0 h 1468983"/>
                <a:gd name="connsiteX2" fmla="*/ 1324961 w 1324964"/>
                <a:gd name="connsiteY2" fmla="*/ 2 h 1468983"/>
                <a:gd name="connsiteX3" fmla="*/ 1324961 w 1324964"/>
                <a:gd name="connsiteY3" fmla="*/ 734490 h 1468983"/>
                <a:gd name="connsiteX4" fmla="*/ 1324964 w 1324964"/>
                <a:gd name="connsiteY4" fmla="*/ 1324961 h 1468983"/>
                <a:gd name="connsiteX5" fmla="*/ 1324963 w 1324964"/>
                <a:gd name="connsiteY5" fmla="*/ 1468983 h 1468983"/>
                <a:gd name="connsiteX6" fmla="*/ 0 w 1324964"/>
                <a:gd name="connsiteY6" fmla="*/ 1468980 h 1468983"/>
                <a:gd name="connsiteX7" fmla="*/ 555795 w 1324964"/>
                <a:gd name="connsiteY7" fmla="*/ 734490 h 1468983"/>
                <a:gd name="connsiteX8" fmla="*/ 0 w 1324964"/>
                <a:gd name="connsiteY8" fmla="*/ 0 h 1468983"/>
                <a:gd name="connsiteX0" fmla="*/ 0 w 1324964"/>
                <a:gd name="connsiteY0" fmla="*/ 0 h 1468983"/>
                <a:gd name="connsiteX1" fmla="*/ 769166 w 1324964"/>
                <a:gd name="connsiteY1" fmla="*/ 0 h 1468983"/>
                <a:gd name="connsiteX2" fmla="*/ 1324961 w 1324964"/>
                <a:gd name="connsiteY2" fmla="*/ 2 h 1468983"/>
                <a:gd name="connsiteX3" fmla="*/ 1324961 w 1324964"/>
                <a:gd name="connsiteY3" fmla="*/ 734490 h 1468983"/>
                <a:gd name="connsiteX4" fmla="*/ 1324964 w 1324964"/>
                <a:gd name="connsiteY4" fmla="*/ 1324961 h 1468983"/>
                <a:gd name="connsiteX5" fmla="*/ 1324963 w 1324964"/>
                <a:gd name="connsiteY5" fmla="*/ 1468983 h 1468983"/>
                <a:gd name="connsiteX6" fmla="*/ 0 w 1324964"/>
                <a:gd name="connsiteY6" fmla="*/ 1468980 h 1468983"/>
                <a:gd name="connsiteX7" fmla="*/ 403253 w 1324964"/>
                <a:gd name="connsiteY7" fmla="*/ 734492 h 1468983"/>
                <a:gd name="connsiteX8" fmla="*/ 0 w 1324964"/>
                <a:gd name="connsiteY8" fmla="*/ 0 h 1468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 name="Freeform 53"/>
            <p:cNvSpPr/>
            <p:nvPr/>
          </p:nvSpPr>
          <p:spPr>
            <a:xfrm rot="16200000">
              <a:off x="3802674" y="1872538"/>
              <a:ext cx="1637824" cy="1481841"/>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 fmla="*/ 0 w 1324961"/>
                <a:gd name="connsiteY0" fmla="*/ 0 h 1468980"/>
                <a:gd name="connsiteX1" fmla="*/ 769166 w 1324961"/>
                <a:gd name="connsiteY1" fmla="*/ 0 h 1468980"/>
                <a:gd name="connsiteX2" fmla="*/ 1324961 w 1324961"/>
                <a:gd name="connsiteY2" fmla="*/ 2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 fmla="*/ 0 w 1324963"/>
                <a:gd name="connsiteY0" fmla="*/ 0 h 1468983"/>
                <a:gd name="connsiteX1" fmla="*/ 769166 w 1324963"/>
                <a:gd name="connsiteY1" fmla="*/ 0 h 1468983"/>
                <a:gd name="connsiteX2" fmla="*/ 1324961 w 1324963"/>
                <a:gd name="connsiteY2" fmla="*/ 2 h 1468983"/>
                <a:gd name="connsiteX3" fmla="*/ 1324961 w 1324963"/>
                <a:gd name="connsiteY3" fmla="*/ 734490 h 1468983"/>
                <a:gd name="connsiteX4" fmla="*/ 769166 w 1324963"/>
                <a:gd name="connsiteY4" fmla="*/ 1468980 h 1468983"/>
                <a:gd name="connsiteX5" fmla="*/ 1324963 w 1324963"/>
                <a:gd name="connsiteY5" fmla="*/ 1468983 h 1468983"/>
                <a:gd name="connsiteX6" fmla="*/ 0 w 1324963"/>
                <a:gd name="connsiteY6" fmla="*/ 1468980 h 1468983"/>
                <a:gd name="connsiteX7" fmla="*/ 555795 w 1324963"/>
                <a:gd name="connsiteY7" fmla="*/ 734490 h 1468983"/>
                <a:gd name="connsiteX8" fmla="*/ 0 w 1324963"/>
                <a:gd name="connsiteY8" fmla="*/ 0 h 1468983"/>
                <a:gd name="connsiteX0" fmla="*/ 0 w 1324964"/>
                <a:gd name="connsiteY0" fmla="*/ 0 h 1468983"/>
                <a:gd name="connsiteX1" fmla="*/ 769166 w 1324964"/>
                <a:gd name="connsiteY1" fmla="*/ 0 h 1468983"/>
                <a:gd name="connsiteX2" fmla="*/ 1324961 w 1324964"/>
                <a:gd name="connsiteY2" fmla="*/ 2 h 1468983"/>
                <a:gd name="connsiteX3" fmla="*/ 1324961 w 1324964"/>
                <a:gd name="connsiteY3" fmla="*/ 734490 h 1468983"/>
                <a:gd name="connsiteX4" fmla="*/ 1324964 w 1324964"/>
                <a:gd name="connsiteY4" fmla="*/ 1324961 h 1468983"/>
                <a:gd name="connsiteX5" fmla="*/ 1324963 w 1324964"/>
                <a:gd name="connsiteY5" fmla="*/ 1468983 h 1468983"/>
                <a:gd name="connsiteX6" fmla="*/ 0 w 1324964"/>
                <a:gd name="connsiteY6" fmla="*/ 1468980 h 1468983"/>
                <a:gd name="connsiteX7" fmla="*/ 555795 w 1324964"/>
                <a:gd name="connsiteY7" fmla="*/ 734490 h 1468983"/>
                <a:gd name="connsiteX8" fmla="*/ 0 w 1324964"/>
                <a:gd name="connsiteY8" fmla="*/ 0 h 1468983"/>
                <a:gd name="connsiteX0" fmla="*/ 0 w 1324964"/>
                <a:gd name="connsiteY0" fmla="*/ 0 h 1468983"/>
                <a:gd name="connsiteX1" fmla="*/ 769166 w 1324964"/>
                <a:gd name="connsiteY1" fmla="*/ 0 h 1468983"/>
                <a:gd name="connsiteX2" fmla="*/ 1324961 w 1324964"/>
                <a:gd name="connsiteY2" fmla="*/ 2 h 1468983"/>
                <a:gd name="connsiteX3" fmla="*/ 1324961 w 1324964"/>
                <a:gd name="connsiteY3" fmla="*/ 734490 h 1468983"/>
                <a:gd name="connsiteX4" fmla="*/ 1324964 w 1324964"/>
                <a:gd name="connsiteY4" fmla="*/ 1324961 h 1468983"/>
                <a:gd name="connsiteX5" fmla="*/ 1324963 w 1324964"/>
                <a:gd name="connsiteY5" fmla="*/ 1468983 h 1468983"/>
                <a:gd name="connsiteX6" fmla="*/ 0 w 1324964"/>
                <a:gd name="connsiteY6" fmla="*/ 1468980 h 1468983"/>
                <a:gd name="connsiteX7" fmla="*/ 403253 w 1324964"/>
                <a:gd name="connsiteY7" fmla="*/ 734492 h 1468983"/>
                <a:gd name="connsiteX8" fmla="*/ 0 w 1324964"/>
                <a:gd name="connsiteY8" fmla="*/ 0 h 1468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16" name="Group 72"/>
            <p:cNvGrpSpPr/>
            <p:nvPr/>
          </p:nvGrpSpPr>
          <p:grpSpPr>
            <a:xfrm>
              <a:off x="3656202" y="3491523"/>
              <a:ext cx="1946755" cy="454831"/>
              <a:chOff x="5478290" y="1550068"/>
              <a:chExt cx="1437932" cy="335952"/>
            </a:xfrm>
          </p:grpSpPr>
          <p:sp>
            <p:nvSpPr>
              <p:cNvPr id="17" name="Text Placeholder 3"/>
              <p:cNvSpPr txBox="1">
                <a:spLocks/>
              </p:cNvSpPr>
              <p:nvPr/>
            </p:nvSpPr>
            <p:spPr>
              <a:xfrm>
                <a:off x="5944122" y="1550068"/>
                <a:ext cx="506262" cy="335952"/>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685784">
                  <a:spcBef>
                    <a:spcPct val="20000"/>
                  </a:spcBef>
                  <a:defRPr/>
                </a:pPr>
                <a:r>
                  <a:rPr lang="en-US" sz="1800" b="1" dirty="0">
                    <a:solidFill>
                      <a:schemeClr val="accent2"/>
                    </a:solidFill>
                    <a:latin typeface="+mj-lt"/>
                  </a:rPr>
                  <a:t>Time</a:t>
                </a:r>
                <a:br>
                  <a:rPr lang="en-US" sz="1800" b="1" dirty="0">
                    <a:solidFill>
                      <a:schemeClr val="accent2"/>
                    </a:solidFill>
                    <a:latin typeface="+mj-lt"/>
                  </a:rPr>
                </a:br>
                <a:r>
                  <a:rPr lang="en-US" sz="1800" b="1" dirty="0">
                    <a:solidFill>
                      <a:schemeClr val="accent2"/>
                    </a:solidFill>
                    <a:latin typeface="+mj-lt"/>
                  </a:rPr>
                  <a:t>Intensive</a:t>
                </a:r>
              </a:p>
            </p:txBody>
          </p:sp>
          <p:sp>
            <p:nvSpPr>
              <p:cNvPr id="18" name="Text Placeholder 3"/>
              <p:cNvSpPr txBox="1">
                <a:spLocks/>
              </p:cNvSpPr>
              <p:nvPr/>
            </p:nvSpPr>
            <p:spPr>
              <a:xfrm>
                <a:off x="5478290" y="1743255"/>
                <a:ext cx="1437932" cy="9798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685784">
                  <a:spcBef>
                    <a:spcPct val="20000"/>
                  </a:spcBef>
                  <a:defRPr/>
                </a:pPr>
                <a:endParaRPr lang="en-US" sz="1050" dirty="0">
                  <a:solidFill>
                    <a:schemeClr val="tx1">
                      <a:lumMod val="50000"/>
                      <a:lumOff val="50000"/>
                    </a:schemeClr>
                  </a:solidFill>
                </a:endParaRPr>
              </a:p>
            </p:txBody>
          </p:sp>
        </p:grpSp>
        <p:sp>
          <p:nvSpPr>
            <p:cNvPr id="26" name="Freeform 52"/>
            <p:cNvSpPr>
              <a:spLocks noEditPoints="1"/>
            </p:cNvSpPr>
            <p:nvPr/>
          </p:nvSpPr>
          <p:spPr bwMode="auto">
            <a:xfrm>
              <a:off x="4326180" y="2056539"/>
              <a:ext cx="627407" cy="675004"/>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bg1"/>
            </a:solidFill>
            <a:ln w="9525">
              <a:noFill/>
              <a:round/>
              <a:headEnd/>
              <a:tailEnd/>
            </a:ln>
          </p:spPr>
          <p:txBody>
            <a:bodyPr vert="horz" wrap="square" lIns="68580" tIns="34290" rIns="68580" bIns="34290" numCol="1" anchor="t" anchorCtr="0" compatLnSpc="1">
              <a:prstTxWarp prst="textNoShape">
                <a:avLst/>
              </a:prstTxWarp>
            </a:bodyPr>
            <a:lstStyle/>
            <a:p>
              <a:endParaRPr lang="en-US" sz="2400" dirty="0"/>
            </a:p>
          </p:txBody>
        </p:sp>
      </p:grpSp>
      <p:grpSp>
        <p:nvGrpSpPr>
          <p:cNvPr id="3" name="Group 2"/>
          <p:cNvGrpSpPr/>
          <p:nvPr/>
        </p:nvGrpSpPr>
        <p:grpSpPr>
          <a:xfrm>
            <a:off x="3571617" y="1263879"/>
            <a:ext cx="2158692" cy="2620460"/>
            <a:chOff x="4762156" y="1685172"/>
            <a:chExt cx="2878256" cy="3493946"/>
          </a:xfrm>
        </p:grpSpPr>
        <p:grpSp>
          <p:nvGrpSpPr>
            <p:cNvPr id="32" name="Group 31"/>
            <p:cNvGrpSpPr/>
            <p:nvPr/>
          </p:nvGrpSpPr>
          <p:grpSpPr>
            <a:xfrm>
              <a:off x="4762156" y="1685172"/>
              <a:ext cx="2878256" cy="3493946"/>
              <a:chOff x="6338166" y="1794546"/>
              <a:chExt cx="1772284" cy="2151393"/>
            </a:xfrm>
          </p:grpSpPr>
          <p:sp>
            <p:nvSpPr>
              <p:cNvPr id="5" name="Freeform 52"/>
              <p:cNvSpPr/>
              <p:nvPr/>
            </p:nvSpPr>
            <p:spPr>
              <a:xfrm rot="16200000">
                <a:off x="6402394" y="1962805"/>
                <a:ext cx="1637824" cy="1481841"/>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 fmla="*/ 0 w 1324961"/>
                  <a:gd name="connsiteY0" fmla="*/ 0 h 1468980"/>
                  <a:gd name="connsiteX1" fmla="*/ 769166 w 1324961"/>
                  <a:gd name="connsiteY1" fmla="*/ 0 h 1468980"/>
                  <a:gd name="connsiteX2" fmla="*/ 1324961 w 1324961"/>
                  <a:gd name="connsiteY2" fmla="*/ 2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 fmla="*/ 0 w 1324963"/>
                  <a:gd name="connsiteY0" fmla="*/ 0 h 1468983"/>
                  <a:gd name="connsiteX1" fmla="*/ 769166 w 1324963"/>
                  <a:gd name="connsiteY1" fmla="*/ 0 h 1468983"/>
                  <a:gd name="connsiteX2" fmla="*/ 1324961 w 1324963"/>
                  <a:gd name="connsiteY2" fmla="*/ 2 h 1468983"/>
                  <a:gd name="connsiteX3" fmla="*/ 1324961 w 1324963"/>
                  <a:gd name="connsiteY3" fmla="*/ 734490 h 1468983"/>
                  <a:gd name="connsiteX4" fmla="*/ 769166 w 1324963"/>
                  <a:gd name="connsiteY4" fmla="*/ 1468980 h 1468983"/>
                  <a:gd name="connsiteX5" fmla="*/ 1324963 w 1324963"/>
                  <a:gd name="connsiteY5" fmla="*/ 1468983 h 1468983"/>
                  <a:gd name="connsiteX6" fmla="*/ 0 w 1324963"/>
                  <a:gd name="connsiteY6" fmla="*/ 1468980 h 1468983"/>
                  <a:gd name="connsiteX7" fmla="*/ 555795 w 1324963"/>
                  <a:gd name="connsiteY7" fmla="*/ 734490 h 1468983"/>
                  <a:gd name="connsiteX8" fmla="*/ 0 w 1324963"/>
                  <a:gd name="connsiteY8" fmla="*/ 0 h 1468983"/>
                  <a:gd name="connsiteX0" fmla="*/ 0 w 1324964"/>
                  <a:gd name="connsiteY0" fmla="*/ 0 h 1468983"/>
                  <a:gd name="connsiteX1" fmla="*/ 769166 w 1324964"/>
                  <a:gd name="connsiteY1" fmla="*/ 0 h 1468983"/>
                  <a:gd name="connsiteX2" fmla="*/ 1324961 w 1324964"/>
                  <a:gd name="connsiteY2" fmla="*/ 2 h 1468983"/>
                  <a:gd name="connsiteX3" fmla="*/ 1324961 w 1324964"/>
                  <a:gd name="connsiteY3" fmla="*/ 734490 h 1468983"/>
                  <a:gd name="connsiteX4" fmla="*/ 1324964 w 1324964"/>
                  <a:gd name="connsiteY4" fmla="*/ 1324961 h 1468983"/>
                  <a:gd name="connsiteX5" fmla="*/ 1324963 w 1324964"/>
                  <a:gd name="connsiteY5" fmla="*/ 1468983 h 1468983"/>
                  <a:gd name="connsiteX6" fmla="*/ 0 w 1324964"/>
                  <a:gd name="connsiteY6" fmla="*/ 1468980 h 1468983"/>
                  <a:gd name="connsiteX7" fmla="*/ 555795 w 1324964"/>
                  <a:gd name="connsiteY7" fmla="*/ 734490 h 1468983"/>
                  <a:gd name="connsiteX8" fmla="*/ 0 w 1324964"/>
                  <a:gd name="connsiteY8" fmla="*/ 0 h 1468983"/>
                  <a:gd name="connsiteX0" fmla="*/ 0 w 1324964"/>
                  <a:gd name="connsiteY0" fmla="*/ 0 h 1468983"/>
                  <a:gd name="connsiteX1" fmla="*/ 769166 w 1324964"/>
                  <a:gd name="connsiteY1" fmla="*/ 0 h 1468983"/>
                  <a:gd name="connsiteX2" fmla="*/ 1324961 w 1324964"/>
                  <a:gd name="connsiteY2" fmla="*/ 2 h 1468983"/>
                  <a:gd name="connsiteX3" fmla="*/ 1324961 w 1324964"/>
                  <a:gd name="connsiteY3" fmla="*/ 734490 h 1468983"/>
                  <a:gd name="connsiteX4" fmla="*/ 1324964 w 1324964"/>
                  <a:gd name="connsiteY4" fmla="*/ 1324961 h 1468983"/>
                  <a:gd name="connsiteX5" fmla="*/ 1324963 w 1324964"/>
                  <a:gd name="connsiteY5" fmla="*/ 1468983 h 1468983"/>
                  <a:gd name="connsiteX6" fmla="*/ 0 w 1324964"/>
                  <a:gd name="connsiteY6" fmla="*/ 1468980 h 1468983"/>
                  <a:gd name="connsiteX7" fmla="*/ 403253 w 1324964"/>
                  <a:gd name="connsiteY7" fmla="*/ 734492 h 1468983"/>
                  <a:gd name="connsiteX8" fmla="*/ 0 w 1324964"/>
                  <a:gd name="connsiteY8" fmla="*/ 0 h 1468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Freeform 68"/>
              <p:cNvSpPr/>
              <p:nvPr/>
            </p:nvSpPr>
            <p:spPr>
              <a:xfrm rot="16200000">
                <a:off x="6402394" y="1872537"/>
                <a:ext cx="1637824" cy="1481841"/>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 fmla="*/ 0 w 1324961"/>
                  <a:gd name="connsiteY0" fmla="*/ 0 h 1468980"/>
                  <a:gd name="connsiteX1" fmla="*/ 769166 w 1324961"/>
                  <a:gd name="connsiteY1" fmla="*/ 0 h 1468980"/>
                  <a:gd name="connsiteX2" fmla="*/ 1324961 w 1324961"/>
                  <a:gd name="connsiteY2" fmla="*/ 2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 fmla="*/ 0 w 1324963"/>
                  <a:gd name="connsiteY0" fmla="*/ 0 h 1468983"/>
                  <a:gd name="connsiteX1" fmla="*/ 769166 w 1324963"/>
                  <a:gd name="connsiteY1" fmla="*/ 0 h 1468983"/>
                  <a:gd name="connsiteX2" fmla="*/ 1324961 w 1324963"/>
                  <a:gd name="connsiteY2" fmla="*/ 2 h 1468983"/>
                  <a:gd name="connsiteX3" fmla="*/ 1324961 w 1324963"/>
                  <a:gd name="connsiteY3" fmla="*/ 734490 h 1468983"/>
                  <a:gd name="connsiteX4" fmla="*/ 769166 w 1324963"/>
                  <a:gd name="connsiteY4" fmla="*/ 1468980 h 1468983"/>
                  <a:gd name="connsiteX5" fmla="*/ 1324963 w 1324963"/>
                  <a:gd name="connsiteY5" fmla="*/ 1468983 h 1468983"/>
                  <a:gd name="connsiteX6" fmla="*/ 0 w 1324963"/>
                  <a:gd name="connsiteY6" fmla="*/ 1468980 h 1468983"/>
                  <a:gd name="connsiteX7" fmla="*/ 555795 w 1324963"/>
                  <a:gd name="connsiteY7" fmla="*/ 734490 h 1468983"/>
                  <a:gd name="connsiteX8" fmla="*/ 0 w 1324963"/>
                  <a:gd name="connsiteY8" fmla="*/ 0 h 1468983"/>
                  <a:gd name="connsiteX0" fmla="*/ 0 w 1324964"/>
                  <a:gd name="connsiteY0" fmla="*/ 0 h 1468983"/>
                  <a:gd name="connsiteX1" fmla="*/ 769166 w 1324964"/>
                  <a:gd name="connsiteY1" fmla="*/ 0 h 1468983"/>
                  <a:gd name="connsiteX2" fmla="*/ 1324961 w 1324964"/>
                  <a:gd name="connsiteY2" fmla="*/ 2 h 1468983"/>
                  <a:gd name="connsiteX3" fmla="*/ 1324961 w 1324964"/>
                  <a:gd name="connsiteY3" fmla="*/ 734490 h 1468983"/>
                  <a:gd name="connsiteX4" fmla="*/ 1324964 w 1324964"/>
                  <a:gd name="connsiteY4" fmla="*/ 1324961 h 1468983"/>
                  <a:gd name="connsiteX5" fmla="*/ 1324963 w 1324964"/>
                  <a:gd name="connsiteY5" fmla="*/ 1468983 h 1468983"/>
                  <a:gd name="connsiteX6" fmla="*/ 0 w 1324964"/>
                  <a:gd name="connsiteY6" fmla="*/ 1468980 h 1468983"/>
                  <a:gd name="connsiteX7" fmla="*/ 555795 w 1324964"/>
                  <a:gd name="connsiteY7" fmla="*/ 734490 h 1468983"/>
                  <a:gd name="connsiteX8" fmla="*/ 0 w 1324964"/>
                  <a:gd name="connsiteY8" fmla="*/ 0 h 1468983"/>
                  <a:gd name="connsiteX0" fmla="*/ 0 w 1324964"/>
                  <a:gd name="connsiteY0" fmla="*/ 0 h 1468983"/>
                  <a:gd name="connsiteX1" fmla="*/ 769166 w 1324964"/>
                  <a:gd name="connsiteY1" fmla="*/ 0 h 1468983"/>
                  <a:gd name="connsiteX2" fmla="*/ 1324961 w 1324964"/>
                  <a:gd name="connsiteY2" fmla="*/ 2 h 1468983"/>
                  <a:gd name="connsiteX3" fmla="*/ 1324961 w 1324964"/>
                  <a:gd name="connsiteY3" fmla="*/ 734490 h 1468983"/>
                  <a:gd name="connsiteX4" fmla="*/ 1324964 w 1324964"/>
                  <a:gd name="connsiteY4" fmla="*/ 1324961 h 1468983"/>
                  <a:gd name="connsiteX5" fmla="*/ 1324963 w 1324964"/>
                  <a:gd name="connsiteY5" fmla="*/ 1468983 h 1468983"/>
                  <a:gd name="connsiteX6" fmla="*/ 0 w 1324964"/>
                  <a:gd name="connsiteY6" fmla="*/ 1468980 h 1468983"/>
                  <a:gd name="connsiteX7" fmla="*/ 403253 w 1324964"/>
                  <a:gd name="connsiteY7" fmla="*/ 734492 h 1468983"/>
                  <a:gd name="connsiteX8" fmla="*/ 0 w 1324964"/>
                  <a:gd name="connsiteY8" fmla="*/ 0 h 1468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19" name="Group 72"/>
              <p:cNvGrpSpPr/>
              <p:nvPr/>
            </p:nvGrpSpPr>
            <p:grpSpPr>
              <a:xfrm>
                <a:off x="6338166" y="3491107"/>
                <a:ext cx="1772284" cy="454832"/>
                <a:chOff x="5619096" y="1537993"/>
                <a:chExt cx="1309063" cy="335952"/>
              </a:xfrm>
            </p:grpSpPr>
            <p:sp>
              <p:nvSpPr>
                <p:cNvPr id="20" name="Text Placeholder 3"/>
                <p:cNvSpPr txBox="1">
                  <a:spLocks/>
                </p:cNvSpPr>
                <p:nvPr/>
              </p:nvSpPr>
              <p:spPr>
                <a:xfrm>
                  <a:off x="5979397" y="1537993"/>
                  <a:ext cx="588500" cy="335952"/>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685784">
                    <a:spcBef>
                      <a:spcPct val="20000"/>
                    </a:spcBef>
                    <a:defRPr/>
                  </a:pPr>
                  <a:r>
                    <a:rPr lang="en-US" sz="1800" b="1" dirty="0">
                      <a:solidFill>
                        <a:schemeClr val="accent3"/>
                      </a:solidFill>
                      <a:latin typeface="+mj-lt"/>
                    </a:rPr>
                    <a:t>Inaccurate</a:t>
                  </a:r>
                  <a:br>
                    <a:rPr lang="en-US" sz="1800" b="1" dirty="0">
                      <a:solidFill>
                        <a:schemeClr val="accent3"/>
                      </a:solidFill>
                      <a:latin typeface="+mj-lt"/>
                    </a:rPr>
                  </a:br>
                  <a:r>
                    <a:rPr lang="en-US" sz="1800" b="1" dirty="0">
                      <a:solidFill>
                        <a:schemeClr val="accent3"/>
                      </a:solidFill>
                      <a:latin typeface="+mj-lt"/>
                    </a:rPr>
                    <a:t>Data</a:t>
                  </a:r>
                </a:p>
              </p:txBody>
            </p:sp>
            <p:sp>
              <p:nvSpPr>
                <p:cNvPr id="21" name="Text Placeholder 3"/>
                <p:cNvSpPr txBox="1">
                  <a:spLocks/>
                </p:cNvSpPr>
                <p:nvPr/>
              </p:nvSpPr>
              <p:spPr>
                <a:xfrm>
                  <a:off x="5619096" y="1729896"/>
                  <a:ext cx="1309063" cy="9798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685784">
                    <a:spcBef>
                      <a:spcPct val="20000"/>
                    </a:spcBef>
                    <a:defRPr/>
                  </a:pPr>
                  <a:endParaRPr lang="en-US" sz="1050" dirty="0">
                    <a:solidFill>
                      <a:schemeClr val="tx1">
                        <a:lumMod val="50000"/>
                        <a:lumOff val="50000"/>
                      </a:schemeClr>
                    </a:solidFill>
                  </a:endParaRPr>
                </a:p>
              </p:txBody>
            </p:sp>
          </p:grpSp>
        </p:grpSp>
        <p:grpSp>
          <p:nvGrpSpPr>
            <p:cNvPr id="25" name="Group 24"/>
            <p:cNvGrpSpPr/>
            <p:nvPr/>
          </p:nvGrpSpPr>
          <p:grpSpPr>
            <a:xfrm>
              <a:off x="5659026" y="2207937"/>
              <a:ext cx="1026446" cy="1025786"/>
              <a:chOff x="1897063" y="-3698875"/>
              <a:chExt cx="4945063" cy="4941888"/>
            </a:xfrm>
            <a:solidFill>
              <a:schemeClr val="bg1"/>
            </a:solidFill>
          </p:grpSpPr>
          <p:sp>
            <p:nvSpPr>
              <p:cNvPr id="30" name="Freeform 7"/>
              <p:cNvSpPr>
                <a:spLocks noEditPoints="1"/>
              </p:cNvSpPr>
              <p:nvPr/>
            </p:nvSpPr>
            <p:spPr bwMode="auto">
              <a:xfrm>
                <a:off x="1897063" y="-1939925"/>
                <a:ext cx="1425575" cy="1422400"/>
              </a:xfrm>
              <a:custGeom>
                <a:avLst/>
                <a:gdLst>
                  <a:gd name="T0" fmla="*/ 379 w 1796"/>
                  <a:gd name="T1" fmla="*/ 318 h 1792"/>
                  <a:gd name="T2" fmla="*/ 334 w 1796"/>
                  <a:gd name="T3" fmla="*/ 352 h 1792"/>
                  <a:gd name="T4" fmla="*/ 315 w 1796"/>
                  <a:gd name="T5" fmla="*/ 409 h 1792"/>
                  <a:gd name="T6" fmla="*/ 319 w 1796"/>
                  <a:gd name="T7" fmla="*/ 1413 h 1792"/>
                  <a:gd name="T8" fmla="*/ 355 w 1796"/>
                  <a:gd name="T9" fmla="*/ 1461 h 1792"/>
                  <a:gd name="T10" fmla="*/ 410 w 1796"/>
                  <a:gd name="T11" fmla="*/ 1480 h 1792"/>
                  <a:gd name="T12" fmla="*/ 1416 w 1796"/>
                  <a:gd name="T13" fmla="*/ 1474 h 1792"/>
                  <a:gd name="T14" fmla="*/ 1464 w 1796"/>
                  <a:gd name="T15" fmla="*/ 1440 h 1792"/>
                  <a:gd name="T16" fmla="*/ 1483 w 1796"/>
                  <a:gd name="T17" fmla="*/ 1383 h 1792"/>
                  <a:gd name="T18" fmla="*/ 1481 w 1796"/>
                  <a:gd name="T19" fmla="*/ 409 h 1792"/>
                  <a:gd name="T20" fmla="*/ 1464 w 1796"/>
                  <a:gd name="T21" fmla="*/ 352 h 1792"/>
                  <a:gd name="T22" fmla="*/ 1416 w 1796"/>
                  <a:gd name="T23" fmla="*/ 318 h 1792"/>
                  <a:gd name="T24" fmla="*/ 410 w 1796"/>
                  <a:gd name="T25" fmla="*/ 313 h 1792"/>
                  <a:gd name="T26" fmla="*/ 1386 w 1796"/>
                  <a:gd name="T27" fmla="*/ 0 h 1792"/>
                  <a:gd name="T28" fmla="*/ 1517 w 1796"/>
                  <a:gd name="T29" fmla="*/ 21 h 1792"/>
                  <a:gd name="T30" fmla="*/ 1629 w 1796"/>
                  <a:gd name="T31" fmla="*/ 80 h 1792"/>
                  <a:gd name="T32" fmla="*/ 1718 w 1796"/>
                  <a:gd name="T33" fmla="*/ 169 h 1792"/>
                  <a:gd name="T34" fmla="*/ 1775 w 1796"/>
                  <a:gd name="T35" fmla="*/ 280 h 1792"/>
                  <a:gd name="T36" fmla="*/ 1796 w 1796"/>
                  <a:gd name="T37" fmla="*/ 409 h 1792"/>
                  <a:gd name="T38" fmla="*/ 1796 w 1796"/>
                  <a:gd name="T39" fmla="*/ 1383 h 1792"/>
                  <a:gd name="T40" fmla="*/ 1775 w 1796"/>
                  <a:gd name="T41" fmla="*/ 1512 h 1792"/>
                  <a:gd name="T42" fmla="*/ 1716 w 1796"/>
                  <a:gd name="T43" fmla="*/ 1626 h 1792"/>
                  <a:gd name="T44" fmla="*/ 1627 w 1796"/>
                  <a:gd name="T45" fmla="*/ 1715 h 1792"/>
                  <a:gd name="T46" fmla="*/ 1515 w 1796"/>
                  <a:gd name="T47" fmla="*/ 1771 h 1792"/>
                  <a:gd name="T48" fmla="*/ 1386 w 1796"/>
                  <a:gd name="T49" fmla="*/ 1792 h 1792"/>
                  <a:gd name="T50" fmla="*/ 343 w 1796"/>
                  <a:gd name="T51" fmla="*/ 1789 h 1792"/>
                  <a:gd name="T52" fmla="*/ 222 w 1796"/>
                  <a:gd name="T53" fmla="*/ 1747 h 1792"/>
                  <a:gd name="T54" fmla="*/ 121 w 1796"/>
                  <a:gd name="T55" fmla="*/ 1673 h 1792"/>
                  <a:gd name="T56" fmla="*/ 46 w 1796"/>
                  <a:gd name="T57" fmla="*/ 1571 h 1792"/>
                  <a:gd name="T58" fmla="*/ 6 w 1796"/>
                  <a:gd name="T59" fmla="*/ 1449 h 1792"/>
                  <a:gd name="T60" fmla="*/ 0 w 1796"/>
                  <a:gd name="T61" fmla="*/ 409 h 1792"/>
                  <a:gd name="T62" fmla="*/ 21 w 1796"/>
                  <a:gd name="T63" fmla="*/ 280 h 1792"/>
                  <a:gd name="T64" fmla="*/ 80 w 1796"/>
                  <a:gd name="T65" fmla="*/ 169 h 1792"/>
                  <a:gd name="T66" fmla="*/ 169 w 1796"/>
                  <a:gd name="T67" fmla="*/ 80 h 1792"/>
                  <a:gd name="T68" fmla="*/ 281 w 1796"/>
                  <a:gd name="T69" fmla="*/ 21 h 1792"/>
                  <a:gd name="T70" fmla="*/ 410 w 1796"/>
                  <a:gd name="T71" fmla="*/ 0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796" h="1792">
                    <a:moveTo>
                      <a:pt x="410" y="313"/>
                    </a:moveTo>
                    <a:lnTo>
                      <a:pt x="379" y="318"/>
                    </a:lnTo>
                    <a:lnTo>
                      <a:pt x="355" y="332"/>
                    </a:lnTo>
                    <a:lnTo>
                      <a:pt x="334" y="352"/>
                    </a:lnTo>
                    <a:lnTo>
                      <a:pt x="319" y="379"/>
                    </a:lnTo>
                    <a:lnTo>
                      <a:pt x="315" y="409"/>
                    </a:lnTo>
                    <a:lnTo>
                      <a:pt x="315" y="1383"/>
                    </a:lnTo>
                    <a:lnTo>
                      <a:pt x="319" y="1413"/>
                    </a:lnTo>
                    <a:lnTo>
                      <a:pt x="334" y="1440"/>
                    </a:lnTo>
                    <a:lnTo>
                      <a:pt x="355" y="1461"/>
                    </a:lnTo>
                    <a:lnTo>
                      <a:pt x="379" y="1474"/>
                    </a:lnTo>
                    <a:lnTo>
                      <a:pt x="410" y="1480"/>
                    </a:lnTo>
                    <a:lnTo>
                      <a:pt x="1386" y="1480"/>
                    </a:lnTo>
                    <a:lnTo>
                      <a:pt x="1416" y="1474"/>
                    </a:lnTo>
                    <a:lnTo>
                      <a:pt x="1443" y="1461"/>
                    </a:lnTo>
                    <a:lnTo>
                      <a:pt x="1464" y="1440"/>
                    </a:lnTo>
                    <a:lnTo>
                      <a:pt x="1477" y="1413"/>
                    </a:lnTo>
                    <a:lnTo>
                      <a:pt x="1483" y="1383"/>
                    </a:lnTo>
                    <a:lnTo>
                      <a:pt x="1481" y="1383"/>
                    </a:lnTo>
                    <a:lnTo>
                      <a:pt x="1481" y="409"/>
                    </a:lnTo>
                    <a:lnTo>
                      <a:pt x="1477" y="379"/>
                    </a:lnTo>
                    <a:lnTo>
                      <a:pt x="1464" y="352"/>
                    </a:lnTo>
                    <a:lnTo>
                      <a:pt x="1443" y="332"/>
                    </a:lnTo>
                    <a:lnTo>
                      <a:pt x="1416" y="318"/>
                    </a:lnTo>
                    <a:lnTo>
                      <a:pt x="1386" y="313"/>
                    </a:lnTo>
                    <a:lnTo>
                      <a:pt x="410" y="313"/>
                    </a:lnTo>
                    <a:close/>
                    <a:moveTo>
                      <a:pt x="410" y="0"/>
                    </a:moveTo>
                    <a:lnTo>
                      <a:pt x="1386" y="0"/>
                    </a:lnTo>
                    <a:lnTo>
                      <a:pt x="1453" y="6"/>
                    </a:lnTo>
                    <a:lnTo>
                      <a:pt x="1517" y="21"/>
                    </a:lnTo>
                    <a:lnTo>
                      <a:pt x="1576" y="46"/>
                    </a:lnTo>
                    <a:lnTo>
                      <a:pt x="1629" y="80"/>
                    </a:lnTo>
                    <a:lnTo>
                      <a:pt x="1676" y="119"/>
                    </a:lnTo>
                    <a:lnTo>
                      <a:pt x="1718" y="169"/>
                    </a:lnTo>
                    <a:lnTo>
                      <a:pt x="1750" y="222"/>
                    </a:lnTo>
                    <a:lnTo>
                      <a:pt x="1775" y="280"/>
                    </a:lnTo>
                    <a:lnTo>
                      <a:pt x="1792" y="343"/>
                    </a:lnTo>
                    <a:lnTo>
                      <a:pt x="1796" y="409"/>
                    </a:lnTo>
                    <a:lnTo>
                      <a:pt x="1796" y="409"/>
                    </a:lnTo>
                    <a:lnTo>
                      <a:pt x="1796" y="1383"/>
                    </a:lnTo>
                    <a:lnTo>
                      <a:pt x="1790" y="1449"/>
                    </a:lnTo>
                    <a:lnTo>
                      <a:pt x="1775" y="1512"/>
                    </a:lnTo>
                    <a:lnTo>
                      <a:pt x="1750" y="1571"/>
                    </a:lnTo>
                    <a:lnTo>
                      <a:pt x="1716" y="1626"/>
                    </a:lnTo>
                    <a:lnTo>
                      <a:pt x="1674" y="1673"/>
                    </a:lnTo>
                    <a:lnTo>
                      <a:pt x="1627" y="1715"/>
                    </a:lnTo>
                    <a:lnTo>
                      <a:pt x="1574" y="1747"/>
                    </a:lnTo>
                    <a:lnTo>
                      <a:pt x="1515" y="1771"/>
                    </a:lnTo>
                    <a:lnTo>
                      <a:pt x="1453" y="1789"/>
                    </a:lnTo>
                    <a:lnTo>
                      <a:pt x="1386" y="1792"/>
                    </a:lnTo>
                    <a:lnTo>
                      <a:pt x="410" y="1792"/>
                    </a:lnTo>
                    <a:lnTo>
                      <a:pt x="343" y="1789"/>
                    </a:lnTo>
                    <a:lnTo>
                      <a:pt x="281" y="1771"/>
                    </a:lnTo>
                    <a:lnTo>
                      <a:pt x="222" y="1747"/>
                    </a:lnTo>
                    <a:lnTo>
                      <a:pt x="169" y="1715"/>
                    </a:lnTo>
                    <a:lnTo>
                      <a:pt x="121" y="1673"/>
                    </a:lnTo>
                    <a:lnTo>
                      <a:pt x="80" y="1626"/>
                    </a:lnTo>
                    <a:lnTo>
                      <a:pt x="46" y="1571"/>
                    </a:lnTo>
                    <a:lnTo>
                      <a:pt x="21" y="1512"/>
                    </a:lnTo>
                    <a:lnTo>
                      <a:pt x="6" y="1449"/>
                    </a:lnTo>
                    <a:lnTo>
                      <a:pt x="0" y="1383"/>
                    </a:lnTo>
                    <a:lnTo>
                      <a:pt x="0" y="409"/>
                    </a:lnTo>
                    <a:lnTo>
                      <a:pt x="6" y="343"/>
                    </a:lnTo>
                    <a:lnTo>
                      <a:pt x="21" y="280"/>
                    </a:lnTo>
                    <a:lnTo>
                      <a:pt x="46" y="222"/>
                    </a:lnTo>
                    <a:lnTo>
                      <a:pt x="80" y="169"/>
                    </a:lnTo>
                    <a:lnTo>
                      <a:pt x="121" y="119"/>
                    </a:lnTo>
                    <a:lnTo>
                      <a:pt x="169" y="80"/>
                    </a:lnTo>
                    <a:lnTo>
                      <a:pt x="222" y="46"/>
                    </a:lnTo>
                    <a:lnTo>
                      <a:pt x="281" y="21"/>
                    </a:lnTo>
                    <a:lnTo>
                      <a:pt x="343" y="6"/>
                    </a:lnTo>
                    <a:lnTo>
                      <a:pt x="410" y="0"/>
                    </a:lnTo>
                    <a:close/>
                  </a:path>
                </a:pathLst>
              </a:custGeom>
              <a:grpFill/>
              <a:ln w="0">
                <a:solidFill>
                  <a:schemeClr val="bg1"/>
                </a:solidFill>
                <a:prstDash val="solid"/>
                <a:round/>
                <a:headEnd/>
                <a:tailEnd/>
              </a:ln>
            </p:spPr>
            <p:txBody>
              <a:bodyPr vert="horz" wrap="square" lIns="68580" tIns="34290" rIns="68580" bIns="34290" numCol="1" anchor="t" anchorCtr="0" compatLnSpc="1">
                <a:prstTxWarp prst="textNoShape">
                  <a:avLst/>
                </a:prstTxWarp>
              </a:bodyPr>
              <a:lstStyle/>
              <a:p>
                <a:endParaRPr lang="en-US" sz="1013"/>
              </a:p>
            </p:txBody>
          </p:sp>
          <p:sp>
            <p:nvSpPr>
              <p:cNvPr id="35" name="Freeform 8"/>
              <p:cNvSpPr>
                <a:spLocks noEditPoints="1"/>
              </p:cNvSpPr>
              <p:nvPr/>
            </p:nvSpPr>
            <p:spPr bwMode="auto">
              <a:xfrm>
                <a:off x="1897063" y="-182562"/>
                <a:ext cx="1425575" cy="1423988"/>
              </a:xfrm>
              <a:custGeom>
                <a:avLst/>
                <a:gdLst>
                  <a:gd name="T0" fmla="*/ 379 w 1796"/>
                  <a:gd name="T1" fmla="*/ 320 h 1794"/>
                  <a:gd name="T2" fmla="*/ 334 w 1796"/>
                  <a:gd name="T3" fmla="*/ 354 h 1794"/>
                  <a:gd name="T4" fmla="*/ 315 w 1796"/>
                  <a:gd name="T5" fmla="*/ 411 h 1794"/>
                  <a:gd name="T6" fmla="*/ 319 w 1796"/>
                  <a:gd name="T7" fmla="*/ 1415 h 1794"/>
                  <a:gd name="T8" fmla="*/ 355 w 1796"/>
                  <a:gd name="T9" fmla="*/ 1462 h 1794"/>
                  <a:gd name="T10" fmla="*/ 410 w 1796"/>
                  <a:gd name="T11" fmla="*/ 1481 h 1794"/>
                  <a:gd name="T12" fmla="*/ 1416 w 1796"/>
                  <a:gd name="T13" fmla="*/ 1478 h 1794"/>
                  <a:gd name="T14" fmla="*/ 1464 w 1796"/>
                  <a:gd name="T15" fmla="*/ 1442 h 1794"/>
                  <a:gd name="T16" fmla="*/ 1483 w 1796"/>
                  <a:gd name="T17" fmla="*/ 1385 h 1794"/>
                  <a:gd name="T18" fmla="*/ 1481 w 1796"/>
                  <a:gd name="T19" fmla="*/ 411 h 1794"/>
                  <a:gd name="T20" fmla="*/ 1464 w 1796"/>
                  <a:gd name="T21" fmla="*/ 354 h 1794"/>
                  <a:gd name="T22" fmla="*/ 1416 w 1796"/>
                  <a:gd name="T23" fmla="*/ 320 h 1794"/>
                  <a:gd name="T24" fmla="*/ 410 w 1796"/>
                  <a:gd name="T25" fmla="*/ 314 h 1794"/>
                  <a:gd name="T26" fmla="*/ 1386 w 1796"/>
                  <a:gd name="T27" fmla="*/ 0 h 1794"/>
                  <a:gd name="T28" fmla="*/ 1517 w 1796"/>
                  <a:gd name="T29" fmla="*/ 21 h 1794"/>
                  <a:gd name="T30" fmla="*/ 1629 w 1796"/>
                  <a:gd name="T31" fmla="*/ 79 h 1794"/>
                  <a:gd name="T32" fmla="*/ 1718 w 1796"/>
                  <a:gd name="T33" fmla="*/ 168 h 1794"/>
                  <a:gd name="T34" fmla="*/ 1775 w 1796"/>
                  <a:gd name="T35" fmla="*/ 280 h 1794"/>
                  <a:gd name="T36" fmla="*/ 1796 w 1796"/>
                  <a:gd name="T37" fmla="*/ 409 h 1794"/>
                  <a:gd name="T38" fmla="*/ 1790 w 1796"/>
                  <a:gd name="T39" fmla="*/ 1451 h 1794"/>
                  <a:gd name="T40" fmla="*/ 1750 w 1796"/>
                  <a:gd name="T41" fmla="*/ 1572 h 1794"/>
                  <a:gd name="T42" fmla="*/ 1674 w 1796"/>
                  <a:gd name="T43" fmla="*/ 1673 h 1794"/>
                  <a:gd name="T44" fmla="*/ 1574 w 1796"/>
                  <a:gd name="T45" fmla="*/ 1748 h 1794"/>
                  <a:gd name="T46" fmla="*/ 1453 w 1796"/>
                  <a:gd name="T47" fmla="*/ 1788 h 1794"/>
                  <a:gd name="T48" fmla="*/ 410 w 1796"/>
                  <a:gd name="T49" fmla="*/ 1794 h 1794"/>
                  <a:gd name="T50" fmla="*/ 281 w 1796"/>
                  <a:gd name="T51" fmla="*/ 1773 h 1794"/>
                  <a:gd name="T52" fmla="*/ 169 w 1796"/>
                  <a:gd name="T53" fmla="*/ 1714 h 1794"/>
                  <a:gd name="T54" fmla="*/ 80 w 1796"/>
                  <a:gd name="T55" fmla="*/ 1625 h 1794"/>
                  <a:gd name="T56" fmla="*/ 21 w 1796"/>
                  <a:gd name="T57" fmla="*/ 1514 h 1794"/>
                  <a:gd name="T58" fmla="*/ 0 w 1796"/>
                  <a:gd name="T59" fmla="*/ 1385 h 1794"/>
                  <a:gd name="T60" fmla="*/ 6 w 1796"/>
                  <a:gd name="T61" fmla="*/ 343 h 1794"/>
                  <a:gd name="T62" fmla="*/ 46 w 1796"/>
                  <a:gd name="T63" fmla="*/ 221 h 1794"/>
                  <a:gd name="T64" fmla="*/ 121 w 1796"/>
                  <a:gd name="T65" fmla="*/ 121 h 1794"/>
                  <a:gd name="T66" fmla="*/ 222 w 1796"/>
                  <a:gd name="T67" fmla="*/ 45 h 1794"/>
                  <a:gd name="T68" fmla="*/ 343 w 1796"/>
                  <a:gd name="T69" fmla="*/ 5 h 1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96" h="1794">
                    <a:moveTo>
                      <a:pt x="410" y="314"/>
                    </a:moveTo>
                    <a:lnTo>
                      <a:pt x="379" y="320"/>
                    </a:lnTo>
                    <a:lnTo>
                      <a:pt x="355" y="333"/>
                    </a:lnTo>
                    <a:lnTo>
                      <a:pt x="334" y="354"/>
                    </a:lnTo>
                    <a:lnTo>
                      <a:pt x="319" y="381"/>
                    </a:lnTo>
                    <a:lnTo>
                      <a:pt x="315" y="411"/>
                    </a:lnTo>
                    <a:lnTo>
                      <a:pt x="315" y="1385"/>
                    </a:lnTo>
                    <a:lnTo>
                      <a:pt x="319" y="1415"/>
                    </a:lnTo>
                    <a:lnTo>
                      <a:pt x="334" y="1442"/>
                    </a:lnTo>
                    <a:lnTo>
                      <a:pt x="355" y="1462"/>
                    </a:lnTo>
                    <a:lnTo>
                      <a:pt x="379" y="1478"/>
                    </a:lnTo>
                    <a:lnTo>
                      <a:pt x="410" y="1481"/>
                    </a:lnTo>
                    <a:lnTo>
                      <a:pt x="1386" y="1481"/>
                    </a:lnTo>
                    <a:lnTo>
                      <a:pt x="1416" y="1478"/>
                    </a:lnTo>
                    <a:lnTo>
                      <a:pt x="1443" y="1462"/>
                    </a:lnTo>
                    <a:lnTo>
                      <a:pt x="1464" y="1442"/>
                    </a:lnTo>
                    <a:lnTo>
                      <a:pt x="1477" y="1415"/>
                    </a:lnTo>
                    <a:lnTo>
                      <a:pt x="1483" y="1385"/>
                    </a:lnTo>
                    <a:lnTo>
                      <a:pt x="1481" y="1385"/>
                    </a:lnTo>
                    <a:lnTo>
                      <a:pt x="1481" y="411"/>
                    </a:lnTo>
                    <a:lnTo>
                      <a:pt x="1477" y="381"/>
                    </a:lnTo>
                    <a:lnTo>
                      <a:pt x="1464" y="354"/>
                    </a:lnTo>
                    <a:lnTo>
                      <a:pt x="1443" y="333"/>
                    </a:lnTo>
                    <a:lnTo>
                      <a:pt x="1416" y="320"/>
                    </a:lnTo>
                    <a:lnTo>
                      <a:pt x="1386" y="314"/>
                    </a:lnTo>
                    <a:lnTo>
                      <a:pt x="410" y="314"/>
                    </a:lnTo>
                    <a:close/>
                    <a:moveTo>
                      <a:pt x="410" y="0"/>
                    </a:moveTo>
                    <a:lnTo>
                      <a:pt x="1386" y="0"/>
                    </a:lnTo>
                    <a:lnTo>
                      <a:pt x="1453" y="5"/>
                    </a:lnTo>
                    <a:lnTo>
                      <a:pt x="1517" y="21"/>
                    </a:lnTo>
                    <a:lnTo>
                      <a:pt x="1576" y="45"/>
                    </a:lnTo>
                    <a:lnTo>
                      <a:pt x="1629" y="79"/>
                    </a:lnTo>
                    <a:lnTo>
                      <a:pt x="1676" y="121"/>
                    </a:lnTo>
                    <a:lnTo>
                      <a:pt x="1718" y="168"/>
                    </a:lnTo>
                    <a:lnTo>
                      <a:pt x="1750" y="221"/>
                    </a:lnTo>
                    <a:lnTo>
                      <a:pt x="1775" y="280"/>
                    </a:lnTo>
                    <a:lnTo>
                      <a:pt x="1790" y="343"/>
                    </a:lnTo>
                    <a:lnTo>
                      <a:pt x="1796" y="409"/>
                    </a:lnTo>
                    <a:lnTo>
                      <a:pt x="1796" y="1385"/>
                    </a:lnTo>
                    <a:lnTo>
                      <a:pt x="1790" y="1451"/>
                    </a:lnTo>
                    <a:lnTo>
                      <a:pt x="1775" y="1514"/>
                    </a:lnTo>
                    <a:lnTo>
                      <a:pt x="1750" y="1572"/>
                    </a:lnTo>
                    <a:lnTo>
                      <a:pt x="1716" y="1625"/>
                    </a:lnTo>
                    <a:lnTo>
                      <a:pt x="1674" y="1673"/>
                    </a:lnTo>
                    <a:lnTo>
                      <a:pt x="1627" y="1714"/>
                    </a:lnTo>
                    <a:lnTo>
                      <a:pt x="1574" y="1748"/>
                    </a:lnTo>
                    <a:lnTo>
                      <a:pt x="1515" y="1773"/>
                    </a:lnTo>
                    <a:lnTo>
                      <a:pt x="1453" y="1788"/>
                    </a:lnTo>
                    <a:lnTo>
                      <a:pt x="1386" y="1794"/>
                    </a:lnTo>
                    <a:lnTo>
                      <a:pt x="410" y="1794"/>
                    </a:lnTo>
                    <a:lnTo>
                      <a:pt x="343" y="1788"/>
                    </a:lnTo>
                    <a:lnTo>
                      <a:pt x="281" y="1773"/>
                    </a:lnTo>
                    <a:lnTo>
                      <a:pt x="222" y="1748"/>
                    </a:lnTo>
                    <a:lnTo>
                      <a:pt x="169" y="1714"/>
                    </a:lnTo>
                    <a:lnTo>
                      <a:pt x="121" y="1673"/>
                    </a:lnTo>
                    <a:lnTo>
                      <a:pt x="80" y="1625"/>
                    </a:lnTo>
                    <a:lnTo>
                      <a:pt x="46" y="1572"/>
                    </a:lnTo>
                    <a:lnTo>
                      <a:pt x="21" y="1514"/>
                    </a:lnTo>
                    <a:lnTo>
                      <a:pt x="6" y="1451"/>
                    </a:lnTo>
                    <a:lnTo>
                      <a:pt x="0" y="1385"/>
                    </a:lnTo>
                    <a:lnTo>
                      <a:pt x="0" y="409"/>
                    </a:lnTo>
                    <a:lnTo>
                      <a:pt x="6" y="343"/>
                    </a:lnTo>
                    <a:lnTo>
                      <a:pt x="21" y="280"/>
                    </a:lnTo>
                    <a:lnTo>
                      <a:pt x="46" y="221"/>
                    </a:lnTo>
                    <a:lnTo>
                      <a:pt x="80" y="168"/>
                    </a:lnTo>
                    <a:lnTo>
                      <a:pt x="121" y="121"/>
                    </a:lnTo>
                    <a:lnTo>
                      <a:pt x="169" y="79"/>
                    </a:lnTo>
                    <a:lnTo>
                      <a:pt x="222" y="45"/>
                    </a:lnTo>
                    <a:lnTo>
                      <a:pt x="281" y="21"/>
                    </a:lnTo>
                    <a:lnTo>
                      <a:pt x="343" y="5"/>
                    </a:lnTo>
                    <a:lnTo>
                      <a:pt x="410" y="0"/>
                    </a:lnTo>
                    <a:close/>
                  </a:path>
                </a:pathLst>
              </a:custGeom>
              <a:grpFill/>
              <a:ln w="0">
                <a:solidFill>
                  <a:schemeClr val="bg1"/>
                </a:solidFill>
                <a:prstDash val="solid"/>
                <a:round/>
                <a:headEnd/>
                <a:tailEnd/>
              </a:ln>
            </p:spPr>
            <p:txBody>
              <a:bodyPr vert="horz" wrap="square" lIns="68580" tIns="34290" rIns="68580" bIns="34290" numCol="1" anchor="t" anchorCtr="0" compatLnSpc="1">
                <a:prstTxWarp prst="textNoShape">
                  <a:avLst/>
                </a:prstTxWarp>
              </a:bodyPr>
              <a:lstStyle/>
              <a:p>
                <a:endParaRPr lang="en-US" sz="1013"/>
              </a:p>
            </p:txBody>
          </p:sp>
          <p:sp>
            <p:nvSpPr>
              <p:cNvPr id="36" name="Freeform 9"/>
              <p:cNvSpPr>
                <a:spLocks noEditPoints="1"/>
              </p:cNvSpPr>
              <p:nvPr/>
            </p:nvSpPr>
            <p:spPr bwMode="auto">
              <a:xfrm>
                <a:off x="3657600" y="-1939925"/>
                <a:ext cx="1425575" cy="1422400"/>
              </a:xfrm>
              <a:custGeom>
                <a:avLst/>
                <a:gdLst>
                  <a:gd name="T0" fmla="*/ 379 w 1795"/>
                  <a:gd name="T1" fmla="*/ 318 h 1792"/>
                  <a:gd name="T2" fmla="*/ 333 w 1795"/>
                  <a:gd name="T3" fmla="*/ 352 h 1792"/>
                  <a:gd name="T4" fmla="*/ 314 w 1795"/>
                  <a:gd name="T5" fmla="*/ 409 h 1792"/>
                  <a:gd name="T6" fmla="*/ 318 w 1795"/>
                  <a:gd name="T7" fmla="*/ 1413 h 1792"/>
                  <a:gd name="T8" fmla="*/ 354 w 1795"/>
                  <a:gd name="T9" fmla="*/ 1461 h 1792"/>
                  <a:gd name="T10" fmla="*/ 409 w 1795"/>
                  <a:gd name="T11" fmla="*/ 1480 h 1792"/>
                  <a:gd name="T12" fmla="*/ 1416 w 1795"/>
                  <a:gd name="T13" fmla="*/ 1474 h 1792"/>
                  <a:gd name="T14" fmla="*/ 1463 w 1795"/>
                  <a:gd name="T15" fmla="*/ 1440 h 1792"/>
                  <a:gd name="T16" fmla="*/ 1482 w 1795"/>
                  <a:gd name="T17" fmla="*/ 1383 h 1792"/>
                  <a:gd name="T18" fmla="*/ 1477 w 1795"/>
                  <a:gd name="T19" fmla="*/ 379 h 1792"/>
                  <a:gd name="T20" fmla="*/ 1442 w 1795"/>
                  <a:gd name="T21" fmla="*/ 332 h 1792"/>
                  <a:gd name="T22" fmla="*/ 1386 w 1795"/>
                  <a:gd name="T23" fmla="*/ 313 h 1792"/>
                  <a:gd name="T24" fmla="*/ 409 w 1795"/>
                  <a:gd name="T25" fmla="*/ 0 h 1792"/>
                  <a:gd name="T26" fmla="*/ 1452 w 1795"/>
                  <a:gd name="T27" fmla="*/ 6 h 1792"/>
                  <a:gd name="T28" fmla="*/ 1573 w 1795"/>
                  <a:gd name="T29" fmla="*/ 46 h 1792"/>
                  <a:gd name="T30" fmla="*/ 1674 w 1795"/>
                  <a:gd name="T31" fmla="*/ 119 h 1792"/>
                  <a:gd name="T32" fmla="*/ 1750 w 1795"/>
                  <a:gd name="T33" fmla="*/ 222 h 1792"/>
                  <a:gd name="T34" fmla="*/ 1789 w 1795"/>
                  <a:gd name="T35" fmla="*/ 343 h 1792"/>
                  <a:gd name="T36" fmla="*/ 1795 w 1795"/>
                  <a:gd name="T37" fmla="*/ 1383 h 1792"/>
                  <a:gd name="T38" fmla="*/ 1774 w 1795"/>
                  <a:gd name="T39" fmla="*/ 1512 h 1792"/>
                  <a:gd name="T40" fmla="*/ 1715 w 1795"/>
                  <a:gd name="T41" fmla="*/ 1626 h 1792"/>
                  <a:gd name="T42" fmla="*/ 1626 w 1795"/>
                  <a:gd name="T43" fmla="*/ 1715 h 1792"/>
                  <a:gd name="T44" fmla="*/ 1514 w 1795"/>
                  <a:gd name="T45" fmla="*/ 1771 h 1792"/>
                  <a:gd name="T46" fmla="*/ 1386 w 1795"/>
                  <a:gd name="T47" fmla="*/ 1792 h 1792"/>
                  <a:gd name="T48" fmla="*/ 343 w 1795"/>
                  <a:gd name="T49" fmla="*/ 1789 h 1792"/>
                  <a:gd name="T50" fmla="*/ 221 w 1795"/>
                  <a:gd name="T51" fmla="*/ 1747 h 1792"/>
                  <a:gd name="T52" fmla="*/ 121 w 1795"/>
                  <a:gd name="T53" fmla="*/ 1673 h 1792"/>
                  <a:gd name="T54" fmla="*/ 47 w 1795"/>
                  <a:gd name="T55" fmla="*/ 1571 h 1792"/>
                  <a:gd name="T56" fmla="*/ 5 w 1795"/>
                  <a:gd name="T57" fmla="*/ 1449 h 1792"/>
                  <a:gd name="T58" fmla="*/ 0 w 1795"/>
                  <a:gd name="T59" fmla="*/ 409 h 1792"/>
                  <a:gd name="T60" fmla="*/ 20 w 1795"/>
                  <a:gd name="T61" fmla="*/ 280 h 1792"/>
                  <a:gd name="T62" fmla="*/ 79 w 1795"/>
                  <a:gd name="T63" fmla="*/ 169 h 1792"/>
                  <a:gd name="T64" fmla="*/ 168 w 1795"/>
                  <a:gd name="T65" fmla="*/ 80 h 1792"/>
                  <a:gd name="T66" fmla="*/ 280 w 1795"/>
                  <a:gd name="T67" fmla="*/ 21 h 1792"/>
                  <a:gd name="T68" fmla="*/ 409 w 1795"/>
                  <a:gd name="T69" fmla="*/ 0 h 1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95" h="1792">
                    <a:moveTo>
                      <a:pt x="409" y="313"/>
                    </a:moveTo>
                    <a:lnTo>
                      <a:pt x="379" y="318"/>
                    </a:lnTo>
                    <a:lnTo>
                      <a:pt x="354" y="332"/>
                    </a:lnTo>
                    <a:lnTo>
                      <a:pt x="333" y="352"/>
                    </a:lnTo>
                    <a:lnTo>
                      <a:pt x="318" y="379"/>
                    </a:lnTo>
                    <a:lnTo>
                      <a:pt x="314" y="409"/>
                    </a:lnTo>
                    <a:lnTo>
                      <a:pt x="314" y="1383"/>
                    </a:lnTo>
                    <a:lnTo>
                      <a:pt x="318" y="1413"/>
                    </a:lnTo>
                    <a:lnTo>
                      <a:pt x="333" y="1440"/>
                    </a:lnTo>
                    <a:lnTo>
                      <a:pt x="354" y="1461"/>
                    </a:lnTo>
                    <a:lnTo>
                      <a:pt x="379" y="1474"/>
                    </a:lnTo>
                    <a:lnTo>
                      <a:pt x="409" y="1480"/>
                    </a:lnTo>
                    <a:lnTo>
                      <a:pt x="1386" y="1480"/>
                    </a:lnTo>
                    <a:lnTo>
                      <a:pt x="1416" y="1474"/>
                    </a:lnTo>
                    <a:lnTo>
                      <a:pt x="1442" y="1461"/>
                    </a:lnTo>
                    <a:lnTo>
                      <a:pt x="1463" y="1440"/>
                    </a:lnTo>
                    <a:lnTo>
                      <a:pt x="1477" y="1413"/>
                    </a:lnTo>
                    <a:lnTo>
                      <a:pt x="1482" y="1383"/>
                    </a:lnTo>
                    <a:lnTo>
                      <a:pt x="1482" y="409"/>
                    </a:lnTo>
                    <a:lnTo>
                      <a:pt x="1477" y="379"/>
                    </a:lnTo>
                    <a:lnTo>
                      <a:pt x="1463" y="352"/>
                    </a:lnTo>
                    <a:lnTo>
                      <a:pt x="1442" y="332"/>
                    </a:lnTo>
                    <a:lnTo>
                      <a:pt x="1416" y="318"/>
                    </a:lnTo>
                    <a:lnTo>
                      <a:pt x="1386" y="313"/>
                    </a:lnTo>
                    <a:lnTo>
                      <a:pt x="409" y="313"/>
                    </a:lnTo>
                    <a:close/>
                    <a:moveTo>
                      <a:pt x="409" y="0"/>
                    </a:moveTo>
                    <a:lnTo>
                      <a:pt x="1386" y="0"/>
                    </a:lnTo>
                    <a:lnTo>
                      <a:pt x="1452" y="6"/>
                    </a:lnTo>
                    <a:lnTo>
                      <a:pt x="1514" y="21"/>
                    </a:lnTo>
                    <a:lnTo>
                      <a:pt x="1573" y="46"/>
                    </a:lnTo>
                    <a:lnTo>
                      <a:pt x="1626" y="80"/>
                    </a:lnTo>
                    <a:lnTo>
                      <a:pt x="1674" y="119"/>
                    </a:lnTo>
                    <a:lnTo>
                      <a:pt x="1715" y="169"/>
                    </a:lnTo>
                    <a:lnTo>
                      <a:pt x="1750" y="222"/>
                    </a:lnTo>
                    <a:lnTo>
                      <a:pt x="1774" y="280"/>
                    </a:lnTo>
                    <a:lnTo>
                      <a:pt x="1789" y="343"/>
                    </a:lnTo>
                    <a:lnTo>
                      <a:pt x="1795" y="409"/>
                    </a:lnTo>
                    <a:lnTo>
                      <a:pt x="1795" y="1383"/>
                    </a:lnTo>
                    <a:lnTo>
                      <a:pt x="1789" y="1449"/>
                    </a:lnTo>
                    <a:lnTo>
                      <a:pt x="1774" y="1512"/>
                    </a:lnTo>
                    <a:lnTo>
                      <a:pt x="1750" y="1571"/>
                    </a:lnTo>
                    <a:lnTo>
                      <a:pt x="1715" y="1626"/>
                    </a:lnTo>
                    <a:lnTo>
                      <a:pt x="1674" y="1673"/>
                    </a:lnTo>
                    <a:lnTo>
                      <a:pt x="1626" y="1715"/>
                    </a:lnTo>
                    <a:lnTo>
                      <a:pt x="1573" y="1747"/>
                    </a:lnTo>
                    <a:lnTo>
                      <a:pt x="1514" y="1771"/>
                    </a:lnTo>
                    <a:lnTo>
                      <a:pt x="1452" y="1789"/>
                    </a:lnTo>
                    <a:lnTo>
                      <a:pt x="1386" y="1792"/>
                    </a:lnTo>
                    <a:lnTo>
                      <a:pt x="409" y="1792"/>
                    </a:lnTo>
                    <a:lnTo>
                      <a:pt x="343" y="1789"/>
                    </a:lnTo>
                    <a:lnTo>
                      <a:pt x="280" y="1771"/>
                    </a:lnTo>
                    <a:lnTo>
                      <a:pt x="221" y="1747"/>
                    </a:lnTo>
                    <a:lnTo>
                      <a:pt x="168" y="1715"/>
                    </a:lnTo>
                    <a:lnTo>
                      <a:pt x="121" y="1673"/>
                    </a:lnTo>
                    <a:lnTo>
                      <a:pt x="79" y="1626"/>
                    </a:lnTo>
                    <a:lnTo>
                      <a:pt x="47" y="1571"/>
                    </a:lnTo>
                    <a:lnTo>
                      <a:pt x="20" y="1512"/>
                    </a:lnTo>
                    <a:lnTo>
                      <a:pt x="5" y="1449"/>
                    </a:lnTo>
                    <a:lnTo>
                      <a:pt x="0" y="1383"/>
                    </a:lnTo>
                    <a:lnTo>
                      <a:pt x="0" y="409"/>
                    </a:lnTo>
                    <a:lnTo>
                      <a:pt x="5" y="343"/>
                    </a:lnTo>
                    <a:lnTo>
                      <a:pt x="20" y="280"/>
                    </a:lnTo>
                    <a:lnTo>
                      <a:pt x="47" y="222"/>
                    </a:lnTo>
                    <a:lnTo>
                      <a:pt x="79" y="169"/>
                    </a:lnTo>
                    <a:lnTo>
                      <a:pt x="121" y="119"/>
                    </a:lnTo>
                    <a:lnTo>
                      <a:pt x="168" y="80"/>
                    </a:lnTo>
                    <a:lnTo>
                      <a:pt x="221" y="46"/>
                    </a:lnTo>
                    <a:lnTo>
                      <a:pt x="280" y="21"/>
                    </a:lnTo>
                    <a:lnTo>
                      <a:pt x="343" y="6"/>
                    </a:lnTo>
                    <a:lnTo>
                      <a:pt x="409" y="0"/>
                    </a:lnTo>
                    <a:close/>
                  </a:path>
                </a:pathLst>
              </a:custGeom>
              <a:grpFill/>
              <a:ln w="0">
                <a:solidFill>
                  <a:schemeClr val="bg1"/>
                </a:solidFill>
                <a:prstDash val="solid"/>
                <a:round/>
                <a:headEnd/>
                <a:tailEnd/>
              </a:ln>
            </p:spPr>
            <p:txBody>
              <a:bodyPr vert="horz" wrap="square" lIns="68580" tIns="34290" rIns="68580" bIns="34290" numCol="1" anchor="t" anchorCtr="0" compatLnSpc="1">
                <a:prstTxWarp prst="textNoShape">
                  <a:avLst/>
                </a:prstTxWarp>
              </a:bodyPr>
              <a:lstStyle/>
              <a:p>
                <a:endParaRPr lang="en-US" sz="1013"/>
              </a:p>
            </p:txBody>
          </p:sp>
          <p:sp>
            <p:nvSpPr>
              <p:cNvPr id="39" name="Freeform 12"/>
              <p:cNvSpPr>
                <a:spLocks noEditPoints="1"/>
              </p:cNvSpPr>
              <p:nvPr/>
            </p:nvSpPr>
            <p:spPr bwMode="auto">
              <a:xfrm>
                <a:off x="5418138" y="-180975"/>
                <a:ext cx="1423988" cy="1423988"/>
              </a:xfrm>
              <a:custGeom>
                <a:avLst/>
                <a:gdLst>
                  <a:gd name="T0" fmla="*/ 379 w 1794"/>
                  <a:gd name="T1" fmla="*/ 316 h 1794"/>
                  <a:gd name="T2" fmla="*/ 332 w 1794"/>
                  <a:gd name="T3" fmla="*/ 352 h 1794"/>
                  <a:gd name="T4" fmla="*/ 313 w 1794"/>
                  <a:gd name="T5" fmla="*/ 407 h 1794"/>
                  <a:gd name="T6" fmla="*/ 318 w 1794"/>
                  <a:gd name="T7" fmla="*/ 1413 h 1794"/>
                  <a:gd name="T8" fmla="*/ 353 w 1794"/>
                  <a:gd name="T9" fmla="*/ 1460 h 1794"/>
                  <a:gd name="T10" fmla="*/ 409 w 1794"/>
                  <a:gd name="T11" fmla="*/ 1477 h 1794"/>
                  <a:gd name="T12" fmla="*/ 1414 w 1794"/>
                  <a:gd name="T13" fmla="*/ 1474 h 1794"/>
                  <a:gd name="T14" fmla="*/ 1462 w 1794"/>
                  <a:gd name="T15" fmla="*/ 1440 h 1794"/>
                  <a:gd name="T16" fmla="*/ 1481 w 1794"/>
                  <a:gd name="T17" fmla="*/ 1383 h 1794"/>
                  <a:gd name="T18" fmla="*/ 1475 w 1794"/>
                  <a:gd name="T19" fmla="*/ 377 h 1794"/>
                  <a:gd name="T20" fmla="*/ 1441 w 1794"/>
                  <a:gd name="T21" fmla="*/ 331 h 1794"/>
                  <a:gd name="T22" fmla="*/ 1384 w 1794"/>
                  <a:gd name="T23" fmla="*/ 312 h 1794"/>
                  <a:gd name="T24" fmla="*/ 409 w 1794"/>
                  <a:gd name="T25" fmla="*/ 0 h 1794"/>
                  <a:gd name="T26" fmla="*/ 1450 w 1794"/>
                  <a:gd name="T27" fmla="*/ 5 h 1794"/>
                  <a:gd name="T28" fmla="*/ 1572 w 1794"/>
                  <a:gd name="T29" fmla="*/ 45 h 1794"/>
                  <a:gd name="T30" fmla="*/ 1674 w 1794"/>
                  <a:gd name="T31" fmla="*/ 119 h 1794"/>
                  <a:gd name="T32" fmla="*/ 1748 w 1794"/>
                  <a:gd name="T33" fmla="*/ 221 h 1794"/>
                  <a:gd name="T34" fmla="*/ 1790 w 1794"/>
                  <a:gd name="T35" fmla="*/ 343 h 1794"/>
                  <a:gd name="T36" fmla="*/ 1794 w 1794"/>
                  <a:gd name="T37" fmla="*/ 1383 h 1794"/>
                  <a:gd name="T38" fmla="*/ 1773 w 1794"/>
                  <a:gd name="T39" fmla="*/ 1513 h 1794"/>
                  <a:gd name="T40" fmla="*/ 1716 w 1794"/>
                  <a:gd name="T41" fmla="*/ 1625 h 1794"/>
                  <a:gd name="T42" fmla="*/ 1627 w 1794"/>
                  <a:gd name="T43" fmla="*/ 1714 h 1794"/>
                  <a:gd name="T44" fmla="*/ 1513 w 1794"/>
                  <a:gd name="T45" fmla="*/ 1773 h 1794"/>
                  <a:gd name="T46" fmla="*/ 1384 w 1794"/>
                  <a:gd name="T47" fmla="*/ 1794 h 1794"/>
                  <a:gd name="T48" fmla="*/ 343 w 1794"/>
                  <a:gd name="T49" fmla="*/ 1788 h 1794"/>
                  <a:gd name="T50" fmla="*/ 222 w 1794"/>
                  <a:gd name="T51" fmla="*/ 1746 h 1794"/>
                  <a:gd name="T52" fmla="*/ 119 w 1794"/>
                  <a:gd name="T53" fmla="*/ 1673 h 1794"/>
                  <a:gd name="T54" fmla="*/ 45 w 1794"/>
                  <a:gd name="T55" fmla="*/ 1572 h 1794"/>
                  <a:gd name="T56" fmla="*/ 6 w 1794"/>
                  <a:gd name="T57" fmla="*/ 1449 h 1794"/>
                  <a:gd name="T58" fmla="*/ 0 w 1794"/>
                  <a:gd name="T59" fmla="*/ 409 h 1794"/>
                  <a:gd name="T60" fmla="*/ 21 w 1794"/>
                  <a:gd name="T61" fmla="*/ 280 h 1794"/>
                  <a:gd name="T62" fmla="*/ 80 w 1794"/>
                  <a:gd name="T63" fmla="*/ 168 h 1794"/>
                  <a:gd name="T64" fmla="*/ 167 w 1794"/>
                  <a:gd name="T65" fmla="*/ 79 h 1794"/>
                  <a:gd name="T66" fmla="*/ 281 w 1794"/>
                  <a:gd name="T67" fmla="*/ 21 h 1794"/>
                  <a:gd name="T68" fmla="*/ 409 w 1794"/>
                  <a:gd name="T69" fmla="*/ 0 h 1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94" h="1794">
                    <a:moveTo>
                      <a:pt x="409" y="312"/>
                    </a:moveTo>
                    <a:lnTo>
                      <a:pt x="379" y="316"/>
                    </a:lnTo>
                    <a:lnTo>
                      <a:pt x="353" y="331"/>
                    </a:lnTo>
                    <a:lnTo>
                      <a:pt x="332" y="352"/>
                    </a:lnTo>
                    <a:lnTo>
                      <a:pt x="318" y="377"/>
                    </a:lnTo>
                    <a:lnTo>
                      <a:pt x="313" y="407"/>
                    </a:lnTo>
                    <a:lnTo>
                      <a:pt x="313" y="1383"/>
                    </a:lnTo>
                    <a:lnTo>
                      <a:pt x="318" y="1413"/>
                    </a:lnTo>
                    <a:lnTo>
                      <a:pt x="332" y="1440"/>
                    </a:lnTo>
                    <a:lnTo>
                      <a:pt x="353" y="1460"/>
                    </a:lnTo>
                    <a:lnTo>
                      <a:pt x="379" y="1474"/>
                    </a:lnTo>
                    <a:lnTo>
                      <a:pt x="409" y="1477"/>
                    </a:lnTo>
                    <a:lnTo>
                      <a:pt x="1384" y="1477"/>
                    </a:lnTo>
                    <a:lnTo>
                      <a:pt x="1414" y="1474"/>
                    </a:lnTo>
                    <a:lnTo>
                      <a:pt x="1441" y="1460"/>
                    </a:lnTo>
                    <a:lnTo>
                      <a:pt x="1462" y="1440"/>
                    </a:lnTo>
                    <a:lnTo>
                      <a:pt x="1475" y="1413"/>
                    </a:lnTo>
                    <a:lnTo>
                      <a:pt x="1481" y="1383"/>
                    </a:lnTo>
                    <a:lnTo>
                      <a:pt x="1481" y="407"/>
                    </a:lnTo>
                    <a:lnTo>
                      <a:pt x="1475" y="377"/>
                    </a:lnTo>
                    <a:lnTo>
                      <a:pt x="1462" y="352"/>
                    </a:lnTo>
                    <a:lnTo>
                      <a:pt x="1441" y="331"/>
                    </a:lnTo>
                    <a:lnTo>
                      <a:pt x="1414" y="316"/>
                    </a:lnTo>
                    <a:lnTo>
                      <a:pt x="1384" y="312"/>
                    </a:lnTo>
                    <a:lnTo>
                      <a:pt x="409" y="312"/>
                    </a:lnTo>
                    <a:close/>
                    <a:moveTo>
                      <a:pt x="409" y="0"/>
                    </a:moveTo>
                    <a:lnTo>
                      <a:pt x="1384" y="0"/>
                    </a:lnTo>
                    <a:lnTo>
                      <a:pt x="1450" y="5"/>
                    </a:lnTo>
                    <a:lnTo>
                      <a:pt x="1513" y="21"/>
                    </a:lnTo>
                    <a:lnTo>
                      <a:pt x="1572" y="45"/>
                    </a:lnTo>
                    <a:lnTo>
                      <a:pt x="1627" y="79"/>
                    </a:lnTo>
                    <a:lnTo>
                      <a:pt x="1674" y="119"/>
                    </a:lnTo>
                    <a:lnTo>
                      <a:pt x="1716" y="168"/>
                    </a:lnTo>
                    <a:lnTo>
                      <a:pt x="1748" y="221"/>
                    </a:lnTo>
                    <a:lnTo>
                      <a:pt x="1773" y="280"/>
                    </a:lnTo>
                    <a:lnTo>
                      <a:pt x="1790" y="343"/>
                    </a:lnTo>
                    <a:lnTo>
                      <a:pt x="1794" y="409"/>
                    </a:lnTo>
                    <a:lnTo>
                      <a:pt x="1794" y="1383"/>
                    </a:lnTo>
                    <a:lnTo>
                      <a:pt x="1790" y="1449"/>
                    </a:lnTo>
                    <a:lnTo>
                      <a:pt x="1773" y="1513"/>
                    </a:lnTo>
                    <a:lnTo>
                      <a:pt x="1748" y="1572"/>
                    </a:lnTo>
                    <a:lnTo>
                      <a:pt x="1716" y="1625"/>
                    </a:lnTo>
                    <a:lnTo>
                      <a:pt x="1674" y="1673"/>
                    </a:lnTo>
                    <a:lnTo>
                      <a:pt x="1627" y="1714"/>
                    </a:lnTo>
                    <a:lnTo>
                      <a:pt x="1572" y="1746"/>
                    </a:lnTo>
                    <a:lnTo>
                      <a:pt x="1513" y="1773"/>
                    </a:lnTo>
                    <a:lnTo>
                      <a:pt x="1450" y="1788"/>
                    </a:lnTo>
                    <a:lnTo>
                      <a:pt x="1384" y="1794"/>
                    </a:lnTo>
                    <a:lnTo>
                      <a:pt x="409" y="1794"/>
                    </a:lnTo>
                    <a:lnTo>
                      <a:pt x="343" y="1788"/>
                    </a:lnTo>
                    <a:lnTo>
                      <a:pt x="281" y="1773"/>
                    </a:lnTo>
                    <a:lnTo>
                      <a:pt x="222" y="1746"/>
                    </a:lnTo>
                    <a:lnTo>
                      <a:pt x="167" y="1714"/>
                    </a:lnTo>
                    <a:lnTo>
                      <a:pt x="119" y="1673"/>
                    </a:lnTo>
                    <a:lnTo>
                      <a:pt x="80" y="1625"/>
                    </a:lnTo>
                    <a:lnTo>
                      <a:pt x="45" y="1572"/>
                    </a:lnTo>
                    <a:lnTo>
                      <a:pt x="21" y="1513"/>
                    </a:lnTo>
                    <a:lnTo>
                      <a:pt x="6" y="1449"/>
                    </a:lnTo>
                    <a:lnTo>
                      <a:pt x="0" y="1383"/>
                    </a:lnTo>
                    <a:lnTo>
                      <a:pt x="0" y="409"/>
                    </a:lnTo>
                    <a:lnTo>
                      <a:pt x="6" y="343"/>
                    </a:lnTo>
                    <a:lnTo>
                      <a:pt x="21" y="280"/>
                    </a:lnTo>
                    <a:lnTo>
                      <a:pt x="45" y="221"/>
                    </a:lnTo>
                    <a:lnTo>
                      <a:pt x="80" y="168"/>
                    </a:lnTo>
                    <a:lnTo>
                      <a:pt x="119" y="119"/>
                    </a:lnTo>
                    <a:lnTo>
                      <a:pt x="167" y="79"/>
                    </a:lnTo>
                    <a:lnTo>
                      <a:pt x="222" y="45"/>
                    </a:lnTo>
                    <a:lnTo>
                      <a:pt x="281" y="21"/>
                    </a:lnTo>
                    <a:lnTo>
                      <a:pt x="343" y="5"/>
                    </a:lnTo>
                    <a:lnTo>
                      <a:pt x="409" y="0"/>
                    </a:lnTo>
                    <a:close/>
                  </a:path>
                </a:pathLst>
              </a:custGeom>
              <a:grpFill/>
              <a:ln w="0">
                <a:solidFill>
                  <a:schemeClr val="bg1"/>
                </a:solidFill>
                <a:prstDash val="solid"/>
                <a:round/>
                <a:headEnd/>
                <a:tailEnd/>
              </a:ln>
            </p:spPr>
            <p:txBody>
              <a:bodyPr vert="horz" wrap="square" lIns="68580" tIns="34290" rIns="68580" bIns="34290" numCol="1" anchor="t" anchorCtr="0" compatLnSpc="1">
                <a:prstTxWarp prst="textNoShape">
                  <a:avLst/>
                </a:prstTxWarp>
              </a:bodyPr>
              <a:lstStyle/>
              <a:p>
                <a:endParaRPr lang="en-US" sz="1013"/>
              </a:p>
            </p:txBody>
          </p:sp>
          <p:sp>
            <p:nvSpPr>
              <p:cNvPr id="40" name="Freeform 13"/>
              <p:cNvSpPr>
                <a:spLocks noEditPoints="1"/>
              </p:cNvSpPr>
              <p:nvPr/>
            </p:nvSpPr>
            <p:spPr bwMode="auto">
              <a:xfrm>
                <a:off x="3657600" y="-3698875"/>
                <a:ext cx="1425575" cy="1422400"/>
              </a:xfrm>
              <a:custGeom>
                <a:avLst/>
                <a:gdLst>
                  <a:gd name="T0" fmla="*/ 379 w 1795"/>
                  <a:gd name="T1" fmla="*/ 319 h 1793"/>
                  <a:gd name="T2" fmla="*/ 333 w 1795"/>
                  <a:gd name="T3" fmla="*/ 353 h 1793"/>
                  <a:gd name="T4" fmla="*/ 314 w 1795"/>
                  <a:gd name="T5" fmla="*/ 410 h 1793"/>
                  <a:gd name="T6" fmla="*/ 318 w 1795"/>
                  <a:gd name="T7" fmla="*/ 1414 h 1793"/>
                  <a:gd name="T8" fmla="*/ 354 w 1795"/>
                  <a:gd name="T9" fmla="*/ 1461 h 1793"/>
                  <a:gd name="T10" fmla="*/ 409 w 1795"/>
                  <a:gd name="T11" fmla="*/ 1480 h 1793"/>
                  <a:gd name="T12" fmla="*/ 1416 w 1795"/>
                  <a:gd name="T13" fmla="*/ 1474 h 1793"/>
                  <a:gd name="T14" fmla="*/ 1463 w 1795"/>
                  <a:gd name="T15" fmla="*/ 1440 h 1793"/>
                  <a:gd name="T16" fmla="*/ 1482 w 1795"/>
                  <a:gd name="T17" fmla="*/ 1383 h 1793"/>
                  <a:gd name="T18" fmla="*/ 1477 w 1795"/>
                  <a:gd name="T19" fmla="*/ 379 h 1793"/>
                  <a:gd name="T20" fmla="*/ 1442 w 1795"/>
                  <a:gd name="T21" fmla="*/ 332 h 1793"/>
                  <a:gd name="T22" fmla="*/ 1386 w 1795"/>
                  <a:gd name="T23" fmla="*/ 313 h 1793"/>
                  <a:gd name="T24" fmla="*/ 409 w 1795"/>
                  <a:gd name="T25" fmla="*/ 0 h 1793"/>
                  <a:gd name="T26" fmla="*/ 1452 w 1795"/>
                  <a:gd name="T27" fmla="*/ 6 h 1793"/>
                  <a:gd name="T28" fmla="*/ 1573 w 1795"/>
                  <a:gd name="T29" fmla="*/ 46 h 1793"/>
                  <a:gd name="T30" fmla="*/ 1674 w 1795"/>
                  <a:gd name="T31" fmla="*/ 120 h 1793"/>
                  <a:gd name="T32" fmla="*/ 1750 w 1795"/>
                  <a:gd name="T33" fmla="*/ 222 h 1793"/>
                  <a:gd name="T34" fmla="*/ 1789 w 1795"/>
                  <a:gd name="T35" fmla="*/ 343 h 1793"/>
                  <a:gd name="T36" fmla="*/ 1795 w 1795"/>
                  <a:gd name="T37" fmla="*/ 1383 h 1793"/>
                  <a:gd name="T38" fmla="*/ 1774 w 1795"/>
                  <a:gd name="T39" fmla="*/ 1512 h 1793"/>
                  <a:gd name="T40" fmla="*/ 1715 w 1795"/>
                  <a:gd name="T41" fmla="*/ 1626 h 1793"/>
                  <a:gd name="T42" fmla="*/ 1626 w 1795"/>
                  <a:gd name="T43" fmla="*/ 1715 h 1793"/>
                  <a:gd name="T44" fmla="*/ 1514 w 1795"/>
                  <a:gd name="T45" fmla="*/ 1772 h 1793"/>
                  <a:gd name="T46" fmla="*/ 1386 w 1795"/>
                  <a:gd name="T47" fmla="*/ 1793 h 1793"/>
                  <a:gd name="T48" fmla="*/ 343 w 1795"/>
                  <a:gd name="T49" fmla="*/ 1789 h 1793"/>
                  <a:gd name="T50" fmla="*/ 221 w 1795"/>
                  <a:gd name="T51" fmla="*/ 1747 h 1793"/>
                  <a:gd name="T52" fmla="*/ 121 w 1795"/>
                  <a:gd name="T53" fmla="*/ 1673 h 1793"/>
                  <a:gd name="T54" fmla="*/ 47 w 1795"/>
                  <a:gd name="T55" fmla="*/ 1571 h 1793"/>
                  <a:gd name="T56" fmla="*/ 5 w 1795"/>
                  <a:gd name="T57" fmla="*/ 1450 h 1793"/>
                  <a:gd name="T58" fmla="*/ 0 w 1795"/>
                  <a:gd name="T59" fmla="*/ 410 h 1793"/>
                  <a:gd name="T60" fmla="*/ 20 w 1795"/>
                  <a:gd name="T61" fmla="*/ 281 h 1793"/>
                  <a:gd name="T62" fmla="*/ 79 w 1795"/>
                  <a:gd name="T63" fmla="*/ 167 h 1793"/>
                  <a:gd name="T64" fmla="*/ 168 w 1795"/>
                  <a:gd name="T65" fmla="*/ 80 h 1793"/>
                  <a:gd name="T66" fmla="*/ 280 w 1795"/>
                  <a:gd name="T67" fmla="*/ 21 h 1793"/>
                  <a:gd name="T68" fmla="*/ 409 w 1795"/>
                  <a:gd name="T69" fmla="*/ 0 h 17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95" h="1793">
                    <a:moveTo>
                      <a:pt x="409" y="313"/>
                    </a:moveTo>
                    <a:lnTo>
                      <a:pt x="379" y="319"/>
                    </a:lnTo>
                    <a:lnTo>
                      <a:pt x="354" y="332"/>
                    </a:lnTo>
                    <a:lnTo>
                      <a:pt x="333" y="353"/>
                    </a:lnTo>
                    <a:lnTo>
                      <a:pt x="318" y="379"/>
                    </a:lnTo>
                    <a:lnTo>
                      <a:pt x="314" y="410"/>
                    </a:lnTo>
                    <a:lnTo>
                      <a:pt x="314" y="1383"/>
                    </a:lnTo>
                    <a:lnTo>
                      <a:pt x="318" y="1414"/>
                    </a:lnTo>
                    <a:lnTo>
                      <a:pt x="333" y="1440"/>
                    </a:lnTo>
                    <a:lnTo>
                      <a:pt x="354" y="1461"/>
                    </a:lnTo>
                    <a:lnTo>
                      <a:pt x="379" y="1474"/>
                    </a:lnTo>
                    <a:lnTo>
                      <a:pt x="409" y="1480"/>
                    </a:lnTo>
                    <a:lnTo>
                      <a:pt x="1386" y="1480"/>
                    </a:lnTo>
                    <a:lnTo>
                      <a:pt x="1416" y="1474"/>
                    </a:lnTo>
                    <a:lnTo>
                      <a:pt x="1442" y="1461"/>
                    </a:lnTo>
                    <a:lnTo>
                      <a:pt x="1463" y="1440"/>
                    </a:lnTo>
                    <a:lnTo>
                      <a:pt x="1477" y="1414"/>
                    </a:lnTo>
                    <a:lnTo>
                      <a:pt x="1482" y="1383"/>
                    </a:lnTo>
                    <a:lnTo>
                      <a:pt x="1482" y="410"/>
                    </a:lnTo>
                    <a:lnTo>
                      <a:pt x="1477" y="379"/>
                    </a:lnTo>
                    <a:lnTo>
                      <a:pt x="1463" y="353"/>
                    </a:lnTo>
                    <a:lnTo>
                      <a:pt x="1442" y="332"/>
                    </a:lnTo>
                    <a:lnTo>
                      <a:pt x="1416" y="319"/>
                    </a:lnTo>
                    <a:lnTo>
                      <a:pt x="1386" y="313"/>
                    </a:lnTo>
                    <a:lnTo>
                      <a:pt x="409" y="313"/>
                    </a:lnTo>
                    <a:close/>
                    <a:moveTo>
                      <a:pt x="409" y="0"/>
                    </a:moveTo>
                    <a:lnTo>
                      <a:pt x="1386" y="0"/>
                    </a:lnTo>
                    <a:lnTo>
                      <a:pt x="1452" y="6"/>
                    </a:lnTo>
                    <a:lnTo>
                      <a:pt x="1514" y="21"/>
                    </a:lnTo>
                    <a:lnTo>
                      <a:pt x="1573" y="46"/>
                    </a:lnTo>
                    <a:lnTo>
                      <a:pt x="1626" y="80"/>
                    </a:lnTo>
                    <a:lnTo>
                      <a:pt x="1674" y="120"/>
                    </a:lnTo>
                    <a:lnTo>
                      <a:pt x="1715" y="167"/>
                    </a:lnTo>
                    <a:lnTo>
                      <a:pt x="1750" y="222"/>
                    </a:lnTo>
                    <a:lnTo>
                      <a:pt x="1774" y="281"/>
                    </a:lnTo>
                    <a:lnTo>
                      <a:pt x="1789" y="343"/>
                    </a:lnTo>
                    <a:lnTo>
                      <a:pt x="1795" y="410"/>
                    </a:lnTo>
                    <a:lnTo>
                      <a:pt x="1795" y="1383"/>
                    </a:lnTo>
                    <a:lnTo>
                      <a:pt x="1789" y="1450"/>
                    </a:lnTo>
                    <a:lnTo>
                      <a:pt x="1774" y="1512"/>
                    </a:lnTo>
                    <a:lnTo>
                      <a:pt x="1750" y="1571"/>
                    </a:lnTo>
                    <a:lnTo>
                      <a:pt x="1715" y="1626"/>
                    </a:lnTo>
                    <a:lnTo>
                      <a:pt x="1674" y="1673"/>
                    </a:lnTo>
                    <a:lnTo>
                      <a:pt x="1626" y="1715"/>
                    </a:lnTo>
                    <a:lnTo>
                      <a:pt x="1573" y="1747"/>
                    </a:lnTo>
                    <a:lnTo>
                      <a:pt x="1514" y="1772"/>
                    </a:lnTo>
                    <a:lnTo>
                      <a:pt x="1452" y="1789"/>
                    </a:lnTo>
                    <a:lnTo>
                      <a:pt x="1386" y="1793"/>
                    </a:lnTo>
                    <a:lnTo>
                      <a:pt x="409" y="1793"/>
                    </a:lnTo>
                    <a:lnTo>
                      <a:pt x="343" y="1789"/>
                    </a:lnTo>
                    <a:lnTo>
                      <a:pt x="280" y="1772"/>
                    </a:lnTo>
                    <a:lnTo>
                      <a:pt x="221" y="1747"/>
                    </a:lnTo>
                    <a:lnTo>
                      <a:pt x="168" y="1715"/>
                    </a:lnTo>
                    <a:lnTo>
                      <a:pt x="121" y="1673"/>
                    </a:lnTo>
                    <a:lnTo>
                      <a:pt x="79" y="1626"/>
                    </a:lnTo>
                    <a:lnTo>
                      <a:pt x="47" y="1571"/>
                    </a:lnTo>
                    <a:lnTo>
                      <a:pt x="20" y="1512"/>
                    </a:lnTo>
                    <a:lnTo>
                      <a:pt x="5" y="1450"/>
                    </a:lnTo>
                    <a:lnTo>
                      <a:pt x="0" y="1383"/>
                    </a:lnTo>
                    <a:lnTo>
                      <a:pt x="0" y="410"/>
                    </a:lnTo>
                    <a:lnTo>
                      <a:pt x="5" y="343"/>
                    </a:lnTo>
                    <a:lnTo>
                      <a:pt x="20" y="281"/>
                    </a:lnTo>
                    <a:lnTo>
                      <a:pt x="45" y="222"/>
                    </a:lnTo>
                    <a:lnTo>
                      <a:pt x="79" y="167"/>
                    </a:lnTo>
                    <a:lnTo>
                      <a:pt x="121" y="120"/>
                    </a:lnTo>
                    <a:lnTo>
                      <a:pt x="168" y="80"/>
                    </a:lnTo>
                    <a:lnTo>
                      <a:pt x="221" y="46"/>
                    </a:lnTo>
                    <a:lnTo>
                      <a:pt x="280" y="21"/>
                    </a:lnTo>
                    <a:lnTo>
                      <a:pt x="343" y="6"/>
                    </a:lnTo>
                    <a:lnTo>
                      <a:pt x="409" y="0"/>
                    </a:lnTo>
                    <a:close/>
                  </a:path>
                </a:pathLst>
              </a:custGeom>
              <a:grpFill/>
              <a:ln w="0">
                <a:solidFill>
                  <a:schemeClr val="bg1"/>
                </a:solidFill>
                <a:prstDash val="solid"/>
                <a:round/>
                <a:headEnd/>
                <a:tailEnd/>
              </a:ln>
            </p:spPr>
            <p:txBody>
              <a:bodyPr vert="horz" wrap="square" lIns="68580" tIns="34290" rIns="68580" bIns="34290" numCol="1" anchor="t" anchorCtr="0" compatLnSpc="1">
                <a:prstTxWarp prst="textNoShape">
                  <a:avLst/>
                </a:prstTxWarp>
              </a:bodyPr>
              <a:lstStyle/>
              <a:p>
                <a:endParaRPr lang="en-US" sz="1013"/>
              </a:p>
            </p:txBody>
          </p:sp>
          <p:sp>
            <p:nvSpPr>
              <p:cNvPr id="41" name="Freeform 14"/>
              <p:cNvSpPr>
                <a:spLocks noEditPoints="1"/>
              </p:cNvSpPr>
              <p:nvPr/>
            </p:nvSpPr>
            <p:spPr bwMode="auto">
              <a:xfrm>
                <a:off x="5418138" y="-3698875"/>
                <a:ext cx="1423988" cy="1423988"/>
              </a:xfrm>
              <a:custGeom>
                <a:avLst/>
                <a:gdLst>
                  <a:gd name="T0" fmla="*/ 379 w 1794"/>
                  <a:gd name="T1" fmla="*/ 319 h 1795"/>
                  <a:gd name="T2" fmla="*/ 332 w 1794"/>
                  <a:gd name="T3" fmla="*/ 353 h 1795"/>
                  <a:gd name="T4" fmla="*/ 313 w 1794"/>
                  <a:gd name="T5" fmla="*/ 410 h 1795"/>
                  <a:gd name="T6" fmla="*/ 318 w 1794"/>
                  <a:gd name="T7" fmla="*/ 1414 h 1795"/>
                  <a:gd name="T8" fmla="*/ 353 w 1794"/>
                  <a:gd name="T9" fmla="*/ 1461 h 1795"/>
                  <a:gd name="T10" fmla="*/ 409 w 1794"/>
                  <a:gd name="T11" fmla="*/ 1480 h 1795"/>
                  <a:gd name="T12" fmla="*/ 1414 w 1794"/>
                  <a:gd name="T13" fmla="*/ 1474 h 1795"/>
                  <a:gd name="T14" fmla="*/ 1462 w 1794"/>
                  <a:gd name="T15" fmla="*/ 1440 h 1795"/>
                  <a:gd name="T16" fmla="*/ 1481 w 1794"/>
                  <a:gd name="T17" fmla="*/ 1383 h 1795"/>
                  <a:gd name="T18" fmla="*/ 1475 w 1794"/>
                  <a:gd name="T19" fmla="*/ 379 h 1795"/>
                  <a:gd name="T20" fmla="*/ 1441 w 1794"/>
                  <a:gd name="T21" fmla="*/ 332 h 1795"/>
                  <a:gd name="T22" fmla="*/ 1384 w 1794"/>
                  <a:gd name="T23" fmla="*/ 313 h 1795"/>
                  <a:gd name="T24" fmla="*/ 409 w 1794"/>
                  <a:gd name="T25" fmla="*/ 0 h 1795"/>
                  <a:gd name="T26" fmla="*/ 1450 w 1794"/>
                  <a:gd name="T27" fmla="*/ 6 h 1795"/>
                  <a:gd name="T28" fmla="*/ 1572 w 1794"/>
                  <a:gd name="T29" fmla="*/ 46 h 1795"/>
                  <a:gd name="T30" fmla="*/ 1674 w 1794"/>
                  <a:gd name="T31" fmla="*/ 120 h 1795"/>
                  <a:gd name="T32" fmla="*/ 1748 w 1794"/>
                  <a:gd name="T33" fmla="*/ 222 h 1795"/>
                  <a:gd name="T34" fmla="*/ 1790 w 1794"/>
                  <a:gd name="T35" fmla="*/ 343 h 1795"/>
                  <a:gd name="T36" fmla="*/ 1794 w 1794"/>
                  <a:gd name="T37" fmla="*/ 1385 h 1795"/>
                  <a:gd name="T38" fmla="*/ 1773 w 1794"/>
                  <a:gd name="T39" fmla="*/ 1514 h 1795"/>
                  <a:gd name="T40" fmla="*/ 1716 w 1794"/>
                  <a:gd name="T41" fmla="*/ 1626 h 1795"/>
                  <a:gd name="T42" fmla="*/ 1627 w 1794"/>
                  <a:gd name="T43" fmla="*/ 1715 h 1795"/>
                  <a:gd name="T44" fmla="*/ 1513 w 1794"/>
                  <a:gd name="T45" fmla="*/ 1774 h 1795"/>
                  <a:gd name="T46" fmla="*/ 1384 w 1794"/>
                  <a:gd name="T47" fmla="*/ 1795 h 1795"/>
                  <a:gd name="T48" fmla="*/ 343 w 1794"/>
                  <a:gd name="T49" fmla="*/ 1789 h 1795"/>
                  <a:gd name="T50" fmla="*/ 222 w 1794"/>
                  <a:gd name="T51" fmla="*/ 1749 h 1795"/>
                  <a:gd name="T52" fmla="*/ 119 w 1794"/>
                  <a:gd name="T53" fmla="*/ 1673 h 1795"/>
                  <a:gd name="T54" fmla="*/ 45 w 1794"/>
                  <a:gd name="T55" fmla="*/ 1573 h 1795"/>
                  <a:gd name="T56" fmla="*/ 6 w 1794"/>
                  <a:gd name="T57" fmla="*/ 1450 h 1795"/>
                  <a:gd name="T58" fmla="*/ 0 w 1794"/>
                  <a:gd name="T59" fmla="*/ 410 h 1795"/>
                  <a:gd name="T60" fmla="*/ 21 w 1794"/>
                  <a:gd name="T61" fmla="*/ 281 h 1795"/>
                  <a:gd name="T62" fmla="*/ 80 w 1794"/>
                  <a:gd name="T63" fmla="*/ 167 h 1795"/>
                  <a:gd name="T64" fmla="*/ 167 w 1794"/>
                  <a:gd name="T65" fmla="*/ 80 h 1795"/>
                  <a:gd name="T66" fmla="*/ 281 w 1794"/>
                  <a:gd name="T67" fmla="*/ 21 h 1795"/>
                  <a:gd name="T68" fmla="*/ 409 w 1794"/>
                  <a:gd name="T69" fmla="*/ 0 h 1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94" h="1795">
                    <a:moveTo>
                      <a:pt x="409" y="313"/>
                    </a:moveTo>
                    <a:lnTo>
                      <a:pt x="379" y="319"/>
                    </a:lnTo>
                    <a:lnTo>
                      <a:pt x="353" y="332"/>
                    </a:lnTo>
                    <a:lnTo>
                      <a:pt x="332" y="353"/>
                    </a:lnTo>
                    <a:lnTo>
                      <a:pt x="318" y="379"/>
                    </a:lnTo>
                    <a:lnTo>
                      <a:pt x="313" y="410"/>
                    </a:lnTo>
                    <a:lnTo>
                      <a:pt x="313" y="1383"/>
                    </a:lnTo>
                    <a:lnTo>
                      <a:pt x="318" y="1414"/>
                    </a:lnTo>
                    <a:lnTo>
                      <a:pt x="332" y="1440"/>
                    </a:lnTo>
                    <a:lnTo>
                      <a:pt x="353" y="1461"/>
                    </a:lnTo>
                    <a:lnTo>
                      <a:pt x="379" y="1474"/>
                    </a:lnTo>
                    <a:lnTo>
                      <a:pt x="409" y="1480"/>
                    </a:lnTo>
                    <a:lnTo>
                      <a:pt x="1384" y="1480"/>
                    </a:lnTo>
                    <a:lnTo>
                      <a:pt x="1414" y="1474"/>
                    </a:lnTo>
                    <a:lnTo>
                      <a:pt x="1441" y="1461"/>
                    </a:lnTo>
                    <a:lnTo>
                      <a:pt x="1462" y="1440"/>
                    </a:lnTo>
                    <a:lnTo>
                      <a:pt x="1475" y="1414"/>
                    </a:lnTo>
                    <a:lnTo>
                      <a:pt x="1481" y="1383"/>
                    </a:lnTo>
                    <a:lnTo>
                      <a:pt x="1481" y="410"/>
                    </a:lnTo>
                    <a:lnTo>
                      <a:pt x="1475" y="379"/>
                    </a:lnTo>
                    <a:lnTo>
                      <a:pt x="1462" y="353"/>
                    </a:lnTo>
                    <a:lnTo>
                      <a:pt x="1441" y="332"/>
                    </a:lnTo>
                    <a:lnTo>
                      <a:pt x="1414" y="319"/>
                    </a:lnTo>
                    <a:lnTo>
                      <a:pt x="1384" y="313"/>
                    </a:lnTo>
                    <a:lnTo>
                      <a:pt x="409" y="313"/>
                    </a:lnTo>
                    <a:close/>
                    <a:moveTo>
                      <a:pt x="409" y="0"/>
                    </a:moveTo>
                    <a:lnTo>
                      <a:pt x="1384" y="0"/>
                    </a:lnTo>
                    <a:lnTo>
                      <a:pt x="1450" y="6"/>
                    </a:lnTo>
                    <a:lnTo>
                      <a:pt x="1513" y="21"/>
                    </a:lnTo>
                    <a:lnTo>
                      <a:pt x="1572" y="46"/>
                    </a:lnTo>
                    <a:lnTo>
                      <a:pt x="1627" y="80"/>
                    </a:lnTo>
                    <a:lnTo>
                      <a:pt x="1674" y="120"/>
                    </a:lnTo>
                    <a:lnTo>
                      <a:pt x="1716" y="167"/>
                    </a:lnTo>
                    <a:lnTo>
                      <a:pt x="1748" y="222"/>
                    </a:lnTo>
                    <a:lnTo>
                      <a:pt x="1773" y="281"/>
                    </a:lnTo>
                    <a:lnTo>
                      <a:pt x="1790" y="343"/>
                    </a:lnTo>
                    <a:lnTo>
                      <a:pt x="1794" y="410"/>
                    </a:lnTo>
                    <a:lnTo>
                      <a:pt x="1794" y="1385"/>
                    </a:lnTo>
                    <a:lnTo>
                      <a:pt x="1790" y="1452"/>
                    </a:lnTo>
                    <a:lnTo>
                      <a:pt x="1773" y="1514"/>
                    </a:lnTo>
                    <a:lnTo>
                      <a:pt x="1748" y="1573"/>
                    </a:lnTo>
                    <a:lnTo>
                      <a:pt x="1716" y="1626"/>
                    </a:lnTo>
                    <a:lnTo>
                      <a:pt x="1674" y="1675"/>
                    </a:lnTo>
                    <a:lnTo>
                      <a:pt x="1627" y="1715"/>
                    </a:lnTo>
                    <a:lnTo>
                      <a:pt x="1572" y="1749"/>
                    </a:lnTo>
                    <a:lnTo>
                      <a:pt x="1513" y="1774"/>
                    </a:lnTo>
                    <a:lnTo>
                      <a:pt x="1450" y="1789"/>
                    </a:lnTo>
                    <a:lnTo>
                      <a:pt x="1384" y="1795"/>
                    </a:lnTo>
                    <a:lnTo>
                      <a:pt x="409" y="1795"/>
                    </a:lnTo>
                    <a:lnTo>
                      <a:pt x="343" y="1789"/>
                    </a:lnTo>
                    <a:lnTo>
                      <a:pt x="281" y="1774"/>
                    </a:lnTo>
                    <a:lnTo>
                      <a:pt x="222" y="1749"/>
                    </a:lnTo>
                    <a:lnTo>
                      <a:pt x="167" y="1715"/>
                    </a:lnTo>
                    <a:lnTo>
                      <a:pt x="119" y="1673"/>
                    </a:lnTo>
                    <a:lnTo>
                      <a:pt x="80" y="1626"/>
                    </a:lnTo>
                    <a:lnTo>
                      <a:pt x="45" y="1573"/>
                    </a:lnTo>
                    <a:lnTo>
                      <a:pt x="21" y="1514"/>
                    </a:lnTo>
                    <a:lnTo>
                      <a:pt x="6" y="1450"/>
                    </a:lnTo>
                    <a:lnTo>
                      <a:pt x="0" y="1383"/>
                    </a:lnTo>
                    <a:lnTo>
                      <a:pt x="0" y="410"/>
                    </a:lnTo>
                    <a:lnTo>
                      <a:pt x="6" y="343"/>
                    </a:lnTo>
                    <a:lnTo>
                      <a:pt x="21" y="281"/>
                    </a:lnTo>
                    <a:lnTo>
                      <a:pt x="45" y="222"/>
                    </a:lnTo>
                    <a:lnTo>
                      <a:pt x="80" y="167"/>
                    </a:lnTo>
                    <a:lnTo>
                      <a:pt x="119" y="120"/>
                    </a:lnTo>
                    <a:lnTo>
                      <a:pt x="167" y="80"/>
                    </a:lnTo>
                    <a:lnTo>
                      <a:pt x="222" y="46"/>
                    </a:lnTo>
                    <a:lnTo>
                      <a:pt x="281" y="21"/>
                    </a:lnTo>
                    <a:lnTo>
                      <a:pt x="343" y="6"/>
                    </a:lnTo>
                    <a:lnTo>
                      <a:pt x="409" y="0"/>
                    </a:lnTo>
                    <a:close/>
                  </a:path>
                </a:pathLst>
              </a:custGeom>
              <a:grpFill/>
              <a:ln w="0">
                <a:solidFill>
                  <a:schemeClr val="bg1"/>
                </a:solidFill>
                <a:prstDash val="solid"/>
                <a:round/>
                <a:headEnd/>
                <a:tailEnd/>
              </a:ln>
            </p:spPr>
            <p:txBody>
              <a:bodyPr vert="horz" wrap="square" lIns="68580" tIns="34290" rIns="68580" bIns="34290" numCol="1" anchor="t" anchorCtr="0" compatLnSpc="1">
                <a:prstTxWarp prst="textNoShape">
                  <a:avLst/>
                </a:prstTxWarp>
              </a:bodyPr>
              <a:lstStyle/>
              <a:p>
                <a:endParaRPr lang="en-US" sz="1013"/>
              </a:p>
            </p:txBody>
          </p:sp>
        </p:grpSp>
      </p:grpSp>
      <p:grpSp>
        <p:nvGrpSpPr>
          <p:cNvPr id="7" name="Group 6"/>
          <p:cNvGrpSpPr/>
          <p:nvPr/>
        </p:nvGrpSpPr>
        <p:grpSpPr>
          <a:xfrm>
            <a:off x="6163627" y="1265096"/>
            <a:ext cx="2389571" cy="2657150"/>
            <a:chOff x="8218170" y="1686794"/>
            <a:chExt cx="3186094" cy="3542866"/>
          </a:xfrm>
        </p:grpSpPr>
        <p:grpSp>
          <p:nvGrpSpPr>
            <p:cNvPr id="34" name="Group 33"/>
            <p:cNvGrpSpPr/>
            <p:nvPr/>
          </p:nvGrpSpPr>
          <p:grpSpPr>
            <a:xfrm>
              <a:off x="8218170" y="1686794"/>
              <a:ext cx="3186094" cy="3542866"/>
              <a:chOff x="8830299" y="1794544"/>
              <a:chExt cx="1961835" cy="2181515"/>
            </a:xfrm>
          </p:grpSpPr>
          <p:grpSp>
            <p:nvGrpSpPr>
              <p:cNvPr id="22" name="Group 72"/>
              <p:cNvGrpSpPr/>
              <p:nvPr/>
            </p:nvGrpSpPr>
            <p:grpSpPr>
              <a:xfrm>
                <a:off x="8830299" y="3521227"/>
                <a:ext cx="1961835" cy="454832"/>
                <a:chOff x="5443477" y="1564090"/>
                <a:chExt cx="1449071" cy="335952"/>
              </a:xfrm>
            </p:grpSpPr>
            <p:sp>
              <p:nvSpPr>
                <p:cNvPr id="23" name="Text Placeholder 3"/>
                <p:cNvSpPr txBox="1">
                  <a:spLocks/>
                </p:cNvSpPr>
                <p:nvPr/>
              </p:nvSpPr>
              <p:spPr>
                <a:xfrm>
                  <a:off x="5778902" y="1564090"/>
                  <a:ext cx="778212" cy="335952"/>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685784">
                    <a:spcBef>
                      <a:spcPct val="20000"/>
                    </a:spcBef>
                    <a:defRPr/>
                  </a:pPr>
                  <a:r>
                    <a:rPr lang="en-US" sz="1800" b="1" dirty="0">
                      <a:solidFill>
                        <a:schemeClr val="accent6">
                          <a:lumMod val="50000"/>
                        </a:schemeClr>
                      </a:solidFill>
                      <a:latin typeface="+mj-lt"/>
                    </a:rPr>
                    <a:t>Unsecure</a:t>
                  </a:r>
                  <a:br>
                    <a:rPr lang="en-US" sz="1800" b="1" dirty="0">
                      <a:solidFill>
                        <a:schemeClr val="accent6">
                          <a:lumMod val="50000"/>
                        </a:schemeClr>
                      </a:solidFill>
                      <a:latin typeface="+mj-lt"/>
                    </a:rPr>
                  </a:br>
                  <a:r>
                    <a:rPr lang="en-US" sz="1800" b="1" dirty="0">
                      <a:solidFill>
                        <a:schemeClr val="accent6">
                          <a:lumMod val="50000"/>
                        </a:schemeClr>
                      </a:solidFill>
                      <a:latin typeface="+mj-lt"/>
                    </a:rPr>
                    <a:t>Info Exchange</a:t>
                  </a:r>
                </a:p>
              </p:txBody>
            </p:sp>
            <p:sp>
              <p:nvSpPr>
                <p:cNvPr id="24" name="Text Placeholder 3"/>
                <p:cNvSpPr txBox="1">
                  <a:spLocks/>
                </p:cNvSpPr>
                <p:nvPr/>
              </p:nvSpPr>
              <p:spPr>
                <a:xfrm>
                  <a:off x="5443477" y="1729896"/>
                  <a:ext cx="1449071" cy="9798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685784">
                    <a:spcBef>
                      <a:spcPct val="20000"/>
                    </a:spcBef>
                    <a:defRPr/>
                  </a:pPr>
                  <a:endParaRPr lang="en-US" sz="1050" dirty="0">
                    <a:solidFill>
                      <a:schemeClr val="tx1">
                        <a:lumMod val="50000"/>
                        <a:lumOff val="50000"/>
                      </a:schemeClr>
                    </a:solidFill>
                  </a:endParaRPr>
                </a:p>
              </p:txBody>
            </p:sp>
          </p:grpSp>
          <p:grpSp>
            <p:nvGrpSpPr>
              <p:cNvPr id="33" name="Group 32"/>
              <p:cNvGrpSpPr/>
              <p:nvPr/>
            </p:nvGrpSpPr>
            <p:grpSpPr>
              <a:xfrm>
                <a:off x="9080108" y="1794544"/>
                <a:ext cx="1482013" cy="1740988"/>
                <a:chOff x="9080108" y="1794544"/>
                <a:chExt cx="1482013" cy="1740988"/>
              </a:xfrm>
            </p:grpSpPr>
            <p:sp>
              <p:nvSpPr>
                <p:cNvPr id="4" name="Freeform 55"/>
                <p:cNvSpPr/>
                <p:nvPr/>
              </p:nvSpPr>
              <p:spPr>
                <a:xfrm rot="16200000">
                  <a:off x="9002289" y="1975699"/>
                  <a:ext cx="1637824" cy="1481841"/>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 fmla="*/ 0 w 1324961"/>
                    <a:gd name="connsiteY0" fmla="*/ 0 h 1468980"/>
                    <a:gd name="connsiteX1" fmla="*/ 769166 w 1324961"/>
                    <a:gd name="connsiteY1" fmla="*/ 0 h 1468980"/>
                    <a:gd name="connsiteX2" fmla="*/ 1324961 w 1324961"/>
                    <a:gd name="connsiteY2" fmla="*/ 2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 fmla="*/ 0 w 1324963"/>
                    <a:gd name="connsiteY0" fmla="*/ 0 h 1468983"/>
                    <a:gd name="connsiteX1" fmla="*/ 769166 w 1324963"/>
                    <a:gd name="connsiteY1" fmla="*/ 0 h 1468983"/>
                    <a:gd name="connsiteX2" fmla="*/ 1324961 w 1324963"/>
                    <a:gd name="connsiteY2" fmla="*/ 2 h 1468983"/>
                    <a:gd name="connsiteX3" fmla="*/ 1324961 w 1324963"/>
                    <a:gd name="connsiteY3" fmla="*/ 734490 h 1468983"/>
                    <a:gd name="connsiteX4" fmla="*/ 769166 w 1324963"/>
                    <a:gd name="connsiteY4" fmla="*/ 1468980 h 1468983"/>
                    <a:gd name="connsiteX5" fmla="*/ 1324963 w 1324963"/>
                    <a:gd name="connsiteY5" fmla="*/ 1468983 h 1468983"/>
                    <a:gd name="connsiteX6" fmla="*/ 0 w 1324963"/>
                    <a:gd name="connsiteY6" fmla="*/ 1468980 h 1468983"/>
                    <a:gd name="connsiteX7" fmla="*/ 555795 w 1324963"/>
                    <a:gd name="connsiteY7" fmla="*/ 734490 h 1468983"/>
                    <a:gd name="connsiteX8" fmla="*/ 0 w 1324963"/>
                    <a:gd name="connsiteY8" fmla="*/ 0 h 1468983"/>
                    <a:gd name="connsiteX0" fmla="*/ 0 w 1324964"/>
                    <a:gd name="connsiteY0" fmla="*/ 0 h 1468983"/>
                    <a:gd name="connsiteX1" fmla="*/ 769166 w 1324964"/>
                    <a:gd name="connsiteY1" fmla="*/ 0 h 1468983"/>
                    <a:gd name="connsiteX2" fmla="*/ 1324961 w 1324964"/>
                    <a:gd name="connsiteY2" fmla="*/ 2 h 1468983"/>
                    <a:gd name="connsiteX3" fmla="*/ 1324961 w 1324964"/>
                    <a:gd name="connsiteY3" fmla="*/ 734490 h 1468983"/>
                    <a:gd name="connsiteX4" fmla="*/ 1324964 w 1324964"/>
                    <a:gd name="connsiteY4" fmla="*/ 1324961 h 1468983"/>
                    <a:gd name="connsiteX5" fmla="*/ 1324963 w 1324964"/>
                    <a:gd name="connsiteY5" fmla="*/ 1468983 h 1468983"/>
                    <a:gd name="connsiteX6" fmla="*/ 0 w 1324964"/>
                    <a:gd name="connsiteY6" fmla="*/ 1468980 h 1468983"/>
                    <a:gd name="connsiteX7" fmla="*/ 555795 w 1324964"/>
                    <a:gd name="connsiteY7" fmla="*/ 734490 h 1468983"/>
                    <a:gd name="connsiteX8" fmla="*/ 0 w 1324964"/>
                    <a:gd name="connsiteY8" fmla="*/ 0 h 1468983"/>
                    <a:gd name="connsiteX0" fmla="*/ 0 w 1324964"/>
                    <a:gd name="connsiteY0" fmla="*/ 0 h 1468983"/>
                    <a:gd name="connsiteX1" fmla="*/ 769166 w 1324964"/>
                    <a:gd name="connsiteY1" fmla="*/ 0 h 1468983"/>
                    <a:gd name="connsiteX2" fmla="*/ 1324961 w 1324964"/>
                    <a:gd name="connsiteY2" fmla="*/ 2 h 1468983"/>
                    <a:gd name="connsiteX3" fmla="*/ 1324961 w 1324964"/>
                    <a:gd name="connsiteY3" fmla="*/ 734490 h 1468983"/>
                    <a:gd name="connsiteX4" fmla="*/ 1324964 w 1324964"/>
                    <a:gd name="connsiteY4" fmla="*/ 1324961 h 1468983"/>
                    <a:gd name="connsiteX5" fmla="*/ 1324963 w 1324964"/>
                    <a:gd name="connsiteY5" fmla="*/ 1468983 h 1468983"/>
                    <a:gd name="connsiteX6" fmla="*/ 0 w 1324964"/>
                    <a:gd name="connsiteY6" fmla="*/ 1468980 h 1468983"/>
                    <a:gd name="connsiteX7" fmla="*/ 403253 w 1324964"/>
                    <a:gd name="connsiteY7" fmla="*/ 734492 h 1468983"/>
                    <a:gd name="connsiteX8" fmla="*/ 0 w 1324964"/>
                    <a:gd name="connsiteY8" fmla="*/ 0 h 1468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 name="Freeform 71"/>
                <p:cNvSpPr/>
                <p:nvPr/>
              </p:nvSpPr>
              <p:spPr>
                <a:xfrm rot="16200000">
                  <a:off x="9002117" y="1872535"/>
                  <a:ext cx="1637824" cy="1481841"/>
                </a:xfrm>
                <a:custGeom>
                  <a:avLst/>
                  <a:gdLst>
                    <a:gd name="connsiteX0" fmla="*/ 0 w 1324961"/>
                    <a:gd name="connsiteY0" fmla="*/ 0 h 1468980"/>
                    <a:gd name="connsiteX1" fmla="*/ 769166 w 1324961"/>
                    <a:gd name="connsiteY1" fmla="*/ 0 h 1468980"/>
                    <a:gd name="connsiteX2" fmla="*/ 769166 w 1324961"/>
                    <a:gd name="connsiteY2" fmla="*/ 0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 fmla="*/ 0 w 1324961"/>
                    <a:gd name="connsiteY0" fmla="*/ 0 h 1468980"/>
                    <a:gd name="connsiteX1" fmla="*/ 769166 w 1324961"/>
                    <a:gd name="connsiteY1" fmla="*/ 0 h 1468980"/>
                    <a:gd name="connsiteX2" fmla="*/ 1324961 w 1324961"/>
                    <a:gd name="connsiteY2" fmla="*/ 2 h 1468980"/>
                    <a:gd name="connsiteX3" fmla="*/ 1324961 w 1324961"/>
                    <a:gd name="connsiteY3" fmla="*/ 734490 h 1468980"/>
                    <a:gd name="connsiteX4" fmla="*/ 769166 w 1324961"/>
                    <a:gd name="connsiteY4" fmla="*/ 1468980 h 1468980"/>
                    <a:gd name="connsiteX5" fmla="*/ 769166 w 1324961"/>
                    <a:gd name="connsiteY5" fmla="*/ 1468980 h 1468980"/>
                    <a:gd name="connsiteX6" fmla="*/ 0 w 1324961"/>
                    <a:gd name="connsiteY6" fmla="*/ 1468980 h 1468980"/>
                    <a:gd name="connsiteX7" fmla="*/ 555795 w 1324961"/>
                    <a:gd name="connsiteY7" fmla="*/ 734490 h 1468980"/>
                    <a:gd name="connsiteX8" fmla="*/ 0 w 1324961"/>
                    <a:gd name="connsiteY8" fmla="*/ 0 h 1468980"/>
                    <a:gd name="connsiteX0" fmla="*/ 0 w 1324963"/>
                    <a:gd name="connsiteY0" fmla="*/ 0 h 1468983"/>
                    <a:gd name="connsiteX1" fmla="*/ 769166 w 1324963"/>
                    <a:gd name="connsiteY1" fmla="*/ 0 h 1468983"/>
                    <a:gd name="connsiteX2" fmla="*/ 1324961 w 1324963"/>
                    <a:gd name="connsiteY2" fmla="*/ 2 h 1468983"/>
                    <a:gd name="connsiteX3" fmla="*/ 1324961 w 1324963"/>
                    <a:gd name="connsiteY3" fmla="*/ 734490 h 1468983"/>
                    <a:gd name="connsiteX4" fmla="*/ 769166 w 1324963"/>
                    <a:gd name="connsiteY4" fmla="*/ 1468980 h 1468983"/>
                    <a:gd name="connsiteX5" fmla="*/ 1324963 w 1324963"/>
                    <a:gd name="connsiteY5" fmla="*/ 1468983 h 1468983"/>
                    <a:gd name="connsiteX6" fmla="*/ 0 w 1324963"/>
                    <a:gd name="connsiteY6" fmla="*/ 1468980 h 1468983"/>
                    <a:gd name="connsiteX7" fmla="*/ 555795 w 1324963"/>
                    <a:gd name="connsiteY7" fmla="*/ 734490 h 1468983"/>
                    <a:gd name="connsiteX8" fmla="*/ 0 w 1324963"/>
                    <a:gd name="connsiteY8" fmla="*/ 0 h 1468983"/>
                    <a:gd name="connsiteX0" fmla="*/ 0 w 1324964"/>
                    <a:gd name="connsiteY0" fmla="*/ 0 h 1468983"/>
                    <a:gd name="connsiteX1" fmla="*/ 769166 w 1324964"/>
                    <a:gd name="connsiteY1" fmla="*/ 0 h 1468983"/>
                    <a:gd name="connsiteX2" fmla="*/ 1324961 w 1324964"/>
                    <a:gd name="connsiteY2" fmla="*/ 2 h 1468983"/>
                    <a:gd name="connsiteX3" fmla="*/ 1324961 w 1324964"/>
                    <a:gd name="connsiteY3" fmla="*/ 734490 h 1468983"/>
                    <a:gd name="connsiteX4" fmla="*/ 1324964 w 1324964"/>
                    <a:gd name="connsiteY4" fmla="*/ 1324961 h 1468983"/>
                    <a:gd name="connsiteX5" fmla="*/ 1324963 w 1324964"/>
                    <a:gd name="connsiteY5" fmla="*/ 1468983 h 1468983"/>
                    <a:gd name="connsiteX6" fmla="*/ 0 w 1324964"/>
                    <a:gd name="connsiteY6" fmla="*/ 1468980 h 1468983"/>
                    <a:gd name="connsiteX7" fmla="*/ 555795 w 1324964"/>
                    <a:gd name="connsiteY7" fmla="*/ 734490 h 1468983"/>
                    <a:gd name="connsiteX8" fmla="*/ 0 w 1324964"/>
                    <a:gd name="connsiteY8" fmla="*/ 0 h 1468983"/>
                    <a:gd name="connsiteX0" fmla="*/ 0 w 1324964"/>
                    <a:gd name="connsiteY0" fmla="*/ 0 h 1468983"/>
                    <a:gd name="connsiteX1" fmla="*/ 769166 w 1324964"/>
                    <a:gd name="connsiteY1" fmla="*/ 0 h 1468983"/>
                    <a:gd name="connsiteX2" fmla="*/ 1324961 w 1324964"/>
                    <a:gd name="connsiteY2" fmla="*/ 2 h 1468983"/>
                    <a:gd name="connsiteX3" fmla="*/ 1324961 w 1324964"/>
                    <a:gd name="connsiteY3" fmla="*/ 734490 h 1468983"/>
                    <a:gd name="connsiteX4" fmla="*/ 1324964 w 1324964"/>
                    <a:gd name="connsiteY4" fmla="*/ 1324961 h 1468983"/>
                    <a:gd name="connsiteX5" fmla="*/ 1324963 w 1324964"/>
                    <a:gd name="connsiteY5" fmla="*/ 1468983 h 1468983"/>
                    <a:gd name="connsiteX6" fmla="*/ 0 w 1324964"/>
                    <a:gd name="connsiteY6" fmla="*/ 1468980 h 1468983"/>
                    <a:gd name="connsiteX7" fmla="*/ 403253 w 1324964"/>
                    <a:gd name="connsiteY7" fmla="*/ 734492 h 1468983"/>
                    <a:gd name="connsiteX8" fmla="*/ 0 w 1324964"/>
                    <a:gd name="connsiteY8" fmla="*/ 0 h 1468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4964" h="1468983">
                      <a:moveTo>
                        <a:pt x="0" y="0"/>
                      </a:moveTo>
                      <a:lnTo>
                        <a:pt x="769166" y="0"/>
                      </a:lnTo>
                      <a:lnTo>
                        <a:pt x="1324961" y="2"/>
                      </a:lnTo>
                      <a:lnTo>
                        <a:pt x="1324961" y="734490"/>
                      </a:lnTo>
                      <a:cubicBezTo>
                        <a:pt x="1324962" y="931314"/>
                        <a:pt x="1324963" y="1128137"/>
                        <a:pt x="1324964" y="1324961"/>
                      </a:cubicBezTo>
                      <a:cubicBezTo>
                        <a:pt x="1324964" y="1372968"/>
                        <a:pt x="1324963" y="1420976"/>
                        <a:pt x="1324963" y="1468983"/>
                      </a:cubicBezTo>
                      <a:lnTo>
                        <a:pt x="0" y="1468980"/>
                      </a:lnTo>
                      <a:lnTo>
                        <a:pt x="403253" y="734492"/>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sp>
          <p:nvSpPr>
            <p:cNvPr id="42" name="Freeform 51"/>
            <p:cNvSpPr>
              <a:spLocks/>
            </p:cNvSpPr>
            <p:nvPr/>
          </p:nvSpPr>
          <p:spPr bwMode="auto">
            <a:xfrm>
              <a:off x="9330043" y="2226674"/>
              <a:ext cx="1168304" cy="1006720"/>
            </a:xfrm>
            <a:custGeom>
              <a:avLst/>
              <a:gdLst>
                <a:gd name="T0" fmla="*/ 663 w 6277"/>
                <a:gd name="T1" fmla="*/ 19 h 5410"/>
                <a:gd name="T2" fmla="*/ 6016 w 6277"/>
                <a:gd name="T3" fmla="*/ 2250 h 5410"/>
                <a:gd name="T4" fmla="*/ 6170 w 6277"/>
                <a:gd name="T5" fmla="*/ 2383 h 5410"/>
                <a:gd name="T6" fmla="*/ 6259 w 6277"/>
                <a:gd name="T7" fmla="*/ 2566 h 5410"/>
                <a:gd name="T8" fmla="*/ 6273 w 6277"/>
                <a:gd name="T9" fmla="*/ 2776 h 5410"/>
                <a:gd name="T10" fmla="*/ 6208 w 6277"/>
                <a:gd name="T11" fmla="*/ 2970 h 5410"/>
                <a:gd name="T12" fmla="*/ 6073 w 6277"/>
                <a:gd name="T13" fmla="*/ 3124 h 5410"/>
                <a:gd name="T14" fmla="*/ 732 w 6277"/>
                <a:gd name="T15" fmla="*/ 5370 h 5410"/>
                <a:gd name="T16" fmla="*/ 528 w 6277"/>
                <a:gd name="T17" fmla="*/ 5410 h 5410"/>
                <a:gd name="T18" fmla="*/ 320 w 6277"/>
                <a:gd name="T19" fmla="*/ 5366 h 5410"/>
                <a:gd name="T20" fmla="*/ 145 w 6277"/>
                <a:gd name="T21" fmla="*/ 5242 h 5410"/>
                <a:gd name="T22" fmla="*/ 32 w 6277"/>
                <a:gd name="T23" fmla="*/ 5059 h 5410"/>
                <a:gd name="T24" fmla="*/ 0 w 6277"/>
                <a:gd name="T25" fmla="*/ 4854 h 5410"/>
                <a:gd name="T26" fmla="*/ 55 w 6277"/>
                <a:gd name="T27" fmla="*/ 4648 h 5410"/>
                <a:gd name="T28" fmla="*/ 932 w 6277"/>
                <a:gd name="T29" fmla="*/ 2897 h 5410"/>
                <a:gd name="T30" fmla="*/ 1027 w 6277"/>
                <a:gd name="T31" fmla="*/ 2865 h 5410"/>
                <a:gd name="T32" fmla="*/ 1126 w 6277"/>
                <a:gd name="T33" fmla="*/ 2899 h 5410"/>
                <a:gd name="T34" fmla="*/ 1181 w 6277"/>
                <a:gd name="T35" fmla="*/ 2987 h 5410"/>
                <a:gd name="T36" fmla="*/ 1168 w 6277"/>
                <a:gd name="T37" fmla="*/ 3090 h 5410"/>
                <a:gd name="T38" fmla="*/ 312 w 6277"/>
                <a:gd name="T39" fmla="*/ 4863 h 5410"/>
                <a:gd name="T40" fmla="*/ 328 w 6277"/>
                <a:gd name="T41" fmla="*/ 4956 h 5410"/>
                <a:gd name="T42" fmla="*/ 362 w 6277"/>
                <a:gd name="T43" fmla="*/ 5015 h 5410"/>
                <a:gd name="T44" fmla="*/ 396 w 6277"/>
                <a:gd name="T45" fmla="*/ 5050 h 5410"/>
                <a:gd name="T46" fmla="*/ 467 w 6277"/>
                <a:gd name="T47" fmla="*/ 5088 h 5410"/>
                <a:gd name="T48" fmla="*/ 570 w 6277"/>
                <a:gd name="T49" fmla="*/ 5092 h 5410"/>
                <a:gd name="T50" fmla="*/ 5867 w 6277"/>
                <a:gd name="T51" fmla="*/ 2884 h 5410"/>
                <a:gd name="T52" fmla="*/ 5935 w 6277"/>
                <a:gd name="T53" fmla="*/ 2810 h 5410"/>
                <a:gd name="T54" fmla="*/ 5958 w 6277"/>
                <a:gd name="T55" fmla="*/ 2737 h 5410"/>
                <a:gd name="T56" fmla="*/ 5962 w 6277"/>
                <a:gd name="T57" fmla="*/ 2692 h 5410"/>
                <a:gd name="T58" fmla="*/ 5947 w 6277"/>
                <a:gd name="T59" fmla="*/ 2625 h 5410"/>
                <a:gd name="T60" fmla="*/ 5895 w 6277"/>
                <a:gd name="T61" fmla="*/ 2549 h 5410"/>
                <a:gd name="T62" fmla="*/ 612 w 6277"/>
                <a:gd name="T63" fmla="*/ 332 h 5410"/>
                <a:gd name="T64" fmla="*/ 497 w 6277"/>
                <a:gd name="T65" fmla="*/ 315 h 5410"/>
                <a:gd name="T66" fmla="*/ 417 w 6277"/>
                <a:gd name="T67" fmla="*/ 347 h 5410"/>
                <a:gd name="T68" fmla="*/ 372 w 6277"/>
                <a:gd name="T69" fmla="*/ 383 h 5410"/>
                <a:gd name="T70" fmla="*/ 339 w 6277"/>
                <a:gd name="T71" fmla="*/ 429 h 5410"/>
                <a:gd name="T72" fmla="*/ 312 w 6277"/>
                <a:gd name="T73" fmla="*/ 513 h 5410"/>
                <a:gd name="T74" fmla="*/ 335 w 6277"/>
                <a:gd name="T75" fmla="*/ 625 h 5410"/>
                <a:gd name="T76" fmla="*/ 4034 w 6277"/>
                <a:gd name="T77" fmla="*/ 2484 h 5410"/>
                <a:gd name="T78" fmla="*/ 4121 w 6277"/>
                <a:gd name="T79" fmla="*/ 2562 h 5410"/>
                <a:gd name="T80" fmla="*/ 4127 w 6277"/>
                <a:gd name="T81" fmla="*/ 2684 h 5410"/>
                <a:gd name="T82" fmla="*/ 4049 w 6277"/>
                <a:gd name="T83" fmla="*/ 2772 h 5410"/>
                <a:gd name="T84" fmla="*/ 1014 w 6277"/>
                <a:gd name="T85" fmla="*/ 2545 h 5410"/>
                <a:gd name="T86" fmla="*/ 926 w 6277"/>
                <a:gd name="T87" fmla="*/ 2509 h 5410"/>
                <a:gd name="T88" fmla="*/ 55 w 6277"/>
                <a:gd name="T89" fmla="*/ 762 h 5410"/>
                <a:gd name="T90" fmla="*/ 0 w 6277"/>
                <a:gd name="T91" fmla="*/ 557 h 5410"/>
                <a:gd name="T92" fmla="*/ 32 w 6277"/>
                <a:gd name="T93" fmla="*/ 349 h 5410"/>
                <a:gd name="T94" fmla="*/ 145 w 6277"/>
                <a:gd name="T95" fmla="*/ 168 h 5410"/>
                <a:gd name="T96" fmla="*/ 318 w 6277"/>
                <a:gd name="T97" fmla="*/ 44 h 5410"/>
                <a:gd name="T98" fmla="*/ 524 w 6277"/>
                <a:gd name="T99" fmla="*/ 0 h 5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277" h="5410">
                  <a:moveTo>
                    <a:pt x="524" y="0"/>
                  </a:moveTo>
                  <a:lnTo>
                    <a:pt x="595" y="4"/>
                  </a:lnTo>
                  <a:lnTo>
                    <a:pt x="663" y="19"/>
                  </a:lnTo>
                  <a:lnTo>
                    <a:pt x="734" y="42"/>
                  </a:lnTo>
                  <a:lnTo>
                    <a:pt x="5951" y="2217"/>
                  </a:lnTo>
                  <a:lnTo>
                    <a:pt x="6016" y="2250"/>
                  </a:lnTo>
                  <a:lnTo>
                    <a:pt x="6073" y="2288"/>
                  </a:lnTo>
                  <a:lnTo>
                    <a:pt x="6126" y="2332"/>
                  </a:lnTo>
                  <a:lnTo>
                    <a:pt x="6170" y="2383"/>
                  </a:lnTo>
                  <a:lnTo>
                    <a:pt x="6208" y="2440"/>
                  </a:lnTo>
                  <a:lnTo>
                    <a:pt x="6237" y="2501"/>
                  </a:lnTo>
                  <a:lnTo>
                    <a:pt x="6259" y="2566"/>
                  </a:lnTo>
                  <a:lnTo>
                    <a:pt x="6273" y="2635"/>
                  </a:lnTo>
                  <a:lnTo>
                    <a:pt x="6277" y="2705"/>
                  </a:lnTo>
                  <a:lnTo>
                    <a:pt x="6273" y="2776"/>
                  </a:lnTo>
                  <a:lnTo>
                    <a:pt x="6259" y="2844"/>
                  </a:lnTo>
                  <a:lnTo>
                    <a:pt x="6237" y="2909"/>
                  </a:lnTo>
                  <a:lnTo>
                    <a:pt x="6208" y="2970"/>
                  </a:lnTo>
                  <a:lnTo>
                    <a:pt x="6170" y="3027"/>
                  </a:lnTo>
                  <a:lnTo>
                    <a:pt x="6124" y="3078"/>
                  </a:lnTo>
                  <a:lnTo>
                    <a:pt x="6073" y="3124"/>
                  </a:lnTo>
                  <a:lnTo>
                    <a:pt x="6016" y="3162"/>
                  </a:lnTo>
                  <a:lnTo>
                    <a:pt x="5951" y="3195"/>
                  </a:lnTo>
                  <a:lnTo>
                    <a:pt x="732" y="5370"/>
                  </a:lnTo>
                  <a:lnTo>
                    <a:pt x="665" y="5391"/>
                  </a:lnTo>
                  <a:lnTo>
                    <a:pt x="596" y="5406"/>
                  </a:lnTo>
                  <a:lnTo>
                    <a:pt x="528" y="5410"/>
                  </a:lnTo>
                  <a:lnTo>
                    <a:pt x="455" y="5406"/>
                  </a:lnTo>
                  <a:lnTo>
                    <a:pt x="387" y="5391"/>
                  </a:lnTo>
                  <a:lnTo>
                    <a:pt x="320" y="5366"/>
                  </a:lnTo>
                  <a:lnTo>
                    <a:pt x="257" y="5334"/>
                  </a:lnTo>
                  <a:lnTo>
                    <a:pt x="198" y="5292"/>
                  </a:lnTo>
                  <a:lnTo>
                    <a:pt x="145" y="5242"/>
                  </a:lnTo>
                  <a:lnTo>
                    <a:pt x="97" y="5185"/>
                  </a:lnTo>
                  <a:lnTo>
                    <a:pt x="61" y="5124"/>
                  </a:lnTo>
                  <a:lnTo>
                    <a:pt x="32" y="5059"/>
                  </a:lnTo>
                  <a:lnTo>
                    <a:pt x="11" y="4993"/>
                  </a:lnTo>
                  <a:lnTo>
                    <a:pt x="2" y="4924"/>
                  </a:lnTo>
                  <a:lnTo>
                    <a:pt x="0" y="4854"/>
                  </a:lnTo>
                  <a:lnTo>
                    <a:pt x="10" y="4785"/>
                  </a:lnTo>
                  <a:lnTo>
                    <a:pt x="27" y="4715"/>
                  </a:lnTo>
                  <a:lnTo>
                    <a:pt x="55" y="4648"/>
                  </a:lnTo>
                  <a:lnTo>
                    <a:pt x="886" y="2953"/>
                  </a:lnTo>
                  <a:lnTo>
                    <a:pt x="907" y="2922"/>
                  </a:lnTo>
                  <a:lnTo>
                    <a:pt x="932" y="2897"/>
                  </a:lnTo>
                  <a:lnTo>
                    <a:pt x="960" y="2878"/>
                  </a:lnTo>
                  <a:lnTo>
                    <a:pt x="993" y="2867"/>
                  </a:lnTo>
                  <a:lnTo>
                    <a:pt x="1027" y="2865"/>
                  </a:lnTo>
                  <a:lnTo>
                    <a:pt x="1061" y="2869"/>
                  </a:lnTo>
                  <a:lnTo>
                    <a:pt x="1096" y="2880"/>
                  </a:lnTo>
                  <a:lnTo>
                    <a:pt x="1126" y="2899"/>
                  </a:lnTo>
                  <a:lnTo>
                    <a:pt x="1151" y="2926"/>
                  </a:lnTo>
                  <a:lnTo>
                    <a:pt x="1170" y="2955"/>
                  </a:lnTo>
                  <a:lnTo>
                    <a:pt x="1181" y="2987"/>
                  </a:lnTo>
                  <a:lnTo>
                    <a:pt x="1185" y="3021"/>
                  </a:lnTo>
                  <a:lnTo>
                    <a:pt x="1179" y="3056"/>
                  </a:lnTo>
                  <a:lnTo>
                    <a:pt x="1168" y="3090"/>
                  </a:lnTo>
                  <a:lnTo>
                    <a:pt x="335" y="4785"/>
                  </a:lnTo>
                  <a:lnTo>
                    <a:pt x="320" y="4825"/>
                  </a:lnTo>
                  <a:lnTo>
                    <a:pt x="312" y="4863"/>
                  </a:lnTo>
                  <a:lnTo>
                    <a:pt x="312" y="4897"/>
                  </a:lnTo>
                  <a:lnTo>
                    <a:pt x="318" y="4930"/>
                  </a:lnTo>
                  <a:lnTo>
                    <a:pt x="328" y="4956"/>
                  </a:lnTo>
                  <a:lnTo>
                    <a:pt x="339" y="4981"/>
                  </a:lnTo>
                  <a:lnTo>
                    <a:pt x="351" y="5000"/>
                  </a:lnTo>
                  <a:lnTo>
                    <a:pt x="362" y="5015"/>
                  </a:lnTo>
                  <a:lnTo>
                    <a:pt x="372" y="5027"/>
                  </a:lnTo>
                  <a:lnTo>
                    <a:pt x="383" y="5038"/>
                  </a:lnTo>
                  <a:lnTo>
                    <a:pt x="396" y="5050"/>
                  </a:lnTo>
                  <a:lnTo>
                    <a:pt x="417" y="5063"/>
                  </a:lnTo>
                  <a:lnTo>
                    <a:pt x="440" y="5076"/>
                  </a:lnTo>
                  <a:lnTo>
                    <a:pt x="467" y="5088"/>
                  </a:lnTo>
                  <a:lnTo>
                    <a:pt x="497" y="5095"/>
                  </a:lnTo>
                  <a:lnTo>
                    <a:pt x="532" y="5097"/>
                  </a:lnTo>
                  <a:lnTo>
                    <a:pt x="570" y="5092"/>
                  </a:lnTo>
                  <a:lnTo>
                    <a:pt x="612" y="5078"/>
                  </a:lnTo>
                  <a:lnTo>
                    <a:pt x="5831" y="2903"/>
                  </a:lnTo>
                  <a:lnTo>
                    <a:pt x="5867" y="2884"/>
                  </a:lnTo>
                  <a:lnTo>
                    <a:pt x="5895" y="2861"/>
                  </a:lnTo>
                  <a:lnTo>
                    <a:pt x="5918" y="2837"/>
                  </a:lnTo>
                  <a:lnTo>
                    <a:pt x="5935" y="2810"/>
                  </a:lnTo>
                  <a:lnTo>
                    <a:pt x="5947" y="2785"/>
                  </a:lnTo>
                  <a:lnTo>
                    <a:pt x="5955" y="2760"/>
                  </a:lnTo>
                  <a:lnTo>
                    <a:pt x="5958" y="2737"/>
                  </a:lnTo>
                  <a:lnTo>
                    <a:pt x="5962" y="2718"/>
                  </a:lnTo>
                  <a:lnTo>
                    <a:pt x="5962" y="2705"/>
                  </a:lnTo>
                  <a:lnTo>
                    <a:pt x="5962" y="2692"/>
                  </a:lnTo>
                  <a:lnTo>
                    <a:pt x="5958" y="2673"/>
                  </a:lnTo>
                  <a:lnTo>
                    <a:pt x="5955" y="2650"/>
                  </a:lnTo>
                  <a:lnTo>
                    <a:pt x="5947" y="2625"/>
                  </a:lnTo>
                  <a:lnTo>
                    <a:pt x="5935" y="2600"/>
                  </a:lnTo>
                  <a:lnTo>
                    <a:pt x="5918" y="2574"/>
                  </a:lnTo>
                  <a:lnTo>
                    <a:pt x="5895" y="2549"/>
                  </a:lnTo>
                  <a:lnTo>
                    <a:pt x="5867" y="2526"/>
                  </a:lnTo>
                  <a:lnTo>
                    <a:pt x="5831" y="2507"/>
                  </a:lnTo>
                  <a:lnTo>
                    <a:pt x="612" y="332"/>
                  </a:lnTo>
                  <a:lnTo>
                    <a:pt x="570" y="319"/>
                  </a:lnTo>
                  <a:lnTo>
                    <a:pt x="532" y="313"/>
                  </a:lnTo>
                  <a:lnTo>
                    <a:pt x="497" y="315"/>
                  </a:lnTo>
                  <a:lnTo>
                    <a:pt x="467" y="322"/>
                  </a:lnTo>
                  <a:lnTo>
                    <a:pt x="440" y="334"/>
                  </a:lnTo>
                  <a:lnTo>
                    <a:pt x="417" y="347"/>
                  </a:lnTo>
                  <a:lnTo>
                    <a:pt x="396" y="360"/>
                  </a:lnTo>
                  <a:lnTo>
                    <a:pt x="383" y="372"/>
                  </a:lnTo>
                  <a:lnTo>
                    <a:pt x="372" y="383"/>
                  </a:lnTo>
                  <a:lnTo>
                    <a:pt x="362" y="395"/>
                  </a:lnTo>
                  <a:lnTo>
                    <a:pt x="351" y="410"/>
                  </a:lnTo>
                  <a:lnTo>
                    <a:pt x="339" y="429"/>
                  </a:lnTo>
                  <a:lnTo>
                    <a:pt x="328" y="454"/>
                  </a:lnTo>
                  <a:lnTo>
                    <a:pt x="318" y="480"/>
                  </a:lnTo>
                  <a:lnTo>
                    <a:pt x="312" y="513"/>
                  </a:lnTo>
                  <a:lnTo>
                    <a:pt x="312" y="547"/>
                  </a:lnTo>
                  <a:lnTo>
                    <a:pt x="320" y="585"/>
                  </a:lnTo>
                  <a:lnTo>
                    <a:pt x="335" y="625"/>
                  </a:lnTo>
                  <a:lnTo>
                    <a:pt x="1128" y="2238"/>
                  </a:lnTo>
                  <a:lnTo>
                    <a:pt x="3994" y="2475"/>
                  </a:lnTo>
                  <a:lnTo>
                    <a:pt x="4034" y="2484"/>
                  </a:lnTo>
                  <a:lnTo>
                    <a:pt x="4070" y="2503"/>
                  </a:lnTo>
                  <a:lnTo>
                    <a:pt x="4101" y="2530"/>
                  </a:lnTo>
                  <a:lnTo>
                    <a:pt x="4121" y="2562"/>
                  </a:lnTo>
                  <a:lnTo>
                    <a:pt x="4135" y="2602"/>
                  </a:lnTo>
                  <a:lnTo>
                    <a:pt x="4137" y="2644"/>
                  </a:lnTo>
                  <a:lnTo>
                    <a:pt x="4127" y="2684"/>
                  </a:lnTo>
                  <a:lnTo>
                    <a:pt x="4110" y="2720"/>
                  </a:lnTo>
                  <a:lnTo>
                    <a:pt x="4081" y="2751"/>
                  </a:lnTo>
                  <a:lnTo>
                    <a:pt x="4049" y="2772"/>
                  </a:lnTo>
                  <a:lnTo>
                    <a:pt x="4009" y="2785"/>
                  </a:lnTo>
                  <a:lnTo>
                    <a:pt x="3967" y="2787"/>
                  </a:lnTo>
                  <a:lnTo>
                    <a:pt x="1014" y="2545"/>
                  </a:lnTo>
                  <a:lnTo>
                    <a:pt x="983" y="2539"/>
                  </a:lnTo>
                  <a:lnTo>
                    <a:pt x="953" y="2528"/>
                  </a:lnTo>
                  <a:lnTo>
                    <a:pt x="926" y="2509"/>
                  </a:lnTo>
                  <a:lnTo>
                    <a:pt x="903" y="2486"/>
                  </a:lnTo>
                  <a:lnTo>
                    <a:pt x="886" y="2457"/>
                  </a:lnTo>
                  <a:lnTo>
                    <a:pt x="55" y="762"/>
                  </a:lnTo>
                  <a:lnTo>
                    <a:pt x="27" y="696"/>
                  </a:lnTo>
                  <a:lnTo>
                    <a:pt x="10" y="625"/>
                  </a:lnTo>
                  <a:lnTo>
                    <a:pt x="0" y="557"/>
                  </a:lnTo>
                  <a:lnTo>
                    <a:pt x="2" y="486"/>
                  </a:lnTo>
                  <a:lnTo>
                    <a:pt x="11" y="416"/>
                  </a:lnTo>
                  <a:lnTo>
                    <a:pt x="32" y="349"/>
                  </a:lnTo>
                  <a:lnTo>
                    <a:pt x="61" y="284"/>
                  </a:lnTo>
                  <a:lnTo>
                    <a:pt x="97" y="223"/>
                  </a:lnTo>
                  <a:lnTo>
                    <a:pt x="145" y="168"/>
                  </a:lnTo>
                  <a:lnTo>
                    <a:pt x="198" y="119"/>
                  </a:lnTo>
                  <a:lnTo>
                    <a:pt x="257" y="77"/>
                  </a:lnTo>
                  <a:lnTo>
                    <a:pt x="318" y="44"/>
                  </a:lnTo>
                  <a:lnTo>
                    <a:pt x="385" y="21"/>
                  </a:lnTo>
                  <a:lnTo>
                    <a:pt x="453" y="6"/>
                  </a:lnTo>
                  <a:lnTo>
                    <a:pt x="524" y="0"/>
                  </a:lnTo>
                  <a:close/>
                </a:path>
              </a:pathLst>
            </a:custGeom>
            <a:solidFill>
              <a:schemeClr val="bg1"/>
            </a:solidFill>
            <a:ln w="0">
              <a:solidFill>
                <a:schemeClr val="bg1"/>
              </a:solidFill>
              <a:prstDash val="solid"/>
              <a:round/>
              <a:headEnd/>
              <a:tailEnd/>
            </a:ln>
          </p:spPr>
          <p:txBody>
            <a:bodyPr vert="horz" wrap="square" lIns="68580" tIns="34290" rIns="68580" bIns="34290" numCol="1" anchor="t" anchorCtr="0" compatLnSpc="1">
              <a:prstTxWarp prst="textNoShape">
                <a:avLst/>
              </a:prstTxWarp>
            </a:bodyPr>
            <a:lstStyle/>
            <a:p>
              <a:endParaRPr lang="en-US" sz="1013"/>
            </a:p>
          </p:txBody>
        </p:sp>
      </p:grpSp>
    </p:spTree>
    <p:extLst>
      <p:ext uri="{BB962C8B-B14F-4D97-AF65-F5344CB8AC3E}">
        <p14:creationId xmlns:p14="http://schemas.microsoft.com/office/powerpoint/2010/main" val="3149967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ppt_w</p:attrName>
                                        </p:attrNameLst>
                                      </p:cBhvr>
                                      <p:tavLst>
                                        <p:tav tm="0">
                                          <p:val>
                                            <p:fltVal val="0"/>
                                          </p:val>
                                        </p:tav>
                                        <p:tav tm="100000">
                                          <p:val>
                                            <p:strVal val="#ppt_w"/>
                                          </p:val>
                                        </p:tav>
                                      </p:tavLst>
                                    </p:anim>
                                    <p:anim calcmode="lin" valueType="num">
                                      <p:cBhvr>
                                        <p:cTn id="8" dur="500" fill="hold"/>
                                        <p:tgtEl>
                                          <p:spTgt spid="31"/>
                                        </p:tgtEl>
                                        <p:attrNameLst>
                                          <p:attrName>ppt_h</p:attrName>
                                        </p:attrNameLst>
                                      </p:cBhvr>
                                      <p:tavLst>
                                        <p:tav tm="0">
                                          <p:val>
                                            <p:fltVal val="0"/>
                                          </p:val>
                                        </p:tav>
                                        <p:tav tm="100000">
                                          <p:val>
                                            <p:strVal val="#ppt_h"/>
                                          </p:val>
                                        </p:tav>
                                      </p:tavLst>
                                    </p:anim>
                                    <p:animEffect transition="in" filter="fade">
                                      <p:cBhvr>
                                        <p:cTn id="9" dur="500"/>
                                        <p:tgtEl>
                                          <p:spTgt spid="3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042" y="273844"/>
            <a:ext cx="7886700" cy="445112"/>
          </a:xfrm>
        </p:spPr>
        <p:txBody>
          <a:bodyPr/>
          <a:lstStyle/>
          <a:p>
            <a:r>
              <a:rPr lang="en-US" b="1" dirty="0">
                <a:solidFill>
                  <a:schemeClr val="tx2"/>
                </a:solidFill>
              </a:rPr>
              <a:t>The Before Picture at VSU</a:t>
            </a:r>
          </a:p>
        </p:txBody>
      </p:sp>
      <p:sp>
        <p:nvSpPr>
          <p:cNvPr id="3" name="Content Placeholder 2"/>
          <p:cNvSpPr>
            <a:spLocks noGrp="1"/>
          </p:cNvSpPr>
          <p:nvPr>
            <p:ph idx="1"/>
          </p:nvPr>
        </p:nvSpPr>
        <p:spPr>
          <a:xfrm>
            <a:off x="628650" y="854766"/>
            <a:ext cx="7886700" cy="3762954"/>
          </a:xfrm>
        </p:spPr>
        <p:txBody>
          <a:bodyPr>
            <a:normAutofit/>
          </a:bodyPr>
          <a:lstStyle/>
          <a:p>
            <a:r>
              <a:rPr lang="en-US" dirty="0"/>
              <a:t>The VSU vendor onboarding and management process was a paper based manual process from gathering banking information to W9 collection.</a:t>
            </a:r>
          </a:p>
          <a:p>
            <a:r>
              <a:rPr lang="en-US" dirty="0"/>
              <a:t>Departmental staff from all over campus were collecting W9 information on the vendors they wanted to purchase from monthly.</a:t>
            </a:r>
          </a:p>
          <a:p>
            <a:r>
              <a:rPr lang="en-US" dirty="0"/>
              <a:t>The collected data was not secure and being sent through campus mail, fax or email.</a:t>
            </a:r>
          </a:p>
          <a:p>
            <a:r>
              <a:rPr lang="en-US" dirty="0"/>
              <a:t>The turnaround time to have a vendor set up at VSU was 7-14 days from request of data to setup in our finance database.  </a:t>
            </a:r>
          </a:p>
          <a:p>
            <a:endParaRPr lang="en-US" dirty="0"/>
          </a:p>
        </p:txBody>
      </p:sp>
    </p:spTree>
    <p:extLst>
      <p:ext uri="{BB962C8B-B14F-4D97-AF65-F5344CB8AC3E}">
        <p14:creationId xmlns:p14="http://schemas.microsoft.com/office/powerpoint/2010/main" val="10262661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24190</TotalTime>
  <Words>991</Words>
  <Application>Microsoft Office PowerPoint</Application>
  <PresentationFormat>On-screen Show (16:9)</PresentationFormat>
  <Paragraphs>134</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Simplifying and Securing Vendor Information</vt:lpstr>
      <vt:lpstr>About Valdosta State University (VSU)</vt:lpstr>
      <vt:lpstr>About Valdosta State University (VSU)</vt:lpstr>
      <vt:lpstr>About PaymentWorks</vt:lpstr>
      <vt:lpstr>Outlining the Problem</vt:lpstr>
      <vt:lpstr>What is Supplier Information Management:</vt:lpstr>
      <vt:lpstr>PowerPoint Presentation</vt:lpstr>
      <vt:lpstr>PowerPoint Presentation</vt:lpstr>
      <vt:lpstr>The Before Picture at VSU</vt:lpstr>
      <vt:lpstr>Why VSU Chose PaymentWorks</vt:lpstr>
      <vt:lpstr>The Solution!</vt:lpstr>
      <vt:lpstr>Network Approach Leads to Best Practices </vt:lpstr>
      <vt:lpstr>Compliance</vt:lpstr>
      <vt:lpstr>Everything is Backed up by Business Controls</vt:lpstr>
      <vt:lpstr>VSU-After Implementation of PaymentWorks</vt:lpstr>
      <vt:lpstr>VSU Supplier Invite Example</vt:lpstr>
      <vt:lpstr>VSU-After Implementation of PaymentWorks</vt:lpstr>
      <vt:lpstr>VSU-After Implementation of PaymentWorks</vt:lpstr>
      <vt:lpstr>Summary</vt:lpstr>
      <vt:lpstr>Summary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Demmons</dc:creator>
  <cp:lastModifiedBy>Karen Schwind</cp:lastModifiedBy>
  <cp:revision>299</cp:revision>
  <cp:lastPrinted>2018-06-20T15:58:23Z</cp:lastPrinted>
  <dcterms:created xsi:type="dcterms:W3CDTF">2017-12-10T23:21:46Z</dcterms:created>
  <dcterms:modified xsi:type="dcterms:W3CDTF">2018-09-20T17:38:02Z</dcterms:modified>
</cp:coreProperties>
</file>