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8" r:id="rId3"/>
    <p:sldId id="259" r:id="rId4"/>
    <p:sldId id="263" r:id="rId5"/>
    <p:sldId id="262" r:id="rId6"/>
    <p:sldId id="260" r:id="rId7"/>
    <p:sldId id="261" r:id="rId8"/>
    <p:sldId id="264" r:id="rId9"/>
    <p:sldId id="265" r:id="rId10"/>
    <p:sldId id="268" r:id="rId11"/>
    <p:sldId id="267" r:id="rId12"/>
    <p:sldId id="270" r:id="rId13"/>
    <p:sldId id="266" r:id="rId14"/>
    <p:sldId id="287" r:id="rId15"/>
    <p:sldId id="284" r:id="rId16"/>
    <p:sldId id="285" r:id="rId17"/>
    <p:sldId id="279" r:id="rId18"/>
    <p:sldId id="288" r:id="rId19"/>
    <p:sldId id="272" r:id="rId20"/>
    <p:sldId id="271" r:id="rId21"/>
    <p:sldId id="274" r:id="rId22"/>
    <p:sldId id="286" r:id="rId23"/>
    <p:sldId id="273" r:id="rId24"/>
    <p:sldId id="275" r:id="rId25"/>
    <p:sldId id="276" r:id="rId26"/>
    <p:sldId id="277" r:id="rId27"/>
    <p:sldId id="278" r:id="rId28"/>
    <p:sldId id="280" r:id="rId29"/>
    <p:sldId id="281" r:id="rId30"/>
    <p:sldId id="282" r:id="rId31"/>
    <p:sldId id="283" r:id="rId32"/>
  </p:sldIdLst>
  <p:sldSz cx="12192000" cy="6858000"/>
  <p:notesSz cx="6858000" cy="9144000"/>
  <p:custShowLst>
    <p:custShow name="Custom Show 1" id="0">
      <p:sldLst>
        <p:sld r:id="rId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p:restoredTop sz="94751"/>
  </p:normalViewPr>
  <p:slideViewPr>
    <p:cSldViewPr snapToGrid="0" snapToObjects="1">
      <p:cViewPr varScale="1">
        <p:scale>
          <a:sx n="120" d="100"/>
          <a:sy n="120" d="100"/>
        </p:scale>
        <p:origin x="557"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4AD98-C779-AD48-8AAF-D721EDEFADDA}" type="datetimeFigureOut">
              <a:rPr lang="en-US" smtClean="0"/>
              <a:t>9/4/2018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FEDA9-A633-D644-A8CE-BDEC3C687CB7}" type="slidenum">
              <a:rPr lang="en-US" smtClean="0"/>
              <a:t>‹#›</a:t>
            </a:fld>
            <a:endParaRPr lang="en-US" dirty="0"/>
          </a:p>
        </p:txBody>
      </p:sp>
    </p:spTree>
    <p:extLst>
      <p:ext uri="{BB962C8B-B14F-4D97-AF65-F5344CB8AC3E}">
        <p14:creationId xmlns:p14="http://schemas.microsoft.com/office/powerpoint/2010/main" val="5884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a:ln/>
        </p:spPr>
      </p:sp>
      <p:sp>
        <p:nvSpPr>
          <p:cNvPr id="23555" name="Notes Placeholder 3"/>
          <p:cNvSpPr>
            <a:spLocks noGrp="1"/>
          </p:cNvSpPr>
          <p:nvPr/>
        </p:nvSpPr>
        <p:spPr bwMode="auto">
          <a:xfrm>
            <a:off x="702632" y="4422543"/>
            <a:ext cx="5617838" cy="418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7" tIns="47003" rIns="94007" bIns="47003"/>
          <a:lstStyle/>
          <a:p>
            <a:pPr eaLnBrk="0" hangingPunct="0">
              <a:spcBef>
                <a:spcPct val="30000"/>
              </a:spcBef>
            </a:pPr>
            <a:endParaRPr lang="en-US" sz="1200" b="0" dirty="0">
              <a:solidFill>
                <a:schemeClr val="tx1"/>
              </a:solidFill>
            </a:endParaRPr>
          </a:p>
        </p:txBody>
      </p:sp>
    </p:spTree>
    <p:extLst>
      <p:ext uri="{BB962C8B-B14F-4D97-AF65-F5344CB8AC3E}">
        <p14:creationId xmlns:p14="http://schemas.microsoft.com/office/powerpoint/2010/main" val="374643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FEDA9-A633-D644-A8CE-BDEC3C687CB7}" type="slidenum">
              <a:rPr lang="en-US" smtClean="0"/>
              <a:t>21</a:t>
            </a:fld>
            <a:endParaRPr lang="en-US" dirty="0"/>
          </a:p>
        </p:txBody>
      </p:sp>
    </p:spTree>
    <p:extLst>
      <p:ext uri="{BB962C8B-B14F-4D97-AF65-F5344CB8AC3E}">
        <p14:creationId xmlns:p14="http://schemas.microsoft.com/office/powerpoint/2010/main" val="393285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FEDA9-A633-D644-A8CE-BDEC3C687CB7}" type="slidenum">
              <a:rPr lang="en-US" smtClean="0"/>
              <a:t>27</a:t>
            </a:fld>
            <a:endParaRPr lang="en-US" dirty="0"/>
          </a:p>
        </p:txBody>
      </p:sp>
    </p:spTree>
    <p:extLst>
      <p:ext uri="{BB962C8B-B14F-4D97-AF65-F5344CB8AC3E}">
        <p14:creationId xmlns:p14="http://schemas.microsoft.com/office/powerpoint/2010/main" val="1511593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806F31-A8A7-CF43-BE15-E8C0B82D1A63}" type="datetimeFigureOut">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dirty="0"/>
          </a:p>
        </p:txBody>
      </p:sp>
    </p:spTree>
    <p:extLst>
      <p:ext uri="{BB962C8B-B14F-4D97-AF65-F5344CB8AC3E}">
        <p14:creationId xmlns:p14="http://schemas.microsoft.com/office/powerpoint/2010/main" val="526224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06F31-A8A7-CF43-BE15-E8C0B82D1A63}" type="datetimeFigureOut">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dirty="0"/>
          </a:p>
        </p:txBody>
      </p:sp>
    </p:spTree>
    <p:extLst>
      <p:ext uri="{BB962C8B-B14F-4D97-AF65-F5344CB8AC3E}">
        <p14:creationId xmlns:p14="http://schemas.microsoft.com/office/powerpoint/2010/main" val="98583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06F31-A8A7-CF43-BE15-E8C0B82D1A63}" type="datetimeFigureOut">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dirty="0"/>
          </a:p>
        </p:txBody>
      </p:sp>
    </p:spTree>
    <p:extLst>
      <p:ext uri="{BB962C8B-B14F-4D97-AF65-F5344CB8AC3E}">
        <p14:creationId xmlns:p14="http://schemas.microsoft.com/office/powerpoint/2010/main" val="112022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06F31-A8A7-CF43-BE15-E8C0B82D1A63}" type="datetimeFigureOut">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dirty="0"/>
          </a:p>
        </p:txBody>
      </p:sp>
    </p:spTree>
    <p:extLst>
      <p:ext uri="{BB962C8B-B14F-4D97-AF65-F5344CB8AC3E}">
        <p14:creationId xmlns:p14="http://schemas.microsoft.com/office/powerpoint/2010/main" val="924538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806F31-A8A7-CF43-BE15-E8C0B82D1A63}" type="datetimeFigureOut">
              <a:rPr lang="en-US" smtClean="0"/>
              <a:t>9/4/2018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4CA6EB-7F71-4E4E-8BAA-EB30D60F1F1E}" type="slidenum">
              <a:rPr lang="en-US" smtClean="0"/>
              <a:t>‹#›</a:t>
            </a:fld>
            <a:endParaRPr lang="en-US" dirty="0"/>
          </a:p>
        </p:txBody>
      </p:sp>
    </p:spTree>
    <p:extLst>
      <p:ext uri="{BB962C8B-B14F-4D97-AF65-F5344CB8AC3E}">
        <p14:creationId xmlns:p14="http://schemas.microsoft.com/office/powerpoint/2010/main" val="167404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806F31-A8A7-CF43-BE15-E8C0B82D1A63}" type="datetimeFigureOut">
              <a:rPr lang="en-US" smtClean="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CA6EB-7F71-4E4E-8BAA-EB30D60F1F1E}" type="slidenum">
              <a:rPr lang="en-US" smtClean="0"/>
              <a:t>‹#›</a:t>
            </a:fld>
            <a:endParaRPr lang="en-US" dirty="0"/>
          </a:p>
        </p:txBody>
      </p:sp>
    </p:spTree>
    <p:extLst>
      <p:ext uri="{BB962C8B-B14F-4D97-AF65-F5344CB8AC3E}">
        <p14:creationId xmlns:p14="http://schemas.microsoft.com/office/powerpoint/2010/main" val="152996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806F31-A8A7-CF43-BE15-E8C0B82D1A63}" type="datetimeFigureOut">
              <a:rPr lang="en-US" smtClean="0"/>
              <a:t>9/4/2018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4CA6EB-7F71-4E4E-8BAA-EB30D60F1F1E}" type="slidenum">
              <a:rPr lang="en-US" smtClean="0"/>
              <a:t>‹#›</a:t>
            </a:fld>
            <a:endParaRPr lang="en-US" dirty="0"/>
          </a:p>
        </p:txBody>
      </p:sp>
    </p:spTree>
    <p:extLst>
      <p:ext uri="{BB962C8B-B14F-4D97-AF65-F5344CB8AC3E}">
        <p14:creationId xmlns:p14="http://schemas.microsoft.com/office/powerpoint/2010/main" val="13337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806F31-A8A7-CF43-BE15-E8C0B82D1A63}" type="datetimeFigureOut">
              <a:rPr lang="en-US" smtClean="0"/>
              <a:t>9/4/2018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4CA6EB-7F71-4E4E-8BAA-EB30D60F1F1E}" type="slidenum">
              <a:rPr lang="en-US" smtClean="0"/>
              <a:t>‹#›</a:t>
            </a:fld>
            <a:endParaRPr lang="en-US" dirty="0"/>
          </a:p>
        </p:txBody>
      </p:sp>
    </p:spTree>
    <p:extLst>
      <p:ext uri="{BB962C8B-B14F-4D97-AF65-F5344CB8AC3E}">
        <p14:creationId xmlns:p14="http://schemas.microsoft.com/office/powerpoint/2010/main" val="176159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06F31-A8A7-CF43-BE15-E8C0B82D1A63}" type="datetimeFigureOut">
              <a:rPr lang="en-US" smtClean="0"/>
              <a:t>9/4/2018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4CA6EB-7F71-4E4E-8BAA-EB30D60F1F1E}" type="slidenum">
              <a:rPr lang="en-US" smtClean="0"/>
              <a:t>‹#›</a:t>
            </a:fld>
            <a:endParaRPr lang="en-US" dirty="0"/>
          </a:p>
        </p:txBody>
      </p:sp>
    </p:spTree>
    <p:extLst>
      <p:ext uri="{BB962C8B-B14F-4D97-AF65-F5344CB8AC3E}">
        <p14:creationId xmlns:p14="http://schemas.microsoft.com/office/powerpoint/2010/main" val="187012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06F31-A8A7-CF43-BE15-E8C0B82D1A63}" type="datetimeFigureOut">
              <a:rPr lang="en-US" smtClean="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CA6EB-7F71-4E4E-8BAA-EB30D60F1F1E}" type="slidenum">
              <a:rPr lang="en-US" smtClean="0"/>
              <a:t>‹#›</a:t>
            </a:fld>
            <a:endParaRPr lang="en-US" dirty="0"/>
          </a:p>
        </p:txBody>
      </p:sp>
    </p:spTree>
    <p:extLst>
      <p:ext uri="{BB962C8B-B14F-4D97-AF65-F5344CB8AC3E}">
        <p14:creationId xmlns:p14="http://schemas.microsoft.com/office/powerpoint/2010/main" val="66531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06F31-A8A7-CF43-BE15-E8C0B82D1A63}" type="datetimeFigureOut">
              <a:rPr lang="en-US" smtClean="0"/>
              <a:t>9/4/2018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4CA6EB-7F71-4E4E-8BAA-EB30D60F1F1E}" type="slidenum">
              <a:rPr lang="en-US" smtClean="0"/>
              <a:t>‹#›</a:t>
            </a:fld>
            <a:endParaRPr lang="en-US" dirty="0"/>
          </a:p>
        </p:txBody>
      </p:sp>
    </p:spTree>
    <p:extLst>
      <p:ext uri="{BB962C8B-B14F-4D97-AF65-F5344CB8AC3E}">
        <p14:creationId xmlns:p14="http://schemas.microsoft.com/office/powerpoint/2010/main" val="207688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06F31-A8A7-CF43-BE15-E8C0B82D1A63}" type="datetimeFigureOut">
              <a:rPr lang="en-US" smtClean="0"/>
              <a:t>9/4/2018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CA6EB-7F71-4E4E-8BAA-EB30D60F1F1E}" type="slidenum">
              <a:rPr lang="en-US" smtClean="0"/>
              <a:t>‹#›</a:t>
            </a:fld>
            <a:endParaRPr lang="en-US" dirty="0"/>
          </a:p>
        </p:txBody>
      </p:sp>
    </p:spTree>
    <p:extLst>
      <p:ext uri="{BB962C8B-B14F-4D97-AF65-F5344CB8AC3E}">
        <p14:creationId xmlns:p14="http://schemas.microsoft.com/office/powerpoint/2010/main" val="1744773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advance.lexis.com/container?config=00JAAzZDgzNzU2ZC05MDA0LTRmMDItYjkzMS0xOGY3MjE3OWNlODIKAFBvZENhdGFsb2fcIFfJnJ2IC8XZi1AYM4Ne&amp;crid=d798b12f-3c51-4b4c-b716-839f3ad835a1&amp;prid=70ade015-eb47-46ba-9321-7ff88ce53e57" TargetMode="External"/><Relationship Id="rId2" Type="http://schemas.openxmlformats.org/officeDocument/2006/relationships/hyperlink" Target="http://dor.georgia.gov/"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audits.ga.gov/NALGAD/IllegalImmigrationReformandEnforcementAct.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I1bJ3W74l0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usg.edu/policymanual/section8/C224/#p8.2.13_gratuitie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usg.edu/business_procedures_manual/section16/C1526"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usg.edu/policymanual/" TargetMode="External"/><Relationship Id="rId2" Type="http://schemas.openxmlformats.org/officeDocument/2006/relationships/hyperlink" Target="http://pur.doas.ga.gov/gpm/MyWebHelp/GPM_Main_File.htm"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usg.edu/business_procedures_manua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doas.ga.gov/assets/State%20Purchasing/NEADocumentLibrary/NIGPExemptList.pdf"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359" y="-73965"/>
            <a:ext cx="12192000" cy="7112000"/>
          </a:xfrm>
          <a:prstGeom prst="rect">
            <a:avLst/>
          </a:prstGeom>
        </p:spPr>
      </p:pic>
      <p:sp>
        <p:nvSpPr>
          <p:cNvPr id="2" name="Rectangle 1"/>
          <p:cNvSpPr/>
          <p:nvPr/>
        </p:nvSpPr>
        <p:spPr>
          <a:xfrm>
            <a:off x="1647498" y="2262352"/>
            <a:ext cx="8943868" cy="2554545"/>
          </a:xfrm>
          <a:prstGeom prst="rect">
            <a:avLst/>
          </a:prstGeom>
        </p:spPr>
        <p:txBody>
          <a:bodyPr wrap="square">
            <a:spAutoFit/>
          </a:bodyPr>
          <a:lstStyle/>
          <a:p>
            <a:r>
              <a:rPr lang="en-US" sz="8000" dirty="0"/>
              <a:t>IT P</a:t>
            </a:r>
            <a:r>
              <a:rPr lang="en-US" sz="6600" dirty="0"/>
              <a:t>rocurement</a:t>
            </a:r>
            <a:r>
              <a:rPr lang="en-US" dirty="0"/>
              <a:t> </a:t>
            </a:r>
            <a:endParaRPr lang="en-US" dirty="0" smtClean="0"/>
          </a:p>
          <a:p>
            <a:r>
              <a:rPr lang="en-US" sz="6600" dirty="0" smtClean="0"/>
              <a:t>&amp; </a:t>
            </a:r>
            <a:r>
              <a:rPr lang="en-US" sz="8000" dirty="0"/>
              <a:t>Ethics</a:t>
            </a:r>
          </a:p>
        </p:txBody>
      </p:sp>
      <p:sp>
        <p:nvSpPr>
          <p:cNvPr id="4" name="TextBox 3"/>
          <p:cNvSpPr txBox="1"/>
          <p:nvPr/>
        </p:nvSpPr>
        <p:spPr>
          <a:xfrm>
            <a:off x="8726213" y="5063119"/>
            <a:ext cx="3224049" cy="923330"/>
          </a:xfrm>
          <a:prstGeom prst="rect">
            <a:avLst/>
          </a:prstGeom>
          <a:noFill/>
        </p:spPr>
        <p:txBody>
          <a:bodyPr wrap="square" rtlCol="0">
            <a:spAutoFit/>
          </a:bodyPr>
          <a:lstStyle/>
          <a:p>
            <a:r>
              <a:rPr lang="en-US" dirty="0" smtClean="0"/>
              <a:t>Jim Barnaby</a:t>
            </a:r>
          </a:p>
          <a:p>
            <a:r>
              <a:rPr lang="en-US" dirty="0" smtClean="0"/>
              <a:t>USG Strategic Sourcing Director</a:t>
            </a:r>
          </a:p>
          <a:p>
            <a:r>
              <a:rPr lang="en-US" dirty="0" smtClean="0"/>
              <a:t>Jim.Barnaby@usg.edu</a:t>
            </a:r>
            <a:endParaRPr lang="en-US" dirty="0"/>
          </a:p>
        </p:txBody>
      </p:sp>
    </p:spTree>
    <p:extLst>
      <p:ext uri="{BB962C8B-B14F-4D97-AF65-F5344CB8AC3E}">
        <p14:creationId xmlns:p14="http://schemas.microsoft.com/office/powerpoint/2010/main" val="601147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856701" y="406082"/>
            <a:ext cx="2888676" cy="769441"/>
          </a:xfrm>
          <a:prstGeom prst="rect">
            <a:avLst/>
          </a:prstGeom>
          <a:noFill/>
        </p:spPr>
        <p:txBody>
          <a:bodyPr wrap="none" rtlCol="0">
            <a:spAutoFit/>
          </a:bodyPr>
          <a:lstStyle/>
          <a:p>
            <a:r>
              <a:rPr lang="en-US" sz="4400" dirty="0" smtClean="0"/>
              <a:t>Sole-Source</a:t>
            </a:r>
            <a:endParaRPr lang="en-US" sz="4400" dirty="0"/>
          </a:p>
        </p:txBody>
      </p:sp>
      <p:sp>
        <p:nvSpPr>
          <p:cNvPr id="3" name="Rectangle 2"/>
          <p:cNvSpPr/>
          <p:nvPr/>
        </p:nvSpPr>
        <p:spPr>
          <a:xfrm>
            <a:off x="685799" y="1141954"/>
            <a:ext cx="10570779" cy="923330"/>
          </a:xfrm>
          <a:prstGeom prst="rect">
            <a:avLst/>
          </a:prstGeom>
        </p:spPr>
        <p:txBody>
          <a:bodyPr wrap="square">
            <a:spAutoFit/>
          </a:bodyPr>
          <a:lstStyle/>
          <a:p>
            <a:pPr>
              <a:buFont typeface="Arial" panose="020B0604020202020204" pitchFamily="34" charset="0"/>
              <a:buChar char="•"/>
            </a:pPr>
            <a:r>
              <a:rPr lang="en-US" dirty="0" smtClean="0"/>
              <a:t> For </a:t>
            </a:r>
            <a:r>
              <a:rPr lang="en-US" dirty="0"/>
              <a:t>purchases with a value of $25,000 or more, sole </a:t>
            </a:r>
            <a:r>
              <a:rPr lang="en-US" dirty="0">
                <a:solidFill>
                  <a:srgbClr val="000000"/>
                </a:solidFill>
              </a:rPr>
              <a:t>source</a:t>
            </a:r>
            <a:r>
              <a:rPr lang="en-US" dirty="0"/>
              <a:t> purchases are prohibited unless the state entity establishes justification </a:t>
            </a:r>
            <a:r>
              <a:rPr lang="en-US" dirty="0" smtClean="0"/>
              <a:t>for why </a:t>
            </a:r>
            <a:r>
              <a:rPr lang="en-US" dirty="0"/>
              <a:t>the needed goods or services should not be procured through open competition.</a:t>
            </a:r>
          </a:p>
        </p:txBody>
      </p:sp>
      <p:pic>
        <p:nvPicPr>
          <p:cNvPr id="5" name="Picture 4"/>
          <p:cNvPicPr>
            <a:picLocks noChangeAspect="1"/>
          </p:cNvPicPr>
          <p:nvPr/>
        </p:nvPicPr>
        <p:blipFill>
          <a:blip r:embed="rId2"/>
          <a:stretch>
            <a:fillRect/>
          </a:stretch>
        </p:blipFill>
        <p:spPr>
          <a:xfrm>
            <a:off x="685800" y="2065284"/>
            <a:ext cx="10468303" cy="38625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59341870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760075" y="557556"/>
            <a:ext cx="2136098" cy="646331"/>
          </a:xfrm>
          <a:prstGeom prst="rect">
            <a:avLst/>
          </a:prstGeom>
          <a:noFill/>
        </p:spPr>
        <p:txBody>
          <a:bodyPr wrap="none" rtlCol="0">
            <a:spAutoFit/>
          </a:bodyPr>
          <a:lstStyle/>
          <a:p>
            <a:r>
              <a:rPr lang="en-US" sz="3600" dirty="0" smtClean="0"/>
              <a:t>IT Projects</a:t>
            </a:r>
            <a:endParaRPr lang="en-US" sz="3600" dirty="0"/>
          </a:p>
        </p:txBody>
      </p:sp>
      <p:sp>
        <p:nvSpPr>
          <p:cNvPr id="3" name="TextBox 2"/>
          <p:cNvSpPr txBox="1"/>
          <p:nvPr/>
        </p:nvSpPr>
        <p:spPr>
          <a:xfrm>
            <a:off x="1135117" y="2543787"/>
            <a:ext cx="6767302" cy="707886"/>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IBM-</a:t>
            </a:r>
          </a:p>
          <a:p>
            <a:r>
              <a:rPr lang="en-US" sz="2000" dirty="0" smtClean="0"/>
              <a:t>Only 40% of projects meet schedule, budget and quality goals.</a:t>
            </a:r>
            <a:endParaRPr lang="en-US" sz="2000" dirty="0"/>
          </a:p>
        </p:txBody>
      </p:sp>
      <p:sp>
        <p:nvSpPr>
          <p:cNvPr id="4" name="TextBox 3"/>
          <p:cNvSpPr txBox="1"/>
          <p:nvPr/>
        </p:nvSpPr>
        <p:spPr>
          <a:xfrm>
            <a:off x="1135117" y="3559963"/>
            <a:ext cx="6407716" cy="707886"/>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Portland Business Journal- </a:t>
            </a:r>
          </a:p>
          <a:p>
            <a:r>
              <a:rPr lang="en-US" sz="2000" dirty="0" smtClean="0"/>
              <a:t>Between 65% and 80% of IT projects fail to meet objectives.</a:t>
            </a:r>
            <a:endParaRPr lang="en-US" sz="2000" dirty="0"/>
          </a:p>
        </p:txBody>
      </p:sp>
      <p:sp>
        <p:nvSpPr>
          <p:cNvPr id="5" name="TextBox 4"/>
          <p:cNvSpPr txBox="1"/>
          <p:nvPr/>
        </p:nvSpPr>
        <p:spPr>
          <a:xfrm>
            <a:off x="1135117" y="4809261"/>
            <a:ext cx="10504433"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One study actually stated: “Bad communication is the cause of IT project failures in 57% of the cases.”</a:t>
            </a:r>
            <a:endParaRPr lang="en-US" sz="2000" dirty="0"/>
          </a:p>
        </p:txBody>
      </p:sp>
      <p:sp>
        <p:nvSpPr>
          <p:cNvPr id="6" name="TextBox 5"/>
          <p:cNvSpPr txBox="1"/>
          <p:nvPr/>
        </p:nvSpPr>
        <p:spPr>
          <a:xfrm>
            <a:off x="1135117" y="1412172"/>
            <a:ext cx="10260373" cy="1015663"/>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Gallup Business Journal- </a:t>
            </a:r>
          </a:p>
          <a:p>
            <a:r>
              <a:rPr lang="en-US" sz="2000" dirty="0" smtClean="0"/>
              <a:t>Only 2.5% of the companies successfully complete 100% of their projects.</a:t>
            </a:r>
          </a:p>
          <a:p>
            <a:r>
              <a:rPr lang="en-US" sz="2000" dirty="0" smtClean="0"/>
              <a:t>The failure rates of projects over $1M is 50% higher than the failure rate of projects below $350K.</a:t>
            </a:r>
            <a:endParaRPr lang="en-US" sz="20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25724714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632868" y="185465"/>
            <a:ext cx="6629400" cy="762000"/>
          </a:xfrm>
        </p:spPr>
        <p:txBody>
          <a:bodyPr/>
          <a:lstStyle/>
          <a:p>
            <a:r>
              <a:rPr lang="en-US" sz="4000" dirty="0"/>
              <a:t>Solicitation Best Practices</a:t>
            </a:r>
          </a:p>
        </p:txBody>
      </p:sp>
      <p:sp>
        <p:nvSpPr>
          <p:cNvPr id="5" name="Text Box 2"/>
          <p:cNvSpPr txBox="1">
            <a:spLocks noChangeArrowheads="1"/>
          </p:cNvSpPr>
          <p:nvPr/>
        </p:nvSpPr>
        <p:spPr bwMode="auto">
          <a:xfrm>
            <a:off x="7633007" y="2696303"/>
            <a:ext cx="1565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eaLnBrk="0" fontAlgn="base" hangingPunct="0">
              <a:spcBef>
                <a:spcPct val="0"/>
              </a:spcBef>
              <a:spcAft>
                <a:spcPct val="0"/>
              </a:spcAft>
              <a:defRPr sz="2400" b="1">
                <a:solidFill>
                  <a:schemeClr val="bg1"/>
                </a:solidFill>
                <a:latin typeface="Arial" charset="0"/>
              </a:defRPr>
            </a:lvl6pPr>
            <a:lvl7pPr marL="2971800" indent="-228600" eaLnBrk="0" fontAlgn="base" hangingPunct="0">
              <a:spcBef>
                <a:spcPct val="0"/>
              </a:spcBef>
              <a:spcAft>
                <a:spcPct val="0"/>
              </a:spcAft>
              <a:defRPr sz="2400" b="1">
                <a:solidFill>
                  <a:schemeClr val="bg1"/>
                </a:solidFill>
                <a:latin typeface="Arial" charset="0"/>
              </a:defRPr>
            </a:lvl7pPr>
            <a:lvl8pPr marL="3429000" indent="-228600" eaLnBrk="0" fontAlgn="base" hangingPunct="0">
              <a:spcBef>
                <a:spcPct val="0"/>
              </a:spcBef>
              <a:spcAft>
                <a:spcPct val="0"/>
              </a:spcAft>
              <a:defRPr sz="2400" b="1">
                <a:solidFill>
                  <a:schemeClr val="bg1"/>
                </a:solidFill>
                <a:latin typeface="Arial" charset="0"/>
              </a:defRPr>
            </a:lvl8pPr>
            <a:lvl9pPr marL="3886200" indent="-228600" eaLnBrk="0" fontAlgn="base" hangingPunct="0">
              <a:spcBef>
                <a:spcPct val="0"/>
              </a:spcBef>
              <a:spcAft>
                <a:spcPct val="0"/>
              </a:spcAft>
              <a:defRPr sz="2400" b="1">
                <a:solidFill>
                  <a:schemeClr val="bg1"/>
                </a:solidFill>
                <a:latin typeface="Arial" charset="0"/>
              </a:defRPr>
            </a:lvl9pPr>
          </a:lstStyle>
          <a:p>
            <a:pPr algn="ctr"/>
            <a:r>
              <a:rPr lang="en-US" sz="1000" dirty="0">
                <a:solidFill>
                  <a:schemeClr val="tx1"/>
                </a:solidFill>
                <a:cs typeface="Arial" charset="0"/>
              </a:rPr>
              <a:t>Negotiate  with Selected Suppliers</a:t>
            </a:r>
            <a:endParaRPr lang="th-TH" sz="1000" dirty="0">
              <a:solidFill>
                <a:schemeClr val="tx1"/>
              </a:solidFill>
              <a:cs typeface="Arial" charset="0"/>
            </a:endParaRPr>
          </a:p>
        </p:txBody>
      </p:sp>
      <p:sp>
        <p:nvSpPr>
          <p:cNvPr id="6" name="Text Box 4"/>
          <p:cNvSpPr txBox="1">
            <a:spLocks noChangeArrowheads="1"/>
          </p:cNvSpPr>
          <p:nvPr/>
        </p:nvSpPr>
        <p:spPr bwMode="auto">
          <a:xfrm>
            <a:off x="3260726" y="2288661"/>
            <a:ext cx="10779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eaLnBrk="0" fontAlgn="base" hangingPunct="0">
              <a:spcBef>
                <a:spcPct val="0"/>
              </a:spcBef>
              <a:spcAft>
                <a:spcPct val="0"/>
              </a:spcAft>
              <a:defRPr sz="2400" b="1">
                <a:solidFill>
                  <a:schemeClr val="bg1"/>
                </a:solidFill>
                <a:latin typeface="Arial" charset="0"/>
              </a:defRPr>
            </a:lvl6pPr>
            <a:lvl7pPr marL="2971800" indent="-228600" eaLnBrk="0" fontAlgn="base" hangingPunct="0">
              <a:spcBef>
                <a:spcPct val="0"/>
              </a:spcBef>
              <a:spcAft>
                <a:spcPct val="0"/>
              </a:spcAft>
              <a:defRPr sz="2400" b="1">
                <a:solidFill>
                  <a:schemeClr val="bg1"/>
                </a:solidFill>
                <a:latin typeface="Arial" charset="0"/>
              </a:defRPr>
            </a:lvl7pPr>
            <a:lvl8pPr marL="3429000" indent="-228600" eaLnBrk="0" fontAlgn="base" hangingPunct="0">
              <a:spcBef>
                <a:spcPct val="0"/>
              </a:spcBef>
              <a:spcAft>
                <a:spcPct val="0"/>
              </a:spcAft>
              <a:defRPr sz="2400" b="1">
                <a:solidFill>
                  <a:schemeClr val="bg1"/>
                </a:solidFill>
                <a:latin typeface="Arial" charset="0"/>
              </a:defRPr>
            </a:lvl8pPr>
            <a:lvl9pPr marL="3886200" indent="-228600" eaLnBrk="0" fontAlgn="base" hangingPunct="0">
              <a:spcBef>
                <a:spcPct val="0"/>
              </a:spcBef>
              <a:spcAft>
                <a:spcPct val="0"/>
              </a:spcAft>
              <a:defRPr sz="2400" b="1">
                <a:solidFill>
                  <a:schemeClr val="bg1"/>
                </a:solidFill>
                <a:latin typeface="Arial" charset="0"/>
              </a:defRPr>
            </a:lvl9pPr>
          </a:lstStyle>
          <a:p>
            <a:pPr algn="ctr"/>
            <a:r>
              <a:rPr lang="en-US" sz="1200" dirty="0">
                <a:solidFill>
                  <a:schemeClr val="tx1"/>
                </a:solidFill>
                <a:cs typeface="Arial" charset="0"/>
              </a:rPr>
              <a:t>Post RFP Bidder’s ConferenceQ&amp;A</a:t>
            </a:r>
          </a:p>
          <a:p>
            <a:pPr algn="ctr"/>
            <a:r>
              <a:rPr lang="en-US" sz="1200" dirty="0">
                <a:solidFill>
                  <a:schemeClr val="tx1"/>
                </a:solidFill>
                <a:cs typeface="Arial" charset="0"/>
              </a:rPr>
              <a:t> Receive Proposals</a:t>
            </a:r>
            <a:endParaRPr lang="th-TH" sz="1200" dirty="0">
              <a:solidFill>
                <a:schemeClr val="tx1"/>
              </a:solidFill>
              <a:cs typeface="Arial" charset="0"/>
            </a:endParaRPr>
          </a:p>
        </p:txBody>
      </p:sp>
      <p:sp>
        <p:nvSpPr>
          <p:cNvPr id="7" name="Line 5"/>
          <p:cNvSpPr>
            <a:spLocks noChangeShapeType="1"/>
          </p:cNvSpPr>
          <p:nvPr/>
        </p:nvSpPr>
        <p:spPr bwMode="auto">
          <a:xfrm>
            <a:off x="4234506" y="1998664"/>
            <a:ext cx="1125537" cy="36512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 name="Line 6"/>
          <p:cNvSpPr>
            <a:spLocks noChangeShapeType="1"/>
          </p:cNvSpPr>
          <p:nvPr/>
        </p:nvSpPr>
        <p:spPr bwMode="auto">
          <a:xfrm flipV="1">
            <a:off x="4259263" y="3387725"/>
            <a:ext cx="1117600" cy="43656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9" name="Line 7"/>
          <p:cNvSpPr>
            <a:spLocks noChangeShapeType="1"/>
          </p:cNvSpPr>
          <p:nvPr/>
        </p:nvSpPr>
        <p:spPr bwMode="auto">
          <a:xfrm>
            <a:off x="5400675" y="3371851"/>
            <a:ext cx="135413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Line 8"/>
          <p:cNvSpPr>
            <a:spLocks noChangeShapeType="1"/>
          </p:cNvSpPr>
          <p:nvPr/>
        </p:nvSpPr>
        <p:spPr bwMode="auto">
          <a:xfrm flipV="1">
            <a:off x="3276600" y="2093914"/>
            <a:ext cx="0" cy="15779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Text Box 9"/>
          <p:cNvSpPr txBox="1">
            <a:spLocks noChangeArrowheads="1"/>
          </p:cNvSpPr>
          <p:nvPr/>
        </p:nvSpPr>
        <p:spPr bwMode="auto">
          <a:xfrm>
            <a:off x="3336926" y="1638301"/>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eaLnBrk="0" fontAlgn="base" hangingPunct="0">
              <a:spcBef>
                <a:spcPct val="0"/>
              </a:spcBef>
              <a:spcAft>
                <a:spcPct val="0"/>
              </a:spcAft>
              <a:defRPr sz="2400" b="1">
                <a:solidFill>
                  <a:schemeClr val="bg1"/>
                </a:solidFill>
                <a:latin typeface="Arial" charset="0"/>
              </a:defRPr>
            </a:lvl6pPr>
            <a:lvl7pPr marL="2971800" indent="-228600" eaLnBrk="0" fontAlgn="base" hangingPunct="0">
              <a:spcBef>
                <a:spcPct val="0"/>
              </a:spcBef>
              <a:spcAft>
                <a:spcPct val="0"/>
              </a:spcAft>
              <a:defRPr sz="2400" b="1">
                <a:solidFill>
                  <a:schemeClr val="bg1"/>
                </a:solidFill>
                <a:latin typeface="Arial" charset="0"/>
              </a:defRPr>
            </a:lvl7pPr>
            <a:lvl8pPr marL="3429000" indent="-228600" eaLnBrk="0" fontAlgn="base" hangingPunct="0">
              <a:spcBef>
                <a:spcPct val="0"/>
              </a:spcBef>
              <a:spcAft>
                <a:spcPct val="0"/>
              </a:spcAft>
              <a:defRPr sz="2400" b="1">
                <a:solidFill>
                  <a:schemeClr val="bg1"/>
                </a:solidFill>
                <a:latin typeface="Arial" charset="0"/>
              </a:defRPr>
            </a:lvl8pPr>
            <a:lvl9pPr marL="3886200" indent="-228600" eaLnBrk="0" fontAlgn="base" hangingPunct="0">
              <a:spcBef>
                <a:spcPct val="0"/>
              </a:spcBef>
              <a:spcAft>
                <a:spcPct val="0"/>
              </a:spcAft>
              <a:defRPr sz="2400" b="1">
                <a:solidFill>
                  <a:schemeClr val="bg1"/>
                </a:solidFill>
                <a:latin typeface="Arial" charset="0"/>
              </a:defRPr>
            </a:lvl9pPr>
          </a:lstStyle>
          <a:p>
            <a:r>
              <a:rPr lang="en-US" sz="1400" dirty="0">
                <a:solidFill>
                  <a:schemeClr val="tx1"/>
                </a:solidFill>
                <a:cs typeface="Arial" charset="0"/>
              </a:rPr>
              <a:t>RFP</a:t>
            </a:r>
            <a:endParaRPr lang="th-TH" sz="1400">
              <a:solidFill>
                <a:schemeClr val="tx1"/>
              </a:solidFill>
              <a:cs typeface="Arial" charset="0"/>
            </a:endParaRPr>
          </a:p>
        </p:txBody>
      </p:sp>
      <p:sp>
        <p:nvSpPr>
          <p:cNvPr id="12" name="Line 10"/>
          <p:cNvSpPr>
            <a:spLocks noChangeShapeType="1"/>
          </p:cNvSpPr>
          <p:nvPr/>
        </p:nvSpPr>
        <p:spPr bwMode="auto">
          <a:xfrm>
            <a:off x="5381625" y="2438400"/>
            <a:ext cx="0" cy="87153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3" name="Line 11"/>
          <p:cNvSpPr>
            <a:spLocks noChangeShapeType="1"/>
          </p:cNvSpPr>
          <p:nvPr/>
        </p:nvSpPr>
        <p:spPr bwMode="auto">
          <a:xfrm flipV="1">
            <a:off x="6738939" y="3190877"/>
            <a:ext cx="938212" cy="1809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12"/>
          <p:cNvSpPr>
            <a:spLocks noChangeShapeType="1"/>
          </p:cNvSpPr>
          <p:nvPr/>
        </p:nvSpPr>
        <p:spPr bwMode="auto">
          <a:xfrm>
            <a:off x="6751639" y="2386013"/>
            <a:ext cx="914400" cy="196851"/>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 name="Line 13"/>
          <p:cNvSpPr>
            <a:spLocks noChangeShapeType="1"/>
          </p:cNvSpPr>
          <p:nvPr/>
        </p:nvSpPr>
        <p:spPr bwMode="auto">
          <a:xfrm flipH="1">
            <a:off x="7675564" y="2578100"/>
            <a:ext cx="1587" cy="62388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6" name="Line 14"/>
          <p:cNvSpPr>
            <a:spLocks noChangeShapeType="1"/>
          </p:cNvSpPr>
          <p:nvPr/>
        </p:nvSpPr>
        <p:spPr bwMode="auto">
          <a:xfrm>
            <a:off x="3032126" y="1990725"/>
            <a:ext cx="12065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0488" tIns="44451" rIns="90488" bIns="44451" anchor="ctr"/>
          <a:lstStyle/>
          <a:p>
            <a:endParaRPr lang="en-US" dirty="0"/>
          </a:p>
        </p:txBody>
      </p:sp>
      <p:sp>
        <p:nvSpPr>
          <p:cNvPr id="17" name="Line 15"/>
          <p:cNvSpPr>
            <a:spLocks noChangeShapeType="1"/>
          </p:cNvSpPr>
          <p:nvPr/>
        </p:nvSpPr>
        <p:spPr bwMode="auto">
          <a:xfrm flipV="1">
            <a:off x="3038475" y="3825875"/>
            <a:ext cx="12128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0488" tIns="44451" rIns="90488" bIns="44451" anchor="ctr"/>
          <a:lstStyle/>
          <a:p>
            <a:endParaRPr lang="en-US" dirty="0"/>
          </a:p>
        </p:txBody>
      </p:sp>
      <p:sp>
        <p:nvSpPr>
          <p:cNvPr id="19" name="Text Box 20"/>
          <p:cNvSpPr txBox="1">
            <a:spLocks noChangeArrowheads="1"/>
          </p:cNvSpPr>
          <p:nvPr/>
        </p:nvSpPr>
        <p:spPr bwMode="auto">
          <a:xfrm>
            <a:off x="5134997" y="2557355"/>
            <a:ext cx="2704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eaLnBrk="0" fontAlgn="base" hangingPunct="0">
              <a:spcBef>
                <a:spcPct val="0"/>
              </a:spcBef>
              <a:spcAft>
                <a:spcPct val="0"/>
              </a:spcAft>
              <a:defRPr sz="2400" b="1">
                <a:solidFill>
                  <a:schemeClr val="bg1"/>
                </a:solidFill>
                <a:latin typeface="Arial" charset="0"/>
              </a:defRPr>
            </a:lvl6pPr>
            <a:lvl7pPr marL="2971800" indent="-228600" eaLnBrk="0" fontAlgn="base" hangingPunct="0">
              <a:spcBef>
                <a:spcPct val="0"/>
              </a:spcBef>
              <a:spcAft>
                <a:spcPct val="0"/>
              </a:spcAft>
              <a:defRPr sz="2400" b="1">
                <a:solidFill>
                  <a:schemeClr val="bg1"/>
                </a:solidFill>
                <a:latin typeface="Arial" charset="0"/>
              </a:defRPr>
            </a:lvl7pPr>
            <a:lvl8pPr marL="3429000" indent="-228600" eaLnBrk="0" fontAlgn="base" hangingPunct="0">
              <a:spcBef>
                <a:spcPct val="0"/>
              </a:spcBef>
              <a:spcAft>
                <a:spcPct val="0"/>
              </a:spcAft>
              <a:defRPr sz="2400" b="1">
                <a:solidFill>
                  <a:schemeClr val="bg1"/>
                </a:solidFill>
                <a:latin typeface="Arial" charset="0"/>
              </a:defRPr>
            </a:lvl8pPr>
            <a:lvl9pPr marL="3886200" indent="-228600" eaLnBrk="0" fontAlgn="base" hangingPunct="0">
              <a:spcBef>
                <a:spcPct val="0"/>
              </a:spcBef>
              <a:spcAft>
                <a:spcPct val="0"/>
              </a:spcAft>
              <a:defRPr sz="2400" b="1">
                <a:solidFill>
                  <a:schemeClr val="bg1"/>
                </a:solidFill>
                <a:latin typeface="Arial" charset="0"/>
              </a:defRPr>
            </a:lvl9pPr>
          </a:lstStyle>
          <a:p>
            <a:pPr algn="ctr"/>
            <a:r>
              <a:rPr lang="en-US" sz="1200" dirty="0">
                <a:solidFill>
                  <a:schemeClr val="tx1"/>
                </a:solidFill>
                <a:cs typeface="Arial" charset="0"/>
              </a:rPr>
              <a:t>Evaluate Responsive Bids </a:t>
            </a:r>
          </a:p>
          <a:p>
            <a:pPr algn="ctr"/>
            <a:r>
              <a:rPr lang="en-US" sz="1200" dirty="0">
                <a:solidFill>
                  <a:schemeClr val="tx1"/>
                </a:solidFill>
                <a:cs typeface="Arial" charset="0"/>
              </a:rPr>
              <a:t>&amp;</a:t>
            </a:r>
          </a:p>
          <a:p>
            <a:pPr algn="ctr"/>
            <a:r>
              <a:rPr lang="en-US" sz="1200" dirty="0">
                <a:solidFill>
                  <a:schemeClr val="tx1"/>
                </a:solidFill>
                <a:cs typeface="Arial" charset="0"/>
              </a:rPr>
              <a:t>Validate Bids</a:t>
            </a:r>
            <a:endParaRPr lang="th-TH" sz="1200" dirty="0">
              <a:solidFill>
                <a:schemeClr val="tx1"/>
              </a:solidFill>
              <a:cs typeface="Arial" charset="0"/>
            </a:endParaRPr>
          </a:p>
        </p:txBody>
      </p:sp>
      <p:sp>
        <p:nvSpPr>
          <p:cNvPr id="20" name="Text Box 21"/>
          <p:cNvSpPr txBox="1">
            <a:spLocks noChangeArrowheads="1"/>
          </p:cNvSpPr>
          <p:nvPr/>
        </p:nvSpPr>
        <p:spPr bwMode="auto">
          <a:xfrm>
            <a:off x="7772402" y="2152652"/>
            <a:ext cx="12666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eaLnBrk="0" fontAlgn="base" hangingPunct="0">
              <a:spcBef>
                <a:spcPct val="0"/>
              </a:spcBef>
              <a:spcAft>
                <a:spcPct val="0"/>
              </a:spcAft>
              <a:defRPr sz="2400" b="1">
                <a:solidFill>
                  <a:schemeClr val="bg1"/>
                </a:solidFill>
                <a:latin typeface="Arial" charset="0"/>
              </a:defRPr>
            </a:lvl6pPr>
            <a:lvl7pPr marL="2971800" indent="-228600" eaLnBrk="0" fontAlgn="base" hangingPunct="0">
              <a:spcBef>
                <a:spcPct val="0"/>
              </a:spcBef>
              <a:spcAft>
                <a:spcPct val="0"/>
              </a:spcAft>
              <a:defRPr sz="2400" b="1">
                <a:solidFill>
                  <a:schemeClr val="bg1"/>
                </a:solidFill>
                <a:latin typeface="Arial" charset="0"/>
              </a:defRPr>
            </a:lvl7pPr>
            <a:lvl8pPr marL="3429000" indent="-228600" eaLnBrk="0" fontAlgn="base" hangingPunct="0">
              <a:spcBef>
                <a:spcPct val="0"/>
              </a:spcBef>
              <a:spcAft>
                <a:spcPct val="0"/>
              </a:spcAft>
              <a:defRPr sz="2400" b="1">
                <a:solidFill>
                  <a:schemeClr val="bg1"/>
                </a:solidFill>
                <a:latin typeface="Arial" charset="0"/>
              </a:defRPr>
            </a:lvl8pPr>
            <a:lvl9pPr marL="3886200" indent="-228600" eaLnBrk="0" fontAlgn="base" hangingPunct="0">
              <a:spcBef>
                <a:spcPct val="0"/>
              </a:spcBef>
              <a:spcAft>
                <a:spcPct val="0"/>
              </a:spcAft>
              <a:defRPr sz="2400" b="1">
                <a:solidFill>
                  <a:schemeClr val="bg1"/>
                </a:solidFill>
                <a:latin typeface="Arial" charset="0"/>
              </a:defRPr>
            </a:lvl9pPr>
          </a:lstStyle>
          <a:p>
            <a:r>
              <a:rPr lang="en-US" sz="1400" dirty="0">
                <a:solidFill>
                  <a:schemeClr val="tx1"/>
                </a:solidFill>
                <a:cs typeface="Arial" charset="0"/>
              </a:rPr>
              <a:t>Negotiations</a:t>
            </a:r>
            <a:endParaRPr lang="th-TH" sz="1400">
              <a:solidFill>
                <a:schemeClr val="tx1"/>
              </a:solidFill>
              <a:cs typeface="Arial" charset="0"/>
            </a:endParaRPr>
          </a:p>
        </p:txBody>
      </p:sp>
      <p:sp>
        <p:nvSpPr>
          <p:cNvPr id="21" name="Line 22"/>
          <p:cNvSpPr>
            <a:spLocks noChangeShapeType="1"/>
          </p:cNvSpPr>
          <p:nvPr/>
        </p:nvSpPr>
        <p:spPr bwMode="auto">
          <a:xfrm>
            <a:off x="5384800" y="2389188"/>
            <a:ext cx="135413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2" name="Oval 23"/>
          <p:cNvSpPr>
            <a:spLocks noChangeArrowheads="1"/>
          </p:cNvSpPr>
          <p:nvPr/>
        </p:nvSpPr>
        <p:spPr bwMode="auto">
          <a:xfrm>
            <a:off x="1828801" y="2381251"/>
            <a:ext cx="1408113" cy="1196975"/>
          </a:xfrm>
          <a:prstGeom prst="ellipse">
            <a:avLst/>
          </a:prstGeom>
          <a:solidFill>
            <a:schemeClr val="bg2"/>
          </a:solidFill>
          <a:ln>
            <a:noFill/>
          </a:ln>
          <a:extLst>
            <a:ext uri="{91240B29-F687-4F45-9708-019B960494DF}">
              <a14:hiddenLine xmlns:a14="http://schemas.microsoft.com/office/drawing/2010/main" w="12700" algn="ctr">
                <a:solidFill>
                  <a:srgbClr val="000000"/>
                </a:solidFill>
                <a:round/>
                <a:headEnd/>
                <a:tailEnd/>
              </a14:hiddenLine>
            </a:ext>
          </a:extLst>
        </p:spPr>
        <p:txBody>
          <a:bodyPr lIns="0" tIns="0" rIns="0" bIns="0" anchor="ctr"/>
          <a:lstStyle/>
          <a:p>
            <a:pPr algn="ctr" eaLnBrk="0" hangingPunct="0">
              <a:lnSpc>
                <a:spcPct val="80000"/>
              </a:lnSpc>
            </a:pPr>
            <a:r>
              <a:rPr lang="en-US" sz="1200" i="1" dirty="0"/>
              <a:t>Gather requirements</a:t>
            </a:r>
          </a:p>
        </p:txBody>
      </p:sp>
      <p:sp>
        <p:nvSpPr>
          <p:cNvPr id="23" name="Line 24"/>
          <p:cNvSpPr>
            <a:spLocks noChangeShapeType="1"/>
          </p:cNvSpPr>
          <p:nvPr/>
        </p:nvSpPr>
        <p:spPr bwMode="auto">
          <a:xfrm flipV="1">
            <a:off x="7669214" y="3190875"/>
            <a:ext cx="14287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4" name="Text Box 25"/>
          <p:cNvSpPr txBox="1">
            <a:spLocks noChangeArrowheads="1"/>
          </p:cNvSpPr>
          <p:nvPr/>
        </p:nvSpPr>
        <p:spPr bwMode="auto">
          <a:xfrm>
            <a:off x="5589885" y="1824694"/>
            <a:ext cx="18342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bg1"/>
                </a:solidFill>
                <a:latin typeface="Arial" charset="0"/>
              </a:defRPr>
            </a:lvl1pPr>
            <a:lvl2pPr marL="742950" indent="-285750" eaLnBrk="0" hangingPunct="0">
              <a:defRPr sz="2400" b="1">
                <a:solidFill>
                  <a:schemeClr val="bg1"/>
                </a:solidFill>
                <a:latin typeface="Arial" charset="0"/>
              </a:defRPr>
            </a:lvl2pPr>
            <a:lvl3pPr marL="1143000" indent="-228600" eaLnBrk="0" hangingPunct="0">
              <a:defRPr sz="2400" b="1">
                <a:solidFill>
                  <a:schemeClr val="bg1"/>
                </a:solidFill>
                <a:latin typeface="Arial" charset="0"/>
              </a:defRPr>
            </a:lvl3pPr>
            <a:lvl4pPr marL="1600200" indent="-228600" eaLnBrk="0" hangingPunct="0">
              <a:defRPr sz="2400" b="1">
                <a:solidFill>
                  <a:schemeClr val="bg1"/>
                </a:solidFill>
                <a:latin typeface="Arial" charset="0"/>
              </a:defRPr>
            </a:lvl4pPr>
            <a:lvl5pPr marL="2057400" indent="-228600" eaLnBrk="0" hangingPunct="0">
              <a:defRPr sz="2400" b="1">
                <a:solidFill>
                  <a:schemeClr val="bg1"/>
                </a:solidFill>
                <a:latin typeface="Arial" charset="0"/>
              </a:defRPr>
            </a:lvl5pPr>
            <a:lvl6pPr marL="2514600" indent="-228600" eaLnBrk="0" fontAlgn="base" hangingPunct="0">
              <a:spcBef>
                <a:spcPct val="0"/>
              </a:spcBef>
              <a:spcAft>
                <a:spcPct val="0"/>
              </a:spcAft>
              <a:defRPr sz="2400" b="1">
                <a:solidFill>
                  <a:schemeClr val="bg1"/>
                </a:solidFill>
                <a:latin typeface="Arial" charset="0"/>
              </a:defRPr>
            </a:lvl6pPr>
            <a:lvl7pPr marL="2971800" indent="-228600" eaLnBrk="0" fontAlgn="base" hangingPunct="0">
              <a:spcBef>
                <a:spcPct val="0"/>
              </a:spcBef>
              <a:spcAft>
                <a:spcPct val="0"/>
              </a:spcAft>
              <a:defRPr sz="2400" b="1">
                <a:solidFill>
                  <a:schemeClr val="bg1"/>
                </a:solidFill>
                <a:latin typeface="Arial" charset="0"/>
              </a:defRPr>
            </a:lvl7pPr>
            <a:lvl8pPr marL="3429000" indent="-228600" eaLnBrk="0" fontAlgn="base" hangingPunct="0">
              <a:spcBef>
                <a:spcPct val="0"/>
              </a:spcBef>
              <a:spcAft>
                <a:spcPct val="0"/>
              </a:spcAft>
              <a:defRPr sz="2400" b="1">
                <a:solidFill>
                  <a:schemeClr val="bg1"/>
                </a:solidFill>
                <a:latin typeface="Arial" charset="0"/>
              </a:defRPr>
            </a:lvl8pPr>
            <a:lvl9pPr marL="3886200" indent="-228600" eaLnBrk="0" fontAlgn="base" hangingPunct="0">
              <a:spcBef>
                <a:spcPct val="0"/>
              </a:spcBef>
              <a:spcAft>
                <a:spcPct val="0"/>
              </a:spcAft>
              <a:defRPr sz="2400" b="1">
                <a:solidFill>
                  <a:schemeClr val="bg1"/>
                </a:solidFill>
                <a:latin typeface="Arial" charset="0"/>
              </a:defRPr>
            </a:lvl9pPr>
          </a:lstStyle>
          <a:p>
            <a:r>
              <a:rPr lang="en-US" sz="1400" dirty="0">
                <a:solidFill>
                  <a:schemeClr val="tx1"/>
                </a:solidFill>
                <a:cs typeface="Arial" charset="0"/>
              </a:rPr>
              <a:t>Initial Evaluation</a:t>
            </a:r>
          </a:p>
          <a:p>
            <a:r>
              <a:rPr lang="en-US" sz="1400" dirty="0">
                <a:solidFill>
                  <a:schemeClr val="tx1"/>
                </a:solidFill>
                <a:cs typeface="Arial" charset="0"/>
              </a:rPr>
              <a:t> and  Validation</a:t>
            </a:r>
            <a:endParaRPr lang="th-TH" sz="1400" dirty="0">
              <a:solidFill>
                <a:schemeClr val="tx1"/>
              </a:solidFill>
              <a:cs typeface="Arial" charset="0"/>
            </a:endParaRPr>
          </a:p>
        </p:txBody>
      </p:sp>
      <p:sp>
        <p:nvSpPr>
          <p:cNvPr id="26" name="Line 29"/>
          <p:cNvSpPr>
            <a:spLocks noChangeShapeType="1"/>
          </p:cNvSpPr>
          <p:nvPr/>
        </p:nvSpPr>
        <p:spPr bwMode="auto">
          <a:xfrm flipV="1">
            <a:off x="7639050" y="2590800"/>
            <a:ext cx="142875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9" name="Rectangle 17"/>
          <p:cNvSpPr>
            <a:spLocks noChangeArrowheads="1"/>
          </p:cNvSpPr>
          <p:nvPr/>
        </p:nvSpPr>
        <p:spPr bwMode="auto">
          <a:xfrm>
            <a:off x="1664492" y="1534253"/>
            <a:ext cx="8566151" cy="2324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1" rIns="90488" bIns="44451" anchor="ctr"/>
          <a:lstStyle/>
          <a:p>
            <a:pPr algn="ctr">
              <a:lnSpc>
                <a:spcPct val="90000"/>
              </a:lnSpc>
            </a:pPr>
            <a:endParaRPr lang="sv-SE" sz="1200"/>
          </a:p>
        </p:txBody>
      </p:sp>
      <p:sp>
        <p:nvSpPr>
          <p:cNvPr id="30" name="AutoShape 19"/>
          <p:cNvSpPr>
            <a:spLocks noChangeArrowheads="1"/>
          </p:cNvSpPr>
          <p:nvPr/>
        </p:nvSpPr>
        <p:spPr bwMode="auto">
          <a:xfrm>
            <a:off x="9083620" y="2305051"/>
            <a:ext cx="1319213" cy="1031875"/>
          </a:xfrm>
          <a:prstGeom prst="star16">
            <a:avLst>
              <a:gd name="adj" fmla="val 37500"/>
            </a:avLst>
          </a:prstGeom>
          <a:solidFill>
            <a:schemeClr val="bg2"/>
          </a:solidFill>
          <a:ln>
            <a:noFill/>
          </a:ln>
          <a:extLst>
            <a:ext uri="{91240B29-F687-4F45-9708-019B960494DF}">
              <a14:hiddenLine xmlns:a14="http://schemas.microsoft.com/office/drawing/2010/main" w="12700" algn="ctr">
                <a:solidFill>
                  <a:srgbClr val="000000"/>
                </a:solidFill>
                <a:miter lim="800000"/>
                <a:headEnd type="none" w="lg" len="med"/>
                <a:tailEnd/>
              </a14:hiddenLine>
            </a:ext>
          </a:extLst>
        </p:spPr>
        <p:txBody>
          <a:bodyPr lIns="0" tIns="0" rIns="0" bIns="0" anchor="ctr"/>
          <a:lstStyle/>
          <a:p>
            <a:pPr algn="ctr" eaLnBrk="0" hangingPunct="0">
              <a:lnSpc>
                <a:spcPct val="80000"/>
              </a:lnSpc>
            </a:pPr>
            <a:r>
              <a:rPr lang="en-US" sz="1100" i="1" dirty="0"/>
              <a:t>Award Suppliers</a:t>
            </a:r>
            <a:r>
              <a:rPr lang="en-US" sz="1400" i="1" dirty="0"/>
              <a:t> </a:t>
            </a:r>
          </a:p>
        </p:txBody>
      </p:sp>
      <p:sp>
        <p:nvSpPr>
          <p:cNvPr id="31" name="Down Arrow 30"/>
          <p:cNvSpPr/>
          <p:nvPr/>
        </p:nvSpPr>
        <p:spPr bwMode="auto">
          <a:xfrm rot="2723628">
            <a:off x="2609994" y="1156148"/>
            <a:ext cx="972913" cy="1259011"/>
          </a:xfrm>
          <a:prstGeom prst="downArrow">
            <a:avLst/>
          </a:prstGeom>
          <a:gradFill flip="none" rotWithShape="1">
            <a:gsLst>
              <a:gs pos="97499">
                <a:srgbClr val="FF6200"/>
              </a:gs>
              <a:gs pos="94999">
                <a:srgbClr val="FF4100"/>
              </a:gs>
              <a:gs pos="89999">
                <a:srgbClr val="FF0000"/>
              </a:gs>
              <a:gs pos="32000">
                <a:srgbClr val="FF8200"/>
              </a:gs>
            </a:gsLst>
            <a:lin ang="2700000" scaled="0"/>
            <a:tileRec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lstStyle/>
          <a:p>
            <a:pPr marL="342891" indent="-342891">
              <a:spcBef>
                <a:spcPct val="20000"/>
              </a:spcBef>
              <a:buClr>
                <a:srgbClr val="FF9933"/>
              </a:buClr>
              <a:defRPr/>
            </a:pPr>
            <a:endParaRPr lang="en-US" dirty="0">
              <a:solidFill>
                <a:schemeClr val="tx1"/>
              </a:solidFill>
            </a:endParaRPr>
          </a:p>
        </p:txBody>
      </p:sp>
      <p:sp>
        <p:nvSpPr>
          <p:cNvPr id="2" name="TextBox 1"/>
          <p:cNvSpPr txBox="1"/>
          <p:nvPr/>
        </p:nvSpPr>
        <p:spPr>
          <a:xfrm>
            <a:off x="1609313" y="4208933"/>
            <a:ext cx="7443448"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Planning &amp; Preparation </a:t>
            </a:r>
            <a:r>
              <a:rPr lang="en-US" dirty="0" smtClean="0"/>
              <a:t>are </a:t>
            </a:r>
            <a:r>
              <a:rPr lang="en-US" dirty="0" smtClean="0"/>
              <a:t>key to a successful RFP and contract execution.</a:t>
            </a:r>
            <a:endParaRPr lang="en-US" dirty="0"/>
          </a:p>
        </p:txBody>
      </p:sp>
      <p:sp>
        <p:nvSpPr>
          <p:cNvPr id="4" name="TextBox 3"/>
          <p:cNvSpPr txBox="1"/>
          <p:nvPr/>
        </p:nvSpPr>
        <p:spPr>
          <a:xfrm>
            <a:off x="1609313" y="5076119"/>
            <a:ext cx="6421886"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t>What we do in the development impacts contract management.</a:t>
            </a:r>
            <a:endParaRPr lang="en-US" dirty="0"/>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 y="-246061"/>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413953944"/>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ircle(in)">
                                      <p:cBhvr>
                                        <p:cTn id="49" dur="2000"/>
                                        <p:tgtEl>
                                          <p:spTgt spid="2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2000"/>
                                        <p:tgtEl>
                                          <p:spTgt spid="22"/>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circle(in)">
                                      <p:cBhvr>
                                        <p:cTn id="58" dur="2000"/>
                                        <p:tgtEl>
                                          <p:spTgt spid="23"/>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circle(in)">
                                      <p:cBhvr>
                                        <p:cTn id="61" dur="2000"/>
                                        <p:tgtEl>
                                          <p:spTgt spid="24"/>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circle(in)">
                                      <p:cBhvr>
                                        <p:cTn id="64" dur="2000"/>
                                        <p:tgtEl>
                                          <p:spTgt spid="26"/>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circle(in)">
                                      <p:cBhvr>
                                        <p:cTn id="67" dur="2000"/>
                                        <p:tgtEl>
                                          <p:spTgt spid="29"/>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circle(in)">
                                      <p:cBhvr>
                                        <p:cTn id="70" dur="2000"/>
                                        <p:tgtEl>
                                          <p:spTgt spid="3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1000" fill="hold"/>
                                        <p:tgtEl>
                                          <p:spTgt spid="31"/>
                                        </p:tgtEl>
                                        <p:attrNameLst>
                                          <p:attrName>ppt_w</p:attrName>
                                        </p:attrNameLst>
                                      </p:cBhvr>
                                      <p:tavLst>
                                        <p:tav tm="0">
                                          <p:val>
                                            <p:fltVal val="0"/>
                                          </p:val>
                                        </p:tav>
                                        <p:tav tm="100000">
                                          <p:val>
                                            <p:strVal val="#ppt_w"/>
                                          </p:val>
                                        </p:tav>
                                      </p:tavLst>
                                    </p:anim>
                                    <p:anim calcmode="lin" valueType="num">
                                      <p:cBhvr>
                                        <p:cTn id="76" dur="1000" fill="hold"/>
                                        <p:tgtEl>
                                          <p:spTgt spid="31"/>
                                        </p:tgtEl>
                                        <p:attrNameLst>
                                          <p:attrName>ppt_h</p:attrName>
                                        </p:attrNameLst>
                                      </p:cBhvr>
                                      <p:tavLst>
                                        <p:tav tm="0">
                                          <p:val>
                                            <p:fltVal val="0"/>
                                          </p:val>
                                        </p:tav>
                                        <p:tav tm="100000">
                                          <p:val>
                                            <p:strVal val="#ppt_h"/>
                                          </p:val>
                                        </p:tav>
                                      </p:tavLst>
                                    </p:anim>
                                    <p:anim calcmode="lin" valueType="num">
                                      <p:cBhvr>
                                        <p:cTn id="77" dur="1000" fill="hold"/>
                                        <p:tgtEl>
                                          <p:spTgt spid="31"/>
                                        </p:tgtEl>
                                        <p:attrNameLst>
                                          <p:attrName>style.rotation</p:attrName>
                                        </p:attrNameLst>
                                      </p:cBhvr>
                                      <p:tavLst>
                                        <p:tav tm="0">
                                          <p:val>
                                            <p:fltVal val="90"/>
                                          </p:val>
                                        </p:tav>
                                        <p:tav tm="100000">
                                          <p:val>
                                            <p:fltVal val="0"/>
                                          </p:val>
                                        </p:tav>
                                      </p:tavLst>
                                    </p:anim>
                                    <p:animEffect transition="in" filter="fade">
                                      <p:cBhvr>
                                        <p:cTn id="7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1" grpId="0"/>
      <p:bldP spid="12" grpId="0" animBg="1"/>
      <p:bldP spid="13" grpId="0" animBg="1"/>
      <p:bldP spid="14" grpId="0" animBg="1"/>
      <p:bldP spid="15" grpId="0" animBg="1"/>
      <p:bldP spid="16" grpId="0" animBg="1"/>
      <p:bldP spid="17" grpId="0" animBg="1"/>
      <p:bldP spid="19" grpId="0"/>
      <p:bldP spid="20" grpId="0"/>
      <p:bldP spid="21" grpId="0" animBg="1"/>
      <p:bldP spid="22" grpId="0" animBg="1"/>
      <p:bldP spid="23" grpId="0" animBg="1"/>
      <p:bldP spid="24" grpId="0"/>
      <p:bldP spid="26" grpId="0" animBg="1"/>
      <p:bldP spid="29" grpId="0" animBg="1"/>
      <p:bldP spid="30"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2129804" y="284326"/>
            <a:ext cx="6132786" cy="769441"/>
          </a:xfrm>
          <a:prstGeom prst="rect">
            <a:avLst/>
          </a:prstGeom>
          <a:noFill/>
        </p:spPr>
        <p:txBody>
          <a:bodyPr wrap="square" rtlCol="0">
            <a:spAutoFit/>
          </a:bodyPr>
          <a:lstStyle/>
          <a:p>
            <a:r>
              <a:rPr lang="en-US" sz="4400" dirty="0" smtClean="0"/>
              <a:t>Solicitation Best Practices</a:t>
            </a:r>
            <a:endParaRPr lang="en-US" sz="4400" dirty="0"/>
          </a:p>
        </p:txBody>
      </p:sp>
      <p:sp>
        <p:nvSpPr>
          <p:cNvPr id="4" name="TextBox 3"/>
          <p:cNvSpPr txBox="1"/>
          <p:nvPr/>
        </p:nvSpPr>
        <p:spPr>
          <a:xfrm>
            <a:off x="789049" y="2839184"/>
            <a:ext cx="10875541" cy="677108"/>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Research Georgia Procurement Registry (GPR), don’t assume the solicitation is correct and duplicate</a:t>
            </a:r>
          </a:p>
          <a:p>
            <a:r>
              <a:rPr lang="en-US" dirty="0" smtClean="0"/>
              <a:t>(Check Accuracy).</a:t>
            </a:r>
            <a:endParaRPr lang="en-US" dirty="0"/>
          </a:p>
        </p:txBody>
      </p:sp>
      <p:sp>
        <p:nvSpPr>
          <p:cNvPr id="5" name="TextBox 4"/>
          <p:cNvSpPr txBox="1"/>
          <p:nvPr/>
        </p:nvSpPr>
        <p:spPr>
          <a:xfrm>
            <a:off x="789049" y="3708403"/>
            <a:ext cx="8505149" cy="1631216"/>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If software requires implementation, consider posting as an RFP.</a:t>
            </a:r>
          </a:p>
          <a:p>
            <a:r>
              <a:rPr lang="en-US" sz="2000" dirty="0"/>
              <a:t> </a:t>
            </a:r>
            <a:r>
              <a:rPr lang="en-US" sz="2000" dirty="0" smtClean="0"/>
              <a:t>     a) Evaluate Time Lines and Bench Marks</a:t>
            </a:r>
          </a:p>
          <a:p>
            <a:r>
              <a:rPr lang="en-US" sz="2000" dirty="0"/>
              <a:t> </a:t>
            </a:r>
            <a:r>
              <a:rPr lang="en-US" sz="2000" dirty="0" smtClean="0"/>
              <a:t>     b) Company Experience </a:t>
            </a:r>
          </a:p>
          <a:p>
            <a:r>
              <a:rPr lang="en-US" sz="2000" dirty="0"/>
              <a:t> </a:t>
            </a:r>
            <a:r>
              <a:rPr lang="en-US" sz="2000" dirty="0" smtClean="0"/>
              <a:t>     c) References (Past performance is a strong predictor of future performance)</a:t>
            </a:r>
          </a:p>
          <a:p>
            <a:r>
              <a:rPr lang="en-US" sz="2000" dirty="0"/>
              <a:t> </a:t>
            </a:r>
            <a:r>
              <a:rPr lang="en-US" sz="2000" dirty="0" smtClean="0"/>
              <a:t>     d) Support and Customer Services</a:t>
            </a:r>
            <a:endParaRPr lang="en-US" sz="2000" dirty="0"/>
          </a:p>
        </p:txBody>
      </p:sp>
      <p:sp>
        <p:nvSpPr>
          <p:cNvPr id="6" name="TextBox 5"/>
          <p:cNvSpPr txBox="1"/>
          <p:nvPr/>
        </p:nvSpPr>
        <p:spPr>
          <a:xfrm>
            <a:off x="789049" y="5471062"/>
            <a:ext cx="184731" cy="400110"/>
          </a:xfrm>
          <a:prstGeom prst="rect">
            <a:avLst/>
          </a:prstGeom>
          <a:noFill/>
        </p:spPr>
        <p:txBody>
          <a:bodyPr wrap="none" rtlCol="0">
            <a:spAutoFit/>
          </a:bodyPr>
          <a:lstStyle/>
          <a:p>
            <a:endParaRPr lang="en-US" sz="2000" dirty="0"/>
          </a:p>
        </p:txBody>
      </p:sp>
      <p:sp>
        <p:nvSpPr>
          <p:cNvPr id="10" name="TextBox 9"/>
          <p:cNvSpPr txBox="1"/>
          <p:nvPr/>
        </p:nvSpPr>
        <p:spPr>
          <a:xfrm>
            <a:off x="789049" y="1223951"/>
            <a:ext cx="6307496" cy="677108"/>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Involve Procurement in the process as soon as possible. </a:t>
            </a:r>
          </a:p>
          <a:p>
            <a:endParaRPr lang="en-US" dirty="0"/>
          </a:p>
        </p:txBody>
      </p:sp>
      <p:sp>
        <p:nvSpPr>
          <p:cNvPr id="11" name="TextBox 10"/>
          <p:cNvSpPr txBox="1"/>
          <p:nvPr/>
        </p:nvSpPr>
        <p:spPr>
          <a:xfrm>
            <a:off x="789049" y="1714648"/>
            <a:ext cx="7896970"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Start planning and development for complex solicitation 12 months out.</a:t>
            </a:r>
            <a:endParaRPr lang="en-US" sz="2000" dirty="0"/>
          </a:p>
        </p:txBody>
      </p:sp>
      <p:sp>
        <p:nvSpPr>
          <p:cNvPr id="12" name="TextBox 11"/>
          <p:cNvSpPr txBox="1"/>
          <p:nvPr/>
        </p:nvSpPr>
        <p:spPr>
          <a:xfrm>
            <a:off x="789049" y="2277843"/>
            <a:ext cx="10002738"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Invite all stakeholders to assist in the development (</a:t>
            </a:r>
            <a:r>
              <a:rPr lang="en-US" sz="2000" i="1" dirty="0" smtClean="0"/>
              <a:t>Include those with boots on the ground</a:t>
            </a:r>
            <a:r>
              <a:rPr lang="en-US" sz="2000" dirty="0" smtClean="0"/>
              <a:t>).</a:t>
            </a:r>
            <a:endParaRPr lang="en-US" sz="20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22800487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557738" y="463427"/>
            <a:ext cx="6026458" cy="769441"/>
          </a:xfrm>
          <a:prstGeom prst="rect">
            <a:avLst/>
          </a:prstGeom>
        </p:spPr>
        <p:txBody>
          <a:bodyPr wrap="none">
            <a:spAutoFit/>
          </a:bodyPr>
          <a:lstStyle/>
          <a:p>
            <a:r>
              <a:rPr lang="en-US" sz="4400" dirty="0"/>
              <a:t>Solicitation Best Practices</a:t>
            </a:r>
          </a:p>
        </p:txBody>
      </p:sp>
      <p:sp>
        <p:nvSpPr>
          <p:cNvPr id="3" name="TextBox 2"/>
          <p:cNvSpPr txBox="1"/>
          <p:nvPr/>
        </p:nvSpPr>
        <p:spPr>
          <a:xfrm>
            <a:off x="1385740" y="2234153"/>
            <a:ext cx="3215047"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Contract Kickoff Meetings</a:t>
            </a:r>
            <a:endParaRPr lang="en-US" sz="2000" dirty="0"/>
          </a:p>
        </p:txBody>
      </p:sp>
      <p:sp>
        <p:nvSpPr>
          <p:cNvPr id="4" name="TextBox 3"/>
          <p:cNvSpPr txBox="1"/>
          <p:nvPr/>
        </p:nvSpPr>
        <p:spPr>
          <a:xfrm>
            <a:off x="1385740" y="3073138"/>
            <a:ext cx="5344733"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smtClean="0"/>
              <a:t>Periodic Progress Meeting for Implementation</a:t>
            </a:r>
            <a:endParaRPr lang="en-US" sz="2000" dirty="0"/>
          </a:p>
        </p:txBody>
      </p:sp>
      <p:sp>
        <p:nvSpPr>
          <p:cNvPr id="5" name="Rectangle 4"/>
          <p:cNvSpPr/>
          <p:nvPr/>
        </p:nvSpPr>
        <p:spPr>
          <a:xfrm>
            <a:off x="1385740" y="5103143"/>
            <a:ext cx="9596487" cy="707886"/>
          </a:xfrm>
          <a:prstGeom prst="rect">
            <a:avLst/>
          </a:prstGeom>
        </p:spPr>
        <p:txBody>
          <a:bodyPr wrap="square">
            <a:spAutoFit/>
          </a:bodyPr>
          <a:lstStyle/>
          <a:p>
            <a:pPr>
              <a:buFont typeface="Arial" panose="020B0604020202020204" pitchFamily="34" charset="0"/>
              <a:buChar char="•"/>
            </a:pPr>
            <a:r>
              <a:rPr lang="en-US" sz="2000" dirty="0" smtClean="0"/>
              <a:t>    Consider </a:t>
            </a:r>
            <a:r>
              <a:rPr lang="en-US" sz="2000" dirty="0"/>
              <a:t>having the supplier provide an implementation checklist or punch-out to </a:t>
            </a:r>
            <a:r>
              <a:rPr lang="en-US" sz="2000" dirty="0" smtClean="0"/>
              <a:t>track progress (Don’t </a:t>
            </a:r>
            <a:r>
              <a:rPr lang="en-US" sz="2000" dirty="0"/>
              <a:t>pay until the punch-out is </a:t>
            </a:r>
            <a:r>
              <a:rPr lang="en-US" sz="2000" dirty="0" smtClean="0"/>
              <a:t>complete)</a:t>
            </a:r>
            <a:endParaRPr lang="en-US" sz="2000" dirty="0"/>
          </a:p>
        </p:txBody>
      </p:sp>
      <p:sp>
        <p:nvSpPr>
          <p:cNvPr id="6" name="TextBox 5"/>
          <p:cNvSpPr txBox="1"/>
          <p:nvPr/>
        </p:nvSpPr>
        <p:spPr>
          <a:xfrm>
            <a:off x="1385740" y="3996964"/>
            <a:ext cx="5994398" cy="707886"/>
          </a:xfrm>
          <a:prstGeom prst="rect">
            <a:avLst/>
          </a:prstGeom>
          <a:noFill/>
        </p:spPr>
        <p:txBody>
          <a:bodyPr wrap="none" rtlCol="0">
            <a:spAutoFit/>
          </a:bodyPr>
          <a:lstStyle/>
          <a:p>
            <a:pPr marL="285750" indent="-285750">
              <a:buFont typeface="Arial" panose="020B0604020202020204" pitchFamily="34" charset="0"/>
              <a:buChar char="•"/>
            </a:pPr>
            <a:r>
              <a:rPr lang="en-US" sz="2000" dirty="0" smtClean="0"/>
              <a:t>Inform Contract Administrator when problems occur </a:t>
            </a:r>
          </a:p>
          <a:p>
            <a:r>
              <a:rPr lang="en-US" sz="2000" i="1" dirty="0" smtClean="0"/>
              <a:t>(Don’t wait until the problem becomes bigger)</a:t>
            </a:r>
            <a:endParaRPr lang="en-US" sz="2000" i="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6713" y="3996964"/>
            <a:ext cx="1267483" cy="76975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293262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754" y="220018"/>
            <a:ext cx="3063712" cy="2469823"/>
          </a:xfrm>
          <a:prstGeom prst="rect">
            <a:avLst/>
          </a:prstGeom>
        </p:spPr>
      </p:pic>
      <p:sp>
        <p:nvSpPr>
          <p:cNvPr id="2" name="TextBox 1"/>
          <p:cNvSpPr txBox="1"/>
          <p:nvPr/>
        </p:nvSpPr>
        <p:spPr>
          <a:xfrm>
            <a:off x="1686504" y="1224098"/>
            <a:ext cx="2340000" cy="461665"/>
          </a:xfrm>
          <a:prstGeom prst="rect">
            <a:avLst/>
          </a:prstGeom>
          <a:noFill/>
        </p:spPr>
        <p:txBody>
          <a:bodyPr wrap="none" rtlCol="0">
            <a:spAutoFit/>
          </a:bodyPr>
          <a:lstStyle/>
          <a:p>
            <a:r>
              <a:rPr lang="en-US" sz="2400" dirty="0" smtClean="0"/>
              <a:t>P-Card Purchases</a:t>
            </a:r>
            <a:endParaRPr lang="en-US" sz="2400" dirty="0"/>
          </a:p>
        </p:txBody>
      </p:sp>
      <p:sp>
        <p:nvSpPr>
          <p:cNvPr id="3" name="Rectangle 2"/>
          <p:cNvSpPr/>
          <p:nvPr/>
        </p:nvSpPr>
        <p:spPr>
          <a:xfrm>
            <a:off x="471340" y="2691801"/>
            <a:ext cx="10407192" cy="3785652"/>
          </a:xfrm>
          <a:prstGeom prst="rect">
            <a:avLst/>
          </a:prstGeom>
        </p:spPr>
        <p:txBody>
          <a:bodyPr wrap="square">
            <a:spAutoFit/>
          </a:bodyPr>
          <a:lstStyle/>
          <a:p>
            <a:pPr>
              <a:tabLst>
                <a:tab pos="2630488" algn="l"/>
              </a:tabLst>
            </a:pPr>
            <a:r>
              <a:rPr lang="en-US" sz="2400" dirty="0">
                <a:latin typeface="Calibri" panose="020F0502020204030204" pitchFamily="34" charset="0"/>
              </a:rPr>
              <a:t>The State of Georgia Purchasing Card (P-Card) program streamlines payments for goods and services for State business use by eliminating the administrative burdens and costs associated with traditional methods of payment. Per the State Accounting Office, the P-Card may be used as the method of payment for unplanned, non-routine, or urgent point of sale purchases under $1,000 and for purchases under $5,000 that are preapproved and go through the requisition process prior to completing the purchase. Point of sale transactions include purchases made at a physical store, in person, online, or over the phone. This policy can be found on the State Accounting Office website at </a:t>
            </a:r>
            <a:r>
              <a:rPr lang="en-US" sz="2400" dirty="0" smtClean="0">
                <a:latin typeface="Calibri" panose="020F0502020204030204" pitchFamily="34" charset="0"/>
              </a:rPr>
              <a:t>www.sao.georgia.gov.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0" y="-250741"/>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863068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90549" y="236886"/>
            <a:ext cx="3997376" cy="461665"/>
          </a:xfrm>
          <a:prstGeom prst="rect">
            <a:avLst/>
          </a:prstGeom>
          <a:noFill/>
        </p:spPr>
        <p:txBody>
          <a:bodyPr wrap="square" rtlCol="0">
            <a:spAutoFit/>
          </a:bodyPr>
          <a:lstStyle/>
          <a:p>
            <a:r>
              <a:rPr lang="en-US" sz="2400" dirty="0" smtClean="0"/>
              <a:t>Immigration &amp; Tax Compliance</a:t>
            </a:r>
            <a:endParaRPr lang="en-US" sz="2400" dirty="0"/>
          </a:p>
        </p:txBody>
      </p:sp>
      <p:sp>
        <p:nvSpPr>
          <p:cNvPr id="3" name="Rectangle 2"/>
          <p:cNvSpPr/>
          <p:nvPr/>
        </p:nvSpPr>
        <p:spPr>
          <a:xfrm>
            <a:off x="525625" y="731107"/>
            <a:ext cx="11306175" cy="2031325"/>
          </a:xfrm>
          <a:prstGeom prst="rect">
            <a:avLst/>
          </a:prstGeom>
        </p:spPr>
        <p:txBody>
          <a:bodyPr wrap="square">
            <a:spAutoFit/>
          </a:bodyPr>
          <a:lstStyle/>
          <a:p>
            <a:r>
              <a:rPr lang="en-US" b="1" u="sng" dirty="0"/>
              <a:t>3.5.1.2. </a:t>
            </a:r>
            <a:r>
              <a:rPr lang="en-US" b="1" u="sng" dirty="0">
                <a:solidFill>
                  <a:srgbClr val="000000"/>
                </a:solidFill>
              </a:rPr>
              <a:t>Tax</a:t>
            </a:r>
            <a:r>
              <a:rPr lang="en-US" b="1" u="sng" dirty="0"/>
              <a:t> </a:t>
            </a:r>
            <a:r>
              <a:rPr lang="en-US" b="1" u="sng" dirty="0">
                <a:solidFill>
                  <a:srgbClr val="000000"/>
                </a:solidFill>
              </a:rPr>
              <a:t>Compliance</a:t>
            </a:r>
            <a:endParaRPr lang="en-US" b="1" u="sng" dirty="0"/>
          </a:p>
          <a:p>
            <a:r>
              <a:rPr lang="en-US" b="1" dirty="0"/>
              <a:t>Prior to awarding any contract exceeding $100,000.00, the state entity must verify through the </a:t>
            </a:r>
            <a:r>
              <a:rPr lang="en-US" b="1" dirty="0">
                <a:hlinkClick r:id="rId2"/>
              </a:rPr>
              <a:t>Department of Revenue (DOR)</a:t>
            </a:r>
            <a:r>
              <a:rPr lang="en-US" b="1" dirty="0"/>
              <a:t> that the selected supplier (including any of the supplier’s affiliates) is not a prohibited source as defined by </a:t>
            </a:r>
            <a:r>
              <a:rPr lang="en-US" b="1" dirty="0">
                <a:hlinkClick r:id="rId3"/>
              </a:rPr>
              <a:t>(O.C.G.A.) Section 50-5-82</a:t>
            </a:r>
            <a:r>
              <a:rPr lang="en-US" b="1" dirty="0" smtClean="0">
                <a:hlinkClick r:id="rId3"/>
              </a:rPr>
              <a:t>.</a:t>
            </a:r>
          </a:p>
          <a:p>
            <a:endParaRPr lang="en-US" b="1" dirty="0">
              <a:hlinkClick r:id="rId3"/>
            </a:endParaRPr>
          </a:p>
          <a:p>
            <a:endParaRPr lang="en-US" b="1" dirty="0" smtClean="0">
              <a:hlinkClick r:id="rId3"/>
            </a:endParaRPr>
          </a:p>
          <a:p>
            <a:endParaRPr lang="en-US" b="1" dirty="0">
              <a:hlinkClick r:id="rId3"/>
            </a:endParaRPr>
          </a:p>
        </p:txBody>
      </p:sp>
      <p:sp>
        <p:nvSpPr>
          <p:cNvPr id="4" name="Rectangle 3"/>
          <p:cNvSpPr/>
          <p:nvPr/>
        </p:nvSpPr>
        <p:spPr>
          <a:xfrm>
            <a:off x="525624" y="3737580"/>
            <a:ext cx="11306175" cy="2308324"/>
          </a:xfrm>
          <a:prstGeom prst="rect">
            <a:avLst/>
          </a:prstGeom>
        </p:spPr>
        <p:txBody>
          <a:bodyPr wrap="square">
            <a:spAutoFit/>
          </a:bodyPr>
          <a:lstStyle/>
          <a:p>
            <a:r>
              <a:rPr lang="en-US" dirty="0"/>
              <a:t>At the time of renewal, the contract administrator must also request any updated documents which may be necessary to support the new contract term, including, but not limited to:</a:t>
            </a:r>
          </a:p>
          <a:p>
            <a:pPr>
              <a:buFont typeface="Arial" panose="020B0604020202020204" pitchFamily="34" charset="0"/>
              <a:buChar char="•"/>
            </a:pPr>
            <a:r>
              <a:rPr lang="en-US" dirty="0">
                <a:hlinkClick r:id="rId4"/>
              </a:rPr>
              <a:t>Department of Audits and Accounts </a:t>
            </a:r>
            <a:r>
              <a:rPr lang="en-US" b="1" dirty="0">
                <a:solidFill>
                  <a:srgbClr val="000000"/>
                </a:solidFill>
                <a:hlinkClick r:id="rId4"/>
              </a:rPr>
              <a:t>Immigration</a:t>
            </a:r>
            <a:r>
              <a:rPr lang="en-US" dirty="0">
                <a:hlinkClick r:id="rId4"/>
              </a:rPr>
              <a:t> and Security Form</a:t>
            </a:r>
            <a:r>
              <a:rPr lang="en-US" dirty="0"/>
              <a:t> (as applicable)</a:t>
            </a:r>
          </a:p>
          <a:p>
            <a:pPr>
              <a:buFont typeface="Arial" panose="020B0604020202020204" pitchFamily="34" charset="0"/>
              <a:buChar char="•"/>
            </a:pPr>
            <a:r>
              <a:rPr lang="en-US" dirty="0"/>
              <a:t>Insurance Certificate (as applicable)</a:t>
            </a:r>
          </a:p>
          <a:p>
            <a:pPr>
              <a:buFont typeface="Arial" panose="020B0604020202020204" pitchFamily="34" charset="0"/>
              <a:buChar char="•"/>
            </a:pPr>
            <a:r>
              <a:rPr lang="en-US" dirty="0"/>
              <a:t>Performance Bond (as applicable)</a:t>
            </a:r>
          </a:p>
          <a:p>
            <a:pPr>
              <a:buFont typeface="Arial" panose="020B0604020202020204" pitchFamily="34" charset="0"/>
              <a:buChar char="•"/>
            </a:pPr>
            <a:r>
              <a:rPr lang="en-US" dirty="0"/>
              <a:t>Payment Bond (as applicable)</a:t>
            </a:r>
          </a:p>
          <a:p>
            <a:pPr>
              <a:buFont typeface="Arial" panose="020B0604020202020204" pitchFamily="34" charset="0"/>
              <a:buChar char="•"/>
            </a:pPr>
            <a:r>
              <a:rPr lang="en-US" dirty="0"/>
              <a:t>Letter of Credit (as applicable)</a:t>
            </a:r>
          </a:p>
          <a:p>
            <a:pPr>
              <a:buFont typeface="Arial" panose="020B0604020202020204" pitchFamily="34" charset="0"/>
              <a:buChar char="•"/>
            </a:pPr>
            <a:r>
              <a:rPr lang="en-US" dirty="0"/>
              <a:t>Any other document required by contract or the State Entity’s policy</a:t>
            </a:r>
            <a:endParaRPr lang="en-US" dirty="0">
              <a:effectLst/>
            </a:endParaRPr>
          </a:p>
        </p:txBody>
      </p:sp>
      <p:sp>
        <p:nvSpPr>
          <p:cNvPr id="7" name="TextBox 6"/>
          <p:cNvSpPr txBox="1"/>
          <p:nvPr/>
        </p:nvSpPr>
        <p:spPr>
          <a:xfrm>
            <a:off x="590549" y="2117301"/>
            <a:ext cx="5123903" cy="369332"/>
          </a:xfrm>
          <a:prstGeom prst="rect">
            <a:avLst/>
          </a:prstGeom>
          <a:noFill/>
        </p:spPr>
        <p:txBody>
          <a:bodyPr wrap="none" rtlCol="0">
            <a:spAutoFit/>
          </a:bodyPr>
          <a:lstStyle/>
          <a:p>
            <a:r>
              <a:rPr lang="en-US" dirty="0" smtClean="0"/>
              <a:t>Tax Compliance must be verified upon each renewal.</a:t>
            </a:r>
            <a:endParaRPr lang="en-US" dirty="0"/>
          </a:p>
        </p:txBody>
      </p:sp>
      <p:sp>
        <p:nvSpPr>
          <p:cNvPr id="11" name="TextBox 10"/>
          <p:cNvSpPr txBox="1"/>
          <p:nvPr/>
        </p:nvSpPr>
        <p:spPr>
          <a:xfrm>
            <a:off x="525625" y="2518497"/>
            <a:ext cx="11176329" cy="1200329"/>
          </a:xfrm>
          <a:prstGeom prst="rect">
            <a:avLst/>
          </a:prstGeom>
          <a:noFill/>
        </p:spPr>
        <p:txBody>
          <a:bodyPr wrap="none" rtlCol="0">
            <a:spAutoFit/>
          </a:bodyPr>
          <a:lstStyle/>
          <a:p>
            <a:r>
              <a:rPr lang="en-US" b="1" u="sng" dirty="0" smtClean="0"/>
              <a:t>3.5.1.3</a:t>
            </a:r>
            <a:r>
              <a:rPr lang="en-US" b="1" u="sng" dirty="0"/>
              <a:t>. Immigration and Security Compliance – Service Contracts</a:t>
            </a:r>
          </a:p>
          <a:p>
            <a:r>
              <a:rPr lang="en-US" dirty="0"/>
              <a:t>Suppliers and state entities shall comply with the requirements of </a:t>
            </a:r>
            <a:r>
              <a:rPr lang="en-US" dirty="0">
                <a:hlinkClick r:id="rId3"/>
              </a:rPr>
              <a:t>(O.C.G.A.) §13-10-90 et seq. Additional </a:t>
            </a:r>
            <a:r>
              <a:rPr lang="en-US" dirty="0" smtClean="0">
                <a:hlinkClick r:id="rId3"/>
              </a:rPr>
              <a:t>information</a:t>
            </a:r>
          </a:p>
          <a:p>
            <a:r>
              <a:rPr lang="en-US" dirty="0" smtClean="0">
                <a:hlinkClick r:id="rId3"/>
              </a:rPr>
              <a:t> </a:t>
            </a:r>
            <a:r>
              <a:rPr lang="en-US" dirty="0">
                <a:hlinkClick r:id="rId3"/>
              </a:rPr>
              <a:t>regarding </a:t>
            </a:r>
            <a:r>
              <a:rPr lang="en-US" b="1" dirty="0">
                <a:hlinkClick r:id="rId3"/>
              </a:rPr>
              <a:t>Immigration</a:t>
            </a:r>
            <a:r>
              <a:rPr lang="en-US" dirty="0">
                <a:hlinkClick r:id="rId3"/>
              </a:rPr>
              <a:t> and Security Compliance can be found on the Georgia Department of Audits and Accounts </a:t>
            </a:r>
            <a:endParaRPr lang="en-US" dirty="0" smtClean="0">
              <a:hlinkClick r:id="rId3"/>
            </a:endParaRPr>
          </a:p>
          <a:p>
            <a:r>
              <a:rPr lang="en-US" dirty="0" smtClean="0">
                <a:hlinkClick r:id="rId3"/>
              </a:rPr>
              <a:t>website</a:t>
            </a:r>
            <a:r>
              <a:rPr lang="en-US" dirty="0">
                <a:hlinkClick r:id="rId3"/>
              </a:rPr>
              <a:t>. </a:t>
            </a:r>
            <a:endParaRPr lang="en-US"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237719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descr="Image result for free ethics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02" y="263951"/>
            <a:ext cx="11840065" cy="63913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28750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23841" y="187060"/>
            <a:ext cx="11909366" cy="1323439"/>
          </a:xfrm>
          <a:prstGeom prst="rect">
            <a:avLst/>
          </a:prstGeom>
          <a:noFill/>
        </p:spPr>
        <p:txBody>
          <a:bodyPr wrap="square" rtlCol="0">
            <a:spAutoFit/>
          </a:bodyPr>
          <a:lstStyle/>
          <a:p>
            <a:r>
              <a:rPr lang="en-US" sz="2000" b="1" dirty="0" smtClean="0"/>
              <a:t>When you’re facing a choice that has ethical implications, you may </a:t>
            </a:r>
          </a:p>
          <a:p>
            <a:r>
              <a:rPr lang="en-US" sz="2000" b="1" dirty="0" smtClean="0"/>
              <a:t>be unsure of how to make a decision.</a:t>
            </a:r>
          </a:p>
          <a:p>
            <a:endParaRPr lang="en-US" sz="2000" b="1" dirty="0"/>
          </a:p>
          <a:p>
            <a:r>
              <a:rPr lang="en-US" sz="2000" b="1" dirty="0" smtClean="0"/>
              <a:t>I recommend you reconsider a decision if you are:</a:t>
            </a:r>
            <a:endParaRPr lang="en-US" sz="2000" b="1" dirty="0"/>
          </a:p>
        </p:txBody>
      </p:sp>
      <p:sp>
        <p:nvSpPr>
          <p:cNvPr id="3" name="TextBox 2"/>
          <p:cNvSpPr txBox="1"/>
          <p:nvPr/>
        </p:nvSpPr>
        <p:spPr>
          <a:xfrm>
            <a:off x="1150070" y="2230844"/>
            <a:ext cx="9915471" cy="707886"/>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Wondering if it’s legal</a:t>
            </a:r>
            <a:r>
              <a:rPr lang="en-US" sz="2000" dirty="0" smtClean="0"/>
              <a:t>. If you find yourself scrambling to find out whether the action you’re</a:t>
            </a:r>
          </a:p>
          <a:p>
            <a:r>
              <a:rPr lang="en-US" sz="2000" dirty="0" smtClean="0"/>
              <a:t>contemplating is legal, chances are that it isn’t ethical.</a:t>
            </a:r>
            <a:endParaRPr lang="en-US" sz="2000" dirty="0"/>
          </a:p>
        </p:txBody>
      </p:sp>
      <p:sp>
        <p:nvSpPr>
          <p:cNvPr id="5" name="TextBox 4"/>
          <p:cNvSpPr txBox="1"/>
          <p:nvPr/>
        </p:nvSpPr>
        <p:spPr>
          <a:xfrm>
            <a:off x="1167120" y="3253372"/>
            <a:ext cx="9258497" cy="707886"/>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Trying to keep it secret. </a:t>
            </a:r>
            <a:r>
              <a:rPr lang="en-US" sz="2000" dirty="0" smtClean="0"/>
              <a:t>If you are concerned about what will happen if your decision</a:t>
            </a:r>
          </a:p>
          <a:p>
            <a:r>
              <a:rPr lang="en-US" sz="2000" dirty="0" smtClean="0"/>
              <a:t>becomes widely known, reconsider the choice you’re making.</a:t>
            </a:r>
            <a:endParaRPr lang="en-US" sz="2000" dirty="0"/>
          </a:p>
        </p:txBody>
      </p:sp>
      <p:sp>
        <p:nvSpPr>
          <p:cNvPr id="9" name="TextBox 8"/>
          <p:cNvSpPr txBox="1"/>
          <p:nvPr/>
        </p:nvSpPr>
        <p:spPr>
          <a:xfrm>
            <a:off x="1243845" y="4266473"/>
            <a:ext cx="9727919" cy="707886"/>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Making Rationalizations. </a:t>
            </a:r>
            <a:r>
              <a:rPr lang="en-US" sz="2000" dirty="0" smtClean="0"/>
              <a:t>Phrases such as “They owe me” or “No one will ever know” are</a:t>
            </a:r>
          </a:p>
          <a:p>
            <a:r>
              <a:rPr lang="en-US" sz="2000" dirty="0" smtClean="0"/>
              <a:t>usually signs that you are trying to rationalize something you know isn’t right.</a:t>
            </a:r>
            <a:endParaRPr lang="en-US" sz="2000" dirty="0"/>
          </a:p>
        </p:txBody>
      </p:sp>
      <p:sp>
        <p:nvSpPr>
          <p:cNvPr id="11" name="TextBox 10"/>
          <p:cNvSpPr txBox="1"/>
          <p:nvPr/>
        </p:nvSpPr>
        <p:spPr>
          <a:xfrm>
            <a:off x="1167120" y="5250979"/>
            <a:ext cx="879478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smtClean="0"/>
              <a:t>Feeling in your gut that it’s wrong. </a:t>
            </a:r>
            <a:r>
              <a:rPr lang="en-US" sz="2000" dirty="0" smtClean="0"/>
              <a:t>Listen to what your inner voice is telling you.</a:t>
            </a:r>
            <a:endParaRPr lang="en-US" sz="20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5002" y="267145"/>
            <a:ext cx="1905000" cy="1905000"/>
          </a:xfrm>
          <a:prstGeom prst="rect">
            <a:avLst/>
          </a:prstGeom>
        </p:spPr>
      </p:pic>
      <p:sp>
        <p:nvSpPr>
          <p:cNvPr id="14" name="TextBox 13"/>
          <p:cNvSpPr txBox="1"/>
          <p:nvPr/>
        </p:nvSpPr>
        <p:spPr>
          <a:xfrm>
            <a:off x="2875175" y="5927709"/>
            <a:ext cx="6611425" cy="369332"/>
          </a:xfrm>
          <a:prstGeom prst="rect">
            <a:avLst/>
          </a:prstGeom>
          <a:noFill/>
        </p:spPr>
        <p:txBody>
          <a:bodyPr wrap="none" rtlCol="0">
            <a:spAutoFit/>
          </a:bodyPr>
          <a:lstStyle/>
          <a:p>
            <a:r>
              <a:rPr lang="en-US" b="1" i="1" dirty="0" smtClean="0"/>
              <a:t>Doing the right thing may not always be easy, but it is always right!</a:t>
            </a:r>
            <a:endParaRPr lang="en-US" b="1" i="1"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306064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16829" y="245883"/>
            <a:ext cx="4690644" cy="4153051"/>
          </a:xfrm>
          <a:prstGeom prst="rect">
            <a:avLst/>
          </a:prstGeom>
        </p:spPr>
      </p:pic>
      <p:pic>
        <p:nvPicPr>
          <p:cNvPr id="2" name="Picture 1"/>
          <p:cNvPicPr>
            <a:picLocks noChangeAspect="1"/>
          </p:cNvPicPr>
          <p:nvPr/>
        </p:nvPicPr>
        <p:blipFill>
          <a:blip r:embed="rId3"/>
          <a:stretch>
            <a:fillRect/>
          </a:stretch>
        </p:blipFill>
        <p:spPr>
          <a:xfrm rot="19821665">
            <a:off x="409843" y="261081"/>
            <a:ext cx="3895238" cy="3323809"/>
          </a:xfrm>
          <a:prstGeom prst="rect">
            <a:avLst/>
          </a:prstGeom>
        </p:spPr>
      </p:pic>
      <p:pic>
        <p:nvPicPr>
          <p:cNvPr id="3" name="Picture 2"/>
          <p:cNvPicPr>
            <a:picLocks noChangeAspect="1"/>
          </p:cNvPicPr>
          <p:nvPr/>
        </p:nvPicPr>
        <p:blipFill>
          <a:blip r:embed="rId4"/>
          <a:stretch>
            <a:fillRect/>
          </a:stretch>
        </p:blipFill>
        <p:spPr>
          <a:xfrm rot="2020952">
            <a:off x="7306983" y="889956"/>
            <a:ext cx="4541734" cy="3921507"/>
          </a:xfrm>
          <a:prstGeom prst="rect">
            <a:avLst/>
          </a:prstGeom>
        </p:spPr>
      </p:pic>
      <p:pic>
        <p:nvPicPr>
          <p:cNvPr id="4" name="Picture 3"/>
          <p:cNvPicPr>
            <a:picLocks noChangeAspect="1"/>
          </p:cNvPicPr>
          <p:nvPr/>
        </p:nvPicPr>
        <p:blipFill>
          <a:blip r:embed="rId5"/>
          <a:stretch>
            <a:fillRect/>
          </a:stretch>
        </p:blipFill>
        <p:spPr>
          <a:xfrm rot="565638">
            <a:off x="197171" y="3509076"/>
            <a:ext cx="4447695" cy="3369466"/>
          </a:xfrm>
          <a:prstGeom prst="rect">
            <a:avLst/>
          </a:prstGeom>
        </p:spPr>
      </p:pic>
      <p:pic>
        <p:nvPicPr>
          <p:cNvPr id="6" name="Picture 5"/>
          <p:cNvPicPr>
            <a:picLocks noChangeAspect="1"/>
          </p:cNvPicPr>
          <p:nvPr/>
        </p:nvPicPr>
        <p:blipFill>
          <a:blip r:embed="rId6"/>
          <a:stretch>
            <a:fillRect/>
          </a:stretch>
        </p:blipFill>
        <p:spPr>
          <a:xfrm rot="20923861">
            <a:off x="4614895" y="3786287"/>
            <a:ext cx="3998973" cy="3061714"/>
          </a:xfrm>
          <a:prstGeom prst="rect">
            <a:avLst/>
          </a:prstGeom>
        </p:spPr>
      </p:pic>
      <p:pic>
        <p:nvPicPr>
          <p:cNvPr id="1026" name="Picture 2" descr="Image result for free clip art ethi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695" y="1984207"/>
            <a:ext cx="2354260" cy="17272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8"/>
          <a:stretch>
            <a:fillRect/>
          </a:stretch>
        </p:blipFill>
        <p:spPr>
          <a:xfrm rot="1226727">
            <a:off x="7913099" y="4328562"/>
            <a:ext cx="4022356" cy="2704664"/>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2143"/>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321406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645912" y="1185134"/>
            <a:ext cx="8943868" cy="1446550"/>
          </a:xfrm>
          <a:prstGeom prst="rect">
            <a:avLst/>
          </a:prstGeom>
        </p:spPr>
        <p:txBody>
          <a:bodyPr wrap="square">
            <a:spAutoFit/>
          </a:bodyPr>
          <a:lstStyle/>
          <a:p>
            <a:pPr marL="457200" indent="-457200">
              <a:buFont typeface="Wingdings" panose="05000000000000000000" pitchFamily="2" charset="2"/>
              <a:buChar char="Ø"/>
            </a:pPr>
            <a:r>
              <a:rPr lang="en-US" sz="4400" dirty="0" smtClean="0"/>
              <a:t>Technology Procurement Process</a:t>
            </a:r>
          </a:p>
          <a:p>
            <a:endParaRPr lang="en-US" sz="4400" dirty="0"/>
          </a:p>
        </p:txBody>
      </p:sp>
      <p:sp>
        <p:nvSpPr>
          <p:cNvPr id="4" name="TextBox 3"/>
          <p:cNvSpPr txBox="1"/>
          <p:nvPr/>
        </p:nvSpPr>
        <p:spPr>
          <a:xfrm>
            <a:off x="8726213" y="5063119"/>
            <a:ext cx="3224049" cy="369332"/>
          </a:xfrm>
          <a:prstGeom prst="rect">
            <a:avLst/>
          </a:prstGeom>
          <a:noFill/>
        </p:spPr>
        <p:txBody>
          <a:bodyPr wrap="square" rtlCol="0">
            <a:spAutoFit/>
          </a:bodyPr>
          <a:lstStyle/>
          <a:p>
            <a:endParaRPr lang="en-US" dirty="0"/>
          </a:p>
        </p:txBody>
      </p:sp>
      <p:sp>
        <p:nvSpPr>
          <p:cNvPr id="5" name="TextBox 4"/>
          <p:cNvSpPr txBox="1"/>
          <p:nvPr/>
        </p:nvSpPr>
        <p:spPr>
          <a:xfrm>
            <a:off x="3214630" y="2529339"/>
            <a:ext cx="4055662" cy="769441"/>
          </a:xfrm>
          <a:prstGeom prst="rect">
            <a:avLst/>
          </a:prstGeom>
          <a:noFill/>
        </p:spPr>
        <p:txBody>
          <a:bodyPr wrap="none" rtlCol="0">
            <a:spAutoFit/>
          </a:bodyPr>
          <a:lstStyle/>
          <a:p>
            <a:pPr marL="285750" indent="-285750">
              <a:buFont typeface="Wingdings" panose="05000000000000000000" pitchFamily="2" charset="2"/>
              <a:buChar char="Ø"/>
            </a:pPr>
            <a:r>
              <a:rPr lang="en-US" sz="4400" dirty="0" smtClean="0"/>
              <a:t>  Best Practices</a:t>
            </a:r>
            <a:endParaRPr lang="en-US" sz="4400" dirty="0"/>
          </a:p>
        </p:txBody>
      </p:sp>
      <p:sp>
        <p:nvSpPr>
          <p:cNvPr id="6" name="TextBox 5"/>
          <p:cNvSpPr txBox="1"/>
          <p:nvPr/>
        </p:nvSpPr>
        <p:spPr>
          <a:xfrm>
            <a:off x="1978572" y="4193628"/>
            <a:ext cx="184731" cy="369332"/>
          </a:xfrm>
          <a:prstGeom prst="rect">
            <a:avLst/>
          </a:prstGeom>
          <a:noFill/>
        </p:spPr>
        <p:txBody>
          <a:bodyPr wrap="none" rtlCol="0">
            <a:spAutoFit/>
          </a:bodyPr>
          <a:lstStyle/>
          <a:p>
            <a:endParaRPr lang="en-US" dirty="0"/>
          </a:p>
        </p:txBody>
      </p:sp>
      <p:sp>
        <p:nvSpPr>
          <p:cNvPr id="7" name="TextBox 6"/>
          <p:cNvSpPr txBox="1"/>
          <p:nvPr/>
        </p:nvSpPr>
        <p:spPr>
          <a:xfrm>
            <a:off x="4853338" y="3901240"/>
            <a:ext cx="2234714" cy="1446550"/>
          </a:xfrm>
          <a:prstGeom prst="rect">
            <a:avLst/>
          </a:prstGeom>
          <a:noFill/>
        </p:spPr>
        <p:txBody>
          <a:bodyPr wrap="none" rtlCol="0">
            <a:spAutoFit/>
          </a:bodyPr>
          <a:lstStyle/>
          <a:p>
            <a:pPr marL="285750" indent="-285750">
              <a:buFont typeface="Wingdings" panose="05000000000000000000" pitchFamily="2" charset="2"/>
              <a:buChar char="Ø"/>
            </a:pPr>
            <a:r>
              <a:rPr lang="en-US" sz="4400" dirty="0" smtClean="0"/>
              <a:t>  Ethics</a:t>
            </a:r>
          </a:p>
          <a:p>
            <a:endParaRPr lang="en-US" sz="4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22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40885960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7"/>
                                        </p:tgtEl>
                                      </p:cBhvr>
                                    </p:animEffect>
                                    <p:animScale>
                                      <p:cBhvr>
                                        <p:cTn id="1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662577" y="3244334"/>
            <a:ext cx="4866845" cy="369332"/>
          </a:xfrm>
          <a:prstGeom prst="rect">
            <a:avLst/>
          </a:prstGeom>
        </p:spPr>
        <p:txBody>
          <a:bodyPr wrap="none">
            <a:spAutoFit/>
          </a:bodyPr>
          <a:lstStyle/>
          <a:p>
            <a:r>
              <a:rPr lang="en-US" dirty="0">
                <a:hlinkClick r:id="rId2"/>
              </a:rPr>
              <a:t>https://www.youtube.com/watch?v=I1bJ3W74l0g</a:t>
            </a:r>
            <a:endParaRPr lang="en-US" dirty="0"/>
          </a:p>
        </p:txBody>
      </p:sp>
      <p:sp>
        <p:nvSpPr>
          <p:cNvPr id="3" name="TextBox 2"/>
          <p:cNvSpPr txBox="1"/>
          <p:nvPr/>
        </p:nvSpPr>
        <p:spPr>
          <a:xfrm>
            <a:off x="3729318" y="1416424"/>
            <a:ext cx="2432397" cy="769441"/>
          </a:xfrm>
          <a:prstGeom prst="rect">
            <a:avLst/>
          </a:prstGeom>
          <a:noFill/>
        </p:spPr>
        <p:txBody>
          <a:bodyPr wrap="none" rtlCol="0">
            <a:spAutoFit/>
          </a:bodyPr>
          <a:lstStyle/>
          <a:p>
            <a:r>
              <a:rPr lang="en-US" sz="4400" dirty="0" smtClean="0"/>
              <a:t>News Clip</a:t>
            </a:r>
            <a:endParaRPr lang="en-US" sz="4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853695742"/>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85800" y="696686"/>
            <a:ext cx="10635343" cy="4524315"/>
          </a:xfrm>
          <a:prstGeom prst="rect">
            <a:avLst/>
          </a:prstGeom>
        </p:spPr>
        <p:txBody>
          <a:bodyPr wrap="square">
            <a:spAutoFit/>
          </a:bodyPr>
          <a:lstStyle/>
          <a:p>
            <a:r>
              <a:rPr lang="en-US" sz="2400" b="1" dirty="0"/>
              <a:t>8.2.18.4 Gratuities</a:t>
            </a:r>
            <a:endParaRPr lang="en-US" sz="2400" dirty="0" smtClean="0"/>
          </a:p>
          <a:p>
            <a:r>
              <a:rPr lang="en-US" sz="2400" dirty="0" smtClean="0"/>
              <a:t>A </a:t>
            </a:r>
            <a:r>
              <a:rPr lang="en-US" sz="2400" dirty="0"/>
              <a:t>University System of Georgia (USG) employee shall not directly or indirectly solicit, receive, accept, or agree to receive a thing of value by inducing the reasonable belief that the giving of the thing will influence his or her performance or failure to perform any official action. The acceptance of a benefit, reward, or consideration, where the purpose of the gift is to influence an employee in the performance of his or her official functions, is a felony under O.C.G.A. § 16-10-2.</a:t>
            </a:r>
          </a:p>
          <a:p>
            <a:r>
              <a:rPr lang="en-US" sz="2400" dirty="0"/>
              <a:t>A USG employee, or any other person on his or her behalf, is prohibited from knowingly accepting, directly or indirectly, a gift from any vendor or lobbyist as those terms are defined in Georgia statutes (O.C.G.A. §§ 21-5-70(6) and 45-1-6(a)(5)). If a gift has been accepted, it must be either returned to the donor or transferred to a charitable </a:t>
            </a:r>
            <a:r>
              <a:rPr lang="en-US" sz="2400" dirty="0" smtClean="0"/>
              <a:t>organization.</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3814231469"/>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90550" y="531108"/>
            <a:ext cx="10829925" cy="3055965"/>
          </a:xfrm>
          <a:prstGeom prst="rect">
            <a:avLst/>
          </a:prstGeom>
        </p:spPr>
        <p:txBody>
          <a:bodyPr wrap="square">
            <a:spAutoFit/>
          </a:bodyPr>
          <a:lstStyle/>
          <a:p>
            <a:pPr>
              <a:lnSpc>
                <a:spcPct val="107000"/>
              </a:lnSpc>
              <a:spcAft>
                <a:spcPts val="800"/>
              </a:spcAft>
            </a:pPr>
            <a:r>
              <a:rPr lang="en-US" sz="2800" b="1" dirty="0">
                <a:solidFill>
                  <a:srgbClr val="333333"/>
                </a:solidFill>
                <a:latin typeface="Verdana" panose="020B0604030504040204" pitchFamily="34" charset="0"/>
                <a:ea typeface="Calibri" panose="020F0502020204030204" pitchFamily="34" charset="0"/>
                <a:cs typeface="Times New Roman" panose="02020603050405020304" pitchFamily="18" charset="0"/>
              </a:rPr>
              <a:t>O.C.G.A. 45-1-6   Gifts to employees by vendors; disclosure; reports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t>a) As used in this chapter, the term:</a:t>
            </a:r>
            <a:b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br>
            <a: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t/>
            </a:r>
            <a:b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br>
            <a: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t>   (1) "Commission" means the Georgia Government Transparency and Campaign Finance Commission created under Code Section 21-5-4.</a:t>
            </a:r>
            <a:b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br>
            <a: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t/>
            </a:r>
            <a:b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br>
            <a: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t>   (2) "Gift" means a gratuity, subscription, membership, trip, meal, loan, extension of credit, forgiveness of debt, advance or deposit of money, or anything of </a:t>
            </a:r>
            <a:r>
              <a:rPr lang="en-US" dirty="0" smtClean="0">
                <a:solidFill>
                  <a:srgbClr val="333333"/>
                </a:solidFill>
                <a:latin typeface="Verdana" panose="020B0604030504040204" pitchFamily="34" charset="0"/>
                <a:ea typeface="Calibri" panose="020F0502020204030204" pitchFamily="34" charset="0"/>
                <a:cs typeface="Times New Roman" panose="02020603050405020304" pitchFamily="18" charset="0"/>
              </a:rPr>
              <a:t>value.</a:t>
            </a:r>
            <a:endParaRPr lang="en-US" dirty="0"/>
          </a:p>
        </p:txBody>
      </p:sp>
      <p:sp>
        <p:nvSpPr>
          <p:cNvPr id="3" name="Rectangle 2"/>
          <p:cNvSpPr/>
          <p:nvPr/>
        </p:nvSpPr>
        <p:spPr>
          <a:xfrm>
            <a:off x="590549" y="3854440"/>
            <a:ext cx="10467975" cy="2031325"/>
          </a:xfrm>
          <a:prstGeom prst="rect">
            <a:avLst/>
          </a:prstGeom>
        </p:spPr>
        <p:txBody>
          <a:bodyPr wrap="square">
            <a:spAutoFit/>
          </a:bodyPr>
          <a:lstStyle/>
          <a:p>
            <a:r>
              <a:rPr lang="en-US" dirty="0">
                <a:solidFill>
                  <a:srgbClr val="333333"/>
                </a:solidFill>
                <a:highlight>
                  <a:srgbClr val="FFFF00"/>
                </a:highlight>
                <a:latin typeface="Verdana" panose="020B0604030504040204" pitchFamily="34" charset="0"/>
                <a:ea typeface="Calibri" panose="020F0502020204030204" pitchFamily="34" charset="0"/>
                <a:cs typeface="Times New Roman" panose="02020603050405020304" pitchFamily="18" charset="0"/>
              </a:rPr>
              <a:t>Any vendor who, </a:t>
            </a:r>
            <a:r>
              <a:rPr lang="en-US" b="1" dirty="0">
                <a:solidFill>
                  <a:srgbClr val="333333"/>
                </a:solidFill>
                <a:highlight>
                  <a:srgbClr val="FFFF00"/>
                </a:highlight>
                <a:latin typeface="Verdana" panose="020B0604030504040204" pitchFamily="34" charset="0"/>
                <a:ea typeface="Calibri" panose="020F0502020204030204" pitchFamily="34" charset="0"/>
                <a:cs typeface="Times New Roman" panose="02020603050405020304" pitchFamily="18" charset="0"/>
              </a:rPr>
              <a:t>either directly or through another person, makes a gift or gifts to one or more public employees exceeding in </a:t>
            </a:r>
            <a:r>
              <a:rPr lang="en-US" b="1" u="sng" dirty="0">
                <a:solidFill>
                  <a:srgbClr val="333333"/>
                </a:solidFill>
                <a:highlight>
                  <a:srgbClr val="FFFF00"/>
                </a:highlight>
                <a:latin typeface="Verdana" panose="020B0604030504040204" pitchFamily="34" charset="0"/>
                <a:ea typeface="Calibri" panose="020F0502020204030204" pitchFamily="34" charset="0"/>
                <a:cs typeface="Times New Roman" panose="02020603050405020304" pitchFamily="18" charset="0"/>
              </a:rPr>
              <a:t>the aggregate $250.00 </a:t>
            </a:r>
            <a:r>
              <a:rPr lang="en-US" b="1" dirty="0">
                <a:solidFill>
                  <a:srgbClr val="333333"/>
                </a:solidFill>
                <a:highlight>
                  <a:srgbClr val="FFFF00"/>
                </a:highlight>
                <a:latin typeface="Verdana" panose="020B0604030504040204" pitchFamily="34" charset="0"/>
                <a:ea typeface="Calibri" panose="020F0502020204030204" pitchFamily="34" charset="0"/>
                <a:cs typeface="Times New Roman" panose="02020603050405020304" pitchFamily="18" charset="0"/>
              </a:rPr>
              <a:t>in value during any calendar year</a:t>
            </a:r>
            <a:r>
              <a:rPr lang="en-US" dirty="0">
                <a:solidFill>
                  <a:srgbClr val="333333"/>
                </a:solidFill>
                <a:highlight>
                  <a:srgbClr val="FFFF00"/>
                </a:highlight>
                <a:latin typeface="Verdana" panose="020B0604030504040204" pitchFamily="34" charset="0"/>
                <a:ea typeface="Calibri" panose="020F0502020204030204" pitchFamily="34" charset="0"/>
                <a:cs typeface="Times New Roman" panose="02020603050405020304" pitchFamily="18" charset="0"/>
              </a:rPr>
              <a:t> shall file a disclosure report with the commission in the form specified by the commission listing the amount and date of receipt, the name and mailing address of any vendor making the gift, and the name, address, and position of each public employee receiving such a gift.</a:t>
            </a:r>
            <a: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t/>
            </a:r>
            <a:br>
              <a:rPr lang="en-US" dirty="0">
                <a:solidFill>
                  <a:srgbClr val="333333"/>
                </a:solidFill>
                <a:latin typeface="Verdana" panose="020B0604030504040204" pitchFamily="34" charset="0"/>
                <a:ea typeface="Calibri" panose="020F0502020204030204" pitchFamily="34" charset="0"/>
                <a:cs typeface="Times New Roman" panose="02020603050405020304" pitchFamily="18" charset="0"/>
              </a:rPr>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3985750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783771" y="889844"/>
            <a:ext cx="10145486" cy="4247317"/>
          </a:xfrm>
          <a:prstGeom prst="rect">
            <a:avLst/>
          </a:prstGeom>
        </p:spPr>
        <p:txBody>
          <a:bodyPr wrap="square">
            <a:spAutoFit/>
          </a:bodyPr>
          <a:lstStyle/>
          <a:p>
            <a:r>
              <a:rPr lang="en-US" b="1" dirty="0">
                <a:solidFill>
                  <a:srgbClr val="0A0A0A"/>
                </a:solidFill>
                <a:latin typeface="Montserrat"/>
              </a:rPr>
              <a:t>8.2.20.5 Code of Conduct</a:t>
            </a:r>
          </a:p>
          <a:p>
            <a:endParaRPr lang="en-US" dirty="0">
              <a:solidFill>
                <a:srgbClr val="0A0A0A"/>
              </a:solidFill>
              <a:latin typeface="Montserrat"/>
            </a:endParaRPr>
          </a:p>
          <a:p>
            <a:r>
              <a:rPr lang="en-US" dirty="0">
                <a:solidFill>
                  <a:srgbClr val="0A0A0A"/>
                </a:solidFill>
                <a:latin typeface="roboto"/>
              </a:rPr>
              <a:t>We will:</a:t>
            </a:r>
          </a:p>
          <a:p>
            <a:pPr marL="285750" indent="-285750">
              <a:buFont typeface="Arial" panose="020B0604020202020204" pitchFamily="34" charset="0"/>
              <a:buChar char="•"/>
            </a:pPr>
            <a:r>
              <a:rPr lang="en-US" dirty="0">
                <a:solidFill>
                  <a:srgbClr val="0A0A0A"/>
                </a:solidFill>
                <a:latin typeface="roboto"/>
              </a:rPr>
              <a:t>Act as </a:t>
            </a:r>
            <a:r>
              <a:rPr lang="en-US" u="sng" dirty="0">
                <a:solidFill>
                  <a:srgbClr val="0A0A0A"/>
                </a:solidFill>
                <a:latin typeface="roboto"/>
              </a:rPr>
              <a:t>good stewards </a:t>
            </a:r>
            <a:r>
              <a:rPr lang="en-US" dirty="0">
                <a:solidFill>
                  <a:srgbClr val="0A0A0A"/>
                </a:solidFill>
                <a:latin typeface="roboto"/>
              </a:rPr>
              <a:t>of the resources and information entrusted to our care.</a:t>
            </a:r>
          </a:p>
          <a:p>
            <a:endParaRPr lang="en-US" dirty="0">
              <a:solidFill>
                <a:srgbClr val="0A0A0A"/>
              </a:solidFill>
              <a:latin typeface="roboto"/>
            </a:endParaRPr>
          </a:p>
          <a:p>
            <a:pPr marL="285750" indent="-285750">
              <a:buFont typeface="Arial" panose="020B0604020202020204" pitchFamily="34" charset="0"/>
              <a:buChar char="•"/>
            </a:pPr>
            <a:r>
              <a:rPr lang="en-US" u="sng" dirty="0">
                <a:solidFill>
                  <a:srgbClr val="0A0A0A"/>
                </a:solidFill>
                <a:latin typeface="roboto"/>
              </a:rPr>
              <a:t>Report wrongdoing </a:t>
            </a:r>
            <a:r>
              <a:rPr lang="en-US" dirty="0">
                <a:solidFill>
                  <a:srgbClr val="0A0A0A"/>
                </a:solidFill>
                <a:latin typeface="roboto"/>
              </a:rPr>
              <a:t>to the proper authorities; </a:t>
            </a:r>
            <a:r>
              <a:rPr lang="en-US" u="sng" dirty="0">
                <a:solidFill>
                  <a:srgbClr val="0A0A0A"/>
                </a:solidFill>
                <a:latin typeface="roboto"/>
              </a:rPr>
              <a:t>refrain from retaliating </a:t>
            </a:r>
            <a:r>
              <a:rPr lang="en-US" dirty="0">
                <a:solidFill>
                  <a:srgbClr val="0A0A0A"/>
                </a:solidFill>
                <a:latin typeface="roboto"/>
              </a:rPr>
              <a:t>against those who do report violations; and cooperate fully with authorized investigations.</a:t>
            </a:r>
          </a:p>
          <a:p>
            <a:endParaRPr lang="en-US" dirty="0">
              <a:solidFill>
                <a:srgbClr val="0A0A0A"/>
              </a:solidFill>
              <a:latin typeface="roboto"/>
            </a:endParaRPr>
          </a:p>
          <a:p>
            <a:pPr marL="285750" indent="-285750">
              <a:buFont typeface="Arial" panose="020B0604020202020204" pitchFamily="34" charset="0"/>
              <a:buChar char="•"/>
            </a:pPr>
            <a:r>
              <a:rPr lang="en-US" dirty="0">
                <a:solidFill>
                  <a:srgbClr val="0A0A0A"/>
                </a:solidFill>
                <a:latin typeface="roboto"/>
              </a:rPr>
              <a:t>Disclose and </a:t>
            </a:r>
            <a:r>
              <a:rPr lang="en-US" u="sng" dirty="0">
                <a:solidFill>
                  <a:srgbClr val="0A0A0A"/>
                </a:solidFill>
                <a:latin typeface="roboto"/>
              </a:rPr>
              <a:t>avoid improper conflicts of interest</a:t>
            </a:r>
            <a:r>
              <a:rPr lang="en-US" dirty="0">
                <a:solidFill>
                  <a:srgbClr val="0A0A0A"/>
                </a:solidFill>
                <a:latin typeface="roboto"/>
              </a:rPr>
              <a:t>.</a:t>
            </a:r>
          </a:p>
          <a:p>
            <a:endParaRPr lang="en-US" dirty="0">
              <a:solidFill>
                <a:srgbClr val="0A0A0A"/>
              </a:solidFill>
              <a:latin typeface="roboto"/>
            </a:endParaRPr>
          </a:p>
          <a:p>
            <a:pPr marL="285750" indent="-285750">
              <a:buFont typeface="Arial" panose="020B0604020202020204" pitchFamily="34" charset="0"/>
              <a:buChar char="•"/>
            </a:pPr>
            <a:r>
              <a:rPr lang="en-US" dirty="0">
                <a:solidFill>
                  <a:srgbClr val="0A0A0A"/>
                </a:solidFill>
                <a:latin typeface="roboto"/>
              </a:rPr>
              <a:t>Refrain from </a:t>
            </a:r>
            <a:r>
              <a:rPr lang="en-US" u="sng" dirty="0">
                <a:solidFill>
                  <a:srgbClr val="0A0A0A"/>
                </a:solidFill>
                <a:latin typeface="roboto"/>
              </a:rPr>
              <a:t>accepting any gift or thing of value </a:t>
            </a:r>
            <a:r>
              <a:rPr lang="en-US" dirty="0">
                <a:solidFill>
                  <a:srgbClr val="0A0A0A"/>
                </a:solidFill>
                <a:latin typeface="roboto"/>
              </a:rPr>
              <a:t>in those instances prohibited by law or Board of Regents policy.</a:t>
            </a:r>
          </a:p>
          <a:p>
            <a:pPr marL="285750" indent="-285750">
              <a:buFont typeface="Arial" panose="020B0604020202020204" pitchFamily="34" charset="0"/>
              <a:buChar char="•"/>
            </a:pPr>
            <a:endParaRPr lang="en-US" dirty="0">
              <a:solidFill>
                <a:srgbClr val="0A0A0A"/>
              </a:solidFill>
              <a:latin typeface="roboto"/>
            </a:endParaRPr>
          </a:p>
          <a:p>
            <a:r>
              <a:rPr lang="en-US" dirty="0">
                <a:solidFill>
                  <a:srgbClr val="0A0A0A"/>
                </a:solidFill>
                <a:latin typeface="roboto"/>
              </a:rPr>
              <a:t>* </a:t>
            </a:r>
            <a:r>
              <a:rPr lang="en-US" i="1" dirty="0">
                <a:solidFill>
                  <a:srgbClr val="0A0A0A"/>
                </a:solidFill>
                <a:latin typeface="roboto"/>
              </a:rPr>
              <a:t>Procurement staff should never take gifts, go to lunch or do things that give the appearance of wrong doing.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710773708"/>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68086" y="1458686"/>
            <a:ext cx="10744200" cy="3356560"/>
          </a:xfrm>
          <a:prstGeom prst="rect">
            <a:avLst/>
          </a:prstGeom>
        </p:spPr>
        <p:txBody>
          <a:bodyPr wrap="square">
            <a:spAutoFit/>
          </a:bodyPr>
          <a:lstStyle/>
          <a:p>
            <a:pPr marL="228600" marR="0" indent="-228600">
              <a:lnSpc>
                <a:spcPct val="107000"/>
              </a:lnSpc>
              <a:spcBef>
                <a:spcPts val="0"/>
              </a:spcBef>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Questions:</a:t>
            </a:r>
          </a:p>
          <a:p>
            <a:pPr marL="228600" marR="0" indent="-228600">
              <a:lnSpc>
                <a:spcPct val="107000"/>
              </a:lnSpc>
              <a:spcBef>
                <a:spcPts val="0"/>
              </a:spcBef>
              <a:spcAft>
                <a:spcPts val="800"/>
              </a:spcAft>
            </a:pPr>
            <a:r>
              <a:rPr lang="en-US" sz="3200" b="1" dirty="0" smtClean="0">
                <a:latin typeface="Calibri" panose="020F0502020204030204" pitchFamily="34" charset="0"/>
                <a:ea typeface="Calibri" panose="020F0502020204030204" pitchFamily="34" charset="0"/>
                <a:cs typeface="Times New Roman" panose="02020603050405020304" pitchFamily="18" charset="0"/>
              </a:rPr>
              <a:t>   USG </a:t>
            </a:r>
            <a:r>
              <a:rPr lang="en-US" sz="3200" b="1" dirty="0">
                <a:latin typeface="Calibri" panose="020F0502020204030204" pitchFamily="34" charset="0"/>
                <a:ea typeface="Calibri" panose="020F0502020204030204" pitchFamily="34" charset="0"/>
                <a:cs typeface="Times New Roman" panose="02020603050405020304" pitchFamily="18" charset="0"/>
              </a:rPr>
              <a:t>employees can attend conferences, meetings </a:t>
            </a:r>
            <a:r>
              <a:rPr lang="en-US" sz="3200" b="1" dirty="0" smtClean="0">
                <a:latin typeface="Calibri" panose="020F0502020204030204" pitchFamily="34" charset="0"/>
                <a:ea typeface="Calibri" panose="020F0502020204030204" pitchFamily="34" charset="0"/>
                <a:cs typeface="Times New Roman" panose="02020603050405020304" pitchFamily="18" charset="0"/>
              </a:rPr>
              <a:t>and demonstrations </a:t>
            </a:r>
            <a:r>
              <a:rPr lang="en-US" sz="3200" b="1" dirty="0">
                <a:latin typeface="Calibri" panose="020F0502020204030204" pitchFamily="34" charset="0"/>
                <a:ea typeface="Calibri" panose="020F0502020204030204" pitchFamily="34" charset="0"/>
                <a:cs typeface="Times New Roman" panose="02020603050405020304" pitchFamily="18" charset="0"/>
              </a:rPr>
              <a:t>related to official or professional duties but must first obtain approval in writing from the Chancellor or designee if an outside party is covering expenses associated with the trip.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3300071241"/>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53146" y="1359932"/>
            <a:ext cx="9459684" cy="3385542"/>
          </a:xfrm>
          <a:prstGeom prst="rect">
            <a:avLst/>
          </a:prstGeom>
          <a:noFill/>
        </p:spPr>
        <p:txBody>
          <a:bodyPr wrap="square" rtlCol="0">
            <a:spAutoFit/>
          </a:bodyPr>
          <a:lstStyle/>
          <a:p>
            <a:endParaRPr lang="en-US" dirty="0" smtClean="0"/>
          </a:p>
          <a:p>
            <a:r>
              <a:rPr lang="en-US" sz="3600" b="1" i="1" dirty="0" smtClean="0"/>
              <a:t>True</a:t>
            </a:r>
          </a:p>
          <a:p>
            <a:endParaRPr lang="en-US" sz="2000" dirty="0" smtClean="0"/>
          </a:p>
          <a:p>
            <a:r>
              <a:rPr lang="en-US" sz="2000" dirty="0" smtClean="0"/>
              <a:t>The </a:t>
            </a:r>
            <a:r>
              <a:rPr lang="en-US" sz="2000" u="sng" dirty="0">
                <a:hlinkClick r:id="rId2"/>
              </a:rPr>
              <a:t>USG Gratuities Policy</a:t>
            </a:r>
            <a:r>
              <a:rPr lang="en-US" sz="2000" dirty="0"/>
              <a:t> permits vendors and lobbyist to pay for the actual and </a:t>
            </a:r>
            <a:r>
              <a:rPr lang="en-US" sz="2000" dirty="0" smtClean="0"/>
              <a:t>reasonable expenses </a:t>
            </a:r>
            <a:r>
              <a:rPr lang="en-US" sz="2000" dirty="0"/>
              <a:t>for food, beverages, travel, lodging and registration provided to permit </a:t>
            </a:r>
            <a:r>
              <a:rPr lang="en-US" sz="2000" dirty="0" smtClean="0"/>
              <a:t>participation </a:t>
            </a:r>
            <a:r>
              <a:rPr lang="en-US" sz="2000" dirty="0"/>
              <a:t>in a meeting, demonstration, or training related to official or professional duties </a:t>
            </a:r>
            <a:r>
              <a:rPr lang="en-US" sz="2000" i="1" dirty="0"/>
              <a:t>so long </a:t>
            </a:r>
            <a:r>
              <a:rPr lang="en-US" sz="2000" i="1" dirty="0" smtClean="0"/>
              <a:t>as </a:t>
            </a:r>
            <a:r>
              <a:rPr lang="en-US" sz="2000" i="1" dirty="0"/>
              <a:t>participation has been approved in writing by the Chancellor or his/her designee</a:t>
            </a:r>
            <a:r>
              <a:rPr lang="en-US" sz="2000" dirty="0"/>
              <a:t>. The </a:t>
            </a:r>
            <a:r>
              <a:rPr lang="en-US" sz="2000" dirty="0" smtClean="0"/>
              <a:t>Executive  </a:t>
            </a:r>
            <a:r>
              <a:rPr lang="en-US" sz="2000" dirty="0"/>
              <a:t>Vice Chancellor for Administration and the Vice Chancellor for Organizational Effectiveness are </a:t>
            </a:r>
            <a:r>
              <a:rPr lang="en-US" sz="2000" dirty="0" smtClean="0"/>
              <a:t>both </a:t>
            </a:r>
            <a:r>
              <a:rPr lang="en-US" sz="2000" dirty="0"/>
              <a:t>designated approvers for USO employees. For additional information, </a:t>
            </a:r>
            <a:r>
              <a:rPr lang="en-US" sz="2000" dirty="0" smtClean="0"/>
              <a:t>please </a:t>
            </a:r>
            <a:r>
              <a:rPr lang="en-US" sz="2000" dirty="0"/>
              <a:t>reference the </a:t>
            </a:r>
            <a:r>
              <a:rPr lang="en-US" sz="2000" u="sng" dirty="0">
                <a:hlinkClick r:id="rId2"/>
              </a:rPr>
              <a:t>USG Gratuities Policy</a:t>
            </a:r>
            <a:r>
              <a:rPr lang="en-US" sz="2000" dirty="0"/>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508748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68086" y="673996"/>
            <a:ext cx="10493827" cy="5053563"/>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000" b="1" dirty="0" smtClean="0">
                <a:latin typeface="Calibri" panose="020F0502020204030204" pitchFamily="34" charset="0"/>
                <a:ea typeface="Calibri" panose="020F0502020204030204" pitchFamily="34" charset="0"/>
                <a:cs typeface="Times New Roman" panose="02020603050405020304" pitchFamily="18" charset="0"/>
              </a:rPr>
              <a:t>Questions:</a:t>
            </a:r>
            <a:r>
              <a:rPr lang="en-US" sz="2000" b="1" dirty="0">
                <a:latin typeface="Calibri" panose="020F0502020204030204" pitchFamily="34" charset="0"/>
                <a:ea typeface="Calibri" panose="020F0502020204030204" pitchFamily="34" charset="0"/>
                <a:cs typeface="Times New Roman" panose="02020603050405020304" pitchFamily="18" charset="0"/>
              </a:rPr>
              <a:t>         </a:t>
            </a:r>
            <a:endParaRPr lang="en-US" sz="2000" b="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smtClean="0">
                <a:latin typeface="Calibri" panose="020F0502020204030204" pitchFamily="34" charset="0"/>
                <a:ea typeface="Calibri" panose="020F0502020204030204" pitchFamily="34" charset="0"/>
                <a:cs typeface="Times New Roman" panose="02020603050405020304" pitchFamily="18" charset="0"/>
              </a:rPr>
              <a:t>Which </a:t>
            </a:r>
            <a:r>
              <a:rPr lang="en-US" sz="2000" b="1" dirty="0">
                <a:latin typeface="Calibri" panose="020F0502020204030204" pitchFamily="34" charset="0"/>
                <a:ea typeface="Calibri" panose="020F0502020204030204" pitchFamily="34" charset="0"/>
                <a:cs typeface="Times New Roman" panose="02020603050405020304" pitchFamily="18" charset="0"/>
              </a:rPr>
              <a:t>of the following statements are true?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pPr>
            <a:r>
              <a:rPr lang="en-US" sz="2000" b="1" dirty="0">
                <a:latin typeface="Calibri" panose="020F0502020204030204" pitchFamily="34" charset="0"/>
                <a:ea typeface="Times New Roman" panose="02020603050405020304" pitchFamily="18" charset="0"/>
                <a:cs typeface="Times New Roman" panose="02020603050405020304" pitchFamily="18" charset="0"/>
              </a:rPr>
              <a:t>USG employees have an affirmative duty to report wrongdoing and unethical practices in a timely manner.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pPr>
            <a:r>
              <a:rPr lang="en-US" sz="2000" b="1" dirty="0">
                <a:latin typeface="Calibri" panose="020F0502020204030204" pitchFamily="34" charset="0"/>
                <a:ea typeface="Times New Roman" panose="02020603050405020304" pitchFamily="18" charset="0"/>
                <a:cs typeface="Times New Roman" panose="02020603050405020304" pitchFamily="18" charset="0"/>
              </a:rPr>
              <a:t>USG policy prohibits retaliation against those who report wrongdoing or assist with authorized investigations.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pPr>
            <a:r>
              <a:rPr lang="en-US" sz="2000" b="1" dirty="0">
                <a:latin typeface="Calibri" panose="020F0502020204030204" pitchFamily="34" charset="0"/>
                <a:ea typeface="Times New Roman" panose="02020603050405020304" pitchFamily="18" charset="0"/>
                <a:cs typeface="Times New Roman" panose="02020603050405020304" pitchFamily="18" charset="0"/>
              </a:rPr>
              <a:t>It is the policy of the USG to refer all criminal acts to law enforcement for investigation.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pPr>
            <a:r>
              <a:rPr lang="en-US" sz="2000" b="1" dirty="0">
                <a:latin typeface="Calibri" panose="020F0502020204030204" pitchFamily="34" charset="0"/>
                <a:ea typeface="Times New Roman" panose="02020603050405020304" pitchFamily="18" charset="0"/>
                <a:cs typeface="Times New Roman" panose="02020603050405020304" pitchFamily="18" charset="0"/>
              </a:rPr>
              <a:t>It is preferred that employees report wrongdoing to their immediate supervisors; </a:t>
            </a:r>
            <a:r>
              <a:rPr lang="en-US" sz="2000" b="1" dirty="0" smtClean="0">
                <a:latin typeface="Calibri" panose="020F0502020204030204" pitchFamily="34" charset="0"/>
                <a:ea typeface="Times New Roman" panose="02020603050405020304" pitchFamily="18" charset="0"/>
                <a:cs typeface="Times New Roman" panose="02020603050405020304" pitchFamily="18" charset="0"/>
              </a:rPr>
              <a:t>however, </a:t>
            </a:r>
            <a:r>
              <a:rPr lang="en-US" sz="2000" b="1" dirty="0">
                <a:latin typeface="Calibri" panose="020F0502020204030204" pitchFamily="34" charset="0"/>
                <a:ea typeface="Times New Roman" panose="02020603050405020304" pitchFamily="18" charset="0"/>
                <a:cs typeface="Times New Roman" panose="02020603050405020304" pitchFamily="18" charset="0"/>
              </a:rPr>
              <a:t>other reporting avenues are available to include the HR, Legal and Audit Departments; wrongdoing can also be reported confidentially on the Ethics &amp; Compliance Reporting Hotline.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lphaUcPeriod"/>
            </a:pPr>
            <a:r>
              <a:rPr lang="en-US" b="1" dirty="0"/>
              <a:t>All of the Above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553922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914399" y="1469571"/>
            <a:ext cx="9851571" cy="2445862"/>
          </a:xfrm>
          <a:prstGeom prst="rect">
            <a:avLst/>
          </a:prstGeom>
        </p:spPr>
        <p:txBody>
          <a:bodyPr wrap="square">
            <a:spAutoFit/>
          </a:bodyPr>
          <a:lstStyle/>
          <a:p>
            <a:pP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Correct Answer:  E. All of the above. </a:t>
            </a:r>
            <a:r>
              <a:rPr lang="en-US" sz="2400" dirty="0">
                <a:latin typeface="Calibri" panose="020F0502020204030204" pitchFamily="34" charset="0"/>
                <a:ea typeface="Calibri" panose="020F0502020204030204" pitchFamily="34" charset="0"/>
                <a:cs typeface="Times New Roman" panose="02020603050405020304" pitchFamily="18" charset="0"/>
              </a:rPr>
              <a:t>USG employees do have an affirmative duty to report wrongdoing and unethical practices in a timely manner and must also refrain from retaliating against those who do. The USG also refers all criminal acts to law enforcement and maintains an Ethics hotline as an additional way to report wrongdoing.  For additional information, please see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USG Policy - Reporting Wrongdoing</a:t>
            </a:r>
            <a:r>
              <a:rPr lang="en-US" sz="2400" dirty="0">
                <a:latin typeface="Calibri" panose="020F0502020204030204" pitchFamily="34" charset="0"/>
                <a:ea typeface="Calibri" panose="020F0502020204030204" pitchFamily="34" charset="0"/>
                <a:cs typeface="Times New Roman" panose="02020603050405020304" pitchFamily="18"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4524"/>
            <a:ext cx="12192000" cy="6833476"/>
          </a:xfrm>
          <a:prstGeom prst="rect">
            <a:avLst/>
          </a:prstGeom>
          <a:ln>
            <a:solidFill>
              <a:schemeClr val="tx2">
                <a:lumMod val="60000"/>
                <a:lumOff val="40000"/>
              </a:schemeClr>
            </a:solidFill>
          </a:ln>
        </p:spPr>
      </p:pic>
    </p:spTree>
    <p:extLst>
      <p:ext uri="{BB962C8B-B14F-4D97-AF65-F5344CB8AC3E}">
        <p14:creationId xmlns:p14="http://schemas.microsoft.com/office/powerpoint/2010/main" val="2984723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27462" y="1473419"/>
            <a:ext cx="10736317" cy="3785652"/>
          </a:xfrm>
          <a:prstGeom prst="rect">
            <a:avLst/>
          </a:prstGeom>
        </p:spPr>
        <p:txBody>
          <a:bodyPr wrap="square">
            <a:spAutoFit/>
          </a:bodyPr>
          <a:lstStyle/>
          <a:p>
            <a:r>
              <a:rPr lang="en-US" sz="2400" b="1" dirty="0"/>
              <a:t>8.2.18.2</a:t>
            </a:r>
            <a:r>
              <a:rPr lang="en-US" sz="2400" b="1" dirty="0" smtClean="0"/>
              <a:t>. </a:t>
            </a:r>
            <a:r>
              <a:rPr lang="en-US" sz="2400" b="1" dirty="0"/>
              <a:t>Conflicts of Interest and </a:t>
            </a:r>
            <a:r>
              <a:rPr lang="en-US" sz="2400" b="1" dirty="0" smtClean="0"/>
              <a:t>Conflicts of Commitment </a:t>
            </a:r>
            <a:endParaRPr lang="en-US" sz="2400" dirty="0"/>
          </a:p>
          <a:p>
            <a:r>
              <a:rPr lang="en-US" sz="2400" dirty="0"/>
              <a:t>Each University System of Georgia (USG) employee shall make every reasonable effort to avoid actual or apparent conflicts of interests and also the appearance of a conflict of interest. An appearance of a conflict exists when a reasonable person would conclude from the circumstances that the employee’s ability to protect the public interest, or perform public duties, is compromised by a personal, financial, or business interest. </a:t>
            </a:r>
            <a:r>
              <a:rPr lang="en-US" sz="2400" b="1" u="sng" dirty="0"/>
              <a:t>An appearance of conflict can exist even in the absence of a legal conflict of interest.</a:t>
            </a:r>
            <a:r>
              <a:rPr lang="en-US" sz="2400" dirty="0"/>
              <a:t> USG employees are referred to State Conflict of Interest Statutes O.C.G.A. § 45-10-20 through § 45-10-70 and institutional policies governing professional and outside </a:t>
            </a:r>
            <a:r>
              <a:rPr lang="en-US" sz="2400" dirty="0" smtClean="0"/>
              <a:t>activities. </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73659076"/>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161052" y="1696316"/>
            <a:ext cx="6080319" cy="923330"/>
          </a:xfrm>
          <a:prstGeom prst="rect">
            <a:avLst/>
          </a:prstGeom>
        </p:spPr>
        <p:txBody>
          <a:bodyPr wrap="square">
            <a:spAutoFit/>
          </a:bodyPr>
          <a:lstStyle/>
          <a:p>
            <a:r>
              <a:rPr lang="en-US" b="1" dirty="0" smtClean="0">
                <a:hlinkClick r:id="rId2"/>
              </a:rPr>
              <a:t>Georgia Procurement Manual</a:t>
            </a:r>
          </a:p>
          <a:p>
            <a:r>
              <a:rPr lang="en-US" dirty="0" smtClean="0">
                <a:hlinkClick r:id="rId2"/>
              </a:rPr>
              <a:t>http</a:t>
            </a:r>
            <a:r>
              <a:rPr lang="en-US" dirty="0">
                <a:hlinkClick r:id="rId2"/>
              </a:rPr>
              <a:t>://</a:t>
            </a:r>
            <a:r>
              <a:rPr lang="en-US" dirty="0" smtClean="0">
                <a:hlinkClick r:id="rId2"/>
              </a:rPr>
              <a:t>pur.doas.ga.gov/gpm/MyWebHelp/GPM_Main_File.htm</a:t>
            </a:r>
            <a:endParaRPr lang="en-US" dirty="0" smtClean="0"/>
          </a:p>
          <a:p>
            <a:endParaRPr lang="en-US" dirty="0"/>
          </a:p>
        </p:txBody>
      </p:sp>
      <p:sp>
        <p:nvSpPr>
          <p:cNvPr id="3" name="Rectangle 2"/>
          <p:cNvSpPr/>
          <p:nvPr/>
        </p:nvSpPr>
        <p:spPr>
          <a:xfrm>
            <a:off x="1161052" y="2847397"/>
            <a:ext cx="6622976" cy="923330"/>
          </a:xfrm>
          <a:prstGeom prst="rect">
            <a:avLst/>
          </a:prstGeom>
        </p:spPr>
        <p:txBody>
          <a:bodyPr wrap="square">
            <a:spAutoFit/>
          </a:bodyPr>
          <a:lstStyle/>
          <a:p>
            <a:r>
              <a:rPr lang="en-US" b="1" u="sng" dirty="0" smtClean="0">
                <a:hlinkClick r:id="rId3"/>
              </a:rPr>
              <a:t>Board of Regents Policy Manual</a:t>
            </a:r>
          </a:p>
          <a:p>
            <a:r>
              <a:rPr lang="en-US" dirty="0" smtClean="0">
                <a:hlinkClick r:id="rId3"/>
              </a:rPr>
              <a:t>https</a:t>
            </a:r>
            <a:r>
              <a:rPr lang="en-US" dirty="0">
                <a:hlinkClick r:id="rId3"/>
              </a:rPr>
              <a:t>://www.usg.edu/policymanual</a:t>
            </a:r>
            <a:r>
              <a:rPr lang="en-US" dirty="0" smtClean="0">
                <a:hlinkClick r:id="rId3"/>
              </a:rPr>
              <a:t>/</a:t>
            </a:r>
            <a:endParaRPr lang="en-US" dirty="0" smtClean="0"/>
          </a:p>
          <a:p>
            <a:endParaRPr lang="en-US" dirty="0"/>
          </a:p>
        </p:txBody>
      </p:sp>
      <p:sp>
        <p:nvSpPr>
          <p:cNvPr id="4" name="Rectangle 3"/>
          <p:cNvSpPr/>
          <p:nvPr/>
        </p:nvSpPr>
        <p:spPr>
          <a:xfrm>
            <a:off x="1161052" y="4037698"/>
            <a:ext cx="5159810" cy="923330"/>
          </a:xfrm>
          <a:prstGeom prst="rect">
            <a:avLst/>
          </a:prstGeom>
        </p:spPr>
        <p:txBody>
          <a:bodyPr wrap="none">
            <a:spAutoFit/>
          </a:bodyPr>
          <a:lstStyle/>
          <a:p>
            <a:r>
              <a:rPr lang="en-US" b="1" dirty="0" smtClean="0">
                <a:hlinkClick r:id="rId4"/>
              </a:rPr>
              <a:t>Business Procedures Manual</a:t>
            </a:r>
          </a:p>
          <a:p>
            <a:r>
              <a:rPr lang="en-US" dirty="0" smtClean="0">
                <a:hlinkClick r:id="rId4"/>
              </a:rPr>
              <a:t>https</a:t>
            </a:r>
            <a:r>
              <a:rPr lang="en-US" dirty="0">
                <a:hlinkClick r:id="rId4"/>
              </a:rPr>
              <a:t>://www.usg.edu/business_procedures_manual</a:t>
            </a:r>
            <a:r>
              <a:rPr lang="en-US" dirty="0" smtClean="0">
                <a:hlinkClick r:id="rId4"/>
              </a:rPr>
              <a:t>/</a:t>
            </a:r>
            <a:endParaRPr lang="en-US" dirty="0" smtClean="0"/>
          </a:p>
          <a:p>
            <a:endParaRPr lang="en-US" dirty="0"/>
          </a:p>
        </p:txBody>
      </p:sp>
      <p:sp>
        <p:nvSpPr>
          <p:cNvPr id="5" name="TextBox 4"/>
          <p:cNvSpPr txBox="1"/>
          <p:nvPr/>
        </p:nvSpPr>
        <p:spPr>
          <a:xfrm>
            <a:off x="1161052" y="712200"/>
            <a:ext cx="1881605" cy="523220"/>
          </a:xfrm>
          <a:prstGeom prst="rect">
            <a:avLst/>
          </a:prstGeom>
          <a:noFill/>
        </p:spPr>
        <p:txBody>
          <a:bodyPr wrap="none" rtlCol="0">
            <a:spAutoFit/>
          </a:bodyPr>
          <a:lstStyle/>
          <a:p>
            <a:r>
              <a:rPr lang="en-US" sz="2800" dirty="0" smtClean="0"/>
              <a:t>References:</a:t>
            </a:r>
            <a:endParaRPr lang="en-US" sz="28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7" y="36984"/>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2509157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657"/>
            <a:ext cx="12192000" cy="7112000"/>
          </a:xfrm>
          <a:prstGeom prst="rect">
            <a:avLst/>
          </a:prstGeom>
        </p:spPr>
      </p:pic>
      <p:sp>
        <p:nvSpPr>
          <p:cNvPr id="2" name="Rectangle 1"/>
          <p:cNvSpPr/>
          <p:nvPr/>
        </p:nvSpPr>
        <p:spPr>
          <a:xfrm>
            <a:off x="1645912" y="1185134"/>
            <a:ext cx="8943868" cy="2062103"/>
          </a:xfrm>
          <a:prstGeom prst="rect">
            <a:avLst/>
          </a:prstGeom>
        </p:spPr>
        <p:txBody>
          <a:bodyPr wrap="square">
            <a:spAutoFit/>
          </a:bodyPr>
          <a:lstStyle/>
          <a:p>
            <a:r>
              <a:rPr lang="en-US" sz="3200" dirty="0" smtClean="0"/>
              <a:t>Technology Procurement Process</a:t>
            </a:r>
          </a:p>
          <a:p>
            <a:pPr marL="457200" indent="-457200">
              <a:buFont typeface="Wingdings" panose="05000000000000000000" pitchFamily="2" charset="2"/>
              <a:buChar char="Ø"/>
            </a:pPr>
            <a:endParaRPr lang="en-US" sz="3200" dirty="0"/>
          </a:p>
          <a:p>
            <a:endParaRPr lang="en-US" sz="3200" dirty="0" smtClean="0"/>
          </a:p>
          <a:p>
            <a:endParaRPr lang="en-US" sz="3200" dirty="0"/>
          </a:p>
        </p:txBody>
      </p:sp>
      <p:sp>
        <p:nvSpPr>
          <p:cNvPr id="4" name="TextBox 3"/>
          <p:cNvSpPr txBox="1"/>
          <p:nvPr/>
        </p:nvSpPr>
        <p:spPr>
          <a:xfrm>
            <a:off x="8726213" y="5063119"/>
            <a:ext cx="3224049" cy="369332"/>
          </a:xfrm>
          <a:prstGeom prst="rect">
            <a:avLst/>
          </a:prstGeom>
          <a:noFill/>
        </p:spPr>
        <p:txBody>
          <a:bodyPr wrap="square" rtlCol="0">
            <a:spAutoFit/>
          </a:bodyPr>
          <a:lstStyle/>
          <a:p>
            <a:endParaRPr lang="en-US" dirty="0"/>
          </a:p>
        </p:txBody>
      </p:sp>
      <p:sp>
        <p:nvSpPr>
          <p:cNvPr id="5" name="TextBox 4"/>
          <p:cNvSpPr txBox="1"/>
          <p:nvPr/>
        </p:nvSpPr>
        <p:spPr>
          <a:xfrm>
            <a:off x="3214630" y="2529339"/>
            <a:ext cx="510076" cy="584775"/>
          </a:xfrm>
          <a:prstGeom prst="rect">
            <a:avLst/>
          </a:prstGeom>
          <a:noFill/>
        </p:spPr>
        <p:txBody>
          <a:bodyPr wrap="none" rtlCol="0">
            <a:spAutoFit/>
          </a:bodyPr>
          <a:lstStyle/>
          <a:p>
            <a:pPr marL="285750" indent="-285750">
              <a:buFont typeface="Wingdings" panose="05000000000000000000" pitchFamily="2" charset="2"/>
              <a:buChar char="Ø"/>
            </a:pPr>
            <a:endParaRPr lang="en-US" sz="3200" dirty="0"/>
          </a:p>
        </p:txBody>
      </p:sp>
      <p:sp>
        <p:nvSpPr>
          <p:cNvPr id="6" name="TextBox 5"/>
          <p:cNvSpPr txBox="1"/>
          <p:nvPr/>
        </p:nvSpPr>
        <p:spPr>
          <a:xfrm>
            <a:off x="1978572" y="4193628"/>
            <a:ext cx="184731" cy="369332"/>
          </a:xfrm>
          <a:prstGeom prst="rect">
            <a:avLst/>
          </a:prstGeom>
          <a:noFill/>
        </p:spPr>
        <p:txBody>
          <a:bodyPr wrap="none" rtlCol="0">
            <a:spAutoFit/>
          </a:bodyPr>
          <a:lstStyle/>
          <a:p>
            <a:endParaRPr lang="en-US" dirty="0"/>
          </a:p>
        </p:txBody>
      </p:sp>
      <p:sp>
        <p:nvSpPr>
          <p:cNvPr id="7" name="TextBox 6"/>
          <p:cNvSpPr txBox="1"/>
          <p:nvPr/>
        </p:nvSpPr>
        <p:spPr>
          <a:xfrm>
            <a:off x="4853338" y="3901240"/>
            <a:ext cx="184731" cy="584775"/>
          </a:xfrm>
          <a:prstGeom prst="rect">
            <a:avLst/>
          </a:prstGeom>
          <a:noFill/>
        </p:spPr>
        <p:txBody>
          <a:bodyPr wrap="none" rtlCol="0">
            <a:spAutoFit/>
          </a:bodyPr>
          <a:lstStyle/>
          <a:p>
            <a:endParaRPr lang="en-US" sz="3200" dirty="0"/>
          </a:p>
        </p:txBody>
      </p:sp>
      <p:pic>
        <p:nvPicPr>
          <p:cNvPr id="8" name="Picture 2" descr="Image result for free clip art procurement jo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866900"/>
            <a:ext cx="10829925"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9132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4589" y="1"/>
            <a:ext cx="7314286" cy="64290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5" y="-82223"/>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398012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535051" y="1762813"/>
            <a:ext cx="4372992"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en-US" sz="8000" dirty="0" smtClean="0"/>
              <a:t>Questions</a:t>
            </a:r>
          </a:p>
          <a:p>
            <a:pPr algn="ctr"/>
            <a:r>
              <a:rPr lang="en-US" sz="8000" dirty="0"/>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29175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Rules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3366" y="2196662"/>
            <a:ext cx="3626069" cy="29744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4224310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062" y="1209424"/>
            <a:ext cx="7797932" cy="5596759"/>
          </a:xfrm>
          <a:prstGeom prst="rect">
            <a:avLst/>
          </a:prstGeom>
        </p:spPr>
      </p:pic>
      <p:pic>
        <p:nvPicPr>
          <p:cNvPr id="3" name="Picture 2"/>
          <p:cNvPicPr>
            <a:picLocks noChangeAspect="1"/>
          </p:cNvPicPr>
          <p:nvPr/>
        </p:nvPicPr>
        <p:blipFill>
          <a:blip r:embed="rId3"/>
          <a:stretch>
            <a:fillRect/>
          </a:stretch>
        </p:blipFill>
        <p:spPr>
          <a:xfrm>
            <a:off x="6201910" y="906518"/>
            <a:ext cx="5882359" cy="3972910"/>
          </a:xfrm>
          <a:prstGeom prst="rect">
            <a:avLst/>
          </a:prstGeom>
        </p:spPr>
      </p:pic>
      <p:sp>
        <p:nvSpPr>
          <p:cNvPr id="4" name="TextBox 3"/>
          <p:cNvSpPr txBox="1"/>
          <p:nvPr/>
        </p:nvSpPr>
        <p:spPr>
          <a:xfrm>
            <a:off x="890752" y="439983"/>
            <a:ext cx="4922438" cy="769441"/>
          </a:xfrm>
          <a:prstGeom prst="rect">
            <a:avLst/>
          </a:prstGeom>
          <a:noFill/>
        </p:spPr>
        <p:txBody>
          <a:bodyPr wrap="none" rtlCol="0">
            <a:spAutoFit/>
          </a:bodyPr>
          <a:lstStyle/>
          <a:p>
            <a:r>
              <a:rPr lang="en-US" sz="4400" dirty="0" smtClean="0"/>
              <a:t>Order of Precedence</a:t>
            </a:r>
            <a:endParaRPr lang="en-US" sz="4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830"/>
            <a:ext cx="12192000" cy="7112000"/>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3037105439"/>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1085850" y="809625"/>
            <a:ext cx="4620817" cy="769441"/>
          </a:xfrm>
          <a:prstGeom prst="rect">
            <a:avLst/>
          </a:prstGeom>
          <a:noFill/>
        </p:spPr>
        <p:txBody>
          <a:bodyPr wrap="none" rtlCol="0">
            <a:spAutoFit/>
          </a:bodyPr>
          <a:lstStyle/>
          <a:p>
            <a:r>
              <a:rPr lang="en-US" sz="4400" dirty="0" smtClean="0"/>
              <a:t>Procurement</a:t>
            </a:r>
            <a:r>
              <a:rPr lang="en-US" dirty="0" smtClean="0"/>
              <a:t> </a:t>
            </a:r>
            <a:r>
              <a:rPr lang="en-US" sz="4400" dirty="0" smtClean="0"/>
              <a:t>Basics</a:t>
            </a:r>
            <a:endParaRPr lang="en-US" sz="4400" dirty="0"/>
          </a:p>
        </p:txBody>
      </p:sp>
      <p:sp>
        <p:nvSpPr>
          <p:cNvPr id="4" name="TextBox 3"/>
          <p:cNvSpPr txBox="1"/>
          <p:nvPr/>
        </p:nvSpPr>
        <p:spPr>
          <a:xfrm>
            <a:off x="226243" y="1878569"/>
            <a:ext cx="14008209" cy="400110"/>
          </a:xfrm>
          <a:prstGeom prst="rect">
            <a:avLst/>
          </a:prstGeom>
          <a:noFill/>
        </p:spPr>
        <p:txBody>
          <a:bodyPr wrap="square" rtlCol="0">
            <a:spAutoFit/>
          </a:bodyPr>
          <a:lstStyle/>
          <a:p>
            <a:r>
              <a:rPr lang="en-US" sz="2000" dirty="0" smtClean="0"/>
              <a:t>Less than $25K (Best practice to get three quotes) Must purchase through mandatory source if available</a:t>
            </a:r>
            <a:endParaRPr lang="en-US" sz="2000" dirty="0"/>
          </a:p>
        </p:txBody>
      </p:sp>
      <p:sp>
        <p:nvSpPr>
          <p:cNvPr id="5" name="TextBox 4"/>
          <p:cNvSpPr txBox="1"/>
          <p:nvPr/>
        </p:nvSpPr>
        <p:spPr>
          <a:xfrm>
            <a:off x="226243" y="3226802"/>
            <a:ext cx="9049732" cy="400110"/>
          </a:xfrm>
          <a:prstGeom prst="rect">
            <a:avLst/>
          </a:prstGeom>
          <a:noFill/>
        </p:spPr>
        <p:txBody>
          <a:bodyPr wrap="square" rtlCol="0">
            <a:spAutoFit/>
          </a:bodyPr>
          <a:lstStyle/>
          <a:p>
            <a:r>
              <a:rPr lang="en-US" sz="2000" dirty="0" smtClean="0"/>
              <a:t>$25K or greater requires a solicitation unless there is an exemption</a:t>
            </a:r>
            <a:endParaRPr lang="en-US" sz="2000" dirty="0"/>
          </a:p>
        </p:txBody>
      </p:sp>
      <p:sp>
        <p:nvSpPr>
          <p:cNvPr id="6" name="TextBox 5"/>
          <p:cNvSpPr txBox="1"/>
          <p:nvPr/>
        </p:nvSpPr>
        <p:spPr>
          <a:xfrm>
            <a:off x="226243" y="2516743"/>
            <a:ext cx="10143149" cy="400110"/>
          </a:xfrm>
          <a:prstGeom prst="rect">
            <a:avLst/>
          </a:prstGeom>
          <a:noFill/>
        </p:spPr>
        <p:txBody>
          <a:bodyPr wrap="square" rtlCol="0">
            <a:spAutoFit/>
          </a:bodyPr>
          <a:lstStyle/>
          <a:p>
            <a:r>
              <a:rPr lang="en-US" sz="2000" dirty="0" smtClean="0"/>
              <a:t>$10,001 -$24,999 requires two quotes or sole source justification (Federal Grant Money Only)</a:t>
            </a:r>
            <a:endParaRPr lang="en-US" sz="2000" dirty="0"/>
          </a:p>
        </p:txBody>
      </p:sp>
      <p:sp>
        <p:nvSpPr>
          <p:cNvPr id="7" name="TextBox 6"/>
          <p:cNvSpPr txBox="1"/>
          <p:nvPr/>
        </p:nvSpPr>
        <p:spPr>
          <a:xfrm>
            <a:off x="801278" y="4015819"/>
            <a:ext cx="9950805" cy="923330"/>
          </a:xfrm>
          <a:prstGeom prst="rect">
            <a:avLst/>
          </a:prstGeom>
          <a:noFill/>
        </p:spPr>
        <p:txBody>
          <a:bodyPr wrap="square" rtlCol="0">
            <a:spAutoFit/>
          </a:bodyPr>
          <a:lstStyle/>
          <a:p>
            <a:r>
              <a:rPr lang="en-US" dirty="0" smtClean="0"/>
              <a:t>Exemptions can be located at:</a:t>
            </a:r>
          </a:p>
          <a:p>
            <a:r>
              <a:rPr lang="en-US" dirty="0">
                <a:hlinkClick r:id="rId2"/>
              </a:rPr>
              <a:t>http://</a:t>
            </a:r>
            <a:r>
              <a:rPr lang="en-US" dirty="0" smtClean="0">
                <a:hlinkClick r:id="rId2"/>
              </a:rPr>
              <a:t>doas.ga.gov/assets/State%20Purchasing/NEADocumentLibrary/NIGPExemptList.pdf</a:t>
            </a:r>
            <a:endParaRPr lang="en-US" dirty="0" smtClean="0"/>
          </a:p>
          <a:p>
            <a:endParaRPr lang="en-US" dirty="0"/>
          </a:p>
        </p:txBody>
      </p:sp>
      <p:pic>
        <p:nvPicPr>
          <p:cNvPr id="8" name="Picture 7"/>
          <p:cNvPicPr>
            <a:picLocks noChangeAspect="1"/>
          </p:cNvPicPr>
          <p:nvPr/>
        </p:nvPicPr>
        <p:blipFill>
          <a:blip r:embed="rId3"/>
          <a:stretch>
            <a:fillRect/>
          </a:stretch>
        </p:blipFill>
        <p:spPr>
          <a:xfrm>
            <a:off x="680975" y="4991011"/>
            <a:ext cx="11142732" cy="127619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4000"/>
            <a:ext cx="12192000" cy="7112000"/>
          </a:xfrm>
          <a:prstGeom prst="rect">
            <a:avLst/>
          </a:prstGeom>
        </p:spPr>
      </p:pic>
    </p:spTree>
    <p:extLst>
      <p:ext uri="{BB962C8B-B14F-4D97-AF65-F5344CB8AC3E}">
        <p14:creationId xmlns:p14="http://schemas.microsoft.com/office/powerpoint/2010/main" val="373193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Solicitations</a:t>
            </a:r>
            <a:endParaRPr lang="en-US" dirty="0"/>
          </a:p>
        </p:txBody>
      </p:sp>
      <p:sp>
        <p:nvSpPr>
          <p:cNvPr id="3" name="TextBox 2"/>
          <p:cNvSpPr txBox="1"/>
          <p:nvPr/>
        </p:nvSpPr>
        <p:spPr>
          <a:xfrm>
            <a:off x="1133475" y="2200275"/>
            <a:ext cx="5796972" cy="400110"/>
          </a:xfrm>
          <a:prstGeom prst="rect">
            <a:avLst/>
          </a:prstGeom>
          <a:noFill/>
        </p:spPr>
        <p:txBody>
          <a:bodyPr wrap="none" rtlCol="0">
            <a:spAutoFit/>
          </a:bodyPr>
          <a:lstStyle/>
          <a:p>
            <a:r>
              <a:rPr lang="en-US" sz="2000" dirty="0" smtClean="0"/>
              <a:t>Request for Quotes - Normally for non-complex goods</a:t>
            </a:r>
            <a:endParaRPr lang="en-US" sz="2000" dirty="0"/>
          </a:p>
        </p:txBody>
      </p:sp>
      <p:sp>
        <p:nvSpPr>
          <p:cNvPr id="4" name="TextBox 3"/>
          <p:cNvSpPr txBox="1"/>
          <p:nvPr/>
        </p:nvSpPr>
        <p:spPr>
          <a:xfrm flipH="1">
            <a:off x="1112518" y="3409950"/>
            <a:ext cx="7307581" cy="400110"/>
          </a:xfrm>
          <a:prstGeom prst="rect">
            <a:avLst/>
          </a:prstGeom>
          <a:noFill/>
        </p:spPr>
        <p:txBody>
          <a:bodyPr wrap="square" rtlCol="0">
            <a:spAutoFit/>
          </a:bodyPr>
          <a:lstStyle/>
          <a:p>
            <a:r>
              <a:rPr lang="en-US" sz="2000" dirty="0" smtClean="0"/>
              <a:t>Request for Proposals (RFP) - Services and complex goods </a:t>
            </a:r>
            <a:endParaRPr lang="en-US" sz="2000" dirty="0"/>
          </a:p>
        </p:txBody>
      </p:sp>
      <p:sp>
        <p:nvSpPr>
          <p:cNvPr id="5" name="TextBox 4"/>
          <p:cNvSpPr txBox="1"/>
          <p:nvPr/>
        </p:nvSpPr>
        <p:spPr>
          <a:xfrm>
            <a:off x="1133475" y="4914900"/>
            <a:ext cx="10752495" cy="400110"/>
          </a:xfrm>
          <a:prstGeom prst="rect">
            <a:avLst/>
          </a:prstGeom>
          <a:noFill/>
        </p:spPr>
        <p:txBody>
          <a:bodyPr wrap="none" rtlCol="0">
            <a:spAutoFit/>
          </a:bodyPr>
          <a:lstStyle/>
          <a:p>
            <a:r>
              <a:rPr lang="en-US" sz="2000" dirty="0" smtClean="0"/>
              <a:t>Sole-Source - Used when only one source is available, significant cost to change, or unique knowledge </a:t>
            </a:r>
            <a:endParaRPr lang="en-US" sz="20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0"/>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3407331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Request For Quotes (RFQ)</a:t>
            </a:r>
            <a:endParaRPr lang="en-US" b="1" dirty="0"/>
          </a:p>
        </p:txBody>
      </p:sp>
      <p:sp>
        <p:nvSpPr>
          <p:cNvPr id="7" name="Rectangle 5"/>
          <p:cNvSpPr>
            <a:spLocks noChangeArrowheads="1"/>
          </p:cNvSpPr>
          <p:nvPr/>
        </p:nvSpPr>
        <p:spPr bwMode="auto">
          <a:xfrm>
            <a:off x="487066" y="1625967"/>
            <a:ext cx="11496451" cy="3447098"/>
          </a:xfrm>
          <a:prstGeom prst="rect">
            <a:avLst/>
          </a:prstGeom>
          <a:noFill/>
          <a:ln>
            <a:noFill/>
          </a:ln>
          <a:effectLst/>
          <a:extLst/>
        </p:spPr>
        <p:txBody>
          <a:bodyPr vert="horz" wrap="square" lIns="0" tIns="0" rIns="0" bIns="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3200" dirty="0"/>
              <a:t>The </a:t>
            </a:r>
            <a:r>
              <a:rPr lang="en-US" altLang="en-US" sz="3200" dirty="0" smtClean="0"/>
              <a:t>institution </a:t>
            </a:r>
            <a:r>
              <a:rPr lang="en-US" altLang="en-US" sz="3200" dirty="0"/>
              <a:t>prescribes both the specifications and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t>solution to its own needs.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3200" dirty="0"/>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3200" dirty="0" smtClean="0"/>
              <a:t>Institutions </a:t>
            </a:r>
            <a:r>
              <a:rPr lang="en-US" altLang="en-US" sz="3200" dirty="0"/>
              <a:t>should use </a:t>
            </a:r>
            <a:r>
              <a:rPr lang="en-US" altLang="en-US" sz="3200" dirty="0" smtClean="0"/>
              <a:t>a </a:t>
            </a:r>
            <a:r>
              <a:rPr lang="en-US" altLang="en-US" sz="3200" dirty="0"/>
              <a:t>Request for Quotations if the project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t>lends itself to the creation of </a:t>
            </a:r>
            <a:r>
              <a:rPr lang="en-US" altLang="en-US" sz="3200" dirty="0" smtClean="0"/>
              <a:t>clear </a:t>
            </a:r>
            <a:r>
              <a:rPr lang="en-US" altLang="en-US" sz="3200" dirty="0"/>
              <a:t>and accurate </a:t>
            </a:r>
            <a:r>
              <a:rPr lang="en-US" altLang="en-US" sz="3200" dirty="0" smtClean="0"/>
              <a:t>specifications </a:t>
            </a:r>
            <a:r>
              <a:rPr lang="en-US" altLang="en-US" sz="3200" dirty="0"/>
              <a:t>and the objective of the solicitation is to </a:t>
            </a:r>
            <a:r>
              <a:rPr lang="en-US" altLang="en-US" sz="3200" dirty="0" smtClean="0"/>
              <a:t>identify </a:t>
            </a:r>
            <a:r>
              <a:rPr lang="en-US" altLang="en-US" sz="3200" dirty="0"/>
              <a:t>a supplier who can provide the required </a:t>
            </a:r>
            <a:r>
              <a:rPr lang="en-US" altLang="en-US" sz="3200" dirty="0" smtClean="0"/>
              <a:t>specifications </a:t>
            </a:r>
            <a:r>
              <a:rPr lang="en-US" altLang="en-US" sz="3200" dirty="0"/>
              <a:t>at the lowest possible cost.</a:t>
            </a:r>
          </a:p>
        </p:txBody>
      </p:sp>
      <p:pic>
        <p:nvPicPr>
          <p:cNvPr id="1030" name="Picture 6" descr="Clo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1130" y="2530629"/>
            <a:ext cx="1047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700"/>
            <a:ext cx="12242800" cy="7023100"/>
          </a:xfrm>
          <a:prstGeom prst="rect">
            <a:avLst/>
          </a:prstGeom>
          <a:ln>
            <a:solidFill>
              <a:schemeClr val="tx2">
                <a:lumMod val="60000"/>
                <a:lumOff val="40000"/>
              </a:schemeClr>
            </a:solidFill>
          </a:ln>
        </p:spPr>
      </p:pic>
    </p:spTree>
    <p:extLst>
      <p:ext uri="{BB962C8B-B14F-4D97-AF65-F5344CB8AC3E}">
        <p14:creationId xmlns:p14="http://schemas.microsoft.com/office/powerpoint/2010/main" val="1863470137"/>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229710" y="654269"/>
            <a:ext cx="9806152" cy="769441"/>
          </a:xfrm>
          <a:prstGeom prst="rect">
            <a:avLst/>
          </a:prstGeom>
          <a:noFill/>
        </p:spPr>
        <p:txBody>
          <a:bodyPr wrap="square" rtlCol="0">
            <a:spAutoFit/>
          </a:bodyPr>
          <a:lstStyle/>
          <a:p>
            <a:r>
              <a:rPr lang="en-US" sz="4400" dirty="0" smtClean="0"/>
              <a:t>Request for Proposals (RFP)</a:t>
            </a:r>
            <a:endParaRPr lang="en-US" sz="4400" dirty="0"/>
          </a:p>
        </p:txBody>
      </p:sp>
      <p:sp>
        <p:nvSpPr>
          <p:cNvPr id="6" name="Rectangle 5"/>
          <p:cNvSpPr/>
          <p:nvPr/>
        </p:nvSpPr>
        <p:spPr>
          <a:xfrm>
            <a:off x="1127234" y="1746931"/>
            <a:ext cx="8497614" cy="1015663"/>
          </a:xfrm>
          <a:prstGeom prst="rect">
            <a:avLst/>
          </a:prstGeom>
        </p:spPr>
        <p:txBody>
          <a:bodyPr wrap="square">
            <a:spAutoFit/>
          </a:bodyPr>
          <a:lstStyle/>
          <a:p>
            <a:pPr indent="284163">
              <a:buFont typeface="Arial" panose="020B0604020202020204" pitchFamily="34" charset="0"/>
              <a:buChar char="•"/>
            </a:pPr>
            <a:r>
              <a:rPr lang="en-US" sz="2000" dirty="0"/>
              <a:t>A </a:t>
            </a:r>
            <a:r>
              <a:rPr lang="en-US" sz="2000" b="1" i="1" dirty="0">
                <a:solidFill>
                  <a:srgbClr val="000000"/>
                </a:solidFill>
              </a:rPr>
              <a:t>Request</a:t>
            </a:r>
            <a:r>
              <a:rPr lang="en-US" sz="2000" i="1" dirty="0"/>
              <a:t> for </a:t>
            </a:r>
            <a:r>
              <a:rPr lang="en-US" sz="2000" b="1" i="1" dirty="0">
                <a:solidFill>
                  <a:srgbClr val="000000"/>
                </a:solidFill>
              </a:rPr>
              <a:t>Proposals</a:t>
            </a:r>
            <a:r>
              <a:rPr lang="en-US" sz="2000" dirty="0"/>
              <a:t> (RFP) is a formal solicitation method that seeks to </a:t>
            </a:r>
            <a:r>
              <a:rPr lang="en-US" sz="2000" dirty="0" smtClean="0"/>
              <a:t>leverage the creativity </a:t>
            </a:r>
            <a:r>
              <a:rPr lang="en-US" sz="2000" dirty="0"/>
              <a:t>and knowledge of business organizations in order to provide a solution to a unique procurement</a:t>
            </a:r>
            <a:r>
              <a:rPr lang="en-US" dirty="0" smtClean="0"/>
              <a:t>. </a:t>
            </a:r>
            <a:endParaRPr lang="en-US" dirty="0"/>
          </a:p>
        </p:txBody>
      </p:sp>
      <p:sp>
        <p:nvSpPr>
          <p:cNvPr id="8" name="Rectangle 3"/>
          <p:cNvSpPr>
            <a:spLocks noChangeArrowheads="1"/>
          </p:cNvSpPr>
          <p:nvPr/>
        </p:nvSpPr>
        <p:spPr bwMode="auto">
          <a:xfrm>
            <a:off x="1229710" y="3337129"/>
            <a:ext cx="9125383" cy="2154436"/>
          </a:xfrm>
          <a:prstGeom prst="rect">
            <a:avLst/>
          </a:prstGeom>
          <a:noFill/>
          <a:ln>
            <a:noFill/>
          </a:ln>
          <a:effectLst/>
        </p:spPr>
        <p:txBody>
          <a:bodyPr vert="horz" wrap="none" lIns="0" tIns="0" rIns="0" bIns="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smtClean="0">
                <a:ln>
                  <a:noFill/>
                </a:ln>
                <a:solidFill>
                  <a:schemeClr val="tx1"/>
                </a:solidFill>
                <a:effectLst/>
              </a:rPr>
              <a:t>The state entity should use an RFP </a:t>
            </a:r>
            <a:r>
              <a:rPr kumimoji="0" lang="en-US" altLang="en-US" sz="800" b="0" i="0" u="sng" strike="noStrike" cap="none" normalizeH="0" baseline="0" dirty="0" smtClean="0">
                <a:ln>
                  <a:noFill/>
                </a:ln>
                <a:solidFill>
                  <a:schemeClr val="tx1"/>
                </a:solidFill>
                <a:effectLst/>
              </a:rPr>
              <a:t> </a:t>
            </a:r>
            <a:r>
              <a:rPr kumimoji="0" lang="en-US" altLang="en-US" sz="2000" b="0" i="0" strike="noStrike" cap="none" normalizeH="0" baseline="0" dirty="0" smtClean="0">
                <a:ln>
                  <a:noFill/>
                </a:ln>
                <a:solidFill>
                  <a:schemeClr val="tx1"/>
                </a:solidFill>
                <a:effectLst/>
              </a:rPr>
              <a:t>if the end user wishes to </a:t>
            </a:r>
            <a:r>
              <a:rPr kumimoji="0" lang="en-US" altLang="en-US" sz="2000" b="0" i="0" u="sng" strike="noStrike" cap="none" normalizeH="0" baseline="0" dirty="0" smtClean="0">
                <a:ln>
                  <a:noFill/>
                </a:ln>
                <a:solidFill>
                  <a:schemeClr val="tx1"/>
                </a:solidFill>
                <a:effectLst/>
              </a:rPr>
              <a:t>evaluate the experience </a:t>
            </a:r>
          </a:p>
          <a:p>
            <a:pPr marR="0" lvl="0" algn="l" defTabSz="914400" rtl="0" eaLnBrk="0" fontAlgn="base" latinLnBrk="0" hangingPunct="0">
              <a:lnSpc>
                <a:spcPct val="100000"/>
              </a:lnSpc>
              <a:spcBef>
                <a:spcPct val="0"/>
              </a:spcBef>
              <a:spcAft>
                <a:spcPct val="0"/>
              </a:spcAft>
              <a:buClrTx/>
              <a:buSzTx/>
              <a:tabLst/>
            </a:pPr>
            <a:r>
              <a:rPr kumimoji="0" lang="en-US" altLang="en-US" sz="2000" b="0" i="0" strike="noStrike" cap="none" normalizeH="0" baseline="0" dirty="0" smtClean="0">
                <a:ln>
                  <a:noFill/>
                </a:ln>
                <a:solidFill>
                  <a:schemeClr val="tx1"/>
                </a:solidFill>
                <a:effectLst/>
              </a:rPr>
              <a:t>of the supplier and the </a:t>
            </a:r>
            <a:r>
              <a:rPr kumimoji="0" lang="en-US" altLang="en-US" sz="2000" b="0" i="0" u="sng" strike="noStrike" cap="none" normalizeH="0" baseline="0" dirty="0" smtClean="0">
                <a:ln>
                  <a:noFill/>
                </a:ln>
                <a:solidFill>
                  <a:schemeClr val="tx1"/>
                </a:solidFill>
                <a:effectLst/>
              </a:rPr>
              <a:t>quality of the supplier response </a:t>
            </a:r>
            <a:r>
              <a:rPr kumimoji="0" lang="en-US" altLang="en-US" sz="2000" b="0" i="0" strike="noStrike" cap="none" normalizeH="0" baseline="0" dirty="0" smtClean="0">
                <a:ln>
                  <a:noFill/>
                </a:ln>
                <a:solidFill>
                  <a:schemeClr val="tx1"/>
                </a:solidFill>
                <a:effectLst/>
              </a:rPr>
              <a:t>to either a clear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dirty="0" smtClean="0">
                <a:ln>
                  <a:noFill/>
                </a:ln>
                <a:solidFill>
                  <a:schemeClr val="tx1"/>
                </a:solidFill>
                <a:effectLst/>
              </a:rPr>
              <a:t>and accurate statement of work or to identify a supplier who can offer the best possible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strike="noStrike" cap="none" normalizeH="0" baseline="0" dirty="0" smtClean="0">
                <a:ln>
                  <a:noFill/>
                </a:ln>
                <a:solidFill>
                  <a:schemeClr val="tx1"/>
                </a:solidFill>
                <a:effectLst/>
              </a:rPr>
              <a:t> solution to the state entity’s identified needs.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u="sng" dirty="0" smtClean="0">
              <a:latin typeface="Verdan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u="sng" dirty="0">
              <a:latin typeface="Verdana" panose="020B060403050404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1" i="0" u="sng" strike="noStrike" cap="none" normalizeH="0" baseline="0" dirty="0" smtClean="0">
                <a:ln>
                  <a:noFill/>
                </a:ln>
                <a:effectLst/>
                <a:latin typeface="Verdana" panose="020B0604030504040204" pitchFamily="34" charset="0"/>
              </a:rPr>
              <a:t>Delegated Purchasing Authority</a:t>
            </a:r>
            <a:r>
              <a:rPr kumimoji="0" lang="en-US" altLang="en-US" sz="2000" b="1" i="0" u="sng" strike="noStrike" cap="none" normalizeH="0" dirty="0" smtClean="0">
                <a:ln>
                  <a:noFill/>
                </a:ln>
                <a:effectLst/>
                <a:latin typeface="Verdana" panose="020B0604030504040204" pitchFamily="34" charset="0"/>
              </a:rPr>
              <a:t> is $1 million</a:t>
            </a:r>
            <a:endParaRPr kumimoji="0" lang="en-US" altLang="en-US" sz="2000" b="1" i="0" u="sng" strike="noStrike" cap="none" normalizeH="0" baseline="0" dirty="0" smtClean="0">
              <a:ln>
                <a:noFill/>
              </a:ln>
              <a:effectLst/>
              <a:latin typeface="Verdana" panose="020B0604030504040204" pitchFamily="34" charset="0"/>
            </a:endParaRPr>
          </a:p>
        </p:txBody>
      </p:sp>
      <p:pic>
        <p:nvPicPr>
          <p:cNvPr id="1028" name="Picture 4" descr="Clo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419" y="2094296"/>
            <a:ext cx="1047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8871"/>
            <a:ext cx="12192000" cy="7112000"/>
          </a:xfrm>
          <a:prstGeom prst="rect">
            <a:avLst/>
          </a:prstGeom>
          <a:ln>
            <a:solidFill>
              <a:schemeClr val="tx2">
                <a:lumMod val="60000"/>
                <a:lumOff val="40000"/>
              </a:schemeClr>
            </a:solidFill>
          </a:ln>
        </p:spPr>
      </p:pic>
    </p:spTree>
    <p:extLst>
      <p:ext uri="{BB962C8B-B14F-4D97-AF65-F5344CB8AC3E}">
        <p14:creationId xmlns:p14="http://schemas.microsoft.com/office/powerpoint/2010/main" val="2995969249"/>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TotalTime>
  <Words>1755</Words>
  <Application>Microsoft Office PowerPoint</Application>
  <PresentationFormat>Widescreen</PresentationFormat>
  <Paragraphs>158</Paragraphs>
  <Slides>31</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31</vt:i4>
      </vt:variant>
      <vt:variant>
        <vt:lpstr>Custom Shows</vt:lpstr>
      </vt:variant>
      <vt:variant>
        <vt:i4>1</vt:i4>
      </vt:variant>
    </vt:vector>
  </HeadingPairs>
  <TitlesOfParts>
    <vt:vector size="41" baseType="lpstr">
      <vt:lpstr>Arial</vt:lpstr>
      <vt:lpstr>Calibri</vt:lpstr>
      <vt:lpstr>Calibri Light</vt:lpstr>
      <vt:lpstr>Montserrat</vt:lpstr>
      <vt:lpstr>roboto</vt:lpstr>
      <vt:lpstr>Times New Roman</vt:lpstr>
      <vt:lpstr>Verdana</vt:lpstr>
      <vt:lpstr>Wingdings</vt:lpstr>
      <vt:lpstr>Office Theme</vt:lpstr>
      <vt:lpstr>PowerPoint Presentation</vt:lpstr>
      <vt:lpstr>PowerPoint Presentation</vt:lpstr>
      <vt:lpstr>PowerPoint Presentation</vt:lpstr>
      <vt:lpstr>Procurement Rules</vt:lpstr>
      <vt:lpstr>PowerPoint Presentation</vt:lpstr>
      <vt:lpstr>PowerPoint Presentation</vt:lpstr>
      <vt:lpstr>Types of Solicitations</vt:lpstr>
      <vt:lpstr>Request For Quotes (RFQ)</vt:lpstr>
      <vt:lpstr>PowerPoint Presentation</vt:lpstr>
      <vt:lpstr>PowerPoint Presentation</vt:lpstr>
      <vt:lpstr>PowerPoint Presentation</vt:lpstr>
      <vt:lpstr>Solicitation 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Karen Schwind</cp:lastModifiedBy>
  <cp:revision>91</cp:revision>
  <dcterms:created xsi:type="dcterms:W3CDTF">2018-01-30T20:41:36Z</dcterms:created>
  <dcterms:modified xsi:type="dcterms:W3CDTF">2018-09-04T16:01:51Z</dcterms:modified>
</cp:coreProperties>
</file>