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6" r:id="rId2"/>
    <p:sldId id="311" r:id="rId3"/>
    <p:sldId id="314" r:id="rId4"/>
    <p:sldId id="315" r:id="rId5"/>
    <p:sldId id="318" r:id="rId6"/>
    <p:sldId id="312" r:id="rId7"/>
    <p:sldId id="316" r:id="rId8"/>
    <p:sldId id="317" r:id="rId9"/>
    <p:sldId id="320" r:id="rId10"/>
    <p:sldId id="321" r:id="rId11"/>
    <p:sldId id="322" r:id="rId12"/>
    <p:sldId id="319" r:id="rId13"/>
    <p:sldId id="307" r:id="rId14"/>
    <p:sldId id="289" r:id="rId15"/>
    <p:sldId id="297" r:id="rId16"/>
    <p:sldId id="275" r:id="rId17"/>
    <p:sldId id="296" r:id="rId18"/>
    <p:sldId id="300" r:id="rId19"/>
    <p:sldId id="308" r:id="rId20"/>
    <p:sldId id="309" r:id="rId21"/>
    <p:sldId id="303" r:id="rId22"/>
    <p:sldId id="304" r:id="rId23"/>
    <p:sldId id="305" r:id="rId24"/>
    <p:sldId id="310" r:id="rId25"/>
    <p:sldId id="288" r:id="rId26"/>
    <p:sldId id="277" r:id="rId27"/>
    <p:sldId id="290" r:id="rId28"/>
    <p:sldId id="291" r:id="rId29"/>
    <p:sldId id="292" r:id="rId30"/>
    <p:sldId id="293" r:id="rId31"/>
    <p:sldId id="294" r:id="rId32"/>
    <p:sldId id="29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E6A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09" autoAdjust="0"/>
    <p:restoredTop sz="94660"/>
  </p:normalViewPr>
  <p:slideViewPr>
    <p:cSldViewPr snapToGrid="0">
      <p:cViewPr varScale="1">
        <p:scale>
          <a:sx n="159" d="100"/>
          <a:sy n="159" d="100"/>
        </p:scale>
        <p:origin x="1092"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6545E3-DD4E-4D21-A7E7-87260A80B0F0}" type="datetimeFigureOut">
              <a:rPr lang="en-US" smtClean="0"/>
              <a:t>5/5/2025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C696F8-4EF0-4056-A960-53CE48648B00}" type="slidenum">
              <a:rPr lang="en-US" smtClean="0"/>
              <a:t>‹#›</a:t>
            </a:fld>
            <a:endParaRPr lang="en-US"/>
          </a:p>
        </p:txBody>
      </p:sp>
    </p:spTree>
    <p:extLst>
      <p:ext uri="{BB962C8B-B14F-4D97-AF65-F5344CB8AC3E}">
        <p14:creationId xmlns:p14="http://schemas.microsoft.com/office/powerpoint/2010/main" val="2346173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A893B-DC44-4F61-A6D0-CD740CA75E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2DD938-D182-43C0-B80C-322D52CFB1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BE2F1A-5655-4944-97FC-8B3D30E1DC0C}"/>
              </a:ext>
            </a:extLst>
          </p:cNvPr>
          <p:cNvSpPr>
            <a:spLocks noGrp="1"/>
          </p:cNvSpPr>
          <p:nvPr>
            <p:ph type="dt" sz="half" idx="10"/>
          </p:nvPr>
        </p:nvSpPr>
        <p:spPr/>
        <p:txBody>
          <a:bodyPr/>
          <a:lstStyle/>
          <a:p>
            <a:fld id="{17B8BC81-F1B3-473A-8F4E-A42C9A081B23}" type="datetime1">
              <a:rPr lang="en-US" smtClean="0"/>
              <a:t>5/5/2025</a:t>
            </a:fld>
            <a:endParaRPr lang="en-US"/>
          </a:p>
        </p:txBody>
      </p:sp>
      <p:sp>
        <p:nvSpPr>
          <p:cNvPr id="5" name="Footer Placeholder 4">
            <a:extLst>
              <a:ext uri="{FF2B5EF4-FFF2-40B4-BE49-F238E27FC236}">
                <a16:creationId xmlns:a16="http://schemas.microsoft.com/office/drawing/2014/main" id="{C3948AC9-1C2A-4460-A642-9A33BB3544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C54A97-67D8-4669-9289-9433029D7042}"/>
              </a:ext>
            </a:extLst>
          </p:cNvPr>
          <p:cNvSpPr>
            <a:spLocks noGrp="1"/>
          </p:cNvSpPr>
          <p:nvPr>
            <p:ph type="sldNum" sz="quarter" idx="12"/>
          </p:nvPr>
        </p:nvSpPr>
        <p:spPr/>
        <p:txBody>
          <a:bodyPr/>
          <a:lstStyle/>
          <a:p>
            <a:fld id="{C99D3F54-A045-4CE0-BADB-AB1DCA143826}" type="slidenum">
              <a:rPr lang="en-US" smtClean="0"/>
              <a:t>‹#›</a:t>
            </a:fld>
            <a:endParaRPr lang="en-US"/>
          </a:p>
        </p:txBody>
      </p:sp>
    </p:spTree>
    <p:extLst>
      <p:ext uri="{BB962C8B-B14F-4D97-AF65-F5344CB8AC3E}">
        <p14:creationId xmlns:p14="http://schemas.microsoft.com/office/powerpoint/2010/main" val="1140808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BA506-58E3-4626-B1AE-FC6673CAB9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56D022-3983-477C-99C0-C94149A6A2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C14E2-072B-4FEA-B0FA-D985F211C029}"/>
              </a:ext>
            </a:extLst>
          </p:cNvPr>
          <p:cNvSpPr>
            <a:spLocks noGrp="1"/>
          </p:cNvSpPr>
          <p:nvPr>
            <p:ph type="dt" sz="half" idx="10"/>
          </p:nvPr>
        </p:nvSpPr>
        <p:spPr/>
        <p:txBody>
          <a:bodyPr/>
          <a:lstStyle/>
          <a:p>
            <a:fld id="{FDA505C2-EC65-47B9-A82F-E984E91870DB}" type="datetime1">
              <a:rPr lang="en-US" smtClean="0"/>
              <a:t>5/5/2025</a:t>
            </a:fld>
            <a:endParaRPr lang="en-US"/>
          </a:p>
        </p:txBody>
      </p:sp>
      <p:sp>
        <p:nvSpPr>
          <p:cNvPr id="5" name="Footer Placeholder 4">
            <a:extLst>
              <a:ext uri="{FF2B5EF4-FFF2-40B4-BE49-F238E27FC236}">
                <a16:creationId xmlns:a16="http://schemas.microsoft.com/office/drawing/2014/main" id="{CDA41C8F-D24E-490A-9EE9-4256D34BC2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CFC8D0-C31A-44C7-853D-BB82A1B4E2DD}"/>
              </a:ext>
            </a:extLst>
          </p:cNvPr>
          <p:cNvSpPr>
            <a:spLocks noGrp="1"/>
          </p:cNvSpPr>
          <p:nvPr>
            <p:ph type="sldNum" sz="quarter" idx="12"/>
          </p:nvPr>
        </p:nvSpPr>
        <p:spPr/>
        <p:txBody>
          <a:bodyPr/>
          <a:lstStyle/>
          <a:p>
            <a:fld id="{C99D3F54-A045-4CE0-BADB-AB1DCA143826}" type="slidenum">
              <a:rPr lang="en-US" smtClean="0"/>
              <a:t>‹#›</a:t>
            </a:fld>
            <a:endParaRPr lang="en-US"/>
          </a:p>
        </p:txBody>
      </p:sp>
    </p:spTree>
    <p:extLst>
      <p:ext uri="{BB962C8B-B14F-4D97-AF65-F5344CB8AC3E}">
        <p14:creationId xmlns:p14="http://schemas.microsoft.com/office/powerpoint/2010/main" val="3722745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A9E787-2BA7-429F-9E85-82A7E12F0D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3EE2CE-A6E4-4326-92D3-E6C6066E34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5D89F3-C162-4B02-AE3E-A7E834873944}"/>
              </a:ext>
            </a:extLst>
          </p:cNvPr>
          <p:cNvSpPr>
            <a:spLocks noGrp="1"/>
          </p:cNvSpPr>
          <p:nvPr>
            <p:ph type="dt" sz="half" idx="10"/>
          </p:nvPr>
        </p:nvSpPr>
        <p:spPr/>
        <p:txBody>
          <a:bodyPr/>
          <a:lstStyle/>
          <a:p>
            <a:fld id="{0E35C50F-2D72-4EFE-BCCD-1B6C6ABB6FFC}" type="datetime1">
              <a:rPr lang="en-US" smtClean="0"/>
              <a:t>5/5/2025</a:t>
            </a:fld>
            <a:endParaRPr lang="en-US"/>
          </a:p>
        </p:txBody>
      </p:sp>
      <p:sp>
        <p:nvSpPr>
          <p:cNvPr id="5" name="Footer Placeholder 4">
            <a:extLst>
              <a:ext uri="{FF2B5EF4-FFF2-40B4-BE49-F238E27FC236}">
                <a16:creationId xmlns:a16="http://schemas.microsoft.com/office/drawing/2014/main" id="{3CD7C2B1-229C-465F-BF6D-86FE81E910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C8754-54BD-44C7-956C-BC956C3154C9}"/>
              </a:ext>
            </a:extLst>
          </p:cNvPr>
          <p:cNvSpPr>
            <a:spLocks noGrp="1"/>
          </p:cNvSpPr>
          <p:nvPr>
            <p:ph type="sldNum" sz="quarter" idx="12"/>
          </p:nvPr>
        </p:nvSpPr>
        <p:spPr/>
        <p:txBody>
          <a:bodyPr/>
          <a:lstStyle/>
          <a:p>
            <a:fld id="{C99D3F54-A045-4CE0-BADB-AB1DCA143826}" type="slidenum">
              <a:rPr lang="en-US" smtClean="0"/>
              <a:t>‹#›</a:t>
            </a:fld>
            <a:endParaRPr lang="en-US"/>
          </a:p>
        </p:txBody>
      </p:sp>
    </p:spTree>
    <p:extLst>
      <p:ext uri="{BB962C8B-B14F-4D97-AF65-F5344CB8AC3E}">
        <p14:creationId xmlns:p14="http://schemas.microsoft.com/office/powerpoint/2010/main" val="4039704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B2D87-F865-4C7D-AE5B-245475FA70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636A12-79E8-4FC2-B8EC-08DE04FDE6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59CA61-934E-46E1-A6A7-5B8999B6D88F}"/>
              </a:ext>
            </a:extLst>
          </p:cNvPr>
          <p:cNvSpPr>
            <a:spLocks noGrp="1"/>
          </p:cNvSpPr>
          <p:nvPr>
            <p:ph type="dt" sz="half" idx="10"/>
          </p:nvPr>
        </p:nvSpPr>
        <p:spPr/>
        <p:txBody>
          <a:bodyPr/>
          <a:lstStyle/>
          <a:p>
            <a:fld id="{929F33AF-DE60-495A-A0D6-86D135211FED}" type="datetime1">
              <a:rPr lang="en-US" smtClean="0"/>
              <a:t>5/5/2025</a:t>
            </a:fld>
            <a:endParaRPr lang="en-US"/>
          </a:p>
        </p:txBody>
      </p:sp>
      <p:sp>
        <p:nvSpPr>
          <p:cNvPr id="5" name="Footer Placeholder 4">
            <a:extLst>
              <a:ext uri="{FF2B5EF4-FFF2-40B4-BE49-F238E27FC236}">
                <a16:creationId xmlns:a16="http://schemas.microsoft.com/office/drawing/2014/main" id="{7198EFA2-70B6-4115-8D84-E045AF3503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496974-FFFF-40F3-BF3C-C9C92B008C0E}"/>
              </a:ext>
            </a:extLst>
          </p:cNvPr>
          <p:cNvSpPr>
            <a:spLocks noGrp="1"/>
          </p:cNvSpPr>
          <p:nvPr>
            <p:ph type="sldNum" sz="quarter" idx="12"/>
          </p:nvPr>
        </p:nvSpPr>
        <p:spPr/>
        <p:txBody>
          <a:bodyPr/>
          <a:lstStyle/>
          <a:p>
            <a:fld id="{C99D3F54-A045-4CE0-BADB-AB1DCA143826}" type="slidenum">
              <a:rPr lang="en-US" smtClean="0"/>
              <a:t>‹#›</a:t>
            </a:fld>
            <a:endParaRPr lang="en-US"/>
          </a:p>
        </p:txBody>
      </p:sp>
    </p:spTree>
    <p:extLst>
      <p:ext uri="{BB962C8B-B14F-4D97-AF65-F5344CB8AC3E}">
        <p14:creationId xmlns:p14="http://schemas.microsoft.com/office/powerpoint/2010/main" val="2493528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3F030-9D11-4B2F-8860-03FA122909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48E8E1-2313-4EE1-BD92-7BF71BDA30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E94376-0A45-4293-90A5-65459274545C}"/>
              </a:ext>
            </a:extLst>
          </p:cNvPr>
          <p:cNvSpPr>
            <a:spLocks noGrp="1"/>
          </p:cNvSpPr>
          <p:nvPr>
            <p:ph type="dt" sz="half" idx="10"/>
          </p:nvPr>
        </p:nvSpPr>
        <p:spPr/>
        <p:txBody>
          <a:bodyPr/>
          <a:lstStyle/>
          <a:p>
            <a:fld id="{3502711A-3779-49FE-B4F4-87860D9C568B}" type="datetime1">
              <a:rPr lang="en-US" smtClean="0"/>
              <a:t>5/5/2025</a:t>
            </a:fld>
            <a:endParaRPr lang="en-US"/>
          </a:p>
        </p:txBody>
      </p:sp>
      <p:sp>
        <p:nvSpPr>
          <p:cNvPr id="5" name="Footer Placeholder 4">
            <a:extLst>
              <a:ext uri="{FF2B5EF4-FFF2-40B4-BE49-F238E27FC236}">
                <a16:creationId xmlns:a16="http://schemas.microsoft.com/office/drawing/2014/main" id="{DB539B29-68C7-4149-8736-85E6D75124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39D057-AA74-4EB4-82BE-FAF47F652D55}"/>
              </a:ext>
            </a:extLst>
          </p:cNvPr>
          <p:cNvSpPr>
            <a:spLocks noGrp="1"/>
          </p:cNvSpPr>
          <p:nvPr>
            <p:ph type="sldNum" sz="quarter" idx="12"/>
          </p:nvPr>
        </p:nvSpPr>
        <p:spPr/>
        <p:txBody>
          <a:bodyPr/>
          <a:lstStyle/>
          <a:p>
            <a:fld id="{C99D3F54-A045-4CE0-BADB-AB1DCA143826}" type="slidenum">
              <a:rPr lang="en-US" smtClean="0"/>
              <a:t>‹#›</a:t>
            </a:fld>
            <a:endParaRPr lang="en-US"/>
          </a:p>
        </p:txBody>
      </p:sp>
    </p:spTree>
    <p:extLst>
      <p:ext uri="{BB962C8B-B14F-4D97-AF65-F5344CB8AC3E}">
        <p14:creationId xmlns:p14="http://schemas.microsoft.com/office/powerpoint/2010/main" val="3860869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2796C-96F4-4798-9880-CE1A772FA9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8E91DE-AEE6-4122-9805-8DE9141F62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2EFDC3-EFD2-4626-A24B-2F76CA91D2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B02612-A5F4-422C-85D2-84C1B3906E92}"/>
              </a:ext>
            </a:extLst>
          </p:cNvPr>
          <p:cNvSpPr>
            <a:spLocks noGrp="1"/>
          </p:cNvSpPr>
          <p:nvPr>
            <p:ph type="dt" sz="half" idx="10"/>
          </p:nvPr>
        </p:nvSpPr>
        <p:spPr/>
        <p:txBody>
          <a:bodyPr/>
          <a:lstStyle/>
          <a:p>
            <a:fld id="{4564092E-ADC9-4554-97DF-0CD1C37E4FA7}" type="datetime1">
              <a:rPr lang="en-US" smtClean="0"/>
              <a:t>5/5/2025</a:t>
            </a:fld>
            <a:endParaRPr lang="en-US"/>
          </a:p>
        </p:txBody>
      </p:sp>
      <p:sp>
        <p:nvSpPr>
          <p:cNvPr id="6" name="Footer Placeholder 5">
            <a:extLst>
              <a:ext uri="{FF2B5EF4-FFF2-40B4-BE49-F238E27FC236}">
                <a16:creationId xmlns:a16="http://schemas.microsoft.com/office/drawing/2014/main" id="{B73A4498-AFC8-44F4-B4AB-8E36DF6FE7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67C6FE-4DCC-40A4-B017-6C5454A5ACA5}"/>
              </a:ext>
            </a:extLst>
          </p:cNvPr>
          <p:cNvSpPr>
            <a:spLocks noGrp="1"/>
          </p:cNvSpPr>
          <p:nvPr>
            <p:ph type="sldNum" sz="quarter" idx="12"/>
          </p:nvPr>
        </p:nvSpPr>
        <p:spPr/>
        <p:txBody>
          <a:bodyPr/>
          <a:lstStyle/>
          <a:p>
            <a:fld id="{C99D3F54-A045-4CE0-BADB-AB1DCA143826}" type="slidenum">
              <a:rPr lang="en-US" smtClean="0"/>
              <a:t>‹#›</a:t>
            </a:fld>
            <a:endParaRPr lang="en-US"/>
          </a:p>
        </p:txBody>
      </p:sp>
    </p:spTree>
    <p:extLst>
      <p:ext uri="{BB962C8B-B14F-4D97-AF65-F5344CB8AC3E}">
        <p14:creationId xmlns:p14="http://schemas.microsoft.com/office/powerpoint/2010/main" val="2736063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F4AAF-FD3C-4908-A780-19ACC1EFF4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035283-839D-4FAE-9290-58650187BF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9823DD-05D2-4E03-8181-BA19907FDF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8AF865-32A5-42DA-814B-330427D0E5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25244B-1BC5-4524-B604-4FECBFE18D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CA7208-C00C-4DD0-942E-45521940A586}"/>
              </a:ext>
            </a:extLst>
          </p:cNvPr>
          <p:cNvSpPr>
            <a:spLocks noGrp="1"/>
          </p:cNvSpPr>
          <p:nvPr>
            <p:ph type="dt" sz="half" idx="10"/>
          </p:nvPr>
        </p:nvSpPr>
        <p:spPr/>
        <p:txBody>
          <a:bodyPr/>
          <a:lstStyle/>
          <a:p>
            <a:fld id="{067E9088-A4AE-4D0E-9FB1-B531171CC3B4}" type="datetime1">
              <a:rPr lang="en-US" smtClean="0"/>
              <a:t>5/5/2025</a:t>
            </a:fld>
            <a:endParaRPr lang="en-US"/>
          </a:p>
        </p:txBody>
      </p:sp>
      <p:sp>
        <p:nvSpPr>
          <p:cNvPr id="8" name="Footer Placeholder 7">
            <a:extLst>
              <a:ext uri="{FF2B5EF4-FFF2-40B4-BE49-F238E27FC236}">
                <a16:creationId xmlns:a16="http://schemas.microsoft.com/office/drawing/2014/main" id="{6D9C767F-36B3-438B-8CC7-16A357F54D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62E7BC-2CE6-4866-97C9-E95E15AF2A31}"/>
              </a:ext>
            </a:extLst>
          </p:cNvPr>
          <p:cNvSpPr>
            <a:spLocks noGrp="1"/>
          </p:cNvSpPr>
          <p:nvPr>
            <p:ph type="sldNum" sz="quarter" idx="12"/>
          </p:nvPr>
        </p:nvSpPr>
        <p:spPr/>
        <p:txBody>
          <a:bodyPr/>
          <a:lstStyle/>
          <a:p>
            <a:fld id="{C99D3F54-A045-4CE0-BADB-AB1DCA143826}" type="slidenum">
              <a:rPr lang="en-US" smtClean="0"/>
              <a:t>‹#›</a:t>
            </a:fld>
            <a:endParaRPr lang="en-US"/>
          </a:p>
        </p:txBody>
      </p:sp>
    </p:spTree>
    <p:extLst>
      <p:ext uri="{BB962C8B-B14F-4D97-AF65-F5344CB8AC3E}">
        <p14:creationId xmlns:p14="http://schemas.microsoft.com/office/powerpoint/2010/main" val="2292447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70192-F9B5-45C9-8472-7192A58C4F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F80660-A47A-4172-B19E-B906149D9D85}"/>
              </a:ext>
            </a:extLst>
          </p:cNvPr>
          <p:cNvSpPr>
            <a:spLocks noGrp="1"/>
          </p:cNvSpPr>
          <p:nvPr>
            <p:ph type="dt" sz="half" idx="10"/>
          </p:nvPr>
        </p:nvSpPr>
        <p:spPr/>
        <p:txBody>
          <a:bodyPr/>
          <a:lstStyle/>
          <a:p>
            <a:fld id="{14BC6835-2303-4966-A282-096174494331}" type="datetime1">
              <a:rPr lang="en-US" smtClean="0"/>
              <a:t>5/5/2025</a:t>
            </a:fld>
            <a:endParaRPr lang="en-US"/>
          </a:p>
        </p:txBody>
      </p:sp>
      <p:sp>
        <p:nvSpPr>
          <p:cNvPr id="4" name="Footer Placeholder 3">
            <a:extLst>
              <a:ext uri="{FF2B5EF4-FFF2-40B4-BE49-F238E27FC236}">
                <a16:creationId xmlns:a16="http://schemas.microsoft.com/office/drawing/2014/main" id="{170AAEE2-3A3B-4788-8EBB-9D4FA1769D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AD9784-C94C-478F-93B2-671DA9A078D6}"/>
              </a:ext>
            </a:extLst>
          </p:cNvPr>
          <p:cNvSpPr>
            <a:spLocks noGrp="1"/>
          </p:cNvSpPr>
          <p:nvPr>
            <p:ph type="sldNum" sz="quarter" idx="12"/>
          </p:nvPr>
        </p:nvSpPr>
        <p:spPr/>
        <p:txBody>
          <a:bodyPr/>
          <a:lstStyle/>
          <a:p>
            <a:fld id="{C99D3F54-A045-4CE0-BADB-AB1DCA143826}" type="slidenum">
              <a:rPr lang="en-US" smtClean="0"/>
              <a:t>‹#›</a:t>
            </a:fld>
            <a:endParaRPr lang="en-US"/>
          </a:p>
        </p:txBody>
      </p:sp>
    </p:spTree>
    <p:extLst>
      <p:ext uri="{BB962C8B-B14F-4D97-AF65-F5344CB8AC3E}">
        <p14:creationId xmlns:p14="http://schemas.microsoft.com/office/powerpoint/2010/main" val="2754305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81E677-AEF3-4EAD-B8D4-5ED7598CCC67}"/>
              </a:ext>
            </a:extLst>
          </p:cNvPr>
          <p:cNvSpPr>
            <a:spLocks noGrp="1"/>
          </p:cNvSpPr>
          <p:nvPr>
            <p:ph type="dt" sz="half" idx="10"/>
          </p:nvPr>
        </p:nvSpPr>
        <p:spPr/>
        <p:txBody>
          <a:bodyPr/>
          <a:lstStyle/>
          <a:p>
            <a:fld id="{EEFDAFBC-06B3-415B-9070-506681FD84EA}" type="datetime1">
              <a:rPr lang="en-US" smtClean="0"/>
              <a:t>5/5/2025</a:t>
            </a:fld>
            <a:endParaRPr lang="en-US"/>
          </a:p>
        </p:txBody>
      </p:sp>
      <p:sp>
        <p:nvSpPr>
          <p:cNvPr id="3" name="Footer Placeholder 2">
            <a:extLst>
              <a:ext uri="{FF2B5EF4-FFF2-40B4-BE49-F238E27FC236}">
                <a16:creationId xmlns:a16="http://schemas.microsoft.com/office/drawing/2014/main" id="{495225ED-18DF-432F-8E70-6BBB1030E9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FB4FAA-FB4E-40A2-B9C9-7DFCDCBB5527}"/>
              </a:ext>
            </a:extLst>
          </p:cNvPr>
          <p:cNvSpPr>
            <a:spLocks noGrp="1"/>
          </p:cNvSpPr>
          <p:nvPr>
            <p:ph type="sldNum" sz="quarter" idx="12"/>
          </p:nvPr>
        </p:nvSpPr>
        <p:spPr/>
        <p:txBody>
          <a:bodyPr/>
          <a:lstStyle/>
          <a:p>
            <a:fld id="{C99D3F54-A045-4CE0-BADB-AB1DCA143826}" type="slidenum">
              <a:rPr lang="en-US" smtClean="0"/>
              <a:t>‹#›</a:t>
            </a:fld>
            <a:endParaRPr lang="en-US"/>
          </a:p>
        </p:txBody>
      </p:sp>
    </p:spTree>
    <p:extLst>
      <p:ext uri="{BB962C8B-B14F-4D97-AF65-F5344CB8AC3E}">
        <p14:creationId xmlns:p14="http://schemas.microsoft.com/office/powerpoint/2010/main" val="312794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75198-3CC2-4C7E-B55A-937B00B2A6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DB14F6-3994-4652-B82D-8DB4BFA40D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318DCC-C05C-4DE1-9692-0E0EC5E2F4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AA4F0-ED39-491D-BF9B-52E37ED5CC06}"/>
              </a:ext>
            </a:extLst>
          </p:cNvPr>
          <p:cNvSpPr>
            <a:spLocks noGrp="1"/>
          </p:cNvSpPr>
          <p:nvPr>
            <p:ph type="dt" sz="half" idx="10"/>
          </p:nvPr>
        </p:nvSpPr>
        <p:spPr/>
        <p:txBody>
          <a:bodyPr/>
          <a:lstStyle/>
          <a:p>
            <a:fld id="{4C194CD8-D7F5-4449-8204-890CD9CA7F7E}" type="datetime1">
              <a:rPr lang="en-US" smtClean="0"/>
              <a:t>5/5/2025</a:t>
            </a:fld>
            <a:endParaRPr lang="en-US"/>
          </a:p>
        </p:txBody>
      </p:sp>
      <p:sp>
        <p:nvSpPr>
          <p:cNvPr id="6" name="Footer Placeholder 5">
            <a:extLst>
              <a:ext uri="{FF2B5EF4-FFF2-40B4-BE49-F238E27FC236}">
                <a16:creationId xmlns:a16="http://schemas.microsoft.com/office/drawing/2014/main" id="{6633FB44-9B7A-4B15-8A89-7FE4A63B9C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9CFD61-4888-4A0D-BAF0-25B3AA529BD3}"/>
              </a:ext>
            </a:extLst>
          </p:cNvPr>
          <p:cNvSpPr>
            <a:spLocks noGrp="1"/>
          </p:cNvSpPr>
          <p:nvPr>
            <p:ph type="sldNum" sz="quarter" idx="12"/>
          </p:nvPr>
        </p:nvSpPr>
        <p:spPr/>
        <p:txBody>
          <a:bodyPr/>
          <a:lstStyle/>
          <a:p>
            <a:fld id="{C99D3F54-A045-4CE0-BADB-AB1DCA143826}" type="slidenum">
              <a:rPr lang="en-US" smtClean="0"/>
              <a:t>‹#›</a:t>
            </a:fld>
            <a:endParaRPr lang="en-US"/>
          </a:p>
        </p:txBody>
      </p:sp>
    </p:spTree>
    <p:extLst>
      <p:ext uri="{BB962C8B-B14F-4D97-AF65-F5344CB8AC3E}">
        <p14:creationId xmlns:p14="http://schemas.microsoft.com/office/powerpoint/2010/main" val="671297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D494A-4579-4FC3-9F59-E223814336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5BD516-EDFB-440F-B98C-4A21DD5712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3296F9-D1DA-4B77-A3DD-0E1B0869C6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383B66-FD12-4C66-B086-30B655A8944F}"/>
              </a:ext>
            </a:extLst>
          </p:cNvPr>
          <p:cNvSpPr>
            <a:spLocks noGrp="1"/>
          </p:cNvSpPr>
          <p:nvPr>
            <p:ph type="dt" sz="half" idx="10"/>
          </p:nvPr>
        </p:nvSpPr>
        <p:spPr/>
        <p:txBody>
          <a:bodyPr/>
          <a:lstStyle/>
          <a:p>
            <a:fld id="{7FD1D2BD-15B0-4D28-AF72-128BD805AC45}" type="datetime1">
              <a:rPr lang="en-US" smtClean="0"/>
              <a:t>5/5/2025</a:t>
            </a:fld>
            <a:endParaRPr lang="en-US"/>
          </a:p>
        </p:txBody>
      </p:sp>
      <p:sp>
        <p:nvSpPr>
          <p:cNvPr id="6" name="Footer Placeholder 5">
            <a:extLst>
              <a:ext uri="{FF2B5EF4-FFF2-40B4-BE49-F238E27FC236}">
                <a16:creationId xmlns:a16="http://schemas.microsoft.com/office/drawing/2014/main" id="{0B312836-4872-47F7-848E-39FDD9C1F3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31530B-BB92-4670-AA78-4F89469F2558}"/>
              </a:ext>
            </a:extLst>
          </p:cNvPr>
          <p:cNvSpPr>
            <a:spLocks noGrp="1"/>
          </p:cNvSpPr>
          <p:nvPr>
            <p:ph type="sldNum" sz="quarter" idx="12"/>
          </p:nvPr>
        </p:nvSpPr>
        <p:spPr/>
        <p:txBody>
          <a:bodyPr/>
          <a:lstStyle/>
          <a:p>
            <a:fld id="{C99D3F54-A045-4CE0-BADB-AB1DCA143826}" type="slidenum">
              <a:rPr lang="en-US" smtClean="0"/>
              <a:t>‹#›</a:t>
            </a:fld>
            <a:endParaRPr lang="en-US"/>
          </a:p>
        </p:txBody>
      </p:sp>
    </p:spTree>
    <p:extLst>
      <p:ext uri="{BB962C8B-B14F-4D97-AF65-F5344CB8AC3E}">
        <p14:creationId xmlns:p14="http://schemas.microsoft.com/office/powerpoint/2010/main" val="1335559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A87154-6A1C-46C1-99A2-6976D5A97B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4789B1-8E6E-44AD-B702-F1C382EDAC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D2E67B-8C65-4494-872B-AEEC307418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92BF69-1CD6-407B-B22C-17A712255E7D}" type="datetime1">
              <a:rPr lang="en-US" smtClean="0"/>
              <a:t>5/5/2025</a:t>
            </a:fld>
            <a:endParaRPr lang="en-US"/>
          </a:p>
        </p:txBody>
      </p:sp>
      <p:sp>
        <p:nvSpPr>
          <p:cNvPr id="5" name="Footer Placeholder 4">
            <a:extLst>
              <a:ext uri="{FF2B5EF4-FFF2-40B4-BE49-F238E27FC236}">
                <a16:creationId xmlns:a16="http://schemas.microsoft.com/office/drawing/2014/main" id="{5CE2CD22-C4F2-4595-BC1F-F01F7DAB69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B7C644-3468-4629-971F-4760C1F010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9D3F54-A045-4CE0-BADB-AB1DCA143826}" type="slidenum">
              <a:rPr lang="en-US" smtClean="0"/>
              <a:t>‹#›</a:t>
            </a:fld>
            <a:endParaRPr lang="en-US"/>
          </a:p>
        </p:txBody>
      </p:sp>
    </p:spTree>
    <p:extLst>
      <p:ext uri="{BB962C8B-B14F-4D97-AF65-F5344CB8AC3E}">
        <p14:creationId xmlns:p14="http://schemas.microsoft.com/office/powerpoint/2010/main" val="1195256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FEB8A7-CE3C-4A86-8B58-5F4D07F453F4}"/>
              </a:ext>
            </a:extLst>
          </p:cNvPr>
          <p:cNvPicPr>
            <a:picLocks noChangeAspect="1"/>
          </p:cNvPicPr>
          <p:nvPr/>
        </p:nvPicPr>
        <p:blipFill>
          <a:blip r:embed="rId2"/>
          <a:stretch>
            <a:fillRect/>
          </a:stretch>
        </p:blipFill>
        <p:spPr>
          <a:xfrm>
            <a:off x="270344" y="67586"/>
            <a:ext cx="3306415" cy="6722828"/>
          </a:xfrm>
          <a:prstGeom prst="rect">
            <a:avLst/>
          </a:prstGeom>
        </p:spPr>
      </p:pic>
      <p:sp>
        <p:nvSpPr>
          <p:cNvPr id="16" name="TextBox 15">
            <a:extLst>
              <a:ext uri="{FF2B5EF4-FFF2-40B4-BE49-F238E27FC236}">
                <a16:creationId xmlns:a16="http://schemas.microsoft.com/office/drawing/2014/main" id="{DB3F7F3C-B702-4FA9-B417-5A2ECDE04C41}"/>
              </a:ext>
            </a:extLst>
          </p:cNvPr>
          <p:cNvSpPr txBox="1"/>
          <p:nvPr/>
        </p:nvSpPr>
        <p:spPr>
          <a:xfrm>
            <a:off x="4180212" y="191749"/>
            <a:ext cx="7874042" cy="4739759"/>
          </a:xfrm>
          <a:prstGeom prst="rect">
            <a:avLst/>
          </a:prstGeom>
          <a:noFill/>
        </p:spPr>
        <p:txBody>
          <a:bodyPr wrap="square" rtlCol="0">
            <a:spAutoFit/>
          </a:bodyPr>
          <a:lstStyle/>
          <a:p>
            <a:pPr>
              <a:spcAft>
                <a:spcPts val="600"/>
              </a:spcAft>
            </a:pPr>
            <a:r>
              <a:rPr lang="en-US" sz="3200" dirty="0"/>
              <a:t>USG MRR PROJECT TEMPLATE  FY 2026</a:t>
            </a:r>
          </a:p>
          <a:p>
            <a:pPr>
              <a:spcAft>
                <a:spcPts val="600"/>
              </a:spcAft>
            </a:pPr>
            <a:endParaRPr lang="en-US" sz="1600" dirty="0"/>
          </a:p>
          <a:p>
            <a:pPr>
              <a:spcAft>
                <a:spcPts val="600"/>
              </a:spcAft>
            </a:pPr>
            <a:r>
              <a:rPr lang="en-US" sz="3200" dirty="0"/>
              <a:t>REFERENCE AND INFORMATION</a:t>
            </a:r>
          </a:p>
          <a:p>
            <a:pPr>
              <a:spcAft>
                <a:spcPts val="600"/>
              </a:spcAft>
            </a:pPr>
            <a:endParaRPr lang="en-US" sz="3200" dirty="0"/>
          </a:p>
          <a:p>
            <a:pPr>
              <a:spcAft>
                <a:spcPts val="600"/>
              </a:spcAft>
            </a:pPr>
            <a:r>
              <a:rPr lang="en-US" sz="3200" dirty="0"/>
              <a:t>Contents:</a:t>
            </a:r>
          </a:p>
          <a:p>
            <a:pPr marL="457200" indent="-457200">
              <a:spcAft>
                <a:spcPts val="600"/>
              </a:spcAft>
              <a:buFont typeface="Arial" panose="020B0604020202020204" pitchFamily="34" charset="0"/>
              <a:buChar char="•"/>
            </a:pPr>
            <a:r>
              <a:rPr lang="en-US" sz="3200" dirty="0"/>
              <a:t>Key Issues and Cautions			2</a:t>
            </a:r>
          </a:p>
          <a:p>
            <a:pPr marL="457200" indent="-457200">
              <a:buFont typeface="Arial" panose="020B0604020202020204" pitchFamily="34" charset="0"/>
              <a:buChar char="•"/>
            </a:pPr>
            <a:r>
              <a:rPr lang="en-US" sz="3200" dirty="0"/>
              <a:t>Primary New/Revised Features	3-9</a:t>
            </a:r>
          </a:p>
          <a:p>
            <a:pPr marL="457200" indent="-457200">
              <a:buFont typeface="Arial" panose="020B0604020202020204" pitchFamily="34" charset="0"/>
              <a:buChar char="•"/>
            </a:pPr>
            <a:r>
              <a:rPr lang="en-US" sz="3200" dirty="0"/>
              <a:t>Template Navigation Aids		10-11</a:t>
            </a:r>
          </a:p>
          <a:p>
            <a:pPr marL="457200" indent="-457200">
              <a:buFont typeface="Arial" panose="020B0604020202020204" pitchFamily="34" charset="0"/>
              <a:buChar char="•"/>
            </a:pPr>
            <a:r>
              <a:rPr lang="en-US" sz="3200" dirty="0"/>
              <a:t>Template Structure Breakdown	12-32</a:t>
            </a:r>
          </a:p>
        </p:txBody>
      </p:sp>
      <p:sp>
        <p:nvSpPr>
          <p:cNvPr id="2" name="Slide Number Placeholder 1">
            <a:extLst>
              <a:ext uri="{FF2B5EF4-FFF2-40B4-BE49-F238E27FC236}">
                <a16:creationId xmlns:a16="http://schemas.microsoft.com/office/drawing/2014/main" id="{FCC29676-374B-6D34-7C4C-2174E13F5F19}"/>
              </a:ext>
            </a:extLst>
          </p:cNvPr>
          <p:cNvSpPr>
            <a:spLocks noGrp="1"/>
          </p:cNvSpPr>
          <p:nvPr>
            <p:ph type="sldNum" sz="quarter" idx="12"/>
          </p:nvPr>
        </p:nvSpPr>
        <p:spPr/>
        <p:txBody>
          <a:bodyPr/>
          <a:lstStyle/>
          <a:p>
            <a:fld id="{C99D3F54-A045-4CE0-BADB-AB1DCA143826}" type="slidenum">
              <a:rPr lang="en-US" smtClean="0"/>
              <a:t>1</a:t>
            </a:fld>
            <a:endParaRPr lang="en-US"/>
          </a:p>
        </p:txBody>
      </p:sp>
    </p:spTree>
    <p:extLst>
      <p:ext uri="{BB962C8B-B14F-4D97-AF65-F5344CB8AC3E}">
        <p14:creationId xmlns:p14="http://schemas.microsoft.com/office/powerpoint/2010/main" val="1008978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B3F7F3C-B702-4FA9-B417-5A2ECDE04C41}"/>
              </a:ext>
            </a:extLst>
          </p:cNvPr>
          <p:cNvSpPr txBox="1"/>
          <p:nvPr/>
        </p:nvSpPr>
        <p:spPr>
          <a:xfrm>
            <a:off x="114300" y="191749"/>
            <a:ext cx="11939954" cy="1154162"/>
          </a:xfrm>
          <a:prstGeom prst="rect">
            <a:avLst/>
          </a:prstGeom>
          <a:noFill/>
        </p:spPr>
        <p:txBody>
          <a:bodyPr wrap="square" rtlCol="0">
            <a:spAutoFit/>
          </a:bodyPr>
          <a:lstStyle/>
          <a:p>
            <a:pPr>
              <a:spcAft>
                <a:spcPts val="600"/>
              </a:spcAft>
            </a:pPr>
            <a:r>
              <a:rPr lang="en-US" sz="3200" dirty="0"/>
              <a:t>USG MRR PROJECT TEMPLATE  FY 2026</a:t>
            </a:r>
            <a:endParaRPr lang="en-US" sz="1600" dirty="0"/>
          </a:p>
          <a:p>
            <a:pPr>
              <a:spcAft>
                <a:spcPts val="600"/>
              </a:spcAft>
            </a:pPr>
            <a:r>
              <a:rPr lang="en-US" sz="3200" dirty="0"/>
              <a:t>Template Navigation Aids</a:t>
            </a:r>
          </a:p>
        </p:txBody>
      </p:sp>
      <p:sp>
        <p:nvSpPr>
          <p:cNvPr id="2" name="Slide Number Placeholder 1">
            <a:extLst>
              <a:ext uri="{FF2B5EF4-FFF2-40B4-BE49-F238E27FC236}">
                <a16:creationId xmlns:a16="http://schemas.microsoft.com/office/drawing/2014/main" id="{FCC29676-374B-6D34-7C4C-2174E13F5F19}"/>
              </a:ext>
            </a:extLst>
          </p:cNvPr>
          <p:cNvSpPr>
            <a:spLocks noGrp="1"/>
          </p:cNvSpPr>
          <p:nvPr>
            <p:ph type="sldNum" sz="quarter" idx="12"/>
          </p:nvPr>
        </p:nvSpPr>
        <p:spPr/>
        <p:txBody>
          <a:bodyPr/>
          <a:lstStyle/>
          <a:p>
            <a:fld id="{C99D3F54-A045-4CE0-BADB-AB1DCA143826}" type="slidenum">
              <a:rPr lang="en-US" smtClean="0"/>
              <a:t>10</a:t>
            </a:fld>
            <a:endParaRPr lang="en-US"/>
          </a:p>
        </p:txBody>
      </p:sp>
      <p:sp>
        <p:nvSpPr>
          <p:cNvPr id="6" name="TextBox 5">
            <a:extLst>
              <a:ext uri="{FF2B5EF4-FFF2-40B4-BE49-F238E27FC236}">
                <a16:creationId xmlns:a16="http://schemas.microsoft.com/office/drawing/2014/main" id="{BFC30CBC-AE10-C01D-5340-2231A8B76FDC}"/>
              </a:ext>
            </a:extLst>
          </p:cNvPr>
          <p:cNvSpPr txBox="1"/>
          <p:nvPr/>
        </p:nvSpPr>
        <p:spPr>
          <a:xfrm>
            <a:off x="114300" y="1615396"/>
            <a:ext cx="5310554" cy="4770537"/>
          </a:xfrm>
          <a:prstGeom prst="rect">
            <a:avLst/>
          </a:prstGeom>
          <a:noFill/>
        </p:spPr>
        <p:txBody>
          <a:bodyPr wrap="square" rtlCol="0">
            <a:spAutoFit/>
          </a:bodyPr>
          <a:lstStyle/>
          <a:p>
            <a:r>
              <a:rPr lang="en-US" sz="2800" dirty="0"/>
              <a:t>To jump directly to the beginning or end of the workbook sheet tab array without scrolling:</a:t>
            </a:r>
            <a:endParaRPr lang="en-US" sz="2000" dirty="0"/>
          </a:p>
          <a:p>
            <a:pPr marL="457200" indent="-457200">
              <a:buAutoNum type="alphaLcPeriod"/>
            </a:pPr>
            <a:endParaRPr lang="en-US" sz="2000" dirty="0"/>
          </a:p>
          <a:p>
            <a:pPr marL="457200" indent="-457200">
              <a:buAutoNum type="alphaLcPeriod"/>
            </a:pPr>
            <a:r>
              <a:rPr lang="en-US" sz="2000" dirty="0"/>
              <a:t>Press “Ctrl” and left click the </a:t>
            </a:r>
            <a:r>
              <a:rPr lang="en-US" sz="2000" b="1" u="sng" dirty="0"/>
              <a:t>left</a:t>
            </a:r>
            <a:r>
              <a:rPr lang="en-US" sz="2000" dirty="0"/>
              <a:t> arrow to go directly to the beginning (left edge) of the worksheet tab array</a:t>
            </a:r>
          </a:p>
          <a:p>
            <a:pPr marL="457200" indent="-457200">
              <a:buAutoNum type="alphaLcPeriod"/>
            </a:pPr>
            <a:endParaRPr lang="en-US" sz="2000" dirty="0"/>
          </a:p>
          <a:p>
            <a:pPr marL="457200" indent="-457200">
              <a:buAutoNum type="alphaLcPeriod"/>
            </a:pPr>
            <a:endParaRPr lang="en-US" sz="2000" dirty="0"/>
          </a:p>
          <a:p>
            <a:pPr marL="457200" indent="-457200">
              <a:buAutoNum type="alphaLcPeriod"/>
            </a:pPr>
            <a:endParaRPr lang="en-US" sz="2000" dirty="0"/>
          </a:p>
          <a:p>
            <a:pPr marL="457200" indent="-457200">
              <a:buAutoNum type="alphaLcPeriod"/>
            </a:pPr>
            <a:endParaRPr lang="en-US" sz="2000" dirty="0"/>
          </a:p>
          <a:p>
            <a:pPr marL="457200" indent="-457200">
              <a:buAutoNum type="alphaLcPeriod"/>
            </a:pPr>
            <a:r>
              <a:rPr lang="en-US" sz="2000" dirty="0"/>
              <a:t>Press “Ctrl” and left click the </a:t>
            </a:r>
            <a:r>
              <a:rPr lang="en-US" sz="2000" b="1" u="sng" dirty="0"/>
              <a:t>right</a:t>
            </a:r>
            <a:r>
              <a:rPr lang="en-US" sz="2000" dirty="0"/>
              <a:t> arrow to go directly to the tab at the beginning of the worksheet array</a:t>
            </a:r>
          </a:p>
        </p:txBody>
      </p:sp>
      <p:pic>
        <p:nvPicPr>
          <p:cNvPr id="10" name="Picture 9">
            <a:extLst>
              <a:ext uri="{FF2B5EF4-FFF2-40B4-BE49-F238E27FC236}">
                <a16:creationId xmlns:a16="http://schemas.microsoft.com/office/drawing/2014/main" id="{7C2687C2-C95B-7D8A-8517-D22373209E7E}"/>
              </a:ext>
            </a:extLst>
          </p:cNvPr>
          <p:cNvPicPr>
            <a:picLocks noChangeAspect="1"/>
          </p:cNvPicPr>
          <p:nvPr/>
        </p:nvPicPr>
        <p:blipFill>
          <a:blip r:embed="rId2"/>
          <a:stretch>
            <a:fillRect/>
          </a:stretch>
        </p:blipFill>
        <p:spPr>
          <a:xfrm>
            <a:off x="6851536" y="1698660"/>
            <a:ext cx="5196597" cy="2152470"/>
          </a:xfrm>
          <a:prstGeom prst="rect">
            <a:avLst/>
          </a:prstGeom>
        </p:spPr>
      </p:pic>
      <p:sp>
        <p:nvSpPr>
          <p:cNvPr id="8" name="Arrow: Right 7">
            <a:extLst>
              <a:ext uri="{FF2B5EF4-FFF2-40B4-BE49-F238E27FC236}">
                <a16:creationId xmlns:a16="http://schemas.microsoft.com/office/drawing/2014/main" id="{F79A2F27-4E7B-14A0-4CF8-2124D5F2D436}"/>
              </a:ext>
            </a:extLst>
          </p:cNvPr>
          <p:cNvSpPr/>
          <p:nvPr/>
        </p:nvSpPr>
        <p:spPr>
          <a:xfrm>
            <a:off x="5161086" y="3402779"/>
            <a:ext cx="1716072" cy="518335"/>
          </a:xfrm>
          <a:prstGeom prst="rightArrow">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0859B42-B2FB-4F7D-6046-4E0630A79A04}"/>
              </a:ext>
            </a:extLst>
          </p:cNvPr>
          <p:cNvPicPr>
            <a:picLocks noChangeAspect="1"/>
          </p:cNvPicPr>
          <p:nvPr/>
        </p:nvPicPr>
        <p:blipFill>
          <a:blip r:embed="rId3"/>
          <a:stretch>
            <a:fillRect/>
          </a:stretch>
        </p:blipFill>
        <p:spPr>
          <a:xfrm>
            <a:off x="6294748" y="4649622"/>
            <a:ext cx="5782952" cy="1635735"/>
          </a:xfrm>
          <a:prstGeom prst="rect">
            <a:avLst/>
          </a:prstGeom>
        </p:spPr>
      </p:pic>
      <p:sp>
        <p:nvSpPr>
          <p:cNvPr id="11" name="Arrow: Right 10">
            <a:extLst>
              <a:ext uri="{FF2B5EF4-FFF2-40B4-BE49-F238E27FC236}">
                <a16:creationId xmlns:a16="http://schemas.microsoft.com/office/drawing/2014/main" id="{C6363307-F24F-BAE2-4C6B-1719CB686640}"/>
              </a:ext>
            </a:extLst>
          </p:cNvPr>
          <p:cNvSpPr/>
          <p:nvPr/>
        </p:nvSpPr>
        <p:spPr>
          <a:xfrm>
            <a:off x="4537870" y="5838416"/>
            <a:ext cx="1968438" cy="518335"/>
          </a:xfrm>
          <a:prstGeom prst="rightArrow">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9672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B3F7F3C-B702-4FA9-B417-5A2ECDE04C41}"/>
              </a:ext>
            </a:extLst>
          </p:cNvPr>
          <p:cNvSpPr txBox="1"/>
          <p:nvPr/>
        </p:nvSpPr>
        <p:spPr>
          <a:xfrm>
            <a:off x="126960" y="0"/>
            <a:ext cx="6801914" cy="584775"/>
          </a:xfrm>
          <a:prstGeom prst="rect">
            <a:avLst/>
          </a:prstGeom>
          <a:noFill/>
        </p:spPr>
        <p:txBody>
          <a:bodyPr wrap="square" rtlCol="0">
            <a:spAutoFit/>
          </a:bodyPr>
          <a:lstStyle/>
          <a:p>
            <a:r>
              <a:rPr lang="en-US" sz="3200" dirty="0"/>
              <a:t>USG MRR PROJECT TEMPLATE  FY 2026</a:t>
            </a:r>
          </a:p>
        </p:txBody>
      </p:sp>
      <p:sp>
        <p:nvSpPr>
          <p:cNvPr id="4" name="TextBox 3">
            <a:extLst>
              <a:ext uri="{FF2B5EF4-FFF2-40B4-BE49-F238E27FC236}">
                <a16:creationId xmlns:a16="http://schemas.microsoft.com/office/drawing/2014/main" id="{F8E1FFE8-DE13-B9C2-6CC2-63A21A3284A8}"/>
              </a:ext>
            </a:extLst>
          </p:cNvPr>
          <p:cNvSpPr txBox="1"/>
          <p:nvPr/>
        </p:nvSpPr>
        <p:spPr>
          <a:xfrm>
            <a:off x="126960" y="643622"/>
            <a:ext cx="11408548" cy="4832092"/>
          </a:xfrm>
          <a:prstGeom prst="rect">
            <a:avLst/>
          </a:prstGeom>
          <a:noFill/>
        </p:spPr>
        <p:txBody>
          <a:bodyPr wrap="square" rtlCol="0">
            <a:spAutoFit/>
          </a:bodyPr>
          <a:lstStyle/>
          <a:p>
            <a:r>
              <a:rPr lang="en-US" sz="3200" dirty="0"/>
              <a:t>Other Issues:</a:t>
            </a:r>
          </a:p>
          <a:p>
            <a:endParaRPr lang="en-US" sz="1200" dirty="0"/>
          </a:p>
          <a:p>
            <a:pPr marL="342900" indent="-342900">
              <a:buFont typeface="Arial" panose="020B0604020202020204" pitchFamily="34" charset="0"/>
              <a:buChar char="•"/>
            </a:pPr>
            <a:r>
              <a:rPr lang="en-US" sz="2400" dirty="0"/>
              <a:t>Macro coding has been repaired to prevent VBA error dialogs when selecting and changing Project Type/Category/Scope.  If you do happen to get a VBA error message, click “End” to move on – do not try to debug.</a:t>
            </a:r>
          </a:p>
          <a:p>
            <a:pPr marL="342900" indent="-342900">
              <a:buFont typeface="Arial" panose="020B0604020202020204" pitchFamily="34" charset="0"/>
              <a:buChar char="•"/>
            </a:pPr>
            <a:r>
              <a:rPr lang="en-US" sz="2400" dirty="0"/>
              <a:t>When changing Project Type/Category/Scope, all downrange data fields will clear and reset with two exceptions:</a:t>
            </a:r>
          </a:p>
          <a:p>
            <a:pPr marL="800100" lvl="1" indent="-342900">
              <a:buFont typeface="Arial" panose="020B0604020202020204" pitchFamily="34" charset="0"/>
              <a:buChar char="•"/>
            </a:pPr>
            <a:r>
              <a:rPr lang="en-US" sz="2400" i="1" dirty="0"/>
              <a:t>Exception 1 </a:t>
            </a:r>
            <a:r>
              <a:rPr lang="en-US" sz="2400" dirty="0"/>
              <a:t>-  narrative text boxes (other than project summary) must be manually cleared.</a:t>
            </a:r>
          </a:p>
          <a:p>
            <a:pPr marL="800100" lvl="1" indent="-342900">
              <a:buFont typeface="Arial" panose="020B0604020202020204" pitchFamily="34" charset="0"/>
              <a:buChar char="•"/>
            </a:pPr>
            <a:r>
              <a:rPr lang="en-US" sz="2400" i="1" dirty="0"/>
              <a:t>Exception 2 </a:t>
            </a:r>
            <a:r>
              <a:rPr lang="en-US" sz="2400" dirty="0"/>
              <a:t>– the coding that clears the entry for secondary cost information in C29-31 on some projects does not work in all circumstances – you may need to clear these cells manually depending on your selections.</a:t>
            </a:r>
          </a:p>
          <a:p>
            <a:pPr marL="342900" indent="-342900">
              <a:buFont typeface="Arial" panose="020B0604020202020204" pitchFamily="34" charset="0"/>
              <a:buChar char="•"/>
            </a:pPr>
            <a:endParaRPr lang="en-US" sz="2400" dirty="0"/>
          </a:p>
        </p:txBody>
      </p:sp>
      <p:sp>
        <p:nvSpPr>
          <p:cNvPr id="6" name="Slide Number Placeholder 5">
            <a:extLst>
              <a:ext uri="{FF2B5EF4-FFF2-40B4-BE49-F238E27FC236}">
                <a16:creationId xmlns:a16="http://schemas.microsoft.com/office/drawing/2014/main" id="{333A6390-64B6-2EB6-D3A6-3F4B3AA42AD1}"/>
              </a:ext>
            </a:extLst>
          </p:cNvPr>
          <p:cNvSpPr>
            <a:spLocks noGrp="1"/>
          </p:cNvSpPr>
          <p:nvPr>
            <p:ph type="sldNum" sz="quarter" idx="12"/>
          </p:nvPr>
        </p:nvSpPr>
        <p:spPr/>
        <p:txBody>
          <a:bodyPr/>
          <a:lstStyle/>
          <a:p>
            <a:fld id="{C99D3F54-A045-4CE0-BADB-AB1DCA143826}" type="slidenum">
              <a:rPr lang="en-US" smtClean="0"/>
              <a:t>11</a:t>
            </a:fld>
            <a:endParaRPr lang="en-US"/>
          </a:p>
        </p:txBody>
      </p:sp>
    </p:spTree>
    <p:extLst>
      <p:ext uri="{BB962C8B-B14F-4D97-AF65-F5344CB8AC3E}">
        <p14:creationId xmlns:p14="http://schemas.microsoft.com/office/powerpoint/2010/main" val="1563883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FEB8A7-CE3C-4A86-8B58-5F4D07F453F4}"/>
              </a:ext>
            </a:extLst>
          </p:cNvPr>
          <p:cNvPicPr>
            <a:picLocks noChangeAspect="1"/>
          </p:cNvPicPr>
          <p:nvPr/>
        </p:nvPicPr>
        <p:blipFill>
          <a:blip r:embed="rId2"/>
          <a:stretch>
            <a:fillRect/>
          </a:stretch>
        </p:blipFill>
        <p:spPr>
          <a:xfrm>
            <a:off x="270344" y="67586"/>
            <a:ext cx="3306415" cy="6722828"/>
          </a:xfrm>
          <a:prstGeom prst="rect">
            <a:avLst/>
          </a:prstGeom>
        </p:spPr>
      </p:pic>
      <p:sp>
        <p:nvSpPr>
          <p:cNvPr id="16" name="TextBox 15">
            <a:extLst>
              <a:ext uri="{FF2B5EF4-FFF2-40B4-BE49-F238E27FC236}">
                <a16:creationId xmlns:a16="http://schemas.microsoft.com/office/drawing/2014/main" id="{DB3F7F3C-B702-4FA9-B417-5A2ECDE04C41}"/>
              </a:ext>
            </a:extLst>
          </p:cNvPr>
          <p:cNvSpPr txBox="1"/>
          <p:nvPr/>
        </p:nvSpPr>
        <p:spPr>
          <a:xfrm>
            <a:off x="4180212" y="191749"/>
            <a:ext cx="7874042" cy="1477328"/>
          </a:xfrm>
          <a:prstGeom prst="rect">
            <a:avLst/>
          </a:prstGeom>
          <a:noFill/>
        </p:spPr>
        <p:txBody>
          <a:bodyPr wrap="square" rtlCol="0">
            <a:spAutoFit/>
          </a:bodyPr>
          <a:lstStyle/>
          <a:p>
            <a:pPr>
              <a:spcAft>
                <a:spcPts val="600"/>
              </a:spcAft>
            </a:pPr>
            <a:r>
              <a:rPr lang="en-US" sz="3200" dirty="0"/>
              <a:t>USG MRR PROJECT TEMPLATE  FY 2026</a:t>
            </a:r>
          </a:p>
          <a:p>
            <a:pPr>
              <a:spcAft>
                <a:spcPts val="600"/>
              </a:spcAft>
            </a:pPr>
            <a:endParaRPr lang="en-US" sz="1600" dirty="0"/>
          </a:p>
          <a:p>
            <a:pPr>
              <a:spcAft>
                <a:spcPts val="600"/>
              </a:spcAft>
            </a:pPr>
            <a:r>
              <a:rPr lang="en-US" sz="3200" dirty="0"/>
              <a:t>Template Structure Breakdown</a:t>
            </a:r>
          </a:p>
        </p:txBody>
      </p:sp>
      <p:sp>
        <p:nvSpPr>
          <p:cNvPr id="2" name="Slide Number Placeholder 1">
            <a:extLst>
              <a:ext uri="{FF2B5EF4-FFF2-40B4-BE49-F238E27FC236}">
                <a16:creationId xmlns:a16="http://schemas.microsoft.com/office/drawing/2014/main" id="{FCC29676-374B-6D34-7C4C-2174E13F5F19}"/>
              </a:ext>
            </a:extLst>
          </p:cNvPr>
          <p:cNvSpPr>
            <a:spLocks noGrp="1"/>
          </p:cNvSpPr>
          <p:nvPr>
            <p:ph type="sldNum" sz="quarter" idx="12"/>
          </p:nvPr>
        </p:nvSpPr>
        <p:spPr/>
        <p:txBody>
          <a:bodyPr/>
          <a:lstStyle/>
          <a:p>
            <a:fld id="{C99D3F54-A045-4CE0-BADB-AB1DCA143826}" type="slidenum">
              <a:rPr lang="en-US" smtClean="0"/>
              <a:t>12</a:t>
            </a:fld>
            <a:endParaRPr lang="en-US"/>
          </a:p>
        </p:txBody>
      </p:sp>
    </p:spTree>
    <p:extLst>
      <p:ext uri="{BB962C8B-B14F-4D97-AF65-F5344CB8AC3E}">
        <p14:creationId xmlns:p14="http://schemas.microsoft.com/office/powerpoint/2010/main" val="3511872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9BC97C-C9AF-A09E-FD23-27CC78BE95E0}"/>
              </a:ext>
            </a:extLst>
          </p:cNvPr>
          <p:cNvPicPr>
            <a:picLocks noChangeAspect="1"/>
          </p:cNvPicPr>
          <p:nvPr/>
        </p:nvPicPr>
        <p:blipFill>
          <a:blip r:embed="rId2"/>
          <a:stretch>
            <a:fillRect/>
          </a:stretch>
        </p:blipFill>
        <p:spPr>
          <a:xfrm>
            <a:off x="216165" y="0"/>
            <a:ext cx="3290361" cy="6841468"/>
          </a:xfrm>
          <a:prstGeom prst="rect">
            <a:avLst/>
          </a:prstGeom>
        </p:spPr>
      </p:pic>
      <p:sp>
        <p:nvSpPr>
          <p:cNvPr id="2" name="Rectangle 1">
            <a:extLst>
              <a:ext uri="{FF2B5EF4-FFF2-40B4-BE49-F238E27FC236}">
                <a16:creationId xmlns:a16="http://schemas.microsoft.com/office/drawing/2014/main" id="{9B6030BC-8F0D-4703-BF05-818834CC46EB}"/>
              </a:ext>
            </a:extLst>
          </p:cNvPr>
          <p:cNvSpPr/>
          <p:nvPr/>
        </p:nvSpPr>
        <p:spPr>
          <a:xfrm>
            <a:off x="270344" y="424"/>
            <a:ext cx="1701580" cy="2087056"/>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EB99C72-56BC-4ED7-B7DE-D02DD78FC0B0}"/>
              </a:ext>
            </a:extLst>
          </p:cNvPr>
          <p:cNvSpPr/>
          <p:nvPr/>
        </p:nvSpPr>
        <p:spPr>
          <a:xfrm>
            <a:off x="270344" y="2231858"/>
            <a:ext cx="1701580" cy="4486994"/>
          </a:xfrm>
          <a:prstGeom prst="rect">
            <a:avLst/>
          </a:prstGeom>
          <a:noFill/>
          <a:ln w="476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14E394A-EF30-43B5-BC75-43F3BCACCD33}"/>
              </a:ext>
            </a:extLst>
          </p:cNvPr>
          <p:cNvSpPr/>
          <p:nvPr/>
        </p:nvSpPr>
        <p:spPr>
          <a:xfrm>
            <a:off x="2020959" y="-7951"/>
            <a:ext cx="1493518" cy="1629594"/>
          </a:xfrm>
          <a:prstGeom prst="rect">
            <a:avLst/>
          </a:prstGeom>
          <a:noFill/>
          <a:ln w="476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C98D9C-50A0-43CE-8726-2B202F597A9C}"/>
              </a:ext>
            </a:extLst>
          </p:cNvPr>
          <p:cNvSpPr/>
          <p:nvPr/>
        </p:nvSpPr>
        <p:spPr>
          <a:xfrm>
            <a:off x="2020959" y="1681278"/>
            <a:ext cx="1493518" cy="1228900"/>
          </a:xfrm>
          <a:prstGeom prst="rect">
            <a:avLst/>
          </a:prstGeom>
          <a:noFill/>
          <a:ln w="4762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F1F6B7-459D-47FE-A0B4-A61565D73F70}"/>
              </a:ext>
            </a:extLst>
          </p:cNvPr>
          <p:cNvSpPr/>
          <p:nvPr/>
        </p:nvSpPr>
        <p:spPr>
          <a:xfrm>
            <a:off x="5678556" y="423"/>
            <a:ext cx="1701580" cy="2313407"/>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
            </a:r>
            <a:r>
              <a:rPr lang="en-US" dirty="0">
                <a:solidFill>
                  <a:srgbClr val="FF0000"/>
                </a:solidFill>
              </a:rPr>
              <a:t>MAIN PROJECT FORM</a:t>
            </a:r>
          </a:p>
          <a:p>
            <a:pPr algn="ctr"/>
            <a:r>
              <a:rPr lang="en-US" sz="1400" dirty="0">
                <a:solidFill>
                  <a:srgbClr val="FF0000"/>
                </a:solidFill>
              </a:rPr>
              <a:t>(Rows 1-47)</a:t>
            </a:r>
          </a:p>
          <a:p>
            <a:endParaRPr lang="en-US" sz="1000" dirty="0">
              <a:solidFill>
                <a:srgbClr val="FF0000"/>
              </a:solidFill>
            </a:endParaRPr>
          </a:p>
          <a:p>
            <a:r>
              <a:rPr lang="en-US" sz="1200" dirty="0">
                <a:solidFill>
                  <a:srgbClr val="FF0000"/>
                </a:solidFill>
              </a:rPr>
              <a:t>Campus and Project ID</a:t>
            </a:r>
          </a:p>
          <a:p>
            <a:r>
              <a:rPr lang="en-US" sz="1200" dirty="0">
                <a:solidFill>
                  <a:srgbClr val="FF0000"/>
                </a:solidFill>
              </a:rPr>
              <a:t>Project Scope</a:t>
            </a:r>
          </a:p>
          <a:p>
            <a:r>
              <a:rPr lang="en-US" sz="1200" dirty="0">
                <a:solidFill>
                  <a:srgbClr val="FF0000"/>
                </a:solidFill>
              </a:rPr>
              <a:t>Project Cost and Funding</a:t>
            </a:r>
          </a:p>
          <a:p>
            <a:r>
              <a:rPr lang="en-US" sz="1200" dirty="0">
                <a:solidFill>
                  <a:srgbClr val="FF0000"/>
                </a:solidFill>
              </a:rPr>
              <a:t>Building ID and Info</a:t>
            </a:r>
          </a:p>
          <a:p>
            <a:r>
              <a:rPr lang="en-US" sz="1200" dirty="0">
                <a:solidFill>
                  <a:srgbClr val="FF0000"/>
                </a:solidFill>
              </a:rPr>
              <a:t>Project Asset Life Cycle</a:t>
            </a:r>
          </a:p>
        </p:txBody>
      </p:sp>
      <p:sp>
        <p:nvSpPr>
          <p:cNvPr id="11" name="Rectangle 10">
            <a:extLst>
              <a:ext uri="{FF2B5EF4-FFF2-40B4-BE49-F238E27FC236}">
                <a16:creationId xmlns:a16="http://schemas.microsoft.com/office/drawing/2014/main" id="{C8F2BE71-BDB5-40F3-B3F2-2DAEF2318DA3}"/>
              </a:ext>
            </a:extLst>
          </p:cNvPr>
          <p:cNvSpPr/>
          <p:nvPr/>
        </p:nvSpPr>
        <p:spPr>
          <a:xfrm>
            <a:off x="5678556" y="2313830"/>
            <a:ext cx="1701580" cy="4405022"/>
          </a:xfrm>
          <a:prstGeom prst="rect">
            <a:avLst/>
          </a:prstGeom>
          <a:noFill/>
          <a:ln w="476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F0"/>
                </a:solidFill>
              </a:rPr>
              <a:t>SUPPLEMENTAL FORMS</a:t>
            </a:r>
          </a:p>
          <a:p>
            <a:pPr algn="ctr"/>
            <a:r>
              <a:rPr lang="en-US" dirty="0">
                <a:solidFill>
                  <a:srgbClr val="00B0F0"/>
                </a:solidFill>
              </a:rPr>
              <a:t>Rows 48-166</a:t>
            </a:r>
          </a:p>
          <a:p>
            <a:endParaRPr lang="en-US" sz="1200" dirty="0">
              <a:solidFill>
                <a:srgbClr val="00B0F0"/>
              </a:solidFill>
            </a:endParaRPr>
          </a:p>
          <a:p>
            <a:r>
              <a:rPr lang="en-US" sz="1200" dirty="0">
                <a:solidFill>
                  <a:srgbClr val="00B0F0"/>
                </a:solidFill>
              </a:rPr>
              <a:t>Roofing</a:t>
            </a:r>
          </a:p>
          <a:p>
            <a:r>
              <a:rPr lang="en-US" sz="1200" dirty="0">
                <a:solidFill>
                  <a:srgbClr val="00B0F0"/>
                </a:solidFill>
              </a:rPr>
              <a:t>Interior Renovation</a:t>
            </a:r>
          </a:p>
          <a:p>
            <a:r>
              <a:rPr lang="en-US" sz="1200" dirty="0">
                <a:solidFill>
                  <a:srgbClr val="00B0F0"/>
                </a:solidFill>
              </a:rPr>
              <a:t>Chillers</a:t>
            </a:r>
          </a:p>
          <a:p>
            <a:r>
              <a:rPr lang="en-US" sz="1200" dirty="0">
                <a:solidFill>
                  <a:srgbClr val="00B0F0"/>
                </a:solidFill>
              </a:rPr>
              <a:t>    (HVAC/Central Plant)</a:t>
            </a:r>
          </a:p>
          <a:p>
            <a:r>
              <a:rPr lang="en-US" sz="1200" dirty="0">
                <a:solidFill>
                  <a:srgbClr val="00B0F0"/>
                </a:solidFill>
              </a:rPr>
              <a:t>Air Handling</a:t>
            </a:r>
          </a:p>
          <a:p>
            <a:r>
              <a:rPr lang="en-US" sz="1200" dirty="0">
                <a:solidFill>
                  <a:srgbClr val="00B0F0"/>
                </a:solidFill>
              </a:rPr>
              <a:t>DX Systems</a:t>
            </a:r>
          </a:p>
          <a:p>
            <a:r>
              <a:rPr lang="en-US" sz="1200" dirty="0">
                <a:solidFill>
                  <a:srgbClr val="00B0F0"/>
                </a:solidFill>
              </a:rPr>
              <a:t>Boilers</a:t>
            </a:r>
          </a:p>
          <a:p>
            <a:r>
              <a:rPr lang="en-US" sz="1200" dirty="0">
                <a:solidFill>
                  <a:srgbClr val="00B0F0"/>
                </a:solidFill>
              </a:rPr>
              <a:t>    (HVAC/Central Plant)</a:t>
            </a:r>
          </a:p>
          <a:p>
            <a:endParaRPr lang="en-US" sz="1200" dirty="0">
              <a:solidFill>
                <a:srgbClr val="00B0F0"/>
              </a:solidFill>
            </a:endParaRPr>
          </a:p>
        </p:txBody>
      </p:sp>
      <p:sp>
        <p:nvSpPr>
          <p:cNvPr id="12" name="Rectangle 11">
            <a:extLst>
              <a:ext uri="{FF2B5EF4-FFF2-40B4-BE49-F238E27FC236}">
                <a16:creationId xmlns:a16="http://schemas.microsoft.com/office/drawing/2014/main" id="{371D822F-2F9A-42CB-8A78-75B5B26EBB8C}"/>
              </a:ext>
            </a:extLst>
          </p:cNvPr>
          <p:cNvSpPr/>
          <p:nvPr/>
        </p:nvSpPr>
        <p:spPr>
          <a:xfrm>
            <a:off x="7429171" y="0"/>
            <a:ext cx="1493518" cy="1629594"/>
          </a:xfrm>
          <a:prstGeom prst="rect">
            <a:avLst/>
          </a:prstGeom>
          <a:noFill/>
          <a:ln w="476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E6AF00"/>
                </a:solidFill>
              </a:rPr>
              <a:t>NARRATIVE FORMS</a:t>
            </a:r>
          </a:p>
          <a:p>
            <a:endParaRPr lang="en-US" sz="1200" dirty="0">
              <a:solidFill>
                <a:srgbClr val="FFC000"/>
              </a:solidFill>
            </a:endParaRPr>
          </a:p>
          <a:p>
            <a:r>
              <a:rPr lang="en-US" sz="1200" dirty="0">
                <a:solidFill>
                  <a:srgbClr val="E6AF00"/>
                </a:solidFill>
              </a:rPr>
              <a:t>Project Summary</a:t>
            </a:r>
          </a:p>
          <a:p>
            <a:r>
              <a:rPr lang="en-US" sz="1200" dirty="0">
                <a:solidFill>
                  <a:srgbClr val="E6AF00"/>
                </a:solidFill>
              </a:rPr>
              <a:t>Scope-Specific</a:t>
            </a:r>
          </a:p>
          <a:p>
            <a:r>
              <a:rPr lang="en-US" sz="1200" dirty="0">
                <a:solidFill>
                  <a:srgbClr val="E6AF00"/>
                </a:solidFill>
              </a:rPr>
              <a:t>    Narrative</a:t>
            </a:r>
          </a:p>
        </p:txBody>
      </p:sp>
      <p:sp>
        <p:nvSpPr>
          <p:cNvPr id="13" name="Rectangle 12">
            <a:extLst>
              <a:ext uri="{FF2B5EF4-FFF2-40B4-BE49-F238E27FC236}">
                <a16:creationId xmlns:a16="http://schemas.microsoft.com/office/drawing/2014/main" id="{0B0CBB46-C840-4999-ACB0-3AC42D6E59B7}"/>
              </a:ext>
            </a:extLst>
          </p:cNvPr>
          <p:cNvSpPr/>
          <p:nvPr/>
        </p:nvSpPr>
        <p:spPr>
          <a:xfrm>
            <a:off x="7429171" y="1681278"/>
            <a:ext cx="1493518" cy="1228900"/>
          </a:xfrm>
          <a:prstGeom prst="rect">
            <a:avLst/>
          </a:prstGeom>
          <a:noFill/>
          <a:ln w="4762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FF"/>
                </a:solidFill>
              </a:rPr>
              <a:t>DOCUMENT REFERENCE</a:t>
            </a:r>
          </a:p>
        </p:txBody>
      </p:sp>
      <p:sp>
        <p:nvSpPr>
          <p:cNvPr id="14" name="Rectangle 13">
            <a:extLst>
              <a:ext uri="{FF2B5EF4-FFF2-40B4-BE49-F238E27FC236}">
                <a16:creationId xmlns:a16="http://schemas.microsoft.com/office/drawing/2014/main" id="{DA2D46A2-665F-4B35-9774-918397CAE339}"/>
              </a:ext>
            </a:extLst>
          </p:cNvPr>
          <p:cNvSpPr/>
          <p:nvPr/>
        </p:nvSpPr>
        <p:spPr>
          <a:xfrm>
            <a:off x="2013008" y="2961862"/>
            <a:ext cx="1493518" cy="1554479"/>
          </a:xfrm>
          <a:prstGeom prst="rect">
            <a:avLst/>
          </a:prstGeom>
          <a:noFill/>
          <a:ln w="476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15" name="Rectangle 14">
            <a:extLst>
              <a:ext uri="{FF2B5EF4-FFF2-40B4-BE49-F238E27FC236}">
                <a16:creationId xmlns:a16="http://schemas.microsoft.com/office/drawing/2014/main" id="{45869FE5-357C-41DB-8A89-E72C9FF6A7C5}"/>
              </a:ext>
            </a:extLst>
          </p:cNvPr>
          <p:cNvSpPr/>
          <p:nvPr/>
        </p:nvSpPr>
        <p:spPr>
          <a:xfrm>
            <a:off x="7429171" y="2953910"/>
            <a:ext cx="1493518" cy="1554479"/>
          </a:xfrm>
          <a:prstGeom prst="rect">
            <a:avLst/>
          </a:prstGeom>
          <a:noFill/>
          <a:ln w="476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92D050"/>
                </a:solidFill>
              </a:rPr>
              <a:t>BOR R&amp;A Form (autofill)</a:t>
            </a:r>
          </a:p>
        </p:txBody>
      </p:sp>
      <p:sp>
        <p:nvSpPr>
          <p:cNvPr id="7" name="Slide Number Placeholder 6">
            <a:extLst>
              <a:ext uri="{FF2B5EF4-FFF2-40B4-BE49-F238E27FC236}">
                <a16:creationId xmlns:a16="http://schemas.microsoft.com/office/drawing/2014/main" id="{37B21C00-A75A-CF86-7EED-C0049220F4C9}"/>
              </a:ext>
            </a:extLst>
          </p:cNvPr>
          <p:cNvSpPr>
            <a:spLocks noGrp="1"/>
          </p:cNvSpPr>
          <p:nvPr>
            <p:ph type="sldNum" sz="quarter" idx="12"/>
          </p:nvPr>
        </p:nvSpPr>
        <p:spPr/>
        <p:txBody>
          <a:bodyPr/>
          <a:lstStyle/>
          <a:p>
            <a:fld id="{C99D3F54-A045-4CE0-BADB-AB1DCA143826}" type="slidenum">
              <a:rPr lang="en-US" smtClean="0"/>
              <a:t>13</a:t>
            </a:fld>
            <a:endParaRPr lang="en-US"/>
          </a:p>
        </p:txBody>
      </p:sp>
    </p:spTree>
    <p:extLst>
      <p:ext uri="{BB962C8B-B14F-4D97-AF65-F5344CB8AC3E}">
        <p14:creationId xmlns:p14="http://schemas.microsoft.com/office/powerpoint/2010/main" val="399068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8E1535-3DE8-0DCA-CFE3-4E59C16191D4}"/>
              </a:ext>
            </a:extLst>
          </p:cNvPr>
          <p:cNvPicPr>
            <a:picLocks noChangeAspect="1"/>
          </p:cNvPicPr>
          <p:nvPr/>
        </p:nvPicPr>
        <p:blipFill>
          <a:blip r:embed="rId2"/>
          <a:stretch>
            <a:fillRect/>
          </a:stretch>
        </p:blipFill>
        <p:spPr>
          <a:xfrm>
            <a:off x="150614" y="16532"/>
            <a:ext cx="3290361" cy="6841468"/>
          </a:xfrm>
          <a:prstGeom prst="rect">
            <a:avLst/>
          </a:prstGeom>
        </p:spPr>
      </p:pic>
      <p:sp>
        <p:nvSpPr>
          <p:cNvPr id="2" name="Rectangle 1">
            <a:extLst>
              <a:ext uri="{FF2B5EF4-FFF2-40B4-BE49-F238E27FC236}">
                <a16:creationId xmlns:a16="http://schemas.microsoft.com/office/drawing/2014/main" id="{9B6030BC-8F0D-4703-BF05-818834CC46EB}"/>
              </a:ext>
            </a:extLst>
          </p:cNvPr>
          <p:cNvSpPr/>
          <p:nvPr/>
        </p:nvSpPr>
        <p:spPr>
          <a:xfrm>
            <a:off x="86079" y="423"/>
            <a:ext cx="2044872" cy="2313407"/>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A81F2FC6-B902-4C77-9831-A8A2AE60BB34}"/>
              </a:ext>
            </a:extLst>
          </p:cNvPr>
          <p:cNvSpPr/>
          <p:nvPr/>
        </p:nvSpPr>
        <p:spPr>
          <a:xfrm>
            <a:off x="2315216" y="948403"/>
            <a:ext cx="2728626" cy="715618"/>
          </a:xfrm>
          <a:prstGeom prst="rightArrow">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97E6DD5-79C1-4D31-AA5F-A9DB1161130D}"/>
              </a:ext>
            </a:extLst>
          </p:cNvPr>
          <p:cNvPicPr>
            <a:picLocks noChangeAspect="1"/>
          </p:cNvPicPr>
          <p:nvPr/>
        </p:nvPicPr>
        <p:blipFill>
          <a:blip r:embed="rId3"/>
          <a:stretch>
            <a:fillRect/>
          </a:stretch>
        </p:blipFill>
        <p:spPr>
          <a:xfrm>
            <a:off x="5961538" y="90237"/>
            <a:ext cx="5578977" cy="6858000"/>
          </a:xfrm>
          <a:prstGeom prst="rect">
            <a:avLst/>
          </a:prstGeom>
        </p:spPr>
      </p:pic>
      <p:sp>
        <p:nvSpPr>
          <p:cNvPr id="9" name="Slide Number Placeholder 8">
            <a:extLst>
              <a:ext uri="{FF2B5EF4-FFF2-40B4-BE49-F238E27FC236}">
                <a16:creationId xmlns:a16="http://schemas.microsoft.com/office/drawing/2014/main" id="{6CCC33CB-876A-BCC7-E2AB-E237DA7BA56C}"/>
              </a:ext>
            </a:extLst>
          </p:cNvPr>
          <p:cNvSpPr>
            <a:spLocks noGrp="1"/>
          </p:cNvSpPr>
          <p:nvPr>
            <p:ph type="sldNum" sz="quarter" idx="12"/>
          </p:nvPr>
        </p:nvSpPr>
        <p:spPr/>
        <p:txBody>
          <a:bodyPr/>
          <a:lstStyle/>
          <a:p>
            <a:fld id="{C99D3F54-A045-4CE0-BADB-AB1DCA143826}" type="slidenum">
              <a:rPr lang="en-US" smtClean="0"/>
              <a:t>14</a:t>
            </a:fld>
            <a:endParaRPr lang="en-US"/>
          </a:p>
        </p:txBody>
      </p:sp>
    </p:spTree>
    <p:extLst>
      <p:ext uri="{BB962C8B-B14F-4D97-AF65-F5344CB8AC3E}">
        <p14:creationId xmlns:p14="http://schemas.microsoft.com/office/powerpoint/2010/main" val="427118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0AC519-6D28-02D8-B053-EFC7EBBAC91B}"/>
              </a:ext>
            </a:extLst>
          </p:cNvPr>
          <p:cNvPicPr>
            <a:picLocks noChangeAspect="1"/>
          </p:cNvPicPr>
          <p:nvPr/>
        </p:nvPicPr>
        <p:blipFill>
          <a:blip r:embed="rId2"/>
          <a:stretch>
            <a:fillRect/>
          </a:stretch>
        </p:blipFill>
        <p:spPr>
          <a:xfrm>
            <a:off x="150614" y="16532"/>
            <a:ext cx="3290361" cy="6841468"/>
          </a:xfrm>
          <a:prstGeom prst="rect">
            <a:avLst/>
          </a:prstGeom>
        </p:spPr>
      </p:pic>
      <p:pic>
        <p:nvPicPr>
          <p:cNvPr id="4" name="Picture 3">
            <a:extLst>
              <a:ext uri="{FF2B5EF4-FFF2-40B4-BE49-F238E27FC236}">
                <a16:creationId xmlns:a16="http://schemas.microsoft.com/office/drawing/2014/main" id="{75543E38-EB1D-6D08-0F5C-56E820C42F2B}"/>
              </a:ext>
            </a:extLst>
          </p:cNvPr>
          <p:cNvPicPr>
            <a:picLocks noChangeAspect="1"/>
          </p:cNvPicPr>
          <p:nvPr/>
        </p:nvPicPr>
        <p:blipFill>
          <a:blip r:embed="rId3"/>
          <a:stretch>
            <a:fillRect/>
          </a:stretch>
        </p:blipFill>
        <p:spPr>
          <a:xfrm>
            <a:off x="3921420" y="2739210"/>
            <a:ext cx="7905266" cy="3706174"/>
          </a:xfrm>
          <a:prstGeom prst="rect">
            <a:avLst/>
          </a:prstGeom>
        </p:spPr>
      </p:pic>
      <p:sp>
        <p:nvSpPr>
          <p:cNvPr id="2" name="Rectangle 1">
            <a:extLst>
              <a:ext uri="{FF2B5EF4-FFF2-40B4-BE49-F238E27FC236}">
                <a16:creationId xmlns:a16="http://schemas.microsoft.com/office/drawing/2014/main" id="{9B6030BC-8F0D-4703-BF05-818834CC46EB}"/>
              </a:ext>
            </a:extLst>
          </p:cNvPr>
          <p:cNvSpPr/>
          <p:nvPr/>
        </p:nvSpPr>
        <p:spPr>
          <a:xfrm>
            <a:off x="86079" y="423"/>
            <a:ext cx="1906071" cy="977587"/>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Bent 13">
            <a:extLst>
              <a:ext uri="{FF2B5EF4-FFF2-40B4-BE49-F238E27FC236}">
                <a16:creationId xmlns:a16="http://schemas.microsoft.com/office/drawing/2014/main" id="{B2C069A0-3B49-4E66-B325-97EAA37F350D}"/>
              </a:ext>
            </a:extLst>
          </p:cNvPr>
          <p:cNvSpPr/>
          <p:nvPr/>
        </p:nvSpPr>
        <p:spPr>
          <a:xfrm rot="5400000">
            <a:off x="2468900" y="-71615"/>
            <a:ext cx="2140868" cy="2839056"/>
          </a:xfrm>
          <a:prstGeom prst="bentArrow">
            <a:avLst>
              <a:gd name="adj1" fmla="val 25000"/>
              <a:gd name="adj2" fmla="val 22083"/>
              <a:gd name="adj3" fmla="val 25000"/>
              <a:gd name="adj4" fmla="val 43750"/>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BC2F9CF3-9CB2-4254-B9DC-F0E91CEFF112}"/>
              </a:ext>
            </a:extLst>
          </p:cNvPr>
          <p:cNvSpPr txBox="1"/>
          <p:nvPr/>
        </p:nvSpPr>
        <p:spPr>
          <a:xfrm>
            <a:off x="5086518" y="16532"/>
            <a:ext cx="2684169" cy="584775"/>
          </a:xfrm>
          <a:prstGeom prst="rect">
            <a:avLst/>
          </a:prstGeom>
          <a:noFill/>
        </p:spPr>
        <p:txBody>
          <a:bodyPr wrap="square" rtlCol="0">
            <a:spAutoFit/>
          </a:bodyPr>
          <a:lstStyle/>
          <a:p>
            <a:r>
              <a:rPr lang="en-US" sz="3200" dirty="0"/>
              <a:t>Project Scope</a:t>
            </a:r>
          </a:p>
        </p:txBody>
      </p:sp>
      <p:sp>
        <p:nvSpPr>
          <p:cNvPr id="16" name="Rectangle 15">
            <a:extLst>
              <a:ext uri="{FF2B5EF4-FFF2-40B4-BE49-F238E27FC236}">
                <a16:creationId xmlns:a16="http://schemas.microsoft.com/office/drawing/2014/main" id="{B2DBED93-9B95-4A01-80BE-F3255345B302}"/>
              </a:ext>
            </a:extLst>
          </p:cNvPr>
          <p:cNvSpPr/>
          <p:nvPr/>
        </p:nvSpPr>
        <p:spPr>
          <a:xfrm>
            <a:off x="3840419" y="4547937"/>
            <a:ext cx="5387801" cy="968542"/>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156B66E-24BA-49F5-8E83-859E10F7A8B9}"/>
              </a:ext>
            </a:extLst>
          </p:cNvPr>
          <p:cNvSpPr txBox="1"/>
          <p:nvPr/>
        </p:nvSpPr>
        <p:spPr>
          <a:xfrm>
            <a:off x="5086518" y="584775"/>
            <a:ext cx="7220613" cy="1938992"/>
          </a:xfrm>
          <a:prstGeom prst="rect">
            <a:avLst/>
          </a:prstGeom>
          <a:noFill/>
        </p:spPr>
        <p:txBody>
          <a:bodyPr wrap="square" rtlCol="0">
            <a:spAutoFit/>
          </a:bodyPr>
          <a:lstStyle/>
          <a:p>
            <a:r>
              <a:rPr lang="en-US" sz="2400" dirty="0"/>
              <a:t>3 Minimum Required Scope Fields for all projects </a:t>
            </a:r>
          </a:p>
          <a:p>
            <a:pPr marL="342900" indent="-342900">
              <a:buFont typeface="Arial" panose="020B0604020202020204" pitchFamily="34" charset="0"/>
              <a:buChar char="•"/>
            </a:pPr>
            <a:r>
              <a:rPr lang="en-US" sz="2400" dirty="0"/>
              <a:t>Project Type</a:t>
            </a:r>
          </a:p>
          <a:p>
            <a:pPr marL="342900" indent="-342900">
              <a:buFont typeface="Arial" panose="020B0604020202020204" pitchFamily="34" charset="0"/>
              <a:buChar char="•"/>
            </a:pPr>
            <a:r>
              <a:rPr lang="en-US" sz="2400" dirty="0"/>
              <a:t>Project Category</a:t>
            </a:r>
          </a:p>
          <a:p>
            <a:pPr marL="342900" indent="-342900">
              <a:buFont typeface="Arial" panose="020B0604020202020204" pitchFamily="34" charset="0"/>
              <a:buChar char="•"/>
            </a:pPr>
            <a:r>
              <a:rPr lang="en-US" sz="2400" dirty="0"/>
              <a:t>Primary Project Scope</a:t>
            </a:r>
          </a:p>
          <a:p>
            <a:r>
              <a:rPr lang="en-US" sz="2400" dirty="0"/>
              <a:t>Project won’t populate FY26 request without entry</a:t>
            </a:r>
          </a:p>
        </p:txBody>
      </p:sp>
      <p:sp>
        <p:nvSpPr>
          <p:cNvPr id="6" name="Slide Number Placeholder 5">
            <a:extLst>
              <a:ext uri="{FF2B5EF4-FFF2-40B4-BE49-F238E27FC236}">
                <a16:creationId xmlns:a16="http://schemas.microsoft.com/office/drawing/2014/main" id="{22679C7C-D51E-08EA-30DE-AE2D2FEA076E}"/>
              </a:ext>
            </a:extLst>
          </p:cNvPr>
          <p:cNvSpPr>
            <a:spLocks noGrp="1"/>
          </p:cNvSpPr>
          <p:nvPr>
            <p:ph type="sldNum" sz="quarter" idx="12"/>
          </p:nvPr>
        </p:nvSpPr>
        <p:spPr/>
        <p:txBody>
          <a:bodyPr/>
          <a:lstStyle/>
          <a:p>
            <a:fld id="{C99D3F54-A045-4CE0-BADB-AB1DCA143826}" type="slidenum">
              <a:rPr lang="en-US" smtClean="0"/>
              <a:t>15</a:t>
            </a:fld>
            <a:endParaRPr lang="en-US"/>
          </a:p>
        </p:txBody>
      </p:sp>
    </p:spTree>
    <p:extLst>
      <p:ext uri="{BB962C8B-B14F-4D97-AF65-F5344CB8AC3E}">
        <p14:creationId xmlns:p14="http://schemas.microsoft.com/office/powerpoint/2010/main" val="3517824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87AF1C6-51B7-092C-701D-A1290BDFD164}"/>
              </a:ext>
            </a:extLst>
          </p:cNvPr>
          <p:cNvPicPr>
            <a:picLocks noChangeAspect="1"/>
          </p:cNvPicPr>
          <p:nvPr/>
        </p:nvPicPr>
        <p:blipFill>
          <a:blip r:embed="rId2"/>
          <a:stretch>
            <a:fillRect/>
          </a:stretch>
        </p:blipFill>
        <p:spPr>
          <a:xfrm>
            <a:off x="3505510" y="2567051"/>
            <a:ext cx="7905266" cy="3706174"/>
          </a:xfrm>
          <a:prstGeom prst="rect">
            <a:avLst/>
          </a:prstGeom>
        </p:spPr>
      </p:pic>
      <p:pic>
        <p:nvPicPr>
          <p:cNvPr id="9" name="Picture 8">
            <a:extLst>
              <a:ext uri="{FF2B5EF4-FFF2-40B4-BE49-F238E27FC236}">
                <a16:creationId xmlns:a16="http://schemas.microsoft.com/office/drawing/2014/main" id="{8174AD43-8164-DD2B-E0A4-08CBF63143EA}"/>
              </a:ext>
            </a:extLst>
          </p:cNvPr>
          <p:cNvPicPr>
            <a:picLocks noChangeAspect="1"/>
          </p:cNvPicPr>
          <p:nvPr/>
        </p:nvPicPr>
        <p:blipFill>
          <a:blip r:embed="rId3"/>
          <a:stretch>
            <a:fillRect/>
          </a:stretch>
        </p:blipFill>
        <p:spPr>
          <a:xfrm>
            <a:off x="150614" y="16532"/>
            <a:ext cx="3290361" cy="6841468"/>
          </a:xfrm>
          <a:prstGeom prst="rect">
            <a:avLst/>
          </a:prstGeom>
        </p:spPr>
      </p:pic>
      <p:sp>
        <p:nvSpPr>
          <p:cNvPr id="2" name="Rectangle 1">
            <a:extLst>
              <a:ext uri="{FF2B5EF4-FFF2-40B4-BE49-F238E27FC236}">
                <a16:creationId xmlns:a16="http://schemas.microsoft.com/office/drawing/2014/main" id="{9B6030BC-8F0D-4703-BF05-818834CC46EB}"/>
              </a:ext>
            </a:extLst>
          </p:cNvPr>
          <p:cNvSpPr/>
          <p:nvPr/>
        </p:nvSpPr>
        <p:spPr>
          <a:xfrm>
            <a:off x="86079" y="423"/>
            <a:ext cx="2044872" cy="977587"/>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Bent 13">
            <a:extLst>
              <a:ext uri="{FF2B5EF4-FFF2-40B4-BE49-F238E27FC236}">
                <a16:creationId xmlns:a16="http://schemas.microsoft.com/office/drawing/2014/main" id="{B2C069A0-3B49-4E66-B325-97EAA37F350D}"/>
              </a:ext>
            </a:extLst>
          </p:cNvPr>
          <p:cNvSpPr/>
          <p:nvPr/>
        </p:nvSpPr>
        <p:spPr>
          <a:xfrm rot="5400000">
            <a:off x="2685995" y="-93301"/>
            <a:ext cx="2074695" cy="2816254"/>
          </a:xfrm>
          <a:prstGeom prst="bentArrow">
            <a:avLst>
              <a:gd name="adj1" fmla="val 25000"/>
              <a:gd name="adj2" fmla="val 22424"/>
              <a:gd name="adj3" fmla="val 25000"/>
              <a:gd name="adj4" fmla="val 43750"/>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BC2F9CF3-9CB2-4254-B9DC-F0E91CEFF112}"/>
              </a:ext>
            </a:extLst>
          </p:cNvPr>
          <p:cNvSpPr txBox="1"/>
          <p:nvPr/>
        </p:nvSpPr>
        <p:spPr>
          <a:xfrm>
            <a:off x="5649828" y="0"/>
            <a:ext cx="2684169" cy="584775"/>
          </a:xfrm>
          <a:prstGeom prst="rect">
            <a:avLst/>
          </a:prstGeom>
          <a:noFill/>
        </p:spPr>
        <p:txBody>
          <a:bodyPr wrap="square" rtlCol="0">
            <a:spAutoFit/>
          </a:bodyPr>
          <a:lstStyle/>
          <a:p>
            <a:r>
              <a:rPr lang="en-US" sz="3200" dirty="0"/>
              <a:t>Project Scope</a:t>
            </a:r>
          </a:p>
        </p:txBody>
      </p:sp>
      <p:sp>
        <p:nvSpPr>
          <p:cNvPr id="16" name="Rectangle 15">
            <a:extLst>
              <a:ext uri="{FF2B5EF4-FFF2-40B4-BE49-F238E27FC236}">
                <a16:creationId xmlns:a16="http://schemas.microsoft.com/office/drawing/2014/main" id="{B2DBED93-9B95-4A01-80BE-F3255345B302}"/>
              </a:ext>
            </a:extLst>
          </p:cNvPr>
          <p:cNvSpPr/>
          <p:nvPr/>
        </p:nvSpPr>
        <p:spPr>
          <a:xfrm>
            <a:off x="4628489" y="4575264"/>
            <a:ext cx="1860665" cy="977587"/>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156B66E-24BA-49F5-8E83-859E10F7A8B9}"/>
              </a:ext>
            </a:extLst>
          </p:cNvPr>
          <p:cNvSpPr txBox="1"/>
          <p:nvPr/>
        </p:nvSpPr>
        <p:spPr>
          <a:xfrm>
            <a:off x="5764696" y="584775"/>
            <a:ext cx="5059679" cy="1569660"/>
          </a:xfrm>
          <a:prstGeom prst="rect">
            <a:avLst/>
          </a:prstGeom>
          <a:noFill/>
        </p:spPr>
        <p:txBody>
          <a:bodyPr wrap="square" rtlCol="0">
            <a:spAutoFit/>
          </a:bodyPr>
          <a:lstStyle/>
          <a:p>
            <a:r>
              <a:rPr lang="en-US" sz="2400" dirty="0"/>
              <a:t>3 Project Types – SELECT ONE</a:t>
            </a:r>
          </a:p>
          <a:p>
            <a:pPr marL="342900" indent="-342900">
              <a:buFont typeface="Arial" panose="020B0604020202020204" pitchFamily="34" charset="0"/>
              <a:buChar char="•"/>
            </a:pPr>
            <a:r>
              <a:rPr lang="en-US" sz="2400" dirty="0"/>
              <a:t>Building Renewal</a:t>
            </a:r>
          </a:p>
          <a:p>
            <a:pPr marL="342900" indent="-342900">
              <a:buFont typeface="Arial" panose="020B0604020202020204" pitchFamily="34" charset="0"/>
              <a:buChar char="•"/>
            </a:pPr>
            <a:r>
              <a:rPr lang="en-US" sz="2400" dirty="0"/>
              <a:t>Campus Infrastructure</a:t>
            </a:r>
          </a:p>
          <a:p>
            <a:pPr marL="342900" indent="-342900">
              <a:buFont typeface="Arial" panose="020B0604020202020204" pitchFamily="34" charset="0"/>
              <a:buChar char="•"/>
            </a:pPr>
            <a:r>
              <a:rPr lang="en-US" sz="2400" dirty="0" err="1"/>
              <a:t>Campuswide</a:t>
            </a:r>
            <a:r>
              <a:rPr lang="en-US" sz="2400" dirty="0"/>
              <a:t> Building Renewal</a:t>
            </a:r>
          </a:p>
        </p:txBody>
      </p:sp>
      <p:sp>
        <p:nvSpPr>
          <p:cNvPr id="3" name="Slide Number Placeholder 2">
            <a:extLst>
              <a:ext uri="{FF2B5EF4-FFF2-40B4-BE49-F238E27FC236}">
                <a16:creationId xmlns:a16="http://schemas.microsoft.com/office/drawing/2014/main" id="{6F4DCCCB-A689-E00B-4321-2F2E29A224C0}"/>
              </a:ext>
            </a:extLst>
          </p:cNvPr>
          <p:cNvSpPr>
            <a:spLocks noGrp="1"/>
          </p:cNvSpPr>
          <p:nvPr>
            <p:ph type="sldNum" sz="quarter" idx="12"/>
          </p:nvPr>
        </p:nvSpPr>
        <p:spPr/>
        <p:txBody>
          <a:bodyPr/>
          <a:lstStyle/>
          <a:p>
            <a:fld id="{C99D3F54-A045-4CE0-BADB-AB1DCA143826}" type="slidenum">
              <a:rPr lang="en-US" smtClean="0"/>
              <a:t>16</a:t>
            </a:fld>
            <a:endParaRPr lang="en-US"/>
          </a:p>
        </p:txBody>
      </p:sp>
    </p:spTree>
    <p:extLst>
      <p:ext uri="{BB962C8B-B14F-4D97-AF65-F5344CB8AC3E}">
        <p14:creationId xmlns:p14="http://schemas.microsoft.com/office/powerpoint/2010/main" val="2572839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5C4E816-819C-14CB-50AA-B4568269BA8F}"/>
              </a:ext>
            </a:extLst>
          </p:cNvPr>
          <p:cNvPicPr>
            <a:picLocks noChangeAspect="1"/>
          </p:cNvPicPr>
          <p:nvPr/>
        </p:nvPicPr>
        <p:blipFill>
          <a:blip r:embed="rId2"/>
          <a:stretch>
            <a:fillRect/>
          </a:stretch>
        </p:blipFill>
        <p:spPr>
          <a:xfrm>
            <a:off x="3505510" y="2567051"/>
            <a:ext cx="7905266" cy="3706174"/>
          </a:xfrm>
          <a:prstGeom prst="rect">
            <a:avLst/>
          </a:prstGeom>
        </p:spPr>
      </p:pic>
      <p:pic>
        <p:nvPicPr>
          <p:cNvPr id="9" name="Picture 8">
            <a:extLst>
              <a:ext uri="{FF2B5EF4-FFF2-40B4-BE49-F238E27FC236}">
                <a16:creationId xmlns:a16="http://schemas.microsoft.com/office/drawing/2014/main" id="{9022C9D6-1A91-CAC9-9257-780349478C96}"/>
              </a:ext>
            </a:extLst>
          </p:cNvPr>
          <p:cNvPicPr>
            <a:picLocks noChangeAspect="1"/>
          </p:cNvPicPr>
          <p:nvPr/>
        </p:nvPicPr>
        <p:blipFill>
          <a:blip r:embed="rId3"/>
          <a:stretch>
            <a:fillRect/>
          </a:stretch>
        </p:blipFill>
        <p:spPr>
          <a:xfrm>
            <a:off x="150614" y="16532"/>
            <a:ext cx="3290361" cy="6841468"/>
          </a:xfrm>
          <a:prstGeom prst="rect">
            <a:avLst/>
          </a:prstGeom>
        </p:spPr>
      </p:pic>
      <p:sp>
        <p:nvSpPr>
          <p:cNvPr id="2" name="Rectangle 1">
            <a:extLst>
              <a:ext uri="{FF2B5EF4-FFF2-40B4-BE49-F238E27FC236}">
                <a16:creationId xmlns:a16="http://schemas.microsoft.com/office/drawing/2014/main" id="{9B6030BC-8F0D-4703-BF05-818834CC46EB}"/>
              </a:ext>
            </a:extLst>
          </p:cNvPr>
          <p:cNvSpPr/>
          <p:nvPr/>
        </p:nvSpPr>
        <p:spPr>
          <a:xfrm>
            <a:off x="86079" y="423"/>
            <a:ext cx="2044872" cy="977587"/>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Bent 13">
            <a:extLst>
              <a:ext uri="{FF2B5EF4-FFF2-40B4-BE49-F238E27FC236}">
                <a16:creationId xmlns:a16="http://schemas.microsoft.com/office/drawing/2014/main" id="{B2C069A0-3B49-4E66-B325-97EAA37F350D}"/>
              </a:ext>
            </a:extLst>
          </p:cNvPr>
          <p:cNvSpPr/>
          <p:nvPr/>
        </p:nvSpPr>
        <p:spPr>
          <a:xfrm rot="5400000">
            <a:off x="2677498" y="-84803"/>
            <a:ext cx="1764196" cy="2488759"/>
          </a:xfrm>
          <a:prstGeom prst="bentArrow">
            <a:avLst>
              <a:gd name="adj1" fmla="val 25000"/>
              <a:gd name="adj2" fmla="val 23788"/>
              <a:gd name="adj3" fmla="val 25000"/>
              <a:gd name="adj4" fmla="val 43750"/>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BC2F9CF3-9CB2-4254-B9DC-F0E91CEFF112}"/>
              </a:ext>
            </a:extLst>
          </p:cNvPr>
          <p:cNvSpPr txBox="1"/>
          <p:nvPr/>
        </p:nvSpPr>
        <p:spPr>
          <a:xfrm>
            <a:off x="5998656" y="0"/>
            <a:ext cx="2684169" cy="584775"/>
          </a:xfrm>
          <a:prstGeom prst="rect">
            <a:avLst/>
          </a:prstGeom>
          <a:noFill/>
        </p:spPr>
        <p:txBody>
          <a:bodyPr wrap="square" rtlCol="0">
            <a:spAutoFit/>
          </a:bodyPr>
          <a:lstStyle/>
          <a:p>
            <a:r>
              <a:rPr lang="en-US" sz="3200" dirty="0"/>
              <a:t>Project Scope</a:t>
            </a:r>
          </a:p>
        </p:txBody>
      </p:sp>
      <p:sp>
        <p:nvSpPr>
          <p:cNvPr id="16" name="Rectangle 15">
            <a:extLst>
              <a:ext uri="{FF2B5EF4-FFF2-40B4-BE49-F238E27FC236}">
                <a16:creationId xmlns:a16="http://schemas.microsoft.com/office/drawing/2014/main" id="{B2DBED93-9B95-4A01-80BE-F3255345B302}"/>
              </a:ext>
            </a:extLst>
          </p:cNvPr>
          <p:cNvSpPr/>
          <p:nvPr/>
        </p:nvSpPr>
        <p:spPr>
          <a:xfrm>
            <a:off x="5870043" y="4647694"/>
            <a:ext cx="1860665" cy="812357"/>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156B66E-24BA-49F5-8E83-859E10F7A8B9}"/>
              </a:ext>
            </a:extLst>
          </p:cNvPr>
          <p:cNvSpPr txBox="1"/>
          <p:nvPr/>
        </p:nvSpPr>
        <p:spPr>
          <a:xfrm>
            <a:off x="5998656" y="584775"/>
            <a:ext cx="4825719" cy="830997"/>
          </a:xfrm>
          <a:prstGeom prst="rect">
            <a:avLst/>
          </a:prstGeom>
          <a:noFill/>
        </p:spPr>
        <p:txBody>
          <a:bodyPr wrap="square" rtlCol="0">
            <a:spAutoFit/>
          </a:bodyPr>
          <a:lstStyle/>
          <a:p>
            <a:r>
              <a:rPr lang="en-US" sz="2400" dirty="0"/>
              <a:t>Project Categories – SELECT ONE</a:t>
            </a:r>
          </a:p>
          <a:p>
            <a:pPr marL="342900" indent="-342900">
              <a:buFont typeface="Arial" panose="020B0604020202020204" pitchFamily="34" charset="0"/>
              <a:buChar char="•"/>
            </a:pPr>
            <a:r>
              <a:rPr lang="en-US" sz="2400" dirty="0"/>
              <a:t>Specific to Project Type</a:t>
            </a:r>
          </a:p>
        </p:txBody>
      </p:sp>
      <p:sp>
        <p:nvSpPr>
          <p:cNvPr id="3" name="Slide Number Placeholder 2">
            <a:extLst>
              <a:ext uri="{FF2B5EF4-FFF2-40B4-BE49-F238E27FC236}">
                <a16:creationId xmlns:a16="http://schemas.microsoft.com/office/drawing/2014/main" id="{841AD9D8-BC29-C17A-B5DC-561EBAFF1782}"/>
              </a:ext>
            </a:extLst>
          </p:cNvPr>
          <p:cNvSpPr>
            <a:spLocks noGrp="1"/>
          </p:cNvSpPr>
          <p:nvPr>
            <p:ph type="sldNum" sz="quarter" idx="12"/>
          </p:nvPr>
        </p:nvSpPr>
        <p:spPr/>
        <p:txBody>
          <a:bodyPr/>
          <a:lstStyle/>
          <a:p>
            <a:fld id="{C99D3F54-A045-4CE0-BADB-AB1DCA143826}" type="slidenum">
              <a:rPr lang="en-US" smtClean="0"/>
              <a:t>17</a:t>
            </a:fld>
            <a:endParaRPr lang="en-US"/>
          </a:p>
        </p:txBody>
      </p:sp>
    </p:spTree>
    <p:extLst>
      <p:ext uri="{BB962C8B-B14F-4D97-AF65-F5344CB8AC3E}">
        <p14:creationId xmlns:p14="http://schemas.microsoft.com/office/powerpoint/2010/main" val="3454700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C2F9CF3-9CB2-4254-B9DC-F0E91CEFF112}"/>
              </a:ext>
            </a:extLst>
          </p:cNvPr>
          <p:cNvSpPr txBox="1"/>
          <p:nvPr/>
        </p:nvSpPr>
        <p:spPr>
          <a:xfrm>
            <a:off x="226009" y="0"/>
            <a:ext cx="3193052" cy="584775"/>
          </a:xfrm>
          <a:prstGeom prst="rect">
            <a:avLst/>
          </a:prstGeom>
          <a:noFill/>
        </p:spPr>
        <p:txBody>
          <a:bodyPr wrap="square" rtlCol="0">
            <a:spAutoFit/>
          </a:bodyPr>
          <a:lstStyle/>
          <a:p>
            <a:r>
              <a:rPr lang="en-US" sz="3200" dirty="0"/>
              <a:t>Project Categories</a:t>
            </a:r>
          </a:p>
        </p:txBody>
      </p:sp>
      <p:sp>
        <p:nvSpPr>
          <p:cNvPr id="10" name="TextBox 9">
            <a:extLst>
              <a:ext uri="{FF2B5EF4-FFF2-40B4-BE49-F238E27FC236}">
                <a16:creationId xmlns:a16="http://schemas.microsoft.com/office/drawing/2014/main" id="{D30119E5-D52F-4CBD-B22A-270C35239F4E}"/>
              </a:ext>
            </a:extLst>
          </p:cNvPr>
          <p:cNvSpPr txBox="1"/>
          <p:nvPr/>
        </p:nvSpPr>
        <p:spPr>
          <a:xfrm>
            <a:off x="400392" y="936010"/>
            <a:ext cx="3447494" cy="4278094"/>
          </a:xfrm>
          <a:prstGeom prst="rect">
            <a:avLst/>
          </a:prstGeom>
          <a:noFill/>
        </p:spPr>
        <p:txBody>
          <a:bodyPr wrap="square" rtlCol="0">
            <a:spAutoFit/>
          </a:bodyPr>
          <a:lstStyle/>
          <a:p>
            <a:r>
              <a:rPr lang="en-US" sz="2600" dirty="0"/>
              <a:t>BUILDING</a:t>
            </a:r>
          </a:p>
          <a:p>
            <a:r>
              <a:rPr lang="en-US" sz="2600" dirty="0"/>
              <a:t>RENEWAL</a:t>
            </a:r>
          </a:p>
          <a:p>
            <a:endParaRPr lang="en-US" sz="1200" dirty="0"/>
          </a:p>
          <a:p>
            <a:pPr marL="342900" indent="-342900">
              <a:buFont typeface="Arial" panose="020B0604020202020204" pitchFamily="34" charset="0"/>
              <a:buChar char="•"/>
            </a:pPr>
            <a:r>
              <a:rPr lang="en-US" sz="2600" dirty="0"/>
              <a:t>Building Systems</a:t>
            </a:r>
          </a:p>
          <a:p>
            <a:pPr marL="342900" indent="-342900">
              <a:buFont typeface="Arial" panose="020B0604020202020204" pitchFamily="34" charset="0"/>
              <a:buChar char="•"/>
            </a:pPr>
            <a:r>
              <a:rPr lang="en-US" sz="2600" dirty="0"/>
              <a:t>Roofing</a:t>
            </a:r>
          </a:p>
          <a:p>
            <a:pPr marL="342900" indent="-342900">
              <a:buFont typeface="Arial" panose="020B0604020202020204" pitchFamily="34" charset="0"/>
              <a:buChar char="•"/>
            </a:pPr>
            <a:r>
              <a:rPr lang="en-US" sz="2600" dirty="0"/>
              <a:t>Structure/Envelope</a:t>
            </a:r>
          </a:p>
          <a:p>
            <a:pPr marL="342900" indent="-342900">
              <a:buFont typeface="Arial" panose="020B0604020202020204" pitchFamily="34" charset="0"/>
              <a:buChar char="•"/>
            </a:pPr>
            <a:r>
              <a:rPr lang="en-US" sz="2600" dirty="0"/>
              <a:t>Life Safety</a:t>
            </a:r>
          </a:p>
          <a:p>
            <a:pPr marL="342900" indent="-342900">
              <a:buFont typeface="Arial" panose="020B0604020202020204" pitchFamily="34" charset="0"/>
              <a:buChar char="•"/>
            </a:pPr>
            <a:r>
              <a:rPr lang="en-US" sz="2600" dirty="0"/>
              <a:t>Compliance</a:t>
            </a:r>
          </a:p>
          <a:p>
            <a:pPr marL="342900" indent="-342900">
              <a:buFont typeface="Arial" panose="020B0604020202020204" pitchFamily="34" charset="0"/>
              <a:buChar char="•"/>
            </a:pPr>
            <a:r>
              <a:rPr lang="en-US" sz="2600" dirty="0"/>
              <a:t>Interior Renovation</a:t>
            </a:r>
          </a:p>
          <a:p>
            <a:pPr marL="342900" indent="-342900">
              <a:buFont typeface="Arial" panose="020B0604020202020204" pitchFamily="34" charset="0"/>
              <a:buChar char="•"/>
            </a:pPr>
            <a:r>
              <a:rPr lang="en-US" sz="2600" dirty="0"/>
              <a:t>Other</a:t>
            </a:r>
          </a:p>
          <a:p>
            <a:pPr marL="342900" indent="-342900">
              <a:buFont typeface="Arial" panose="020B0604020202020204" pitchFamily="34" charset="0"/>
              <a:buChar char="•"/>
            </a:pPr>
            <a:endParaRPr lang="en-US" sz="2600" dirty="0"/>
          </a:p>
        </p:txBody>
      </p:sp>
      <p:sp>
        <p:nvSpPr>
          <p:cNvPr id="11" name="TextBox 10">
            <a:extLst>
              <a:ext uri="{FF2B5EF4-FFF2-40B4-BE49-F238E27FC236}">
                <a16:creationId xmlns:a16="http://schemas.microsoft.com/office/drawing/2014/main" id="{FD1B3260-586A-4BED-B92F-7A99CB66960F}"/>
              </a:ext>
            </a:extLst>
          </p:cNvPr>
          <p:cNvSpPr txBox="1"/>
          <p:nvPr/>
        </p:nvSpPr>
        <p:spPr>
          <a:xfrm>
            <a:off x="4158925" y="887883"/>
            <a:ext cx="3785786" cy="2677656"/>
          </a:xfrm>
          <a:prstGeom prst="rect">
            <a:avLst/>
          </a:prstGeom>
          <a:noFill/>
        </p:spPr>
        <p:txBody>
          <a:bodyPr wrap="square" rtlCol="0">
            <a:spAutoFit/>
          </a:bodyPr>
          <a:lstStyle/>
          <a:p>
            <a:r>
              <a:rPr lang="en-US" sz="2600" dirty="0"/>
              <a:t>CAMPUS INFRASTRUCTURE</a:t>
            </a:r>
          </a:p>
          <a:p>
            <a:endParaRPr lang="en-US" sz="1200" dirty="0"/>
          </a:p>
          <a:p>
            <a:pPr marL="342900" indent="-342900">
              <a:buFont typeface="Arial" panose="020B0604020202020204" pitchFamily="34" charset="0"/>
              <a:buChar char="•"/>
            </a:pPr>
            <a:r>
              <a:rPr lang="en-US" sz="2600" dirty="0"/>
              <a:t>Central/Utility Systems</a:t>
            </a:r>
          </a:p>
          <a:p>
            <a:pPr marL="342900" indent="-342900">
              <a:buFont typeface="Arial" panose="020B0604020202020204" pitchFamily="34" charset="0"/>
              <a:buChar char="•"/>
            </a:pPr>
            <a:r>
              <a:rPr lang="en-US" sz="2600" dirty="0"/>
              <a:t>Vehicle/Ped Circulation</a:t>
            </a:r>
          </a:p>
          <a:p>
            <a:pPr marL="342900" indent="-342900">
              <a:buFont typeface="Arial" panose="020B0604020202020204" pitchFamily="34" charset="0"/>
              <a:buChar char="•"/>
            </a:pPr>
            <a:r>
              <a:rPr lang="en-US" sz="2600" dirty="0"/>
              <a:t>Life/Safety/Compliance</a:t>
            </a:r>
          </a:p>
          <a:p>
            <a:pPr marL="342900" indent="-342900">
              <a:buFont typeface="Arial" panose="020B0604020202020204" pitchFamily="34" charset="0"/>
              <a:buChar char="•"/>
            </a:pPr>
            <a:r>
              <a:rPr lang="en-US" sz="2600" dirty="0"/>
              <a:t>Other</a:t>
            </a:r>
          </a:p>
        </p:txBody>
      </p:sp>
      <p:sp>
        <p:nvSpPr>
          <p:cNvPr id="12" name="TextBox 11">
            <a:extLst>
              <a:ext uri="{FF2B5EF4-FFF2-40B4-BE49-F238E27FC236}">
                <a16:creationId xmlns:a16="http://schemas.microsoft.com/office/drawing/2014/main" id="{29DEEE4A-DDBA-4A55-8A3D-62464255064A}"/>
              </a:ext>
            </a:extLst>
          </p:cNvPr>
          <p:cNvSpPr txBox="1"/>
          <p:nvPr/>
        </p:nvSpPr>
        <p:spPr>
          <a:xfrm>
            <a:off x="8255750" y="936010"/>
            <a:ext cx="3785786" cy="3877985"/>
          </a:xfrm>
          <a:prstGeom prst="rect">
            <a:avLst/>
          </a:prstGeom>
          <a:noFill/>
        </p:spPr>
        <p:txBody>
          <a:bodyPr wrap="square" rtlCol="0">
            <a:spAutoFit/>
          </a:bodyPr>
          <a:lstStyle/>
          <a:p>
            <a:r>
              <a:rPr lang="en-US" sz="2600" dirty="0"/>
              <a:t>CAMPUWIDE BLDG. RENEWAL</a:t>
            </a:r>
          </a:p>
          <a:p>
            <a:endParaRPr lang="en-US" sz="1200" dirty="0"/>
          </a:p>
          <a:p>
            <a:pPr marL="342900" indent="-342900">
              <a:buFont typeface="Arial" panose="020B0604020202020204" pitchFamily="34" charset="0"/>
              <a:buChar char="•"/>
            </a:pPr>
            <a:r>
              <a:rPr lang="en-US" sz="2600" dirty="0"/>
              <a:t>Building Systems</a:t>
            </a:r>
          </a:p>
          <a:p>
            <a:pPr marL="342900" indent="-342900">
              <a:buFont typeface="Arial" panose="020B0604020202020204" pitchFamily="34" charset="0"/>
              <a:buChar char="•"/>
            </a:pPr>
            <a:r>
              <a:rPr lang="en-US" sz="2600" dirty="0"/>
              <a:t>Roofing</a:t>
            </a:r>
          </a:p>
          <a:p>
            <a:pPr marL="342900" indent="-342900">
              <a:buFont typeface="Arial" panose="020B0604020202020204" pitchFamily="34" charset="0"/>
              <a:buChar char="•"/>
            </a:pPr>
            <a:r>
              <a:rPr lang="en-US" sz="2600" dirty="0"/>
              <a:t>Structure/Envelope</a:t>
            </a:r>
          </a:p>
          <a:p>
            <a:pPr marL="342900" indent="-342900">
              <a:buFont typeface="Arial" panose="020B0604020202020204" pitchFamily="34" charset="0"/>
              <a:buChar char="•"/>
            </a:pPr>
            <a:r>
              <a:rPr lang="en-US" sz="2600" dirty="0"/>
              <a:t>Life Safety</a:t>
            </a:r>
          </a:p>
          <a:p>
            <a:pPr marL="342900" indent="-342900">
              <a:buFont typeface="Arial" panose="020B0604020202020204" pitchFamily="34" charset="0"/>
              <a:buChar char="•"/>
            </a:pPr>
            <a:r>
              <a:rPr lang="en-US" sz="2600" dirty="0"/>
              <a:t>Compliance</a:t>
            </a:r>
          </a:p>
          <a:p>
            <a:pPr marL="342900" indent="-342900">
              <a:buFont typeface="Arial" panose="020B0604020202020204" pitchFamily="34" charset="0"/>
              <a:buChar char="•"/>
            </a:pPr>
            <a:r>
              <a:rPr lang="en-US" sz="2600" dirty="0"/>
              <a:t>Interior Renovation</a:t>
            </a:r>
          </a:p>
          <a:p>
            <a:pPr marL="342900" indent="-342900">
              <a:buFont typeface="Arial" panose="020B0604020202020204" pitchFamily="34" charset="0"/>
              <a:buChar char="•"/>
            </a:pPr>
            <a:r>
              <a:rPr lang="en-US" sz="2600" dirty="0"/>
              <a:t>Other</a:t>
            </a:r>
          </a:p>
        </p:txBody>
      </p:sp>
      <p:sp>
        <p:nvSpPr>
          <p:cNvPr id="2" name="Slide Number Placeholder 1">
            <a:extLst>
              <a:ext uri="{FF2B5EF4-FFF2-40B4-BE49-F238E27FC236}">
                <a16:creationId xmlns:a16="http://schemas.microsoft.com/office/drawing/2014/main" id="{70D5516D-C38E-2D96-8DB3-29F293883D93}"/>
              </a:ext>
            </a:extLst>
          </p:cNvPr>
          <p:cNvSpPr>
            <a:spLocks noGrp="1"/>
          </p:cNvSpPr>
          <p:nvPr>
            <p:ph type="sldNum" sz="quarter" idx="12"/>
          </p:nvPr>
        </p:nvSpPr>
        <p:spPr/>
        <p:txBody>
          <a:bodyPr/>
          <a:lstStyle/>
          <a:p>
            <a:fld id="{C99D3F54-A045-4CE0-BADB-AB1DCA143826}" type="slidenum">
              <a:rPr lang="en-US" smtClean="0"/>
              <a:t>18</a:t>
            </a:fld>
            <a:endParaRPr lang="en-US"/>
          </a:p>
        </p:txBody>
      </p:sp>
    </p:spTree>
    <p:extLst>
      <p:ext uri="{BB962C8B-B14F-4D97-AF65-F5344CB8AC3E}">
        <p14:creationId xmlns:p14="http://schemas.microsoft.com/office/powerpoint/2010/main" val="1417316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5C4E816-819C-14CB-50AA-B4568269BA8F}"/>
              </a:ext>
            </a:extLst>
          </p:cNvPr>
          <p:cNvPicPr>
            <a:picLocks noChangeAspect="1"/>
          </p:cNvPicPr>
          <p:nvPr/>
        </p:nvPicPr>
        <p:blipFill>
          <a:blip r:embed="rId2"/>
          <a:stretch>
            <a:fillRect/>
          </a:stretch>
        </p:blipFill>
        <p:spPr>
          <a:xfrm>
            <a:off x="3505510" y="2567051"/>
            <a:ext cx="8331362" cy="3905938"/>
          </a:xfrm>
          <a:prstGeom prst="rect">
            <a:avLst/>
          </a:prstGeom>
        </p:spPr>
      </p:pic>
      <p:pic>
        <p:nvPicPr>
          <p:cNvPr id="9" name="Picture 8">
            <a:extLst>
              <a:ext uri="{FF2B5EF4-FFF2-40B4-BE49-F238E27FC236}">
                <a16:creationId xmlns:a16="http://schemas.microsoft.com/office/drawing/2014/main" id="{9022C9D6-1A91-CAC9-9257-780349478C96}"/>
              </a:ext>
            </a:extLst>
          </p:cNvPr>
          <p:cNvPicPr>
            <a:picLocks noChangeAspect="1"/>
          </p:cNvPicPr>
          <p:nvPr/>
        </p:nvPicPr>
        <p:blipFill>
          <a:blip r:embed="rId3"/>
          <a:stretch>
            <a:fillRect/>
          </a:stretch>
        </p:blipFill>
        <p:spPr>
          <a:xfrm>
            <a:off x="150614" y="16532"/>
            <a:ext cx="3290361" cy="6841468"/>
          </a:xfrm>
          <a:prstGeom prst="rect">
            <a:avLst/>
          </a:prstGeom>
        </p:spPr>
      </p:pic>
      <p:sp>
        <p:nvSpPr>
          <p:cNvPr id="2" name="Rectangle 1">
            <a:extLst>
              <a:ext uri="{FF2B5EF4-FFF2-40B4-BE49-F238E27FC236}">
                <a16:creationId xmlns:a16="http://schemas.microsoft.com/office/drawing/2014/main" id="{9B6030BC-8F0D-4703-BF05-818834CC46EB}"/>
              </a:ext>
            </a:extLst>
          </p:cNvPr>
          <p:cNvSpPr/>
          <p:nvPr/>
        </p:nvSpPr>
        <p:spPr>
          <a:xfrm>
            <a:off x="86079" y="423"/>
            <a:ext cx="2044872" cy="977587"/>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Bent 13">
            <a:extLst>
              <a:ext uri="{FF2B5EF4-FFF2-40B4-BE49-F238E27FC236}">
                <a16:creationId xmlns:a16="http://schemas.microsoft.com/office/drawing/2014/main" id="{B2C069A0-3B49-4E66-B325-97EAA37F350D}"/>
              </a:ext>
            </a:extLst>
          </p:cNvPr>
          <p:cNvSpPr/>
          <p:nvPr/>
        </p:nvSpPr>
        <p:spPr>
          <a:xfrm rot="5400000">
            <a:off x="2677498" y="-84803"/>
            <a:ext cx="1764196" cy="2488759"/>
          </a:xfrm>
          <a:prstGeom prst="bentArrow">
            <a:avLst>
              <a:gd name="adj1" fmla="val 25000"/>
              <a:gd name="adj2" fmla="val 23788"/>
              <a:gd name="adj3" fmla="val 25000"/>
              <a:gd name="adj4" fmla="val 43750"/>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BC2F9CF3-9CB2-4254-B9DC-F0E91CEFF112}"/>
              </a:ext>
            </a:extLst>
          </p:cNvPr>
          <p:cNvSpPr txBox="1"/>
          <p:nvPr/>
        </p:nvSpPr>
        <p:spPr>
          <a:xfrm>
            <a:off x="5502303" y="-14910"/>
            <a:ext cx="2684169" cy="584775"/>
          </a:xfrm>
          <a:prstGeom prst="rect">
            <a:avLst/>
          </a:prstGeom>
          <a:noFill/>
        </p:spPr>
        <p:txBody>
          <a:bodyPr wrap="square" rtlCol="0">
            <a:spAutoFit/>
          </a:bodyPr>
          <a:lstStyle/>
          <a:p>
            <a:r>
              <a:rPr lang="en-US" sz="3200" dirty="0"/>
              <a:t>Project Scope</a:t>
            </a:r>
          </a:p>
        </p:txBody>
      </p:sp>
      <p:sp>
        <p:nvSpPr>
          <p:cNvPr id="11" name="Rectangle 10">
            <a:extLst>
              <a:ext uri="{FF2B5EF4-FFF2-40B4-BE49-F238E27FC236}">
                <a16:creationId xmlns:a16="http://schemas.microsoft.com/office/drawing/2014/main" id="{F5A67D64-476C-6F84-7F9F-3BC67035BE9A}"/>
              </a:ext>
            </a:extLst>
          </p:cNvPr>
          <p:cNvSpPr/>
          <p:nvPr/>
        </p:nvSpPr>
        <p:spPr>
          <a:xfrm>
            <a:off x="7609974" y="4862588"/>
            <a:ext cx="1437774" cy="675861"/>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4E83745-4FD5-C04A-3B63-BDD0F055CEBC}"/>
              </a:ext>
            </a:extLst>
          </p:cNvPr>
          <p:cNvSpPr txBox="1"/>
          <p:nvPr/>
        </p:nvSpPr>
        <p:spPr>
          <a:xfrm>
            <a:off x="5502303" y="487167"/>
            <a:ext cx="6571812"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Primary scope is minimum depth for project ID</a:t>
            </a:r>
          </a:p>
          <a:p>
            <a:pPr marL="342900" indent="-342900">
              <a:buFont typeface="Arial" panose="020B0604020202020204" pitchFamily="34" charset="0"/>
              <a:buChar char="•"/>
            </a:pPr>
            <a:r>
              <a:rPr lang="en-US" sz="2400" dirty="0"/>
              <a:t>Refine scope of Building Renewal and Infrastructure by adding project scope elements</a:t>
            </a:r>
          </a:p>
        </p:txBody>
      </p:sp>
      <p:sp>
        <p:nvSpPr>
          <p:cNvPr id="13" name="Arrow: Right 12">
            <a:extLst>
              <a:ext uri="{FF2B5EF4-FFF2-40B4-BE49-F238E27FC236}">
                <a16:creationId xmlns:a16="http://schemas.microsoft.com/office/drawing/2014/main" id="{E70BB047-0C32-D3DF-B56F-39744314CBB1}"/>
              </a:ext>
            </a:extLst>
          </p:cNvPr>
          <p:cNvSpPr/>
          <p:nvPr/>
        </p:nvSpPr>
        <p:spPr>
          <a:xfrm>
            <a:off x="9112283" y="5049861"/>
            <a:ext cx="1535933" cy="397565"/>
          </a:xfrm>
          <a:prstGeom prst="rightArrow">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6C84B2F2-A7CC-520B-5855-7949E461716C}"/>
              </a:ext>
            </a:extLst>
          </p:cNvPr>
          <p:cNvSpPr>
            <a:spLocks noGrp="1"/>
          </p:cNvSpPr>
          <p:nvPr>
            <p:ph type="sldNum" sz="quarter" idx="12"/>
          </p:nvPr>
        </p:nvSpPr>
        <p:spPr/>
        <p:txBody>
          <a:bodyPr/>
          <a:lstStyle/>
          <a:p>
            <a:fld id="{C99D3F54-A045-4CE0-BADB-AB1DCA143826}" type="slidenum">
              <a:rPr lang="en-US" smtClean="0"/>
              <a:t>19</a:t>
            </a:fld>
            <a:endParaRPr lang="en-US"/>
          </a:p>
        </p:txBody>
      </p:sp>
    </p:spTree>
    <p:extLst>
      <p:ext uri="{BB962C8B-B14F-4D97-AF65-F5344CB8AC3E}">
        <p14:creationId xmlns:p14="http://schemas.microsoft.com/office/powerpoint/2010/main" val="2279462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B3F7F3C-B702-4FA9-B417-5A2ECDE04C41}"/>
              </a:ext>
            </a:extLst>
          </p:cNvPr>
          <p:cNvSpPr txBox="1"/>
          <p:nvPr/>
        </p:nvSpPr>
        <p:spPr>
          <a:xfrm>
            <a:off x="126960" y="0"/>
            <a:ext cx="6801914" cy="584775"/>
          </a:xfrm>
          <a:prstGeom prst="rect">
            <a:avLst/>
          </a:prstGeom>
          <a:noFill/>
        </p:spPr>
        <p:txBody>
          <a:bodyPr wrap="square" rtlCol="0">
            <a:spAutoFit/>
          </a:bodyPr>
          <a:lstStyle/>
          <a:p>
            <a:r>
              <a:rPr lang="en-US" sz="3200" dirty="0"/>
              <a:t>USG MRR PROJECT TEMPLATE  FY 2026</a:t>
            </a:r>
          </a:p>
        </p:txBody>
      </p:sp>
      <p:sp>
        <p:nvSpPr>
          <p:cNvPr id="4" name="TextBox 3">
            <a:extLst>
              <a:ext uri="{FF2B5EF4-FFF2-40B4-BE49-F238E27FC236}">
                <a16:creationId xmlns:a16="http://schemas.microsoft.com/office/drawing/2014/main" id="{F8E1FFE8-DE13-B9C2-6CC2-63A21A3284A8}"/>
              </a:ext>
            </a:extLst>
          </p:cNvPr>
          <p:cNvSpPr txBox="1"/>
          <p:nvPr/>
        </p:nvSpPr>
        <p:spPr>
          <a:xfrm>
            <a:off x="126960" y="643622"/>
            <a:ext cx="11408548" cy="5940088"/>
          </a:xfrm>
          <a:prstGeom prst="rect">
            <a:avLst/>
          </a:prstGeom>
          <a:noFill/>
        </p:spPr>
        <p:txBody>
          <a:bodyPr wrap="square" rtlCol="0">
            <a:spAutoFit/>
          </a:bodyPr>
          <a:lstStyle/>
          <a:p>
            <a:r>
              <a:rPr lang="en-US" sz="3200" u="sng" dirty="0"/>
              <a:t>KEY ISSUES/CAUTIONS</a:t>
            </a:r>
            <a:r>
              <a:rPr lang="en-US" sz="3200" dirty="0"/>
              <a:t> – TAKE HEED FOR BEST RESULTS:</a:t>
            </a:r>
          </a:p>
          <a:p>
            <a:endParaRPr lang="en-US" sz="1200" dirty="0"/>
          </a:p>
          <a:p>
            <a:pPr marL="342900" indent="-342900">
              <a:buFont typeface="Arial" panose="020B0604020202020204" pitchFamily="34" charset="0"/>
              <a:buChar char="•"/>
            </a:pPr>
            <a:r>
              <a:rPr lang="en-US" sz="2400" dirty="0"/>
              <a:t>Large file will load slowly</a:t>
            </a:r>
          </a:p>
          <a:p>
            <a:pPr marL="342900" indent="-342900">
              <a:buFont typeface="Arial" panose="020B0604020202020204" pitchFamily="34" charset="0"/>
              <a:buChar char="•"/>
            </a:pPr>
            <a:r>
              <a:rPr lang="en-US" sz="2400" dirty="0"/>
              <a:t>If you are not using the most current Excel desktop version or Excel 365, the dynamic arrays that provide available unique project priority selection will not work.  If you have issues, please work with your ITS support team to get an updated version of Excel</a:t>
            </a:r>
          </a:p>
          <a:p>
            <a:pPr marL="342900" indent="-342900">
              <a:buFont typeface="Arial" panose="020B0604020202020204" pitchFamily="34" charset="0"/>
              <a:buChar char="•"/>
            </a:pPr>
            <a:r>
              <a:rPr lang="en-US" sz="2400" dirty="0"/>
              <a:t>The workbook structure IS NOT LOCKED so as to enable automatic tab naming based on selected project prioritization.  To protect workbook logic and function:  </a:t>
            </a:r>
          </a:p>
          <a:p>
            <a:pPr marL="800100" lvl="1" indent="-342900">
              <a:buFont typeface="Arial" panose="020B0604020202020204" pitchFamily="34" charset="0"/>
              <a:buChar char="•"/>
            </a:pPr>
            <a:r>
              <a:rPr lang="en-US" sz="2400" dirty="0"/>
              <a:t>DO NOT INSERT NEW SHEETS</a:t>
            </a:r>
          </a:p>
          <a:p>
            <a:pPr marL="800100" lvl="1" indent="-342900">
              <a:buFont typeface="Arial" panose="020B0604020202020204" pitchFamily="34" charset="0"/>
              <a:buChar char="•"/>
            </a:pPr>
            <a:r>
              <a:rPr lang="en-US" sz="2400" dirty="0"/>
              <a:t>DO NOT UNHIDE ANY HIDDEN SHEETS</a:t>
            </a:r>
          </a:p>
          <a:p>
            <a:pPr marL="800100" lvl="1" indent="-342900">
              <a:buFont typeface="Arial" panose="020B0604020202020204" pitchFamily="34" charset="0"/>
              <a:buChar char="•"/>
            </a:pPr>
            <a:r>
              <a:rPr lang="en-US" sz="2400" dirty="0"/>
              <a:t>DO NOT DELETE ANY SHEETS</a:t>
            </a:r>
          </a:p>
          <a:p>
            <a:pPr marL="800100" lvl="1" indent="-342900">
              <a:buFont typeface="Arial" panose="020B0604020202020204" pitchFamily="34" charset="0"/>
              <a:buChar char="•"/>
            </a:pPr>
            <a:r>
              <a:rPr lang="en-US" sz="2400" dirty="0"/>
              <a:t>DO NOT RENAME ANY PROJECT TABS DIRECTLY</a:t>
            </a:r>
          </a:p>
          <a:p>
            <a:pPr marL="342900" indent="-342900">
              <a:buFont typeface="Arial" panose="020B0604020202020204" pitchFamily="34" charset="0"/>
              <a:buChar char="•"/>
            </a:pPr>
            <a:r>
              <a:rPr lang="en-US" sz="2400" dirty="0"/>
              <a:t>Using template in a shared environment and editing/saving in a shared drive can potentially cause corruption in the macro coding:</a:t>
            </a:r>
          </a:p>
          <a:p>
            <a:pPr marL="800100" lvl="1" indent="-342900">
              <a:buFont typeface="Arial" panose="020B0604020202020204" pitchFamily="34" charset="0"/>
              <a:buChar char="•"/>
            </a:pPr>
            <a:r>
              <a:rPr lang="en-US" sz="2400" dirty="0"/>
              <a:t>IF POSSIBLE, TRY TO SAVE THE TEMPLATE FILE TO A LOCAL HARD DRIVE</a:t>
            </a:r>
          </a:p>
          <a:p>
            <a:pPr marL="800100" lvl="1" indent="-342900">
              <a:buFont typeface="Arial" panose="020B0604020202020204" pitchFamily="34" charset="0"/>
              <a:buChar char="•"/>
            </a:pPr>
            <a:r>
              <a:rPr lang="en-US" sz="2400" dirty="0"/>
              <a:t>BACK THE FILE UP FREQUENTLY TO A LOCAL HARD DRIVE </a:t>
            </a:r>
          </a:p>
        </p:txBody>
      </p:sp>
      <p:sp>
        <p:nvSpPr>
          <p:cNvPr id="6" name="Slide Number Placeholder 5">
            <a:extLst>
              <a:ext uri="{FF2B5EF4-FFF2-40B4-BE49-F238E27FC236}">
                <a16:creationId xmlns:a16="http://schemas.microsoft.com/office/drawing/2014/main" id="{333A6390-64B6-2EB6-D3A6-3F4B3AA42AD1}"/>
              </a:ext>
            </a:extLst>
          </p:cNvPr>
          <p:cNvSpPr>
            <a:spLocks noGrp="1"/>
          </p:cNvSpPr>
          <p:nvPr>
            <p:ph type="sldNum" sz="quarter" idx="12"/>
          </p:nvPr>
        </p:nvSpPr>
        <p:spPr/>
        <p:txBody>
          <a:bodyPr/>
          <a:lstStyle/>
          <a:p>
            <a:fld id="{C99D3F54-A045-4CE0-BADB-AB1DCA143826}" type="slidenum">
              <a:rPr lang="en-US" smtClean="0"/>
              <a:t>2</a:t>
            </a:fld>
            <a:endParaRPr lang="en-US"/>
          </a:p>
        </p:txBody>
      </p:sp>
    </p:spTree>
    <p:extLst>
      <p:ext uri="{BB962C8B-B14F-4D97-AF65-F5344CB8AC3E}">
        <p14:creationId xmlns:p14="http://schemas.microsoft.com/office/powerpoint/2010/main" val="887631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5C4E816-819C-14CB-50AA-B4568269BA8F}"/>
              </a:ext>
            </a:extLst>
          </p:cNvPr>
          <p:cNvPicPr>
            <a:picLocks noChangeAspect="1"/>
          </p:cNvPicPr>
          <p:nvPr/>
        </p:nvPicPr>
        <p:blipFill>
          <a:blip r:embed="rId2"/>
          <a:stretch>
            <a:fillRect/>
          </a:stretch>
        </p:blipFill>
        <p:spPr>
          <a:xfrm>
            <a:off x="3505510" y="2567051"/>
            <a:ext cx="8331362" cy="3905938"/>
          </a:xfrm>
          <a:prstGeom prst="rect">
            <a:avLst/>
          </a:prstGeom>
        </p:spPr>
      </p:pic>
      <p:pic>
        <p:nvPicPr>
          <p:cNvPr id="9" name="Picture 8">
            <a:extLst>
              <a:ext uri="{FF2B5EF4-FFF2-40B4-BE49-F238E27FC236}">
                <a16:creationId xmlns:a16="http://schemas.microsoft.com/office/drawing/2014/main" id="{9022C9D6-1A91-CAC9-9257-780349478C96}"/>
              </a:ext>
            </a:extLst>
          </p:cNvPr>
          <p:cNvPicPr>
            <a:picLocks noChangeAspect="1"/>
          </p:cNvPicPr>
          <p:nvPr/>
        </p:nvPicPr>
        <p:blipFill>
          <a:blip r:embed="rId3"/>
          <a:stretch>
            <a:fillRect/>
          </a:stretch>
        </p:blipFill>
        <p:spPr>
          <a:xfrm>
            <a:off x="150614" y="16532"/>
            <a:ext cx="3290361" cy="6841468"/>
          </a:xfrm>
          <a:prstGeom prst="rect">
            <a:avLst/>
          </a:prstGeom>
        </p:spPr>
      </p:pic>
      <p:sp>
        <p:nvSpPr>
          <p:cNvPr id="2" name="Rectangle 1">
            <a:extLst>
              <a:ext uri="{FF2B5EF4-FFF2-40B4-BE49-F238E27FC236}">
                <a16:creationId xmlns:a16="http://schemas.microsoft.com/office/drawing/2014/main" id="{9B6030BC-8F0D-4703-BF05-818834CC46EB}"/>
              </a:ext>
            </a:extLst>
          </p:cNvPr>
          <p:cNvSpPr/>
          <p:nvPr/>
        </p:nvSpPr>
        <p:spPr>
          <a:xfrm>
            <a:off x="86079" y="423"/>
            <a:ext cx="2044872" cy="977587"/>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Bent 13">
            <a:extLst>
              <a:ext uri="{FF2B5EF4-FFF2-40B4-BE49-F238E27FC236}">
                <a16:creationId xmlns:a16="http://schemas.microsoft.com/office/drawing/2014/main" id="{B2C069A0-3B49-4E66-B325-97EAA37F350D}"/>
              </a:ext>
            </a:extLst>
          </p:cNvPr>
          <p:cNvSpPr/>
          <p:nvPr/>
        </p:nvSpPr>
        <p:spPr>
          <a:xfrm rot="5400000">
            <a:off x="2677498" y="-84803"/>
            <a:ext cx="1764196" cy="2488759"/>
          </a:xfrm>
          <a:prstGeom prst="bentArrow">
            <a:avLst>
              <a:gd name="adj1" fmla="val 25000"/>
              <a:gd name="adj2" fmla="val 23788"/>
              <a:gd name="adj3" fmla="val 25000"/>
              <a:gd name="adj4" fmla="val 43750"/>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BC2F9CF3-9CB2-4254-B9DC-F0E91CEFF112}"/>
              </a:ext>
            </a:extLst>
          </p:cNvPr>
          <p:cNvSpPr txBox="1"/>
          <p:nvPr/>
        </p:nvSpPr>
        <p:spPr>
          <a:xfrm>
            <a:off x="5547472" y="0"/>
            <a:ext cx="2684169" cy="584775"/>
          </a:xfrm>
          <a:prstGeom prst="rect">
            <a:avLst/>
          </a:prstGeom>
          <a:noFill/>
        </p:spPr>
        <p:txBody>
          <a:bodyPr wrap="square" rtlCol="0">
            <a:spAutoFit/>
          </a:bodyPr>
          <a:lstStyle/>
          <a:p>
            <a:r>
              <a:rPr lang="en-US" sz="3200" dirty="0"/>
              <a:t>Project Scope</a:t>
            </a:r>
          </a:p>
        </p:txBody>
      </p:sp>
      <p:sp>
        <p:nvSpPr>
          <p:cNvPr id="16" name="Rectangle 15">
            <a:extLst>
              <a:ext uri="{FF2B5EF4-FFF2-40B4-BE49-F238E27FC236}">
                <a16:creationId xmlns:a16="http://schemas.microsoft.com/office/drawing/2014/main" id="{C886FA2C-9136-2364-0EDE-3085408B6934}"/>
              </a:ext>
            </a:extLst>
          </p:cNvPr>
          <p:cNvSpPr/>
          <p:nvPr/>
        </p:nvSpPr>
        <p:spPr>
          <a:xfrm>
            <a:off x="7457651" y="4949380"/>
            <a:ext cx="1836811" cy="580445"/>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E0FA56A-F66C-29C7-86C8-A7DBE4254DA6}"/>
              </a:ext>
            </a:extLst>
          </p:cNvPr>
          <p:cNvSpPr txBox="1"/>
          <p:nvPr/>
        </p:nvSpPr>
        <p:spPr>
          <a:xfrm>
            <a:off x="5534109" y="775722"/>
            <a:ext cx="6571812"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For HVAC, Electrical, and Central Plant Scope – enter at least one systems scope subcomponent</a:t>
            </a:r>
          </a:p>
        </p:txBody>
      </p:sp>
      <p:sp>
        <p:nvSpPr>
          <p:cNvPr id="18" name="Arrow: Right 17">
            <a:extLst>
              <a:ext uri="{FF2B5EF4-FFF2-40B4-BE49-F238E27FC236}">
                <a16:creationId xmlns:a16="http://schemas.microsoft.com/office/drawing/2014/main" id="{CEC71469-6A16-B8D8-FACC-2BCFAB7AB764}"/>
              </a:ext>
            </a:extLst>
          </p:cNvPr>
          <p:cNvSpPr/>
          <p:nvPr/>
        </p:nvSpPr>
        <p:spPr>
          <a:xfrm rot="5400000">
            <a:off x="8100534" y="5607780"/>
            <a:ext cx="398699" cy="397565"/>
          </a:xfrm>
          <a:prstGeom prst="rightArrow">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65A843A-8084-F513-26AA-D294CA884804}"/>
              </a:ext>
            </a:extLst>
          </p:cNvPr>
          <p:cNvSpPr>
            <a:spLocks noGrp="1"/>
          </p:cNvSpPr>
          <p:nvPr>
            <p:ph type="sldNum" sz="quarter" idx="12"/>
          </p:nvPr>
        </p:nvSpPr>
        <p:spPr/>
        <p:txBody>
          <a:bodyPr/>
          <a:lstStyle/>
          <a:p>
            <a:fld id="{C99D3F54-A045-4CE0-BADB-AB1DCA143826}" type="slidenum">
              <a:rPr lang="en-US" smtClean="0"/>
              <a:t>20</a:t>
            </a:fld>
            <a:endParaRPr lang="en-US"/>
          </a:p>
        </p:txBody>
      </p:sp>
    </p:spTree>
    <p:extLst>
      <p:ext uri="{BB962C8B-B14F-4D97-AF65-F5344CB8AC3E}">
        <p14:creationId xmlns:p14="http://schemas.microsoft.com/office/powerpoint/2010/main" val="2495528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7D71869-3D23-47C0-90A5-195A93D00BF1}"/>
              </a:ext>
            </a:extLst>
          </p:cNvPr>
          <p:cNvSpPr txBox="1"/>
          <p:nvPr/>
        </p:nvSpPr>
        <p:spPr>
          <a:xfrm>
            <a:off x="397566" y="362982"/>
            <a:ext cx="9668786" cy="584775"/>
          </a:xfrm>
          <a:prstGeom prst="rect">
            <a:avLst/>
          </a:prstGeom>
          <a:noFill/>
        </p:spPr>
        <p:txBody>
          <a:bodyPr wrap="square" rtlCol="0">
            <a:spAutoFit/>
          </a:bodyPr>
          <a:lstStyle/>
          <a:p>
            <a:r>
              <a:rPr lang="en-US" sz="3200" dirty="0"/>
              <a:t>MRR Project Scope Tree – Campus Infrastructure</a:t>
            </a:r>
          </a:p>
        </p:txBody>
      </p:sp>
      <p:graphicFrame>
        <p:nvGraphicFramePr>
          <p:cNvPr id="7" name="Table 6">
            <a:extLst>
              <a:ext uri="{FF2B5EF4-FFF2-40B4-BE49-F238E27FC236}">
                <a16:creationId xmlns:a16="http://schemas.microsoft.com/office/drawing/2014/main" id="{C3D85597-A154-4E90-B204-C18627B1C185}"/>
              </a:ext>
            </a:extLst>
          </p:cNvPr>
          <p:cNvGraphicFramePr>
            <a:graphicFrameLocks noGrp="1" noChangeAspect="1"/>
          </p:cNvGraphicFramePr>
          <p:nvPr>
            <p:extLst>
              <p:ext uri="{D42A27DB-BD31-4B8C-83A1-F6EECF244321}">
                <p14:modId xmlns:p14="http://schemas.microsoft.com/office/powerpoint/2010/main" val="1479206227"/>
              </p:ext>
            </p:extLst>
          </p:nvPr>
        </p:nvGraphicFramePr>
        <p:xfrm>
          <a:off x="397566" y="1049573"/>
          <a:ext cx="11266997" cy="5573869"/>
        </p:xfrm>
        <a:graphic>
          <a:graphicData uri="http://schemas.openxmlformats.org/drawingml/2006/table">
            <a:tbl>
              <a:tblPr/>
              <a:tblGrid>
                <a:gridCol w="472922">
                  <a:extLst>
                    <a:ext uri="{9D8B030D-6E8A-4147-A177-3AD203B41FA5}">
                      <a16:colId xmlns:a16="http://schemas.microsoft.com/office/drawing/2014/main" val="2959414524"/>
                    </a:ext>
                  </a:extLst>
                </a:gridCol>
                <a:gridCol w="533111">
                  <a:extLst>
                    <a:ext uri="{9D8B030D-6E8A-4147-A177-3AD203B41FA5}">
                      <a16:colId xmlns:a16="http://schemas.microsoft.com/office/drawing/2014/main" val="2917656359"/>
                    </a:ext>
                  </a:extLst>
                </a:gridCol>
                <a:gridCol w="593302">
                  <a:extLst>
                    <a:ext uri="{9D8B030D-6E8A-4147-A177-3AD203B41FA5}">
                      <a16:colId xmlns:a16="http://schemas.microsoft.com/office/drawing/2014/main" val="6610430"/>
                    </a:ext>
                  </a:extLst>
                </a:gridCol>
                <a:gridCol w="558907">
                  <a:extLst>
                    <a:ext uri="{9D8B030D-6E8A-4147-A177-3AD203B41FA5}">
                      <a16:colId xmlns:a16="http://schemas.microsoft.com/office/drawing/2014/main" val="1474684244"/>
                    </a:ext>
                  </a:extLst>
                </a:gridCol>
                <a:gridCol w="644893">
                  <a:extLst>
                    <a:ext uri="{9D8B030D-6E8A-4147-A177-3AD203B41FA5}">
                      <a16:colId xmlns:a16="http://schemas.microsoft.com/office/drawing/2014/main" val="780754794"/>
                    </a:ext>
                  </a:extLst>
                </a:gridCol>
                <a:gridCol w="573239">
                  <a:extLst>
                    <a:ext uri="{9D8B030D-6E8A-4147-A177-3AD203B41FA5}">
                      <a16:colId xmlns:a16="http://schemas.microsoft.com/office/drawing/2014/main" val="235951063"/>
                    </a:ext>
                  </a:extLst>
                </a:gridCol>
                <a:gridCol w="653491">
                  <a:extLst>
                    <a:ext uri="{9D8B030D-6E8A-4147-A177-3AD203B41FA5}">
                      <a16:colId xmlns:a16="http://schemas.microsoft.com/office/drawing/2014/main" val="2503222120"/>
                    </a:ext>
                  </a:extLst>
                </a:gridCol>
                <a:gridCol w="137577">
                  <a:extLst>
                    <a:ext uri="{9D8B030D-6E8A-4147-A177-3AD203B41FA5}">
                      <a16:colId xmlns:a16="http://schemas.microsoft.com/office/drawing/2014/main" val="2047002625"/>
                    </a:ext>
                  </a:extLst>
                </a:gridCol>
                <a:gridCol w="447126">
                  <a:extLst>
                    <a:ext uri="{9D8B030D-6E8A-4147-A177-3AD203B41FA5}">
                      <a16:colId xmlns:a16="http://schemas.microsoft.com/office/drawing/2014/main" val="261871374"/>
                    </a:ext>
                  </a:extLst>
                </a:gridCol>
                <a:gridCol w="584703">
                  <a:extLst>
                    <a:ext uri="{9D8B030D-6E8A-4147-A177-3AD203B41FA5}">
                      <a16:colId xmlns:a16="http://schemas.microsoft.com/office/drawing/2014/main" val="1909213786"/>
                    </a:ext>
                  </a:extLst>
                </a:gridCol>
                <a:gridCol w="584703">
                  <a:extLst>
                    <a:ext uri="{9D8B030D-6E8A-4147-A177-3AD203B41FA5}">
                      <a16:colId xmlns:a16="http://schemas.microsoft.com/office/drawing/2014/main" val="1472753806"/>
                    </a:ext>
                  </a:extLst>
                </a:gridCol>
                <a:gridCol w="584703">
                  <a:extLst>
                    <a:ext uri="{9D8B030D-6E8A-4147-A177-3AD203B41FA5}">
                      <a16:colId xmlns:a16="http://schemas.microsoft.com/office/drawing/2014/main" val="2620287190"/>
                    </a:ext>
                  </a:extLst>
                </a:gridCol>
                <a:gridCol w="137577">
                  <a:extLst>
                    <a:ext uri="{9D8B030D-6E8A-4147-A177-3AD203B41FA5}">
                      <a16:colId xmlns:a16="http://schemas.microsoft.com/office/drawing/2014/main" val="2413660658"/>
                    </a:ext>
                  </a:extLst>
                </a:gridCol>
                <a:gridCol w="507316">
                  <a:extLst>
                    <a:ext uri="{9D8B030D-6E8A-4147-A177-3AD203B41FA5}">
                      <a16:colId xmlns:a16="http://schemas.microsoft.com/office/drawing/2014/main" val="2879605330"/>
                    </a:ext>
                  </a:extLst>
                </a:gridCol>
                <a:gridCol w="584703">
                  <a:extLst>
                    <a:ext uri="{9D8B030D-6E8A-4147-A177-3AD203B41FA5}">
                      <a16:colId xmlns:a16="http://schemas.microsoft.com/office/drawing/2014/main" val="1792524787"/>
                    </a:ext>
                  </a:extLst>
                </a:gridCol>
                <a:gridCol w="584703">
                  <a:extLst>
                    <a:ext uri="{9D8B030D-6E8A-4147-A177-3AD203B41FA5}">
                      <a16:colId xmlns:a16="http://schemas.microsoft.com/office/drawing/2014/main" val="2906147862"/>
                    </a:ext>
                  </a:extLst>
                </a:gridCol>
                <a:gridCol w="137577">
                  <a:extLst>
                    <a:ext uri="{9D8B030D-6E8A-4147-A177-3AD203B41FA5}">
                      <a16:colId xmlns:a16="http://schemas.microsoft.com/office/drawing/2014/main" val="3942339243"/>
                    </a:ext>
                  </a:extLst>
                </a:gridCol>
                <a:gridCol w="538844">
                  <a:extLst>
                    <a:ext uri="{9D8B030D-6E8A-4147-A177-3AD203B41FA5}">
                      <a16:colId xmlns:a16="http://schemas.microsoft.com/office/drawing/2014/main" val="2925040896"/>
                    </a:ext>
                  </a:extLst>
                </a:gridCol>
                <a:gridCol w="596167">
                  <a:extLst>
                    <a:ext uri="{9D8B030D-6E8A-4147-A177-3AD203B41FA5}">
                      <a16:colId xmlns:a16="http://schemas.microsoft.com/office/drawing/2014/main" val="2237072018"/>
                    </a:ext>
                  </a:extLst>
                </a:gridCol>
                <a:gridCol w="596167">
                  <a:extLst>
                    <a:ext uri="{9D8B030D-6E8A-4147-A177-3AD203B41FA5}">
                      <a16:colId xmlns:a16="http://schemas.microsoft.com/office/drawing/2014/main" val="3200716317"/>
                    </a:ext>
                  </a:extLst>
                </a:gridCol>
                <a:gridCol w="137577">
                  <a:extLst>
                    <a:ext uri="{9D8B030D-6E8A-4147-A177-3AD203B41FA5}">
                      <a16:colId xmlns:a16="http://schemas.microsoft.com/office/drawing/2014/main" val="3031915547"/>
                    </a:ext>
                  </a:extLst>
                </a:gridCol>
                <a:gridCol w="492986">
                  <a:extLst>
                    <a:ext uri="{9D8B030D-6E8A-4147-A177-3AD203B41FA5}">
                      <a16:colId xmlns:a16="http://schemas.microsoft.com/office/drawing/2014/main" val="4204642417"/>
                    </a:ext>
                  </a:extLst>
                </a:gridCol>
                <a:gridCol w="584703">
                  <a:extLst>
                    <a:ext uri="{9D8B030D-6E8A-4147-A177-3AD203B41FA5}">
                      <a16:colId xmlns:a16="http://schemas.microsoft.com/office/drawing/2014/main" val="2328312892"/>
                    </a:ext>
                  </a:extLst>
                </a:gridCol>
              </a:tblGrid>
              <a:tr h="566834">
                <a:tc gridSpan="2">
                  <a:txBody>
                    <a:bodyPr/>
                    <a:lstStyle/>
                    <a:p>
                      <a:pPr algn="l" fontAlgn="ctr"/>
                      <a:r>
                        <a:rPr lang="en-US" sz="1200" b="1" i="0" u="none" strike="noStrike" dirty="0" err="1">
                          <a:effectLst/>
                          <a:latin typeface="Arial" panose="020B0604020202020204" pitchFamily="34" charset="0"/>
                        </a:rPr>
                        <a:t>Proj</a:t>
                      </a:r>
                      <a:r>
                        <a:rPr lang="en-US" sz="1200" b="1" i="0" u="none" strike="noStrike" dirty="0">
                          <a:effectLst/>
                          <a:latin typeface="Arial" panose="020B0604020202020204" pitchFamily="34" charset="0"/>
                        </a:rPr>
                        <a:t> Type</a:t>
                      </a:r>
                    </a:p>
                  </a:txBody>
                  <a:tcPr marL="80456" marR="0" marT="0"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ctr"/>
                      <a:r>
                        <a:rPr lang="en-US" sz="1200" b="1" i="0" u="none" strike="noStrike" dirty="0">
                          <a:effectLst/>
                          <a:latin typeface="Arial" panose="020B0604020202020204" pitchFamily="34" charset="0"/>
                        </a:rPr>
                        <a:t>Campus Infrastructure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700" b="0" i="0"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700" b="0" i="0" u="none" strike="noStrike">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9081081"/>
                  </a:ext>
                </a:extLst>
              </a:tr>
              <a:tr h="455185">
                <a:tc>
                  <a:txBody>
                    <a:bodyPr/>
                    <a:lstStyle/>
                    <a:p>
                      <a:pPr algn="l" fontAlgn="b"/>
                      <a:endParaRPr lang="en-US" sz="1200" b="0" i="0" u="none" strike="noStrike">
                        <a:effectLst/>
                        <a:latin typeface="Arial" panose="020B0604020202020204" pitchFamily="34" charset="0"/>
                      </a:endParaRPr>
                    </a:p>
                  </a:txBody>
                  <a:tcPr marL="0" marR="0" marT="0" marB="0" anchor="b">
                    <a:lnL>
                      <a:noFill/>
                    </a:lnL>
                    <a:lnR>
                      <a:noFill/>
                    </a:lnR>
                    <a:lnT>
                      <a:noFill/>
                    </a:lnT>
                    <a:lnB>
                      <a:noFill/>
                    </a:lnB>
                  </a:tcPr>
                </a:tc>
                <a:tc gridSpan="2">
                  <a:txBody>
                    <a:bodyPr/>
                    <a:lstStyle/>
                    <a:p>
                      <a:pPr algn="l" fontAlgn="ctr"/>
                      <a:r>
                        <a:rPr lang="en-US" sz="1200" b="1" i="0" u="none" strike="noStrike" dirty="0">
                          <a:effectLst/>
                          <a:latin typeface="Arial" panose="020B0604020202020204" pitchFamily="34" charset="0"/>
                        </a:rPr>
                        <a:t>Category</a:t>
                      </a:r>
                    </a:p>
                  </a:txBody>
                  <a:tcPr marL="80456"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7">
                  <a:txBody>
                    <a:bodyPr/>
                    <a:lstStyle/>
                    <a:p>
                      <a:pPr algn="ctr" fontAlgn="ctr"/>
                      <a:r>
                        <a:rPr lang="en-US" sz="1200" b="1" i="0" u="none" strike="noStrike" dirty="0">
                          <a:solidFill>
                            <a:srgbClr val="595959"/>
                          </a:solidFill>
                          <a:effectLst/>
                          <a:latin typeface="Arial" panose="020B0604020202020204" pitchFamily="34" charset="0"/>
                        </a:rPr>
                        <a:t>Central/Utility Systems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1200" b="1" i="0" u="none" strike="noStrike" dirty="0" err="1">
                          <a:solidFill>
                            <a:srgbClr val="595959"/>
                          </a:solidFill>
                          <a:effectLst/>
                          <a:latin typeface="Arial" panose="020B0604020202020204" pitchFamily="34" charset="0"/>
                        </a:rPr>
                        <a:t>Veh</a:t>
                      </a:r>
                      <a:r>
                        <a:rPr lang="en-US" sz="1200" b="1" i="0" u="none" strike="noStrike" dirty="0">
                          <a:solidFill>
                            <a:srgbClr val="595959"/>
                          </a:solidFill>
                          <a:effectLst/>
                          <a:latin typeface="Arial" panose="020B0604020202020204" pitchFamily="34" charset="0"/>
                        </a:rPr>
                        <a:t>\Ped Circulation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700" b="0" i="0" u="none" strike="noStrike">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1200" b="1" i="0" u="none" strike="noStrike" dirty="0">
                          <a:solidFill>
                            <a:srgbClr val="595959"/>
                          </a:solidFill>
                          <a:effectLst/>
                          <a:latin typeface="Arial" panose="020B0604020202020204" pitchFamily="34" charset="0"/>
                        </a:rPr>
                        <a:t>Life Safety\ Compliance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700" b="0" i="0" u="none" strike="noStrike">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1200" b="1" i="0" u="none" strike="noStrike" dirty="0">
                          <a:solidFill>
                            <a:srgbClr val="595959"/>
                          </a:solidFill>
                          <a:effectLst/>
                          <a:latin typeface="Arial" panose="020B0604020202020204" pitchFamily="34" charset="0"/>
                        </a:rPr>
                        <a:t>Other Infrastructure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104476829"/>
                  </a:ext>
                </a:extLst>
              </a:tr>
              <a:tr h="455185">
                <a:tc>
                  <a:txBody>
                    <a:bodyPr/>
                    <a:lstStyle/>
                    <a:p>
                      <a:pPr algn="l" fontAlgn="ctr"/>
                      <a:endParaRPr lang="en-US" sz="700" b="1" i="0" u="none" strike="noStrike">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b"/>
                      <a:endParaRPr lang="en-US" sz="700" b="1" i="0" u="none" strike="noStrike">
                        <a:solidFill>
                          <a:srgbClr val="595959"/>
                        </a:solidFill>
                        <a:effectLst/>
                        <a:latin typeface="Arial" panose="020B0604020202020204" pitchFamily="34" charset="0"/>
                      </a:endParaRPr>
                    </a:p>
                  </a:txBody>
                  <a:tcPr marL="0" marR="0" marT="0" marB="0" anchor="b">
                    <a:lnL>
                      <a:noFill/>
                    </a:lnL>
                    <a:lnR>
                      <a:noFill/>
                    </a:lnR>
                    <a:lnT>
                      <a:noFill/>
                    </a:lnT>
                    <a:lnB>
                      <a:noFill/>
                    </a:lnB>
                  </a:tcPr>
                </a:tc>
                <a:tc gridSpan="2">
                  <a:txBody>
                    <a:bodyPr/>
                    <a:lstStyle/>
                    <a:p>
                      <a:pPr algn="l" fontAlgn="ctr"/>
                      <a:r>
                        <a:rPr lang="en-US" sz="1000" b="0" i="0" u="none" strike="noStrike" dirty="0">
                          <a:effectLst/>
                          <a:latin typeface="Arial" panose="020B0604020202020204" pitchFamily="34" charset="0"/>
                        </a:rPr>
                        <a:t>Scope</a:t>
                      </a:r>
                    </a:p>
                  </a:txBody>
                  <a:tcPr marL="160912" marR="0" marT="0"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ctr"/>
                      <a:r>
                        <a:rPr lang="en-US" sz="1000" b="0" i="0" u="none" strike="noStrike" dirty="0">
                          <a:solidFill>
                            <a:srgbClr val="595959"/>
                          </a:solidFill>
                          <a:effectLst/>
                          <a:latin typeface="Arial" panose="020B0604020202020204" pitchFamily="34" charset="0"/>
                        </a:rPr>
                        <a:t>Central Plant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tc>
                <a:tc>
                  <a:txBody>
                    <a:bodyPr/>
                    <a:lstStyle/>
                    <a:p>
                      <a:pPr algn="l" fontAlgn="b"/>
                      <a:endParaRPr lang="en-US" sz="7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en-US" sz="1000" b="0" i="0" u="none" strike="noStrike" dirty="0">
                          <a:effectLst/>
                          <a:latin typeface="Arial" panose="020B0604020202020204" pitchFamily="34" charset="0"/>
                        </a:rPr>
                        <a:t>Chilled Water (distribution)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800" b="0" i="0"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en-US" sz="1000" b="0" i="0" u="none" strike="noStrike" dirty="0">
                          <a:effectLst/>
                          <a:latin typeface="Arial" panose="020B0604020202020204" pitchFamily="34" charset="0"/>
                        </a:rPr>
                        <a:t>Streets/Driveways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7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en-US" sz="1000" b="0" i="0" u="none" strike="noStrike" dirty="0">
                          <a:effectLst/>
                          <a:latin typeface="Arial" panose="020B0604020202020204" pitchFamily="34" charset="0"/>
                        </a:rPr>
                        <a:t>Accessibility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7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60995763"/>
                  </a:ext>
                </a:extLst>
              </a:tr>
              <a:tr h="455185">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gridSpan="2">
                  <a:txBody>
                    <a:bodyPr/>
                    <a:lstStyle/>
                    <a:p>
                      <a:pPr algn="l" fontAlgn="ctr"/>
                      <a:r>
                        <a:rPr lang="en-US" sz="1000" b="0" i="1" u="none" strike="noStrike" dirty="0" err="1">
                          <a:effectLst/>
                          <a:latin typeface="Arial" panose="020B0604020202020204" pitchFamily="34" charset="0"/>
                        </a:rPr>
                        <a:t>SubScope</a:t>
                      </a:r>
                      <a:endParaRPr lang="en-US" sz="1000" b="0" i="1" u="none" strike="noStrike" dirty="0">
                        <a:effectLst/>
                        <a:latin typeface="Arial" panose="020B0604020202020204" pitchFamily="34" charset="0"/>
                      </a:endParaRPr>
                    </a:p>
                  </a:txBody>
                  <a:tcPr marL="80456" marR="0" marT="0"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ctr"/>
                      <a:r>
                        <a:rPr lang="en-US" sz="1000" b="0" i="1" u="none" strike="noStrike" dirty="0">
                          <a:solidFill>
                            <a:srgbClr val="595959"/>
                          </a:solidFill>
                          <a:effectLst/>
                          <a:latin typeface="Arial" panose="020B0604020202020204" pitchFamily="34" charset="0"/>
                        </a:rPr>
                        <a:t>Controls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tc>
                <a:tc>
                  <a:txBody>
                    <a:bodyPr/>
                    <a:lstStyle/>
                    <a:p>
                      <a:pPr algn="l" fontAlgn="b"/>
                      <a:endParaRPr lang="en-US" sz="10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dirty="0">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1000" b="0" i="0" u="none" strike="noStrike" dirty="0">
                          <a:effectLst/>
                          <a:latin typeface="Arial" panose="020B0604020202020204" pitchFamily="34" charset="0"/>
                        </a:rPr>
                        <a:t>Hot Water/Steam (distribution)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800" b="0" i="0"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1000" b="0" i="0" u="none" strike="noStrike" dirty="0">
                          <a:effectLst/>
                          <a:latin typeface="Arial" panose="020B0604020202020204" pitchFamily="34" charset="0"/>
                        </a:rPr>
                        <a:t>Sidewalks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7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1000" b="0" i="0" u="none" strike="noStrike" dirty="0">
                          <a:effectLst/>
                          <a:latin typeface="Arial" panose="020B0604020202020204" pitchFamily="34" charset="0"/>
                        </a:rPr>
                        <a:t>Remediation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7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939594607"/>
                  </a:ext>
                </a:extLst>
              </a:tr>
              <a:tr h="455185">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ctr"/>
                      <a:endParaRPr lang="en-US" sz="700" b="0" i="0" u="none" strike="noStrike">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1000" b="0" i="1" u="none" strike="noStrike" dirty="0">
                          <a:solidFill>
                            <a:srgbClr val="595959"/>
                          </a:solidFill>
                          <a:effectLst/>
                          <a:latin typeface="Arial" panose="020B0604020202020204" pitchFamily="34" charset="0"/>
                        </a:rPr>
                        <a:t>Chiller (repair)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1000" b="0" i="0" u="none" strike="noStrike" dirty="0">
                          <a:effectLst/>
                          <a:latin typeface="Arial" panose="020B0604020202020204" pitchFamily="34" charset="0"/>
                        </a:rPr>
                        <a:t>Electric (site lighting)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800" b="0" i="0"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1000" b="0" i="0" u="none" strike="noStrike" dirty="0">
                          <a:effectLst/>
                          <a:latin typeface="Arial" panose="020B0604020202020204" pitchFamily="34" charset="0"/>
                        </a:rPr>
                        <a:t>Hardscape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7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1000" b="0" i="0" u="none" strike="noStrike" dirty="0">
                          <a:effectLst/>
                          <a:latin typeface="Arial" panose="020B0604020202020204" pitchFamily="34" charset="0"/>
                        </a:rPr>
                        <a:t>Access/Security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7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94948772"/>
                  </a:ext>
                </a:extLst>
              </a:tr>
              <a:tr h="455185">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ctr"/>
                      <a:endParaRPr lang="en-US" sz="700" b="0" i="0" u="none" strike="noStrike">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1000" b="0" i="1" u="none" strike="noStrike">
                          <a:solidFill>
                            <a:srgbClr val="595959"/>
                          </a:solidFill>
                          <a:effectLst/>
                          <a:latin typeface="Arial" panose="020B0604020202020204" pitchFamily="34" charset="0"/>
                        </a:rPr>
                        <a:t>Chiller (replace)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1000" b="0" i="0" u="none" strike="noStrike" dirty="0">
                          <a:effectLst/>
                          <a:latin typeface="Arial" panose="020B0604020202020204" pitchFamily="34" charset="0"/>
                        </a:rPr>
                        <a:t>Electric (distribution)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800" b="0" i="0"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1000" b="0" i="0" u="none" strike="noStrike" dirty="0">
                          <a:effectLst/>
                          <a:latin typeface="Arial" panose="020B0604020202020204" pitchFamily="34" charset="0"/>
                        </a:rPr>
                        <a:t>Parking (surface)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7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1000" b="0" i="0" u="none" strike="noStrike" dirty="0">
                          <a:effectLst/>
                          <a:latin typeface="Arial" panose="020B0604020202020204" pitchFamily="34" charset="0"/>
                        </a:rPr>
                        <a:t>Other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7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51806439"/>
                  </a:ext>
                </a:extLst>
              </a:tr>
              <a:tr h="455185">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ctr"/>
                      <a:endParaRPr lang="en-US" sz="700" b="0" i="0" u="none" strike="noStrike">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1000" b="0" i="1" u="none" strike="noStrike">
                          <a:solidFill>
                            <a:srgbClr val="595959"/>
                          </a:solidFill>
                          <a:effectLst/>
                          <a:latin typeface="Arial" panose="020B0604020202020204" pitchFamily="34" charset="0"/>
                        </a:rPr>
                        <a:t>Cooling Tower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1000" b="0" i="0" u="none" strike="noStrike" dirty="0">
                          <a:effectLst/>
                          <a:latin typeface="Arial" panose="020B0604020202020204" pitchFamily="34" charset="0"/>
                        </a:rPr>
                        <a:t>Water (domestic/fire)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800" b="0" i="0"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1000" b="0" i="0" u="none" strike="noStrike" dirty="0">
                          <a:effectLst/>
                          <a:latin typeface="Arial" panose="020B0604020202020204" pitchFamily="34" charset="0"/>
                        </a:rPr>
                        <a:t>Wayfinding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7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0087256"/>
                  </a:ext>
                </a:extLst>
              </a:tr>
              <a:tr h="455185">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ctr"/>
                      <a:endParaRPr lang="en-US" sz="700" b="0" i="0" u="none" strike="noStrike">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1000" b="0" i="1" u="none" strike="noStrike">
                          <a:solidFill>
                            <a:srgbClr val="595959"/>
                          </a:solidFill>
                          <a:effectLst/>
                          <a:latin typeface="Arial" panose="020B0604020202020204" pitchFamily="34" charset="0"/>
                        </a:rPr>
                        <a:t>Boiler (repair)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1000" b="0" i="0" u="none" strike="noStrike" dirty="0">
                          <a:effectLst/>
                          <a:latin typeface="Arial" panose="020B0604020202020204" pitchFamily="34" charset="0"/>
                        </a:rPr>
                        <a:t>Gas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800" b="0" i="0"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1000" b="0" i="0" u="none" strike="noStrike" dirty="0">
                          <a:effectLst/>
                          <a:latin typeface="Arial" panose="020B0604020202020204" pitchFamily="34" charset="0"/>
                        </a:rPr>
                        <a:t>Other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7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610639039"/>
                  </a:ext>
                </a:extLst>
              </a:tr>
              <a:tr h="455185">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ctr"/>
                      <a:endParaRPr lang="en-US" sz="700" b="0" i="0" u="none" strike="noStrike">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1000" b="0" i="1" u="none" strike="noStrike">
                          <a:solidFill>
                            <a:srgbClr val="595959"/>
                          </a:solidFill>
                          <a:effectLst/>
                          <a:latin typeface="Arial" panose="020B0604020202020204" pitchFamily="34" charset="0"/>
                        </a:rPr>
                        <a:t>Boiler (replace)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1000" b="0" i="0" u="none" strike="noStrike" dirty="0">
                          <a:effectLst/>
                          <a:latin typeface="Arial" panose="020B0604020202020204" pitchFamily="34" charset="0"/>
                        </a:rPr>
                        <a:t>Sanitary Sewer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7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433947205"/>
                  </a:ext>
                </a:extLst>
              </a:tr>
              <a:tr h="455185">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ctr"/>
                      <a:endParaRPr lang="en-US" sz="700" b="0" i="0" u="none" strike="noStrike">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1000" b="0" i="1" u="none" strike="noStrike">
                          <a:solidFill>
                            <a:srgbClr val="595959"/>
                          </a:solidFill>
                          <a:effectLst/>
                          <a:latin typeface="Arial" panose="020B0604020202020204" pitchFamily="34" charset="0"/>
                        </a:rPr>
                        <a:t>Cent. Elec. (transfr/switchgr)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1000" b="0" i="0" u="none" strike="noStrike" dirty="0">
                          <a:effectLst/>
                          <a:latin typeface="Arial" panose="020B0604020202020204" pitchFamily="34" charset="0"/>
                        </a:rPr>
                        <a:t>Stormwater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7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991864596"/>
                  </a:ext>
                </a:extLst>
              </a:tr>
              <a:tr h="455185">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ctr"/>
                      <a:endParaRPr lang="en-US" sz="700" b="0" i="0" u="none" strike="noStrike">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1000" b="0" i="1" u="none" strike="noStrike">
                          <a:solidFill>
                            <a:srgbClr val="595959"/>
                          </a:solidFill>
                          <a:effectLst/>
                          <a:latin typeface="Arial" panose="020B0604020202020204" pitchFamily="34" charset="0"/>
                        </a:rPr>
                        <a:t>Central Electric (Generation)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1000" b="0" i="0" u="none" strike="noStrike" dirty="0">
                          <a:effectLst/>
                          <a:latin typeface="Arial" panose="020B0604020202020204" pitchFamily="34" charset="0"/>
                        </a:rPr>
                        <a:t>Data/Fiber/Low Voltage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7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384811256"/>
                  </a:ext>
                </a:extLst>
              </a:tr>
              <a:tr h="455185">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ctr"/>
                      <a:endParaRPr lang="en-US" sz="700" b="0" i="0" u="none" strike="noStrike">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1000" b="0" i="1" u="none" strike="noStrike">
                          <a:effectLst/>
                          <a:latin typeface="Arial" panose="020B0604020202020204" pitchFamily="34" charset="0"/>
                        </a:rPr>
                        <a:t>Other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1000" b="0" i="0" u="none" strike="noStrike" dirty="0">
                          <a:effectLst/>
                          <a:latin typeface="Arial" panose="020B0604020202020204" pitchFamily="34" charset="0"/>
                        </a:rPr>
                        <a:t>Other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7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70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562661724"/>
                  </a:ext>
                </a:extLst>
              </a:tr>
            </a:tbl>
          </a:graphicData>
        </a:graphic>
      </p:graphicFrame>
      <p:sp>
        <p:nvSpPr>
          <p:cNvPr id="2" name="Slide Number Placeholder 1">
            <a:extLst>
              <a:ext uri="{FF2B5EF4-FFF2-40B4-BE49-F238E27FC236}">
                <a16:creationId xmlns:a16="http://schemas.microsoft.com/office/drawing/2014/main" id="{7D63DB00-C749-E4A8-9348-CE725284EDF6}"/>
              </a:ext>
            </a:extLst>
          </p:cNvPr>
          <p:cNvSpPr>
            <a:spLocks noGrp="1"/>
          </p:cNvSpPr>
          <p:nvPr>
            <p:ph type="sldNum" sz="quarter" idx="12"/>
          </p:nvPr>
        </p:nvSpPr>
        <p:spPr/>
        <p:txBody>
          <a:bodyPr/>
          <a:lstStyle/>
          <a:p>
            <a:fld id="{C99D3F54-A045-4CE0-BADB-AB1DCA143826}" type="slidenum">
              <a:rPr lang="en-US" smtClean="0"/>
              <a:t>21</a:t>
            </a:fld>
            <a:endParaRPr lang="en-US"/>
          </a:p>
        </p:txBody>
      </p:sp>
    </p:spTree>
    <p:extLst>
      <p:ext uri="{BB962C8B-B14F-4D97-AF65-F5344CB8AC3E}">
        <p14:creationId xmlns:p14="http://schemas.microsoft.com/office/powerpoint/2010/main" val="4200906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1F2823-B76D-4C12-8DA4-4985D82E9641}"/>
              </a:ext>
            </a:extLst>
          </p:cNvPr>
          <p:cNvSpPr txBox="1"/>
          <p:nvPr/>
        </p:nvSpPr>
        <p:spPr>
          <a:xfrm>
            <a:off x="421419" y="405516"/>
            <a:ext cx="9668786" cy="584775"/>
          </a:xfrm>
          <a:prstGeom prst="rect">
            <a:avLst/>
          </a:prstGeom>
          <a:noFill/>
        </p:spPr>
        <p:txBody>
          <a:bodyPr wrap="square" rtlCol="0">
            <a:spAutoFit/>
          </a:bodyPr>
          <a:lstStyle/>
          <a:p>
            <a:r>
              <a:rPr lang="en-US" sz="3200" dirty="0"/>
              <a:t>MRR Project Scope Tree – </a:t>
            </a:r>
            <a:r>
              <a:rPr lang="en-US" sz="3200" dirty="0" err="1"/>
              <a:t>Campuswide</a:t>
            </a:r>
            <a:r>
              <a:rPr lang="en-US" sz="3200" dirty="0"/>
              <a:t> Building Renewal</a:t>
            </a:r>
          </a:p>
        </p:txBody>
      </p:sp>
      <p:graphicFrame>
        <p:nvGraphicFramePr>
          <p:cNvPr id="5" name="Table 4">
            <a:extLst>
              <a:ext uri="{FF2B5EF4-FFF2-40B4-BE49-F238E27FC236}">
                <a16:creationId xmlns:a16="http://schemas.microsoft.com/office/drawing/2014/main" id="{95679BBE-2692-49C8-A85D-3A4CD97FE0F2}"/>
              </a:ext>
            </a:extLst>
          </p:cNvPr>
          <p:cNvGraphicFramePr>
            <a:graphicFrameLocks noGrp="1" noChangeAspect="1"/>
          </p:cNvGraphicFramePr>
          <p:nvPr>
            <p:extLst>
              <p:ext uri="{D42A27DB-BD31-4B8C-83A1-F6EECF244321}">
                <p14:modId xmlns:p14="http://schemas.microsoft.com/office/powerpoint/2010/main" val="1054363025"/>
              </p:ext>
            </p:extLst>
          </p:nvPr>
        </p:nvGraphicFramePr>
        <p:xfrm>
          <a:off x="0" y="1105237"/>
          <a:ext cx="11998516" cy="5585786"/>
        </p:xfrm>
        <a:graphic>
          <a:graphicData uri="http://schemas.openxmlformats.org/drawingml/2006/table">
            <a:tbl>
              <a:tblPr/>
              <a:tblGrid>
                <a:gridCol w="340926">
                  <a:extLst>
                    <a:ext uri="{9D8B030D-6E8A-4147-A177-3AD203B41FA5}">
                      <a16:colId xmlns:a16="http://schemas.microsoft.com/office/drawing/2014/main" val="1912253004"/>
                    </a:ext>
                  </a:extLst>
                </a:gridCol>
                <a:gridCol w="384316">
                  <a:extLst>
                    <a:ext uri="{9D8B030D-6E8A-4147-A177-3AD203B41FA5}">
                      <a16:colId xmlns:a16="http://schemas.microsoft.com/office/drawing/2014/main" val="768442139"/>
                    </a:ext>
                  </a:extLst>
                </a:gridCol>
                <a:gridCol w="429773">
                  <a:extLst>
                    <a:ext uri="{9D8B030D-6E8A-4147-A177-3AD203B41FA5}">
                      <a16:colId xmlns:a16="http://schemas.microsoft.com/office/drawing/2014/main" val="3071603494"/>
                    </a:ext>
                  </a:extLst>
                </a:gridCol>
                <a:gridCol w="404979">
                  <a:extLst>
                    <a:ext uri="{9D8B030D-6E8A-4147-A177-3AD203B41FA5}">
                      <a16:colId xmlns:a16="http://schemas.microsoft.com/office/drawing/2014/main" val="3717576889"/>
                    </a:ext>
                  </a:extLst>
                </a:gridCol>
                <a:gridCol w="464898">
                  <a:extLst>
                    <a:ext uri="{9D8B030D-6E8A-4147-A177-3AD203B41FA5}">
                      <a16:colId xmlns:a16="http://schemas.microsoft.com/office/drawing/2014/main" val="1757775084"/>
                    </a:ext>
                  </a:extLst>
                </a:gridCol>
                <a:gridCol w="413243">
                  <a:extLst>
                    <a:ext uri="{9D8B030D-6E8A-4147-A177-3AD203B41FA5}">
                      <a16:colId xmlns:a16="http://schemas.microsoft.com/office/drawing/2014/main" val="1236793603"/>
                    </a:ext>
                  </a:extLst>
                </a:gridCol>
                <a:gridCol w="471097">
                  <a:extLst>
                    <a:ext uri="{9D8B030D-6E8A-4147-A177-3AD203B41FA5}">
                      <a16:colId xmlns:a16="http://schemas.microsoft.com/office/drawing/2014/main" val="4165839915"/>
                    </a:ext>
                  </a:extLst>
                </a:gridCol>
                <a:gridCol w="99178">
                  <a:extLst>
                    <a:ext uri="{9D8B030D-6E8A-4147-A177-3AD203B41FA5}">
                      <a16:colId xmlns:a16="http://schemas.microsoft.com/office/drawing/2014/main" val="3122825731"/>
                    </a:ext>
                  </a:extLst>
                </a:gridCol>
                <a:gridCol w="322329">
                  <a:extLst>
                    <a:ext uri="{9D8B030D-6E8A-4147-A177-3AD203B41FA5}">
                      <a16:colId xmlns:a16="http://schemas.microsoft.com/office/drawing/2014/main" val="1598819095"/>
                    </a:ext>
                  </a:extLst>
                </a:gridCol>
                <a:gridCol w="421508">
                  <a:extLst>
                    <a:ext uri="{9D8B030D-6E8A-4147-A177-3AD203B41FA5}">
                      <a16:colId xmlns:a16="http://schemas.microsoft.com/office/drawing/2014/main" val="1672709290"/>
                    </a:ext>
                  </a:extLst>
                </a:gridCol>
                <a:gridCol w="421508">
                  <a:extLst>
                    <a:ext uri="{9D8B030D-6E8A-4147-A177-3AD203B41FA5}">
                      <a16:colId xmlns:a16="http://schemas.microsoft.com/office/drawing/2014/main" val="4059544656"/>
                    </a:ext>
                  </a:extLst>
                </a:gridCol>
                <a:gridCol w="421508">
                  <a:extLst>
                    <a:ext uri="{9D8B030D-6E8A-4147-A177-3AD203B41FA5}">
                      <a16:colId xmlns:a16="http://schemas.microsoft.com/office/drawing/2014/main" val="1018422330"/>
                    </a:ext>
                  </a:extLst>
                </a:gridCol>
                <a:gridCol w="99178">
                  <a:extLst>
                    <a:ext uri="{9D8B030D-6E8A-4147-A177-3AD203B41FA5}">
                      <a16:colId xmlns:a16="http://schemas.microsoft.com/office/drawing/2014/main" val="982037923"/>
                    </a:ext>
                  </a:extLst>
                </a:gridCol>
                <a:gridCol w="365721">
                  <a:extLst>
                    <a:ext uri="{9D8B030D-6E8A-4147-A177-3AD203B41FA5}">
                      <a16:colId xmlns:a16="http://schemas.microsoft.com/office/drawing/2014/main" val="568876032"/>
                    </a:ext>
                  </a:extLst>
                </a:gridCol>
                <a:gridCol w="421508">
                  <a:extLst>
                    <a:ext uri="{9D8B030D-6E8A-4147-A177-3AD203B41FA5}">
                      <a16:colId xmlns:a16="http://schemas.microsoft.com/office/drawing/2014/main" val="732092390"/>
                    </a:ext>
                  </a:extLst>
                </a:gridCol>
                <a:gridCol w="421508">
                  <a:extLst>
                    <a:ext uri="{9D8B030D-6E8A-4147-A177-3AD203B41FA5}">
                      <a16:colId xmlns:a16="http://schemas.microsoft.com/office/drawing/2014/main" val="3667946194"/>
                    </a:ext>
                  </a:extLst>
                </a:gridCol>
                <a:gridCol w="99178">
                  <a:extLst>
                    <a:ext uri="{9D8B030D-6E8A-4147-A177-3AD203B41FA5}">
                      <a16:colId xmlns:a16="http://schemas.microsoft.com/office/drawing/2014/main" val="945127817"/>
                    </a:ext>
                  </a:extLst>
                </a:gridCol>
                <a:gridCol w="388449">
                  <a:extLst>
                    <a:ext uri="{9D8B030D-6E8A-4147-A177-3AD203B41FA5}">
                      <a16:colId xmlns:a16="http://schemas.microsoft.com/office/drawing/2014/main" val="234319589"/>
                    </a:ext>
                  </a:extLst>
                </a:gridCol>
                <a:gridCol w="429773">
                  <a:extLst>
                    <a:ext uri="{9D8B030D-6E8A-4147-A177-3AD203B41FA5}">
                      <a16:colId xmlns:a16="http://schemas.microsoft.com/office/drawing/2014/main" val="4260148302"/>
                    </a:ext>
                  </a:extLst>
                </a:gridCol>
                <a:gridCol w="429773">
                  <a:extLst>
                    <a:ext uri="{9D8B030D-6E8A-4147-A177-3AD203B41FA5}">
                      <a16:colId xmlns:a16="http://schemas.microsoft.com/office/drawing/2014/main" val="2005370651"/>
                    </a:ext>
                  </a:extLst>
                </a:gridCol>
                <a:gridCol w="99178">
                  <a:extLst>
                    <a:ext uri="{9D8B030D-6E8A-4147-A177-3AD203B41FA5}">
                      <a16:colId xmlns:a16="http://schemas.microsoft.com/office/drawing/2014/main" val="898214593"/>
                    </a:ext>
                  </a:extLst>
                </a:gridCol>
                <a:gridCol w="355389">
                  <a:extLst>
                    <a:ext uri="{9D8B030D-6E8A-4147-A177-3AD203B41FA5}">
                      <a16:colId xmlns:a16="http://schemas.microsoft.com/office/drawing/2014/main" val="2736088714"/>
                    </a:ext>
                  </a:extLst>
                </a:gridCol>
                <a:gridCol w="421508">
                  <a:extLst>
                    <a:ext uri="{9D8B030D-6E8A-4147-A177-3AD203B41FA5}">
                      <a16:colId xmlns:a16="http://schemas.microsoft.com/office/drawing/2014/main" val="872731684"/>
                    </a:ext>
                  </a:extLst>
                </a:gridCol>
                <a:gridCol w="421508">
                  <a:extLst>
                    <a:ext uri="{9D8B030D-6E8A-4147-A177-3AD203B41FA5}">
                      <a16:colId xmlns:a16="http://schemas.microsoft.com/office/drawing/2014/main" val="4060842458"/>
                    </a:ext>
                  </a:extLst>
                </a:gridCol>
                <a:gridCol w="99178">
                  <a:extLst>
                    <a:ext uri="{9D8B030D-6E8A-4147-A177-3AD203B41FA5}">
                      <a16:colId xmlns:a16="http://schemas.microsoft.com/office/drawing/2014/main" val="1827878722"/>
                    </a:ext>
                  </a:extLst>
                </a:gridCol>
                <a:gridCol w="355389">
                  <a:extLst>
                    <a:ext uri="{9D8B030D-6E8A-4147-A177-3AD203B41FA5}">
                      <a16:colId xmlns:a16="http://schemas.microsoft.com/office/drawing/2014/main" val="491220466"/>
                    </a:ext>
                  </a:extLst>
                </a:gridCol>
                <a:gridCol w="421508">
                  <a:extLst>
                    <a:ext uri="{9D8B030D-6E8A-4147-A177-3AD203B41FA5}">
                      <a16:colId xmlns:a16="http://schemas.microsoft.com/office/drawing/2014/main" val="2564713464"/>
                    </a:ext>
                  </a:extLst>
                </a:gridCol>
                <a:gridCol w="421508">
                  <a:extLst>
                    <a:ext uri="{9D8B030D-6E8A-4147-A177-3AD203B41FA5}">
                      <a16:colId xmlns:a16="http://schemas.microsoft.com/office/drawing/2014/main" val="1334554843"/>
                    </a:ext>
                  </a:extLst>
                </a:gridCol>
                <a:gridCol w="99178">
                  <a:extLst>
                    <a:ext uri="{9D8B030D-6E8A-4147-A177-3AD203B41FA5}">
                      <a16:colId xmlns:a16="http://schemas.microsoft.com/office/drawing/2014/main" val="249842830"/>
                    </a:ext>
                  </a:extLst>
                </a:gridCol>
                <a:gridCol w="404979">
                  <a:extLst>
                    <a:ext uri="{9D8B030D-6E8A-4147-A177-3AD203B41FA5}">
                      <a16:colId xmlns:a16="http://schemas.microsoft.com/office/drawing/2014/main" val="2195256201"/>
                    </a:ext>
                  </a:extLst>
                </a:gridCol>
                <a:gridCol w="415310">
                  <a:extLst>
                    <a:ext uri="{9D8B030D-6E8A-4147-A177-3AD203B41FA5}">
                      <a16:colId xmlns:a16="http://schemas.microsoft.com/office/drawing/2014/main" val="4005972485"/>
                    </a:ext>
                  </a:extLst>
                </a:gridCol>
                <a:gridCol w="396714">
                  <a:extLst>
                    <a:ext uri="{9D8B030D-6E8A-4147-A177-3AD203B41FA5}">
                      <a16:colId xmlns:a16="http://schemas.microsoft.com/office/drawing/2014/main" val="609296633"/>
                    </a:ext>
                  </a:extLst>
                </a:gridCol>
                <a:gridCol w="99178">
                  <a:extLst>
                    <a:ext uri="{9D8B030D-6E8A-4147-A177-3AD203B41FA5}">
                      <a16:colId xmlns:a16="http://schemas.microsoft.com/office/drawing/2014/main" val="3813188325"/>
                    </a:ext>
                  </a:extLst>
                </a:gridCol>
                <a:gridCol w="340926">
                  <a:extLst>
                    <a:ext uri="{9D8B030D-6E8A-4147-A177-3AD203B41FA5}">
                      <a16:colId xmlns:a16="http://schemas.microsoft.com/office/drawing/2014/main" val="1217141361"/>
                    </a:ext>
                  </a:extLst>
                </a:gridCol>
                <a:gridCol w="396714">
                  <a:extLst>
                    <a:ext uri="{9D8B030D-6E8A-4147-A177-3AD203B41FA5}">
                      <a16:colId xmlns:a16="http://schemas.microsoft.com/office/drawing/2014/main" val="35901706"/>
                    </a:ext>
                  </a:extLst>
                </a:gridCol>
              </a:tblGrid>
              <a:tr h="678147">
                <a:tc gridSpan="2">
                  <a:txBody>
                    <a:bodyPr/>
                    <a:lstStyle/>
                    <a:p>
                      <a:pPr algn="l" fontAlgn="ctr"/>
                      <a:r>
                        <a:rPr lang="en-US" sz="1000" b="1" i="0" u="none" strike="noStrike" dirty="0" err="1">
                          <a:effectLst/>
                          <a:latin typeface="Arial" panose="020B0604020202020204" pitchFamily="34" charset="0"/>
                        </a:rPr>
                        <a:t>Proj</a:t>
                      </a:r>
                      <a:r>
                        <a:rPr lang="en-US" sz="1000" b="1" i="0" u="none" strike="noStrike" dirty="0">
                          <a:effectLst/>
                          <a:latin typeface="Arial" panose="020B0604020202020204" pitchFamily="34" charset="0"/>
                        </a:rPr>
                        <a:t> Type</a:t>
                      </a:r>
                    </a:p>
                  </a:txBody>
                  <a:tcPr marL="65224" marR="0" marT="0"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ctr"/>
                      <a:r>
                        <a:rPr lang="en-US" sz="1000" b="1" i="0" u="none" strike="noStrike" dirty="0" err="1">
                          <a:effectLst/>
                          <a:latin typeface="Arial" panose="020B0604020202020204" pitchFamily="34" charset="0"/>
                        </a:rPr>
                        <a:t>Campuswide</a:t>
                      </a:r>
                      <a:r>
                        <a:rPr lang="en-US" sz="1000" b="1" i="0" u="none" strike="noStrike" dirty="0">
                          <a:effectLst/>
                          <a:latin typeface="Arial" panose="020B0604020202020204" pitchFamily="34" charset="0"/>
                        </a:rPr>
                        <a:t> Bldg. Renewal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600" b="0" i="0"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8041307"/>
                  </a:ext>
                </a:extLst>
              </a:tr>
              <a:tr h="446149">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gridSpan="2">
                  <a:txBody>
                    <a:bodyPr/>
                    <a:lstStyle/>
                    <a:p>
                      <a:pPr algn="l" fontAlgn="ctr"/>
                      <a:r>
                        <a:rPr lang="en-US" sz="900" b="1" i="0" u="none" strike="noStrike" dirty="0">
                          <a:effectLst/>
                          <a:latin typeface="Arial" panose="020B0604020202020204" pitchFamily="34" charset="0"/>
                        </a:rPr>
                        <a:t>Category</a:t>
                      </a:r>
                    </a:p>
                  </a:txBody>
                  <a:tcPr marL="65224"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7">
                  <a:txBody>
                    <a:bodyPr/>
                    <a:lstStyle/>
                    <a:p>
                      <a:pPr algn="ctr" fontAlgn="ctr"/>
                      <a:r>
                        <a:rPr lang="en-US" sz="900" b="1" i="0" u="none" strike="noStrike" dirty="0">
                          <a:solidFill>
                            <a:srgbClr val="595959"/>
                          </a:solidFill>
                          <a:effectLst/>
                          <a:latin typeface="Arial" panose="020B0604020202020204" pitchFamily="34" charset="0"/>
                        </a:rPr>
                        <a:t>Building Systems (CW)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1" i="0" u="none" strike="noStrike" dirty="0">
                          <a:solidFill>
                            <a:srgbClr val="595959"/>
                          </a:solidFill>
                          <a:effectLst/>
                          <a:latin typeface="Arial" panose="020B0604020202020204" pitchFamily="34" charset="0"/>
                        </a:rPr>
                        <a:t>Roofing CW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900" b="0" i="0" u="none" strike="noStrike">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a:effectLst/>
                        <a:latin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1" i="0" u="none" strike="noStrike">
                          <a:solidFill>
                            <a:srgbClr val="595959"/>
                          </a:solidFill>
                          <a:effectLst/>
                          <a:latin typeface="Arial" panose="020B0604020202020204" pitchFamily="34" charset="0"/>
                        </a:rPr>
                        <a:t>Structure\ Envelope CW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900" b="0" i="0" u="none" strike="noStrike" dirty="0">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1" i="0" u="none" strike="noStrike">
                          <a:solidFill>
                            <a:srgbClr val="595959"/>
                          </a:solidFill>
                          <a:effectLst/>
                          <a:latin typeface="Arial" panose="020B0604020202020204" pitchFamily="34" charset="0"/>
                        </a:rPr>
                        <a:t>Life Safety CW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900" b="0" i="0" u="none" strike="noStrike" dirty="0">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1" i="0" u="none" strike="noStrike" dirty="0">
                          <a:solidFill>
                            <a:srgbClr val="595959"/>
                          </a:solidFill>
                          <a:effectLst/>
                          <a:latin typeface="Arial" panose="020B0604020202020204" pitchFamily="34" charset="0"/>
                        </a:rPr>
                        <a:t>Compliance CW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900" b="0" i="0" u="none" strike="noStrike" dirty="0">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1" i="0" u="none" strike="noStrike" dirty="0">
                          <a:solidFill>
                            <a:srgbClr val="595959"/>
                          </a:solidFill>
                          <a:effectLst/>
                          <a:latin typeface="Arial" panose="020B0604020202020204" pitchFamily="34" charset="0"/>
                        </a:rPr>
                        <a:t>Interior Renovation CW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900" b="0" i="0" u="none" strike="noStrike" dirty="0">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Arial" panose="020B060402020202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1" i="0" u="none" strike="noStrike" dirty="0">
                          <a:solidFill>
                            <a:srgbClr val="595959"/>
                          </a:solidFill>
                          <a:effectLst/>
                          <a:latin typeface="Arial" panose="020B0604020202020204" pitchFamily="34" charset="0"/>
                        </a:rPr>
                        <a:t>Other CW Bldg. Renewal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131510213"/>
                  </a:ext>
                </a:extLst>
              </a:tr>
              <a:tr h="446149">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gridSpan="2">
                  <a:txBody>
                    <a:bodyPr/>
                    <a:lstStyle/>
                    <a:p>
                      <a:pPr algn="l" fontAlgn="ctr"/>
                      <a:r>
                        <a:rPr lang="en-US" sz="900" b="0" i="0" u="none" strike="noStrike" dirty="0">
                          <a:effectLst/>
                          <a:latin typeface="Arial" panose="020B0604020202020204" pitchFamily="34" charset="0"/>
                        </a:rPr>
                        <a:t>Scope</a:t>
                      </a:r>
                    </a:p>
                  </a:txBody>
                  <a:tcPr marL="130449" marR="0" marT="0"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ctr"/>
                      <a:r>
                        <a:rPr lang="en-US" sz="900" b="0" i="0" u="none" strike="noStrike" dirty="0">
                          <a:solidFill>
                            <a:srgbClr val="595959"/>
                          </a:solidFill>
                          <a:effectLst/>
                          <a:latin typeface="Arial" panose="020B0604020202020204" pitchFamily="34" charset="0"/>
                        </a:rPr>
                        <a:t>HVAC CW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a:txBody>
                    <a:bodyPr/>
                    <a:lstStyle/>
                    <a:p>
                      <a:pPr algn="l" fontAlgn="b"/>
                      <a:endParaRPr lang="en-US" sz="9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en-US" sz="900" b="0" i="0" u="none" strike="noStrike" dirty="0">
                          <a:solidFill>
                            <a:srgbClr val="595959"/>
                          </a:solidFill>
                          <a:effectLst/>
                          <a:latin typeface="Arial" panose="020B0604020202020204" pitchFamily="34" charset="0"/>
                        </a:rPr>
                        <a:t>Electrical CW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en-US"/>
                    </a:p>
                  </a:txBody>
                  <a:tcPr/>
                </a:tc>
                <a:tc>
                  <a:txBody>
                    <a:bodyPr/>
                    <a:lstStyle/>
                    <a:p>
                      <a:pPr algn="l" fontAlgn="b"/>
                      <a:endParaRPr lang="en-US" sz="9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ctr"/>
                      <a:r>
                        <a:rPr lang="en-US" sz="900" b="0" i="0" u="none" strike="noStrike">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en-US" sz="900" b="0" i="0" u="none" strike="noStrike" dirty="0">
                          <a:solidFill>
                            <a:srgbClr val="595959"/>
                          </a:solidFill>
                          <a:effectLst/>
                          <a:latin typeface="Arial" panose="020B0604020202020204" pitchFamily="34" charset="0"/>
                        </a:rPr>
                        <a:t>Repair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900" b="0" i="0"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900" b="0" i="0" u="none" strike="noStrike" dirty="0">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en-US" sz="900" b="0" i="0" u="none" strike="noStrike" dirty="0">
                          <a:solidFill>
                            <a:srgbClr val="595959"/>
                          </a:solidFill>
                          <a:effectLst/>
                          <a:latin typeface="Arial" panose="020B0604020202020204" pitchFamily="34" charset="0"/>
                        </a:rPr>
                        <a:t>Ext. Windows/Doors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900" b="0" i="0" u="none" strike="noStrike" dirty="0">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dirty="0">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en-US" sz="850" b="0" i="0" u="none" strike="noStrike" dirty="0">
                          <a:solidFill>
                            <a:srgbClr val="595959"/>
                          </a:solidFill>
                          <a:effectLst/>
                          <a:latin typeface="Arial" panose="020B0604020202020204" pitchFamily="34" charset="0"/>
                        </a:rPr>
                        <a:t>Emergency Lighting/Signage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900" b="0" i="0" u="none" strike="noStrike" dirty="0">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dirty="0">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en-US" sz="900" b="0" i="0" u="none" strike="noStrike" dirty="0">
                          <a:solidFill>
                            <a:srgbClr val="595959"/>
                          </a:solidFill>
                          <a:effectLst/>
                          <a:latin typeface="Arial" panose="020B0604020202020204" pitchFamily="34" charset="0"/>
                        </a:rPr>
                        <a:t>Accessibility</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900" b="0" i="0" u="none" strike="noStrike">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dirty="0">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en-US" sz="900" b="0" i="0" u="none" strike="noStrike" dirty="0">
                          <a:solidFill>
                            <a:srgbClr val="595959"/>
                          </a:solidFill>
                          <a:effectLst/>
                          <a:latin typeface="Arial" panose="020B0604020202020204" pitchFamily="34" charset="0"/>
                        </a:rPr>
                        <a:t>Interior Renovation CW</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600" b="0" i="0" u="none" strike="noStrike">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91754208"/>
                  </a:ext>
                </a:extLst>
              </a:tr>
              <a:tr h="446149">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ctr"/>
                      <a:endParaRPr lang="en-US" sz="900" b="0" i="0" u="none" strike="noStrike">
                        <a:effectLst/>
                        <a:latin typeface="Arial" panose="020B0604020202020204" pitchFamily="34" charset="0"/>
                      </a:endParaRPr>
                    </a:p>
                  </a:txBody>
                  <a:tcPr marL="0" marR="0" marT="0" marB="0" anchor="ctr">
                    <a:lnL>
                      <a:noFill/>
                    </a:lnL>
                    <a:lnR>
                      <a:noFill/>
                    </a:lnR>
                    <a:lnT>
                      <a:noFill/>
                    </a:lnT>
                    <a:lnB>
                      <a:noFill/>
                    </a:lnB>
                  </a:tcPr>
                </a:tc>
                <a:tc gridSpan="2">
                  <a:txBody>
                    <a:bodyPr/>
                    <a:lstStyle/>
                    <a:p>
                      <a:pPr algn="l" fontAlgn="ctr"/>
                      <a:r>
                        <a:rPr lang="en-US" sz="900" b="0" i="1" u="none" strike="noStrike">
                          <a:effectLst/>
                          <a:latin typeface="Arial" panose="020B0604020202020204" pitchFamily="34" charset="0"/>
                        </a:rPr>
                        <a:t>SubScope</a:t>
                      </a:r>
                    </a:p>
                  </a:txBody>
                  <a:tcPr marL="65224" marR="0" marT="0"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ctr"/>
                      <a:r>
                        <a:rPr lang="en-US" sz="900" b="0" i="1" u="none" strike="noStrike">
                          <a:solidFill>
                            <a:srgbClr val="595959"/>
                          </a:solidFill>
                          <a:effectLst/>
                          <a:latin typeface="Arial" panose="020B0604020202020204" pitchFamily="34" charset="0"/>
                        </a:rPr>
                        <a:t>Controls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a:txBody>
                    <a:bodyPr/>
                    <a:lstStyle/>
                    <a:p>
                      <a:pPr algn="ctr" fontAlgn="ctr"/>
                      <a:endParaRPr lang="en-US" sz="900" b="0" i="1"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900" b="0" i="1" u="none" strike="noStrike">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900" b="0" i="0" u="none" strike="noStrike">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en-US" sz="900" b="0" i="1" u="none" strike="noStrike">
                          <a:solidFill>
                            <a:srgbClr val="595959"/>
                          </a:solidFill>
                          <a:effectLst/>
                          <a:latin typeface="Arial" panose="020B0604020202020204" pitchFamily="34" charset="0"/>
                        </a:rPr>
                        <a:t>Lighting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en-US"/>
                    </a:p>
                  </a:txBody>
                  <a:tcPr/>
                </a:tc>
                <a:tc>
                  <a:txBody>
                    <a:bodyPr/>
                    <a:lstStyle/>
                    <a:p>
                      <a:pPr algn="l" fontAlgn="b"/>
                      <a:endParaRPr lang="en-US" sz="9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0" i="0" u="none" strike="noStrike">
                          <a:solidFill>
                            <a:srgbClr val="595959"/>
                          </a:solidFill>
                          <a:effectLst/>
                          <a:latin typeface="Arial" panose="020B0604020202020204" pitchFamily="34" charset="0"/>
                        </a:rPr>
                        <a:t>Replace (full/sections)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900" b="0" i="0"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0" i="0" u="none" strike="noStrike">
                          <a:solidFill>
                            <a:srgbClr val="595959"/>
                          </a:solidFill>
                          <a:effectLst/>
                          <a:latin typeface="Arial" panose="020B0604020202020204" pitchFamily="34" charset="0"/>
                        </a:rPr>
                        <a:t>Ext.Walls/Skin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900" b="0" i="0"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0" i="0" u="none" strike="noStrike">
                          <a:solidFill>
                            <a:srgbClr val="595959"/>
                          </a:solidFill>
                          <a:effectLst/>
                          <a:latin typeface="Arial" panose="020B0604020202020204" pitchFamily="34" charset="0"/>
                        </a:rPr>
                        <a:t>Emergency Generator</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900" b="0" i="0" u="none" strike="noStrike">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0" i="0" u="none" strike="noStrike">
                          <a:solidFill>
                            <a:srgbClr val="595959"/>
                          </a:solidFill>
                          <a:effectLst/>
                          <a:latin typeface="Arial" panose="020B0604020202020204" pitchFamily="34" charset="0"/>
                        </a:rPr>
                        <a:t>Abatement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900" b="0" i="0" u="none" strike="noStrike">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0" i="0" u="none" strike="noStrike" dirty="0">
                          <a:solidFill>
                            <a:srgbClr val="595959"/>
                          </a:solidFill>
                          <a:effectLst/>
                          <a:latin typeface="Arial" panose="020B0604020202020204" pitchFamily="34" charset="0"/>
                        </a:rPr>
                        <a:t>Finishes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600" b="0" i="0" u="none" strike="noStrike">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96169367"/>
                  </a:ext>
                </a:extLst>
              </a:tr>
              <a:tr h="446149">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ctr"/>
                      <a:endParaRPr lang="en-US" sz="900" b="0" i="0" u="none" strike="noStrike">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900" b="1" i="0" u="none" strike="noStrike">
                        <a:solidFill>
                          <a:srgbClr val="C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900" b="0" i="0" u="none" strike="noStrike">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0" i="1" u="none" strike="noStrike">
                          <a:solidFill>
                            <a:srgbClr val="595959"/>
                          </a:solidFill>
                          <a:effectLst/>
                          <a:latin typeface="Arial" panose="020B0604020202020204" pitchFamily="34" charset="0"/>
                        </a:rPr>
                        <a:t>Chiller (repair)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a:txBody>
                    <a:bodyPr/>
                    <a:lstStyle/>
                    <a:p>
                      <a:pPr algn="ctr" fontAlgn="ctr"/>
                      <a:endParaRPr lang="en-US" sz="900" b="0" i="1"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900" b="0" i="1" u="none" strike="noStrike">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900" b="0" i="0" u="none" strike="noStrike">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0" i="1" u="none" strike="noStrike">
                          <a:solidFill>
                            <a:srgbClr val="595959"/>
                          </a:solidFill>
                          <a:effectLst/>
                          <a:latin typeface="Arial" panose="020B0604020202020204" pitchFamily="34" charset="0"/>
                        </a:rPr>
                        <a:t>Switchgear/ Transformer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en-US"/>
                    </a:p>
                  </a:txBody>
                  <a:tcPr/>
                </a:tc>
                <a:tc>
                  <a:txBody>
                    <a:bodyPr/>
                    <a:lstStyle/>
                    <a:p>
                      <a:pPr algn="l" fontAlgn="b"/>
                      <a:endParaRPr lang="en-US" sz="9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0" i="0" u="none" strike="noStrike">
                          <a:solidFill>
                            <a:srgbClr val="595959"/>
                          </a:solidFill>
                          <a:effectLst/>
                          <a:latin typeface="Arial" panose="020B0604020202020204" pitchFamily="34" charset="0"/>
                        </a:rPr>
                        <a:t>Other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900" b="0" i="0"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0" i="0" u="none" strike="noStrike">
                          <a:solidFill>
                            <a:srgbClr val="595959"/>
                          </a:solidFill>
                          <a:effectLst/>
                          <a:latin typeface="Arial" panose="020B0604020202020204" pitchFamily="34" charset="0"/>
                        </a:rPr>
                        <a:t>Fdn./Superstruc./Stairs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900" b="0" i="0"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0" i="0" u="none" strike="noStrike">
                          <a:solidFill>
                            <a:srgbClr val="595959"/>
                          </a:solidFill>
                          <a:effectLst/>
                          <a:latin typeface="Arial" panose="020B0604020202020204" pitchFamily="34" charset="0"/>
                        </a:rPr>
                        <a:t>Fire Detection/Alarm</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900" b="0" i="0" u="none" strike="noStrike">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0" i="0" u="none" strike="noStrike">
                          <a:solidFill>
                            <a:srgbClr val="595959"/>
                          </a:solidFill>
                          <a:effectLst/>
                          <a:latin typeface="Arial" panose="020B0604020202020204" pitchFamily="34" charset="0"/>
                        </a:rPr>
                        <a:t>Lab Fume Hoods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900" b="0" i="0" u="none" strike="noStrike">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0" i="0" u="none" strike="noStrike" dirty="0">
                          <a:solidFill>
                            <a:srgbClr val="595959"/>
                          </a:solidFill>
                          <a:effectLst/>
                          <a:latin typeface="Arial" panose="020B0604020202020204" pitchFamily="34" charset="0"/>
                        </a:rPr>
                        <a:t>Instructional Upgrades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600" b="0" i="0" u="none" strike="noStrike">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984467251"/>
                  </a:ext>
                </a:extLst>
              </a:tr>
              <a:tr h="446149">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ctr"/>
                      <a:endParaRPr lang="en-US" sz="900" b="0" i="0" u="none" strike="noStrike">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900" b="1" i="0" u="none" strike="noStrike">
                        <a:solidFill>
                          <a:srgbClr val="595959"/>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900" b="0" i="0" u="none" strike="noStrike">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0" i="1" u="none" strike="noStrike">
                          <a:solidFill>
                            <a:srgbClr val="595959"/>
                          </a:solidFill>
                          <a:effectLst/>
                          <a:latin typeface="Arial" panose="020B0604020202020204" pitchFamily="34" charset="0"/>
                        </a:rPr>
                        <a:t>Chiller (replace)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a:txBody>
                    <a:bodyPr/>
                    <a:lstStyle/>
                    <a:p>
                      <a:pPr algn="ctr" fontAlgn="ctr"/>
                      <a:endParaRPr lang="en-US" sz="900" b="0" i="1"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900" b="0" i="1" u="none" strike="noStrike">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900" b="0" i="0" u="none" strike="noStrike">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0" i="1" u="none" strike="noStrike">
                          <a:solidFill>
                            <a:srgbClr val="595959"/>
                          </a:solidFill>
                          <a:effectLst/>
                          <a:latin typeface="Arial" panose="020B0604020202020204" pitchFamily="34" charset="0"/>
                        </a:rPr>
                        <a:t>Distribution (Wiring/Devices)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en-US"/>
                    </a:p>
                  </a:txBody>
                  <a:tcPr/>
                </a:tc>
                <a:tc>
                  <a:txBody>
                    <a:bodyPr/>
                    <a:lstStyle/>
                    <a:p>
                      <a:pPr algn="l" fontAlgn="b"/>
                      <a:endParaRPr lang="en-US" sz="9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900" b="0" i="0" u="none" strike="noStrike">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b"/>
                      <a:r>
                        <a:rPr lang="en-US" sz="9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0" i="0" u="none" strike="noStrike">
                          <a:solidFill>
                            <a:srgbClr val="595959"/>
                          </a:solidFill>
                          <a:effectLst/>
                          <a:latin typeface="Arial" panose="020B0604020202020204" pitchFamily="34" charset="0"/>
                        </a:rPr>
                        <a:t>Other (describe below)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900" b="0" i="0"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0" i="0" u="none" strike="noStrike">
                          <a:solidFill>
                            <a:srgbClr val="595959"/>
                          </a:solidFill>
                          <a:effectLst/>
                          <a:latin typeface="Arial" panose="020B0604020202020204" pitchFamily="34" charset="0"/>
                        </a:rPr>
                        <a:t>Fire Sprinkler</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900" b="0" i="0" u="none" strike="noStrike">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0" i="0" u="none" strike="noStrike">
                          <a:solidFill>
                            <a:srgbClr val="595959"/>
                          </a:solidFill>
                          <a:effectLst/>
                          <a:latin typeface="Arial" panose="020B0604020202020204" pitchFamily="34" charset="0"/>
                        </a:rPr>
                        <a:t>Other (describe below)</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900" b="0" i="0" u="none" strike="noStrike">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600" b="0" i="0" u="none" strike="noStrike">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166917666"/>
                  </a:ext>
                </a:extLst>
              </a:tr>
              <a:tr h="446149">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ctr"/>
                      <a:endParaRPr lang="en-US" sz="900" b="0" i="0" u="none" strike="noStrike">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900" b="0" i="0" u="none" strike="noStrike">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900" b="0" i="0" u="none" strike="noStrike">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0" i="1" u="none" strike="noStrike">
                          <a:solidFill>
                            <a:srgbClr val="595959"/>
                          </a:solidFill>
                          <a:effectLst/>
                          <a:latin typeface="Arial" panose="020B0604020202020204" pitchFamily="34" charset="0"/>
                        </a:rPr>
                        <a:t>Air Handling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a:txBody>
                    <a:bodyPr/>
                    <a:lstStyle/>
                    <a:p>
                      <a:pPr algn="ctr" fontAlgn="ctr"/>
                      <a:endParaRPr lang="en-US" sz="900" b="0" i="1"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900" b="0" i="1" u="none" strike="noStrike">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900" b="0" i="0" u="none" strike="noStrike">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en-US" sz="900" b="0" i="1" u="none" strike="noStrike">
                          <a:solidFill>
                            <a:srgbClr val="595959"/>
                          </a:solidFill>
                          <a:effectLst/>
                          <a:latin typeface="Arial" panose="020B0604020202020204" pitchFamily="34" charset="0"/>
                        </a:rPr>
                        <a:t>Other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en-US"/>
                    </a:p>
                  </a:txBody>
                  <a:tcPr/>
                </a:tc>
                <a:tc>
                  <a:txBody>
                    <a:bodyPr/>
                    <a:lstStyle/>
                    <a:p>
                      <a:pPr algn="l" fontAlgn="b"/>
                      <a:endParaRPr lang="en-US" sz="9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0" i="0" u="none" strike="noStrike">
                          <a:solidFill>
                            <a:srgbClr val="595959"/>
                          </a:solidFill>
                          <a:effectLst/>
                          <a:latin typeface="Arial" panose="020B0604020202020204" pitchFamily="34" charset="0"/>
                        </a:rPr>
                        <a:t>Access/Security</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900" b="0" i="0" u="none" strike="noStrike">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ctr"/>
                      <a:endParaRPr lang="en-US" sz="600" b="0" i="0" u="none" strike="noStrike">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178875469"/>
                  </a:ext>
                </a:extLst>
              </a:tr>
              <a:tr h="446149">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ctr"/>
                      <a:endParaRPr lang="en-US" sz="900" b="0" i="0" u="none" strike="noStrike">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900" b="1" i="0" u="none" strike="noStrike">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900" b="0" i="0" u="none" strike="noStrike">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0" i="1" u="none" strike="noStrike">
                          <a:solidFill>
                            <a:srgbClr val="595959"/>
                          </a:solidFill>
                          <a:effectLst/>
                          <a:latin typeface="Arial" panose="020B0604020202020204" pitchFamily="34" charset="0"/>
                        </a:rPr>
                        <a:t>Air Distrib. (Duct/Term)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a:txBody>
                    <a:bodyPr/>
                    <a:lstStyle/>
                    <a:p>
                      <a:pPr algn="ctr" fontAlgn="ctr"/>
                      <a:endParaRPr lang="en-US" sz="900" b="0" i="1"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900" b="0" i="1" u="none" strike="noStrike">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0" i="0" u="none" strike="noStrike">
                          <a:effectLst/>
                          <a:latin typeface="Arial" panose="020B0604020202020204" pitchFamily="34" charset="0"/>
                        </a:rPr>
                        <a:t>Plumbing CW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9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9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0" i="0" u="none" strike="noStrike">
                          <a:solidFill>
                            <a:srgbClr val="595959"/>
                          </a:solidFill>
                          <a:effectLst/>
                          <a:latin typeface="Arial" panose="020B0604020202020204" pitchFamily="34" charset="0"/>
                        </a:rPr>
                        <a:t>Other (describe below)</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900" b="0" i="0" u="none" strike="noStrike">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00235073"/>
                  </a:ext>
                </a:extLst>
              </a:tr>
              <a:tr h="446149">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ctr"/>
                      <a:endParaRPr lang="en-US" sz="900" b="0" i="0" u="none" strike="noStrike">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900" b="1" i="0" u="none" strike="noStrike">
                        <a:solidFill>
                          <a:srgbClr val="C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900" b="0" i="0" u="none" strike="noStrike">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0" i="1" u="none" strike="noStrike">
                          <a:solidFill>
                            <a:srgbClr val="595959"/>
                          </a:solidFill>
                          <a:effectLst/>
                          <a:latin typeface="Arial" panose="020B0604020202020204" pitchFamily="34" charset="0"/>
                        </a:rPr>
                        <a:t>DX Systems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a:txBody>
                    <a:bodyPr/>
                    <a:lstStyle/>
                    <a:p>
                      <a:pPr algn="ctr" fontAlgn="ctr"/>
                      <a:endParaRPr lang="en-US" sz="900" b="0" i="1"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900" b="0" i="1" u="none" strike="noStrike">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0" i="0" u="none" strike="noStrike">
                          <a:effectLst/>
                          <a:latin typeface="Arial" panose="020B0604020202020204" pitchFamily="34" charset="0"/>
                        </a:rPr>
                        <a:t>Elevators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9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212993061"/>
                  </a:ext>
                </a:extLst>
              </a:tr>
              <a:tr h="446149">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ctr"/>
                      <a:endParaRPr lang="en-US" sz="900" b="0" i="0" u="none" strike="noStrike">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900" b="1" i="0" u="none" strike="noStrike">
                        <a:solidFill>
                          <a:srgbClr val="595959"/>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900" b="0" i="0" u="none" strike="noStrike">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0" i="1" u="none" strike="noStrike">
                          <a:solidFill>
                            <a:srgbClr val="595959"/>
                          </a:solidFill>
                          <a:effectLst/>
                          <a:latin typeface="Arial" panose="020B0604020202020204" pitchFamily="34" charset="0"/>
                        </a:rPr>
                        <a:t>Boiler (repair)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a:txBody>
                    <a:bodyPr/>
                    <a:lstStyle/>
                    <a:p>
                      <a:pPr algn="l" fontAlgn="b"/>
                      <a:endParaRPr lang="en-US" sz="9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0" i="0" u="none" strike="noStrike">
                          <a:effectLst/>
                          <a:latin typeface="Arial" panose="020B0604020202020204" pitchFamily="34" charset="0"/>
                        </a:rPr>
                        <a:t>Data/Low Voltage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9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842396753"/>
                  </a:ext>
                </a:extLst>
              </a:tr>
              <a:tr h="446149">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ctr"/>
                      <a:endParaRPr lang="en-US" sz="900" b="0" i="0" u="none" strike="noStrike">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900" b="0" i="0" u="none" strike="noStrike">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900" b="0" i="0" u="none" strike="noStrike">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0" i="1" u="none" strike="noStrike">
                          <a:solidFill>
                            <a:srgbClr val="595959"/>
                          </a:solidFill>
                          <a:effectLst/>
                          <a:latin typeface="Arial" panose="020B0604020202020204" pitchFamily="34" charset="0"/>
                        </a:rPr>
                        <a:t>Boiler (replace)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a:txBody>
                    <a:bodyPr/>
                    <a:lstStyle/>
                    <a:p>
                      <a:pPr algn="l" fontAlgn="b"/>
                      <a:endParaRPr lang="en-US" sz="9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0" i="0" u="none" strike="noStrike">
                          <a:effectLst/>
                          <a:latin typeface="Arial" panose="020B0604020202020204" pitchFamily="34" charset="0"/>
                        </a:rPr>
                        <a:t>Other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9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036570832"/>
                  </a:ext>
                </a:extLst>
              </a:tr>
              <a:tr h="446149">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ctr"/>
                      <a:endParaRPr lang="en-US" sz="900" b="0" i="0" u="none" strike="noStrike">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900" b="0" i="0" u="none" strike="noStrike">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900" b="0" i="0" u="none" strike="noStrike">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0" i="1" u="none" strike="noStrike">
                          <a:effectLst/>
                          <a:latin typeface="Arial" panose="020B0604020202020204" pitchFamily="34" charset="0"/>
                        </a:rPr>
                        <a:t>Other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a:txBody>
                    <a:bodyPr/>
                    <a:lstStyle/>
                    <a:p>
                      <a:pPr algn="l" fontAlgn="b"/>
                      <a:endParaRPr lang="en-US" sz="9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061599757"/>
                  </a:ext>
                </a:extLst>
              </a:tr>
            </a:tbl>
          </a:graphicData>
        </a:graphic>
      </p:graphicFrame>
      <p:sp>
        <p:nvSpPr>
          <p:cNvPr id="2" name="Slide Number Placeholder 1">
            <a:extLst>
              <a:ext uri="{FF2B5EF4-FFF2-40B4-BE49-F238E27FC236}">
                <a16:creationId xmlns:a16="http://schemas.microsoft.com/office/drawing/2014/main" id="{D6828876-EAD9-193C-2BDA-ED25C51855AD}"/>
              </a:ext>
            </a:extLst>
          </p:cNvPr>
          <p:cNvSpPr>
            <a:spLocks noGrp="1"/>
          </p:cNvSpPr>
          <p:nvPr>
            <p:ph type="sldNum" sz="quarter" idx="12"/>
          </p:nvPr>
        </p:nvSpPr>
        <p:spPr/>
        <p:txBody>
          <a:bodyPr/>
          <a:lstStyle/>
          <a:p>
            <a:fld id="{C99D3F54-A045-4CE0-BADB-AB1DCA143826}" type="slidenum">
              <a:rPr lang="en-US" smtClean="0"/>
              <a:t>22</a:t>
            </a:fld>
            <a:endParaRPr lang="en-US"/>
          </a:p>
        </p:txBody>
      </p:sp>
    </p:spTree>
    <p:extLst>
      <p:ext uri="{BB962C8B-B14F-4D97-AF65-F5344CB8AC3E}">
        <p14:creationId xmlns:p14="http://schemas.microsoft.com/office/powerpoint/2010/main" val="2136093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6B05AC-7064-4163-ADFB-10ABDE1B0EE7}"/>
              </a:ext>
            </a:extLst>
          </p:cNvPr>
          <p:cNvSpPr txBox="1"/>
          <p:nvPr/>
        </p:nvSpPr>
        <p:spPr>
          <a:xfrm>
            <a:off x="413467" y="220466"/>
            <a:ext cx="7633252" cy="584775"/>
          </a:xfrm>
          <a:prstGeom prst="rect">
            <a:avLst/>
          </a:prstGeom>
          <a:noFill/>
        </p:spPr>
        <p:txBody>
          <a:bodyPr wrap="square" rtlCol="0">
            <a:spAutoFit/>
          </a:bodyPr>
          <a:lstStyle/>
          <a:p>
            <a:r>
              <a:rPr lang="en-US" sz="3200" dirty="0"/>
              <a:t>MRR Project Scope Tree – Building Renewal</a:t>
            </a:r>
          </a:p>
        </p:txBody>
      </p:sp>
      <p:graphicFrame>
        <p:nvGraphicFramePr>
          <p:cNvPr id="4" name="Table 3">
            <a:extLst>
              <a:ext uri="{FF2B5EF4-FFF2-40B4-BE49-F238E27FC236}">
                <a16:creationId xmlns:a16="http://schemas.microsoft.com/office/drawing/2014/main" id="{E051729B-05E0-4C57-9DDF-0279AF616FD5}"/>
              </a:ext>
            </a:extLst>
          </p:cNvPr>
          <p:cNvGraphicFramePr>
            <a:graphicFrameLocks noGrp="1" noChangeAspect="1"/>
          </p:cNvGraphicFramePr>
          <p:nvPr>
            <p:extLst>
              <p:ext uri="{D42A27DB-BD31-4B8C-83A1-F6EECF244321}">
                <p14:modId xmlns:p14="http://schemas.microsoft.com/office/powerpoint/2010/main" val="2919437339"/>
              </p:ext>
            </p:extLst>
          </p:nvPr>
        </p:nvGraphicFramePr>
        <p:xfrm>
          <a:off x="-55659" y="1095294"/>
          <a:ext cx="12136340" cy="4667412"/>
        </p:xfrm>
        <a:graphic>
          <a:graphicData uri="http://schemas.openxmlformats.org/drawingml/2006/table">
            <a:tbl>
              <a:tblPr/>
              <a:tblGrid>
                <a:gridCol w="344841">
                  <a:extLst>
                    <a:ext uri="{9D8B030D-6E8A-4147-A177-3AD203B41FA5}">
                      <a16:colId xmlns:a16="http://schemas.microsoft.com/office/drawing/2014/main" val="2463229363"/>
                    </a:ext>
                  </a:extLst>
                </a:gridCol>
                <a:gridCol w="388731">
                  <a:extLst>
                    <a:ext uri="{9D8B030D-6E8A-4147-A177-3AD203B41FA5}">
                      <a16:colId xmlns:a16="http://schemas.microsoft.com/office/drawing/2014/main" val="1258600902"/>
                    </a:ext>
                  </a:extLst>
                </a:gridCol>
                <a:gridCol w="434710">
                  <a:extLst>
                    <a:ext uri="{9D8B030D-6E8A-4147-A177-3AD203B41FA5}">
                      <a16:colId xmlns:a16="http://schemas.microsoft.com/office/drawing/2014/main" val="1080625469"/>
                    </a:ext>
                  </a:extLst>
                </a:gridCol>
                <a:gridCol w="409631">
                  <a:extLst>
                    <a:ext uri="{9D8B030D-6E8A-4147-A177-3AD203B41FA5}">
                      <a16:colId xmlns:a16="http://schemas.microsoft.com/office/drawing/2014/main" val="281415068"/>
                    </a:ext>
                  </a:extLst>
                </a:gridCol>
                <a:gridCol w="470239">
                  <a:extLst>
                    <a:ext uri="{9D8B030D-6E8A-4147-A177-3AD203B41FA5}">
                      <a16:colId xmlns:a16="http://schemas.microsoft.com/office/drawing/2014/main" val="3432873494"/>
                    </a:ext>
                  </a:extLst>
                </a:gridCol>
                <a:gridCol w="417990">
                  <a:extLst>
                    <a:ext uri="{9D8B030D-6E8A-4147-A177-3AD203B41FA5}">
                      <a16:colId xmlns:a16="http://schemas.microsoft.com/office/drawing/2014/main" val="3204599067"/>
                    </a:ext>
                  </a:extLst>
                </a:gridCol>
                <a:gridCol w="476509">
                  <a:extLst>
                    <a:ext uri="{9D8B030D-6E8A-4147-A177-3AD203B41FA5}">
                      <a16:colId xmlns:a16="http://schemas.microsoft.com/office/drawing/2014/main" val="411682373"/>
                    </a:ext>
                  </a:extLst>
                </a:gridCol>
                <a:gridCol w="100317">
                  <a:extLst>
                    <a:ext uri="{9D8B030D-6E8A-4147-A177-3AD203B41FA5}">
                      <a16:colId xmlns:a16="http://schemas.microsoft.com/office/drawing/2014/main" val="3407895825"/>
                    </a:ext>
                  </a:extLst>
                </a:gridCol>
                <a:gridCol w="326031">
                  <a:extLst>
                    <a:ext uri="{9D8B030D-6E8A-4147-A177-3AD203B41FA5}">
                      <a16:colId xmlns:a16="http://schemas.microsoft.com/office/drawing/2014/main" val="2600743856"/>
                    </a:ext>
                  </a:extLst>
                </a:gridCol>
                <a:gridCol w="426350">
                  <a:extLst>
                    <a:ext uri="{9D8B030D-6E8A-4147-A177-3AD203B41FA5}">
                      <a16:colId xmlns:a16="http://schemas.microsoft.com/office/drawing/2014/main" val="225506806"/>
                    </a:ext>
                  </a:extLst>
                </a:gridCol>
                <a:gridCol w="426350">
                  <a:extLst>
                    <a:ext uri="{9D8B030D-6E8A-4147-A177-3AD203B41FA5}">
                      <a16:colId xmlns:a16="http://schemas.microsoft.com/office/drawing/2014/main" val="2721082924"/>
                    </a:ext>
                  </a:extLst>
                </a:gridCol>
                <a:gridCol w="426350">
                  <a:extLst>
                    <a:ext uri="{9D8B030D-6E8A-4147-A177-3AD203B41FA5}">
                      <a16:colId xmlns:a16="http://schemas.microsoft.com/office/drawing/2014/main" val="3309605924"/>
                    </a:ext>
                  </a:extLst>
                </a:gridCol>
                <a:gridCol w="100317">
                  <a:extLst>
                    <a:ext uri="{9D8B030D-6E8A-4147-A177-3AD203B41FA5}">
                      <a16:colId xmlns:a16="http://schemas.microsoft.com/office/drawing/2014/main" val="1432181222"/>
                    </a:ext>
                  </a:extLst>
                </a:gridCol>
                <a:gridCol w="369922">
                  <a:extLst>
                    <a:ext uri="{9D8B030D-6E8A-4147-A177-3AD203B41FA5}">
                      <a16:colId xmlns:a16="http://schemas.microsoft.com/office/drawing/2014/main" val="1694341741"/>
                    </a:ext>
                  </a:extLst>
                </a:gridCol>
                <a:gridCol w="426350">
                  <a:extLst>
                    <a:ext uri="{9D8B030D-6E8A-4147-A177-3AD203B41FA5}">
                      <a16:colId xmlns:a16="http://schemas.microsoft.com/office/drawing/2014/main" val="3107596404"/>
                    </a:ext>
                  </a:extLst>
                </a:gridCol>
                <a:gridCol w="426350">
                  <a:extLst>
                    <a:ext uri="{9D8B030D-6E8A-4147-A177-3AD203B41FA5}">
                      <a16:colId xmlns:a16="http://schemas.microsoft.com/office/drawing/2014/main" val="4259225151"/>
                    </a:ext>
                  </a:extLst>
                </a:gridCol>
                <a:gridCol w="100317">
                  <a:extLst>
                    <a:ext uri="{9D8B030D-6E8A-4147-A177-3AD203B41FA5}">
                      <a16:colId xmlns:a16="http://schemas.microsoft.com/office/drawing/2014/main" val="2443055085"/>
                    </a:ext>
                  </a:extLst>
                </a:gridCol>
                <a:gridCol w="392911">
                  <a:extLst>
                    <a:ext uri="{9D8B030D-6E8A-4147-A177-3AD203B41FA5}">
                      <a16:colId xmlns:a16="http://schemas.microsoft.com/office/drawing/2014/main" val="542646323"/>
                    </a:ext>
                  </a:extLst>
                </a:gridCol>
                <a:gridCol w="434710">
                  <a:extLst>
                    <a:ext uri="{9D8B030D-6E8A-4147-A177-3AD203B41FA5}">
                      <a16:colId xmlns:a16="http://schemas.microsoft.com/office/drawing/2014/main" val="595076429"/>
                    </a:ext>
                  </a:extLst>
                </a:gridCol>
                <a:gridCol w="434710">
                  <a:extLst>
                    <a:ext uri="{9D8B030D-6E8A-4147-A177-3AD203B41FA5}">
                      <a16:colId xmlns:a16="http://schemas.microsoft.com/office/drawing/2014/main" val="896534092"/>
                    </a:ext>
                  </a:extLst>
                </a:gridCol>
                <a:gridCol w="100317">
                  <a:extLst>
                    <a:ext uri="{9D8B030D-6E8A-4147-A177-3AD203B41FA5}">
                      <a16:colId xmlns:a16="http://schemas.microsoft.com/office/drawing/2014/main" val="2238526444"/>
                    </a:ext>
                  </a:extLst>
                </a:gridCol>
                <a:gridCol w="359471">
                  <a:extLst>
                    <a:ext uri="{9D8B030D-6E8A-4147-A177-3AD203B41FA5}">
                      <a16:colId xmlns:a16="http://schemas.microsoft.com/office/drawing/2014/main" val="3891279724"/>
                    </a:ext>
                  </a:extLst>
                </a:gridCol>
                <a:gridCol w="426350">
                  <a:extLst>
                    <a:ext uri="{9D8B030D-6E8A-4147-A177-3AD203B41FA5}">
                      <a16:colId xmlns:a16="http://schemas.microsoft.com/office/drawing/2014/main" val="431838431"/>
                    </a:ext>
                  </a:extLst>
                </a:gridCol>
                <a:gridCol w="426350">
                  <a:extLst>
                    <a:ext uri="{9D8B030D-6E8A-4147-A177-3AD203B41FA5}">
                      <a16:colId xmlns:a16="http://schemas.microsoft.com/office/drawing/2014/main" val="368670511"/>
                    </a:ext>
                  </a:extLst>
                </a:gridCol>
                <a:gridCol w="100317">
                  <a:extLst>
                    <a:ext uri="{9D8B030D-6E8A-4147-A177-3AD203B41FA5}">
                      <a16:colId xmlns:a16="http://schemas.microsoft.com/office/drawing/2014/main" val="4254631020"/>
                    </a:ext>
                  </a:extLst>
                </a:gridCol>
                <a:gridCol w="359471">
                  <a:extLst>
                    <a:ext uri="{9D8B030D-6E8A-4147-A177-3AD203B41FA5}">
                      <a16:colId xmlns:a16="http://schemas.microsoft.com/office/drawing/2014/main" val="2363086352"/>
                    </a:ext>
                  </a:extLst>
                </a:gridCol>
                <a:gridCol w="426350">
                  <a:extLst>
                    <a:ext uri="{9D8B030D-6E8A-4147-A177-3AD203B41FA5}">
                      <a16:colId xmlns:a16="http://schemas.microsoft.com/office/drawing/2014/main" val="1463539311"/>
                    </a:ext>
                  </a:extLst>
                </a:gridCol>
                <a:gridCol w="426350">
                  <a:extLst>
                    <a:ext uri="{9D8B030D-6E8A-4147-A177-3AD203B41FA5}">
                      <a16:colId xmlns:a16="http://schemas.microsoft.com/office/drawing/2014/main" val="1534417173"/>
                    </a:ext>
                  </a:extLst>
                </a:gridCol>
                <a:gridCol w="100317">
                  <a:extLst>
                    <a:ext uri="{9D8B030D-6E8A-4147-A177-3AD203B41FA5}">
                      <a16:colId xmlns:a16="http://schemas.microsoft.com/office/drawing/2014/main" val="3506174277"/>
                    </a:ext>
                  </a:extLst>
                </a:gridCol>
                <a:gridCol w="409631">
                  <a:extLst>
                    <a:ext uri="{9D8B030D-6E8A-4147-A177-3AD203B41FA5}">
                      <a16:colId xmlns:a16="http://schemas.microsoft.com/office/drawing/2014/main" val="1195805525"/>
                    </a:ext>
                  </a:extLst>
                </a:gridCol>
                <a:gridCol w="420080">
                  <a:extLst>
                    <a:ext uri="{9D8B030D-6E8A-4147-A177-3AD203B41FA5}">
                      <a16:colId xmlns:a16="http://schemas.microsoft.com/office/drawing/2014/main" val="3576362399"/>
                    </a:ext>
                  </a:extLst>
                </a:gridCol>
                <a:gridCol w="401271">
                  <a:extLst>
                    <a:ext uri="{9D8B030D-6E8A-4147-A177-3AD203B41FA5}">
                      <a16:colId xmlns:a16="http://schemas.microsoft.com/office/drawing/2014/main" val="1408112862"/>
                    </a:ext>
                  </a:extLst>
                </a:gridCol>
                <a:gridCol w="100317">
                  <a:extLst>
                    <a:ext uri="{9D8B030D-6E8A-4147-A177-3AD203B41FA5}">
                      <a16:colId xmlns:a16="http://schemas.microsoft.com/office/drawing/2014/main" val="655632286"/>
                    </a:ext>
                  </a:extLst>
                </a:gridCol>
                <a:gridCol w="344841">
                  <a:extLst>
                    <a:ext uri="{9D8B030D-6E8A-4147-A177-3AD203B41FA5}">
                      <a16:colId xmlns:a16="http://schemas.microsoft.com/office/drawing/2014/main" val="523277421"/>
                    </a:ext>
                  </a:extLst>
                </a:gridCol>
                <a:gridCol w="401271">
                  <a:extLst>
                    <a:ext uri="{9D8B030D-6E8A-4147-A177-3AD203B41FA5}">
                      <a16:colId xmlns:a16="http://schemas.microsoft.com/office/drawing/2014/main" val="3125662408"/>
                    </a:ext>
                  </a:extLst>
                </a:gridCol>
              </a:tblGrid>
              <a:tr h="449456">
                <a:tc gridSpan="2">
                  <a:txBody>
                    <a:bodyPr/>
                    <a:lstStyle/>
                    <a:p>
                      <a:pPr algn="l" fontAlgn="ctr"/>
                      <a:r>
                        <a:rPr lang="en-US" sz="800" b="1" i="0" u="none" strike="noStrike">
                          <a:effectLst/>
                          <a:latin typeface="Arial" panose="020B0604020202020204" pitchFamily="34" charset="0"/>
                        </a:rPr>
                        <a:t>Proj Type</a:t>
                      </a:r>
                    </a:p>
                  </a:txBody>
                  <a:tcPr marL="65224" marR="0" marT="0"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ctr"/>
                      <a:r>
                        <a:rPr lang="en-US" sz="800" b="1" i="0" u="none" strike="noStrike">
                          <a:effectLst/>
                          <a:latin typeface="Arial" panose="020B0604020202020204" pitchFamily="34" charset="0"/>
                        </a:rPr>
                        <a:t>Building Renewal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600" b="0" i="0"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600" b="0" i="0" u="none" strike="noStrike">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6905130"/>
                  </a:ext>
                </a:extLst>
              </a:tr>
              <a:tr h="501316">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gridSpan="2">
                  <a:txBody>
                    <a:bodyPr/>
                    <a:lstStyle/>
                    <a:p>
                      <a:pPr algn="l" fontAlgn="ctr"/>
                      <a:r>
                        <a:rPr lang="en-US" sz="900" b="0" i="0" u="none" strike="noStrike" dirty="0">
                          <a:effectLst/>
                          <a:latin typeface="Arial" panose="020B0604020202020204" pitchFamily="34" charset="0"/>
                        </a:rPr>
                        <a:t>Category</a:t>
                      </a:r>
                    </a:p>
                  </a:txBody>
                  <a:tcPr marL="65224"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7">
                  <a:txBody>
                    <a:bodyPr/>
                    <a:lstStyle/>
                    <a:p>
                      <a:pPr algn="ctr" fontAlgn="ctr"/>
                      <a:r>
                        <a:rPr lang="en-US" sz="900" b="1" i="0" u="none" strike="noStrike" dirty="0">
                          <a:solidFill>
                            <a:srgbClr val="595959"/>
                          </a:solidFill>
                          <a:effectLst/>
                          <a:latin typeface="Arial" panose="020B0604020202020204" pitchFamily="34" charset="0"/>
                        </a:rPr>
                        <a:t>Building Systems (CW)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1" i="0" u="none" strike="noStrike" dirty="0">
                          <a:solidFill>
                            <a:srgbClr val="595959"/>
                          </a:solidFill>
                          <a:effectLst/>
                          <a:latin typeface="Arial" panose="020B0604020202020204" pitchFamily="34" charset="0"/>
                        </a:rPr>
                        <a:t>Roofing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900" b="0" i="0" u="none" strike="noStrike" dirty="0">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dirty="0">
                        <a:effectLst/>
                        <a:latin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1" i="0" u="none" strike="noStrike">
                          <a:solidFill>
                            <a:srgbClr val="595959"/>
                          </a:solidFill>
                          <a:effectLst/>
                          <a:latin typeface="Arial" panose="020B0604020202020204" pitchFamily="34" charset="0"/>
                        </a:rPr>
                        <a:t>Structure \Envelope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900" b="0" i="0" u="none" strike="noStrike">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1" i="0" u="none" strike="noStrike" dirty="0">
                          <a:solidFill>
                            <a:srgbClr val="595959"/>
                          </a:solidFill>
                          <a:effectLst/>
                          <a:latin typeface="Arial" panose="020B0604020202020204" pitchFamily="34" charset="0"/>
                        </a:rPr>
                        <a:t>Life Safety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9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1" i="0" u="none" strike="noStrike" dirty="0">
                          <a:solidFill>
                            <a:srgbClr val="595959"/>
                          </a:solidFill>
                          <a:effectLst/>
                          <a:latin typeface="Arial" panose="020B0604020202020204" pitchFamily="34" charset="0"/>
                        </a:rPr>
                        <a:t>Compliance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9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Arial" panose="020B060402020202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1" i="0" u="none" strike="noStrike" dirty="0">
                          <a:solidFill>
                            <a:srgbClr val="595959"/>
                          </a:solidFill>
                          <a:effectLst/>
                          <a:latin typeface="Arial" panose="020B0604020202020204" pitchFamily="34" charset="0"/>
                        </a:rPr>
                        <a:t>Interior Renovation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900" b="0" i="0" u="none" strike="noStrike" dirty="0">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Arial" panose="020B060402020202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900" b="1" i="0" u="none" strike="noStrike" dirty="0">
                          <a:solidFill>
                            <a:srgbClr val="595959"/>
                          </a:solidFill>
                          <a:effectLst/>
                          <a:latin typeface="Arial" panose="020B0604020202020204" pitchFamily="34" charset="0"/>
                        </a:rPr>
                        <a:t>Other Bldg. Renewal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51210493"/>
                  </a:ext>
                </a:extLst>
              </a:tr>
              <a:tr h="371664">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gridSpan="2">
                  <a:txBody>
                    <a:bodyPr/>
                    <a:lstStyle/>
                    <a:p>
                      <a:pPr algn="l" fontAlgn="ctr"/>
                      <a:r>
                        <a:rPr lang="en-US" sz="800" b="0" i="0" u="none" strike="noStrike" dirty="0">
                          <a:effectLst/>
                          <a:latin typeface="Arial" panose="020B0604020202020204" pitchFamily="34" charset="0"/>
                        </a:rPr>
                        <a:t>Scope</a:t>
                      </a:r>
                    </a:p>
                  </a:txBody>
                  <a:tcPr marL="130449" marR="0" marT="0"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ctr"/>
                      <a:r>
                        <a:rPr lang="en-US" sz="800" b="0" i="0" u="none" strike="noStrike" dirty="0">
                          <a:solidFill>
                            <a:srgbClr val="595959"/>
                          </a:solidFill>
                          <a:effectLst/>
                          <a:latin typeface="Arial" panose="020B0604020202020204" pitchFamily="34" charset="0"/>
                        </a:rPr>
                        <a:t>HVAC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a:txBody>
                    <a:bodyPr/>
                    <a:lstStyle/>
                    <a:p>
                      <a:pPr algn="l" fontAlgn="b"/>
                      <a:endParaRPr lang="en-US" sz="8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en-US" sz="800" b="0" i="0" u="none" strike="noStrike" dirty="0">
                          <a:solidFill>
                            <a:srgbClr val="595959"/>
                          </a:solidFill>
                          <a:effectLst/>
                          <a:latin typeface="Arial" panose="020B0604020202020204" pitchFamily="34" charset="0"/>
                        </a:rPr>
                        <a:t>Electrical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en-US"/>
                    </a:p>
                  </a:txBody>
                  <a:tcPr/>
                </a:tc>
                <a:tc>
                  <a:txBody>
                    <a:bodyPr/>
                    <a:lstStyle/>
                    <a:p>
                      <a:pPr algn="l" fontAlgn="b"/>
                      <a:endParaRPr lang="en-US" sz="8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ctr"/>
                      <a:r>
                        <a:rPr lang="en-US" sz="800" b="0" i="0" u="none" strike="noStrike">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en-US" sz="800" b="0" i="0" u="none" strike="noStrike">
                          <a:solidFill>
                            <a:srgbClr val="595959"/>
                          </a:solidFill>
                          <a:effectLst/>
                          <a:latin typeface="Arial" panose="020B0604020202020204" pitchFamily="34" charset="0"/>
                        </a:rPr>
                        <a:t>Repair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800" b="0" i="0"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800" b="0" i="0" u="none" strike="noStrike">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en-US" sz="800" b="0" i="0" u="none" strike="noStrike">
                          <a:solidFill>
                            <a:srgbClr val="595959"/>
                          </a:solidFill>
                          <a:effectLst/>
                          <a:latin typeface="Arial" panose="020B0604020202020204" pitchFamily="34" charset="0"/>
                        </a:rPr>
                        <a:t>Exterior Windows/ Doors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800" b="0" i="0"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en-US" sz="800" b="0" i="0" u="none" strike="noStrike" dirty="0">
                          <a:solidFill>
                            <a:srgbClr val="595959"/>
                          </a:solidFill>
                          <a:effectLst/>
                          <a:latin typeface="Arial" panose="020B0604020202020204" pitchFamily="34" charset="0"/>
                        </a:rPr>
                        <a:t>Emergency Lighting/Signage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800" b="0" i="0" u="none" strike="noStrike">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en-US" sz="800" b="0" i="0" u="none" strike="noStrike">
                          <a:solidFill>
                            <a:srgbClr val="595959"/>
                          </a:solidFill>
                          <a:effectLst/>
                          <a:latin typeface="Arial" panose="020B0604020202020204" pitchFamily="34" charset="0"/>
                        </a:rPr>
                        <a:t>Accessibility</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800" b="0" i="0" u="none" strike="noStrike">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en-US" sz="800" b="0" i="0" u="none" strike="noStrike">
                          <a:solidFill>
                            <a:srgbClr val="595959"/>
                          </a:solidFill>
                          <a:effectLst/>
                          <a:latin typeface="Arial" panose="020B0604020202020204" pitchFamily="34" charset="0"/>
                        </a:rPr>
                        <a:t>Finishes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600" b="0" i="0" u="none" strike="noStrike">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88940582"/>
                  </a:ext>
                </a:extLst>
              </a:tr>
              <a:tr h="371664">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ctr"/>
                      <a:endParaRPr lang="en-US" sz="800" b="0" i="0" u="none" strike="noStrike">
                        <a:effectLst/>
                        <a:latin typeface="Arial" panose="020B0604020202020204" pitchFamily="34" charset="0"/>
                      </a:endParaRPr>
                    </a:p>
                  </a:txBody>
                  <a:tcPr marL="0" marR="0" marT="0" marB="0" anchor="ctr">
                    <a:lnL>
                      <a:noFill/>
                    </a:lnL>
                    <a:lnR>
                      <a:noFill/>
                    </a:lnR>
                    <a:lnT>
                      <a:noFill/>
                    </a:lnT>
                    <a:lnB>
                      <a:noFill/>
                    </a:lnB>
                  </a:tcPr>
                </a:tc>
                <a:tc gridSpan="2">
                  <a:txBody>
                    <a:bodyPr/>
                    <a:lstStyle/>
                    <a:p>
                      <a:pPr algn="l" fontAlgn="ctr"/>
                      <a:r>
                        <a:rPr lang="en-US" sz="800" b="0" i="1" u="none" strike="noStrike">
                          <a:effectLst/>
                          <a:latin typeface="Arial" panose="020B0604020202020204" pitchFamily="34" charset="0"/>
                        </a:rPr>
                        <a:t>SubScope</a:t>
                      </a:r>
                    </a:p>
                  </a:txBody>
                  <a:tcPr marL="65224" marR="0" marT="0"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ctr"/>
                      <a:r>
                        <a:rPr lang="en-US" sz="800" b="0" i="1" u="none" strike="noStrike">
                          <a:solidFill>
                            <a:srgbClr val="595959"/>
                          </a:solidFill>
                          <a:effectLst/>
                          <a:latin typeface="Arial" panose="020B0604020202020204" pitchFamily="34" charset="0"/>
                        </a:rPr>
                        <a:t>Controls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a:txBody>
                    <a:bodyPr/>
                    <a:lstStyle/>
                    <a:p>
                      <a:pPr algn="ctr" fontAlgn="ctr"/>
                      <a:endParaRPr lang="en-US" sz="800" b="0" i="1"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800" b="0" i="1" u="none" strike="noStrike">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800" b="0" i="0" u="none" strike="noStrike">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en-US" sz="800" b="0" i="1" u="none" strike="noStrike" dirty="0">
                          <a:solidFill>
                            <a:srgbClr val="595959"/>
                          </a:solidFill>
                          <a:effectLst/>
                          <a:latin typeface="Arial" panose="020B0604020202020204" pitchFamily="34" charset="0"/>
                        </a:rPr>
                        <a:t>Lighting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en-US"/>
                    </a:p>
                  </a:txBody>
                  <a:tcPr/>
                </a:tc>
                <a:tc>
                  <a:txBody>
                    <a:bodyPr/>
                    <a:lstStyle/>
                    <a:p>
                      <a:pPr algn="ctr" fontAlgn="ctr"/>
                      <a:endParaRPr lang="en-US" sz="800" b="0" i="0"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800" b="0" i="0" u="none" strike="noStrike" dirty="0">
                          <a:solidFill>
                            <a:srgbClr val="595959"/>
                          </a:solidFill>
                          <a:effectLst/>
                          <a:latin typeface="Arial" panose="020B0604020202020204" pitchFamily="34" charset="0"/>
                        </a:rPr>
                        <a:t>Replace (section)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800" b="0" i="0"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800" b="0" i="0" u="none" strike="noStrike" dirty="0">
                          <a:solidFill>
                            <a:srgbClr val="595959"/>
                          </a:solidFill>
                          <a:effectLst/>
                          <a:latin typeface="Arial" panose="020B0604020202020204" pitchFamily="34" charset="0"/>
                        </a:rPr>
                        <a:t>Ext. Walls/ Skin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800" b="0" i="0" u="none" strike="noStrike" dirty="0">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dirty="0">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800" b="0" i="0" u="none" strike="noStrike" dirty="0">
                          <a:solidFill>
                            <a:srgbClr val="595959"/>
                          </a:solidFill>
                          <a:effectLst/>
                          <a:latin typeface="Arial" panose="020B0604020202020204" pitchFamily="34" charset="0"/>
                        </a:rPr>
                        <a:t>Emergency Generator</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800" b="0" i="0" u="none" strike="noStrike">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800" b="0" i="0" u="none" strike="noStrike">
                          <a:solidFill>
                            <a:srgbClr val="595959"/>
                          </a:solidFill>
                          <a:effectLst/>
                          <a:latin typeface="Arial" panose="020B0604020202020204" pitchFamily="34" charset="0"/>
                        </a:rPr>
                        <a:t>Abatement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800" b="0" i="0" u="none" strike="noStrike">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dirty="0">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800" b="0" i="0" u="none" strike="noStrike" dirty="0">
                          <a:solidFill>
                            <a:srgbClr val="595959"/>
                          </a:solidFill>
                          <a:effectLst/>
                          <a:latin typeface="Arial" panose="020B0604020202020204" pitchFamily="34" charset="0"/>
                        </a:rPr>
                        <a:t>Instructional Upgrades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600" b="0" i="0" u="none" strike="noStrike">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587432776"/>
                  </a:ext>
                </a:extLst>
              </a:tr>
              <a:tr h="371664">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ctr"/>
                      <a:endParaRPr lang="en-US" sz="800" b="0" i="0" u="none" strike="noStrike">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800" b="1" i="0" u="none" strike="noStrike">
                        <a:solidFill>
                          <a:srgbClr val="C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800" b="0" i="0" u="none" strike="noStrike">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800" b="0" i="1" u="none" strike="noStrike">
                          <a:solidFill>
                            <a:srgbClr val="595959"/>
                          </a:solidFill>
                          <a:effectLst/>
                          <a:latin typeface="Arial" panose="020B0604020202020204" pitchFamily="34" charset="0"/>
                        </a:rPr>
                        <a:t>Chiller (repair)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a:txBody>
                    <a:bodyPr/>
                    <a:lstStyle/>
                    <a:p>
                      <a:pPr algn="ctr" fontAlgn="ctr"/>
                      <a:endParaRPr lang="en-US" sz="800" b="0" i="1"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800" b="0" i="1" u="none" strike="noStrike">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800" b="0" i="0" u="none" strike="noStrike">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800" b="0" i="1" u="none" strike="noStrike">
                          <a:solidFill>
                            <a:srgbClr val="595959"/>
                          </a:solidFill>
                          <a:effectLst/>
                          <a:latin typeface="Arial" panose="020B0604020202020204" pitchFamily="34" charset="0"/>
                        </a:rPr>
                        <a:t>Switchgear /Transformer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en-US"/>
                    </a:p>
                  </a:txBody>
                  <a:tcPr/>
                </a:tc>
                <a:tc>
                  <a:txBody>
                    <a:bodyPr/>
                    <a:lstStyle/>
                    <a:p>
                      <a:pPr algn="ctr" fontAlgn="ctr"/>
                      <a:endParaRPr lang="en-US" sz="800" b="0" i="0"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800" b="0" i="0" u="none" strike="noStrike">
                          <a:solidFill>
                            <a:srgbClr val="595959"/>
                          </a:solidFill>
                          <a:effectLst/>
                          <a:latin typeface="Arial" panose="020B0604020202020204" pitchFamily="34" charset="0"/>
                        </a:rPr>
                        <a:t>Replace (full)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800" b="0" i="0"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800" b="0" i="0" u="none" strike="noStrike">
                          <a:solidFill>
                            <a:srgbClr val="595959"/>
                          </a:solidFill>
                          <a:effectLst/>
                          <a:latin typeface="Arial" panose="020B0604020202020204" pitchFamily="34" charset="0"/>
                        </a:rPr>
                        <a:t>Foundation/ Superstruc./ Stairs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800" b="0" i="0"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800" b="0" i="0" u="none" strike="noStrike">
                          <a:solidFill>
                            <a:srgbClr val="595959"/>
                          </a:solidFill>
                          <a:effectLst/>
                          <a:latin typeface="Arial" panose="020B0604020202020204" pitchFamily="34" charset="0"/>
                        </a:rPr>
                        <a:t>Fire Detection/ Alarm</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800" b="0" i="0" u="none" strike="noStrike">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800" b="0" i="0" u="none" strike="noStrike">
                          <a:solidFill>
                            <a:srgbClr val="595959"/>
                          </a:solidFill>
                          <a:effectLst/>
                          <a:latin typeface="Arial" panose="020B0604020202020204" pitchFamily="34" charset="0"/>
                        </a:rPr>
                        <a:t>Lab Fume Hoods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800" b="0" i="0" u="none" strike="noStrike">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800" b="0" i="0" u="none" strike="noStrike" dirty="0">
                          <a:solidFill>
                            <a:srgbClr val="595959"/>
                          </a:solidFill>
                          <a:effectLst/>
                          <a:latin typeface="Arial" panose="020B0604020202020204" pitchFamily="34" charset="0"/>
                        </a:rPr>
                        <a:t>Reconfiguration (Same Use)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600" b="0" i="0" u="none" strike="noStrike" dirty="0">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715873629"/>
                  </a:ext>
                </a:extLst>
              </a:tr>
              <a:tr h="371664">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ctr"/>
                      <a:endParaRPr lang="en-US" sz="800" b="0" i="0" u="none" strike="noStrike">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800" b="1" i="0" u="none" strike="noStrike">
                        <a:solidFill>
                          <a:srgbClr val="595959"/>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800" b="0" i="0" u="none" strike="noStrike">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800" b="0" i="1" u="none" strike="noStrike">
                          <a:solidFill>
                            <a:srgbClr val="595959"/>
                          </a:solidFill>
                          <a:effectLst/>
                          <a:latin typeface="Arial" panose="020B0604020202020204" pitchFamily="34" charset="0"/>
                        </a:rPr>
                        <a:t>Chiller (replace)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a:txBody>
                    <a:bodyPr/>
                    <a:lstStyle/>
                    <a:p>
                      <a:pPr algn="ctr" fontAlgn="ctr"/>
                      <a:endParaRPr lang="en-US" sz="800" b="0" i="1"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800" b="0" i="1" u="none" strike="noStrike">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800" b="0" i="0" u="none" strike="noStrike">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800" b="0" i="1" u="none" strike="noStrike">
                          <a:solidFill>
                            <a:srgbClr val="595959"/>
                          </a:solidFill>
                          <a:effectLst/>
                          <a:latin typeface="Arial" panose="020B0604020202020204" pitchFamily="34" charset="0"/>
                        </a:rPr>
                        <a:t>Distribution (Wiring /Devices)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en-US"/>
                    </a:p>
                  </a:txBody>
                  <a:tcPr/>
                </a:tc>
                <a:tc>
                  <a:txBody>
                    <a:bodyPr/>
                    <a:lstStyle/>
                    <a:p>
                      <a:pPr algn="ctr" fontAlgn="ctr"/>
                      <a:endParaRPr lang="en-US" sz="800" b="0" i="0"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800" b="0" i="0" u="none" strike="noStrike">
                          <a:solidFill>
                            <a:srgbClr val="595959"/>
                          </a:solidFill>
                          <a:effectLst/>
                          <a:latin typeface="Arial" panose="020B0604020202020204" pitchFamily="34" charset="0"/>
                        </a:rPr>
                        <a:t>Other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800" b="0" i="0"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800" b="0" i="0" u="none" strike="noStrike">
                          <a:solidFill>
                            <a:srgbClr val="595959"/>
                          </a:solidFill>
                          <a:effectLst/>
                          <a:latin typeface="Arial" panose="020B0604020202020204" pitchFamily="34" charset="0"/>
                        </a:rPr>
                        <a:t>Other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800" b="0" i="0"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800" b="0" i="0" u="none" strike="noStrike">
                          <a:solidFill>
                            <a:srgbClr val="595959"/>
                          </a:solidFill>
                          <a:effectLst/>
                          <a:latin typeface="Arial" panose="020B0604020202020204" pitchFamily="34" charset="0"/>
                        </a:rPr>
                        <a:t>Fire Sprinkler</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800" b="0" i="0" u="none" strike="noStrike">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800" b="0" i="0" u="none" strike="noStrike">
                          <a:solidFill>
                            <a:srgbClr val="595959"/>
                          </a:solidFill>
                          <a:effectLst/>
                          <a:latin typeface="Arial" panose="020B0604020202020204" pitchFamily="34" charset="0"/>
                        </a:rPr>
                        <a:t>Other</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800" b="0" i="0" u="none" strike="noStrike">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800" b="0" i="0" u="none" strike="noStrike" dirty="0">
                          <a:solidFill>
                            <a:srgbClr val="595959"/>
                          </a:solidFill>
                          <a:effectLst/>
                          <a:latin typeface="Arial" panose="020B0604020202020204" pitchFamily="34" charset="0"/>
                        </a:rPr>
                        <a:t>Reconfiguration (Use Change)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600" b="0" i="0" u="none" strike="noStrike">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863863176"/>
                  </a:ext>
                </a:extLst>
              </a:tr>
              <a:tr h="371664">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ctr"/>
                      <a:endParaRPr lang="en-US" sz="800" b="0" i="0" u="none" strike="noStrike">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800" b="0" i="0" u="none" strike="noStrike">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800" b="0" i="0" u="none" strike="noStrike">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800" b="0" i="1" u="none" strike="noStrike">
                          <a:solidFill>
                            <a:srgbClr val="595959"/>
                          </a:solidFill>
                          <a:effectLst/>
                          <a:latin typeface="Arial" panose="020B0604020202020204" pitchFamily="34" charset="0"/>
                        </a:rPr>
                        <a:t>Air Handling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a:txBody>
                    <a:bodyPr/>
                    <a:lstStyle/>
                    <a:p>
                      <a:pPr algn="ctr" fontAlgn="ctr"/>
                      <a:endParaRPr lang="en-US" sz="800" b="0" i="1"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800" b="0" i="1" u="none" strike="noStrike">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800" b="0" i="0" u="none" strike="noStrike">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en-US" sz="800" b="0" i="1" u="none" strike="noStrike">
                          <a:solidFill>
                            <a:srgbClr val="595959"/>
                          </a:solidFill>
                          <a:effectLst/>
                          <a:latin typeface="Arial" panose="020B0604020202020204" pitchFamily="34" charset="0"/>
                        </a:rPr>
                        <a:t>Other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en-US"/>
                    </a:p>
                  </a:txBody>
                  <a:tcPr/>
                </a:tc>
                <a:tc>
                  <a:txBody>
                    <a:bodyPr/>
                    <a:lstStyle/>
                    <a:p>
                      <a:pPr algn="ctr" fontAlgn="ctr"/>
                      <a:endParaRPr lang="en-US" sz="800" b="0" i="0"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800" b="0" i="0" u="none" strike="noStrike">
                          <a:solidFill>
                            <a:srgbClr val="595959"/>
                          </a:solidFill>
                          <a:effectLst/>
                          <a:latin typeface="Arial" panose="020B0604020202020204" pitchFamily="34" charset="0"/>
                        </a:rPr>
                        <a:t>Access/Security</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800" b="0" i="0" u="none" strike="noStrike">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800" b="0" i="0" u="none" strike="noStrike">
                          <a:solidFill>
                            <a:srgbClr val="595959"/>
                          </a:solidFill>
                          <a:effectLst/>
                          <a:latin typeface="Arial" panose="020B0604020202020204" pitchFamily="34" charset="0"/>
                        </a:rPr>
                        <a:t>Other</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600" b="0" i="0" u="none" strike="noStrike">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512073764"/>
                  </a:ext>
                </a:extLst>
              </a:tr>
              <a:tr h="371664">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ctr"/>
                      <a:endParaRPr lang="en-US" sz="800" b="0" i="0" u="none" strike="noStrike">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800" b="1" i="0" u="none" strike="noStrike">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800" b="0" i="0" u="none" strike="noStrike">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800" b="0" i="1" u="none" strike="noStrike">
                          <a:solidFill>
                            <a:srgbClr val="595959"/>
                          </a:solidFill>
                          <a:effectLst/>
                          <a:latin typeface="Arial" panose="020B0604020202020204" pitchFamily="34" charset="0"/>
                        </a:rPr>
                        <a:t>Air Distrib. (Duct/Term)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a:txBody>
                    <a:bodyPr/>
                    <a:lstStyle/>
                    <a:p>
                      <a:pPr algn="ctr" fontAlgn="ctr"/>
                      <a:endParaRPr lang="en-US" sz="800" b="0" i="1"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800" b="0" i="1" u="none" strike="noStrike">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800" b="0" i="0" u="none" strike="noStrike">
                          <a:effectLst/>
                          <a:latin typeface="Arial" panose="020B0604020202020204" pitchFamily="34" charset="0"/>
                        </a:rPr>
                        <a:t>Plumbing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8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800" b="0" i="0" u="none" strike="noStrike">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US" sz="8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800" b="0" i="0" u="none" strike="noStrike">
                          <a:solidFill>
                            <a:srgbClr val="595959"/>
                          </a:solidFill>
                          <a:effectLst/>
                          <a:latin typeface="Arial" panose="020B0604020202020204" pitchFamily="34" charset="0"/>
                        </a:rPr>
                        <a:t>Other</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800" b="0" i="0" u="none" strike="noStrike">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587267750"/>
                  </a:ext>
                </a:extLst>
              </a:tr>
              <a:tr h="371664">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ctr"/>
                      <a:endParaRPr lang="en-US" sz="800" b="0" i="0" u="none" strike="noStrike">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800" b="1" i="0" u="none" strike="noStrike">
                        <a:solidFill>
                          <a:srgbClr val="C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800" b="0" i="0" u="none" strike="noStrike">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800" b="0" i="1" u="none" strike="noStrike">
                          <a:solidFill>
                            <a:srgbClr val="595959"/>
                          </a:solidFill>
                          <a:effectLst/>
                          <a:latin typeface="Arial" panose="020B0604020202020204" pitchFamily="34" charset="0"/>
                        </a:rPr>
                        <a:t>DX Systems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a:txBody>
                    <a:bodyPr/>
                    <a:lstStyle/>
                    <a:p>
                      <a:pPr algn="ctr" fontAlgn="ctr"/>
                      <a:endParaRPr lang="en-US" sz="800" b="0" i="1"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800" b="0" i="1" u="none" strike="noStrike">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800" b="0" i="0" u="none" strike="noStrike">
                          <a:effectLst/>
                          <a:latin typeface="Arial" panose="020B0604020202020204" pitchFamily="34" charset="0"/>
                        </a:rPr>
                        <a:t>Elevators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8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800" b="0" i="0" u="none" strike="noStrike">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142617803"/>
                  </a:ext>
                </a:extLst>
              </a:tr>
              <a:tr h="371664">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ctr"/>
                      <a:endParaRPr lang="en-US" sz="800" b="0" i="0" u="none" strike="noStrike">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800" b="1" i="0" u="none" strike="noStrike">
                        <a:solidFill>
                          <a:srgbClr val="595959"/>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800" b="0" i="0" u="none" strike="noStrike">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800" b="0" i="1" u="none" strike="noStrike">
                          <a:solidFill>
                            <a:srgbClr val="595959"/>
                          </a:solidFill>
                          <a:effectLst/>
                          <a:latin typeface="Arial" panose="020B0604020202020204" pitchFamily="34" charset="0"/>
                        </a:rPr>
                        <a:t>Boiler (repair)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a:txBody>
                    <a:bodyPr/>
                    <a:lstStyle/>
                    <a:p>
                      <a:pPr algn="ctr" fontAlgn="ctr"/>
                      <a:endParaRPr lang="en-US" sz="800" b="0" i="1"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800" b="0" i="1" u="none" strike="noStrike">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800" b="0" i="0" u="none" strike="noStrike">
                          <a:effectLst/>
                          <a:latin typeface="Arial" panose="020B0604020202020204" pitchFamily="34" charset="0"/>
                        </a:rPr>
                        <a:t>Data/Low Voltage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8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800" b="0" i="0" u="none" strike="noStrike">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727123084"/>
                  </a:ext>
                </a:extLst>
              </a:tr>
              <a:tr h="371664">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ctr"/>
                      <a:endParaRPr lang="en-US" sz="800" b="0" i="0" u="none" strike="noStrike">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800" b="0" i="0" u="none" strike="noStrike">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800" b="0" i="0" u="none" strike="noStrike">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800" b="0" i="1" u="none" strike="noStrike">
                          <a:solidFill>
                            <a:srgbClr val="595959"/>
                          </a:solidFill>
                          <a:effectLst/>
                          <a:latin typeface="Arial" panose="020B0604020202020204" pitchFamily="34" charset="0"/>
                        </a:rPr>
                        <a:t>Boiler (replace)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a:txBody>
                    <a:bodyPr/>
                    <a:lstStyle/>
                    <a:p>
                      <a:pPr algn="ctr" fontAlgn="ctr"/>
                      <a:endParaRPr lang="en-US" sz="800" b="0" i="1"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800" b="0" i="1" u="none" strike="noStrike">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800" b="0" i="0" u="none" strike="noStrike">
                          <a:effectLst/>
                          <a:latin typeface="Arial" panose="020B0604020202020204" pitchFamily="34" charset="0"/>
                        </a:rPr>
                        <a:t>Other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800" b="0" i="0" u="none" strike="noStrike">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460239764"/>
                  </a:ext>
                </a:extLst>
              </a:tr>
              <a:tr h="371664">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ctr"/>
                      <a:endParaRPr lang="en-US" sz="800" b="0" i="0" u="none" strike="noStrike">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800" b="0" i="0" u="none" strike="noStrike">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800" b="0" i="0" u="none" strike="noStrike">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800" b="0" i="1" u="none" strike="noStrike">
                          <a:effectLst/>
                          <a:latin typeface="Arial" panose="020B0604020202020204" pitchFamily="34" charset="0"/>
                        </a:rPr>
                        <a:t>Other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a:txBody>
                    <a:bodyPr/>
                    <a:lstStyle/>
                    <a:p>
                      <a:pPr algn="ctr" fontAlgn="ctr"/>
                      <a:endParaRPr lang="en-US" sz="800" b="0" i="1" u="none" strike="noStrike">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800" b="0" i="1" u="none" strike="noStrike">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n-US" sz="800" b="0" i="1" u="none" strike="noStrike">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800" b="0" i="1" u="none" strike="noStrike">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800" b="0" i="0" u="none" strike="noStrike">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683914610"/>
                  </a:ext>
                </a:extLst>
              </a:tr>
            </a:tbl>
          </a:graphicData>
        </a:graphic>
      </p:graphicFrame>
      <p:sp>
        <p:nvSpPr>
          <p:cNvPr id="2" name="Slide Number Placeholder 1">
            <a:extLst>
              <a:ext uri="{FF2B5EF4-FFF2-40B4-BE49-F238E27FC236}">
                <a16:creationId xmlns:a16="http://schemas.microsoft.com/office/drawing/2014/main" id="{C138388B-D146-C5C8-2CE1-03117B3E3D24}"/>
              </a:ext>
            </a:extLst>
          </p:cNvPr>
          <p:cNvSpPr>
            <a:spLocks noGrp="1"/>
          </p:cNvSpPr>
          <p:nvPr>
            <p:ph type="sldNum" sz="quarter" idx="12"/>
          </p:nvPr>
        </p:nvSpPr>
        <p:spPr/>
        <p:txBody>
          <a:bodyPr/>
          <a:lstStyle/>
          <a:p>
            <a:fld id="{C99D3F54-A045-4CE0-BADB-AB1DCA143826}" type="slidenum">
              <a:rPr lang="en-US" smtClean="0"/>
              <a:t>23</a:t>
            </a:fld>
            <a:endParaRPr lang="en-US"/>
          </a:p>
        </p:txBody>
      </p:sp>
    </p:spTree>
    <p:extLst>
      <p:ext uri="{BB962C8B-B14F-4D97-AF65-F5344CB8AC3E}">
        <p14:creationId xmlns:p14="http://schemas.microsoft.com/office/powerpoint/2010/main" val="2744018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22C9D6-1A91-CAC9-9257-780349478C96}"/>
              </a:ext>
            </a:extLst>
          </p:cNvPr>
          <p:cNvPicPr>
            <a:picLocks noChangeAspect="1"/>
          </p:cNvPicPr>
          <p:nvPr/>
        </p:nvPicPr>
        <p:blipFill>
          <a:blip r:embed="rId2"/>
          <a:stretch>
            <a:fillRect/>
          </a:stretch>
        </p:blipFill>
        <p:spPr>
          <a:xfrm>
            <a:off x="150614" y="16532"/>
            <a:ext cx="3290361" cy="6841468"/>
          </a:xfrm>
          <a:prstGeom prst="rect">
            <a:avLst/>
          </a:prstGeom>
        </p:spPr>
      </p:pic>
      <p:sp>
        <p:nvSpPr>
          <p:cNvPr id="11" name="TextBox 10">
            <a:extLst>
              <a:ext uri="{FF2B5EF4-FFF2-40B4-BE49-F238E27FC236}">
                <a16:creationId xmlns:a16="http://schemas.microsoft.com/office/drawing/2014/main" id="{1B469745-E3ED-293F-1DEE-2D2DB991918D}"/>
              </a:ext>
            </a:extLst>
          </p:cNvPr>
          <p:cNvSpPr txBox="1"/>
          <p:nvPr/>
        </p:nvSpPr>
        <p:spPr>
          <a:xfrm>
            <a:off x="5742469" y="37812"/>
            <a:ext cx="4576588" cy="584775"/>
          </a:xfrm>
          <a:prstGeom prst="rect">
            <a:avLst/>
          </a:prstGeom>
          <a:noFill/>
        </p:spPr>
        <p:txBody>
          <a:bodyPr wrap="square" rtlCol="0">
            <a:spAutoFit/>
          </a:bodyPr>
          <a:lstStyle/>
          <a:p>
            <a:r>
              <a:rPr lang="en-US" sz="3200" dirty="0"/>
              <a:t>Project Cost and Funding</a:t>
            </a:r>
          </a:p>
        </p:txBody>
      </p:sp>
      <p:sp>
        <p:nvSpPr>
          <p:cNvPr id="12" name="Rectangle 11">
            <a:extLst>
              <a:ext uri="{FF2B5EF4-FFF2-40B4-BE49-F238E27FC236}">
                <a16:creationId xmlns:a16="http://schemas.microsoft.com/office/drawing/2014/main" id="{D865ABD0-E47F-79D7-3144-1E63E19064BF}"/>
              </a:ext>
            </a:extLst>
          </p:cNvPr>
          <p:cNvSpPr/>
          <p:nvPr/>
        </p:nvSpPr>
        <p:spPr>
          <a:xfrm>
            <a:off x="86079" y="709604"/>
            <a:ext cx="2044872" cy="977587"/>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Bent 12">
            <a:extLst>
              <a:ext uri="{FF2B5EF4-FFF2-40B4-BE49-F238E27FC236}">
                <a16:creationId xmlns:a16="http://schemas.microsoft.com/office/drawing/2014/main" id="{D835E065-E2E0-DF75-35DD-E9ED62B842B4}"/>
              </a:ext>
            </a:extLst>
          </p:cNvPr>
          <p:cNvSpPr/>
          <p:nvPr/>
        </p:nvSpPr>
        <p:spPr>
          <a:xfrm rot="5400000">
            <a:off x="3382813" y="12182"/>
            <a:ext cx="1311537" cy="3176546"/>
          </a:xfrm>
          <a:prstGeom prst="bentArrow">
            <a:avLst>
              <a:gd name="adj1" fmla="val 25000"/>
              <a:gd name="adj2" fmla="val 23788"/>
              <a:gd name="adj3" fmla="val 25000"/>
              <a:gd name="adj4" fmla="val 43750"/>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80F99D67-7ED3-5244-FAAE-AADDFB2AF574}"/>
              </a:ext>
            </a:extLst>
          </p:cNvPr>
          <p:cNvPicPr>
            <a:picLocks noChangeAspect="1"/>
          </p:cNvPicPr>
          <p:nvPr/>
        </p:nvPicPr>
        <p:blipFill>
          <a:blip r:embed="rId3"/>
          <a:stretch>
            <a:fillRect/>
          </a:stretch>
        </p:blipFill>
        <p:spPr>
          <a:xfrm>
            <a:off x="2130951" y="2286156"/>
            <a:ext cx="10115538" cy="4541912"/>
          </a:xfrm>
          <a:prstGeom prst="rect">
            <a:avLst/>
          </a:prstGeom>
        </p:spPr>
      </p:pic>
      <p:sp>
        <p:nvSpPr>
          <p:cNvPr id="5" name="Slide Number Placeholder 4">
            <a:extLst>
              <a:ext uri="{FF2B5EF4-FFF2-40B4-BE49-F238E27FC236}">
                <a16:creationId xmlns:a16="http://schemas.microsoft.com/office/drawing/2014/main" id="{32182DED-8826-D57B-A8F7-0C999A29B277}"/>
              </a:ext>
            </a:extLst>
          </p:cNvPr>
          <p:cNvSpPr>
            <a:spLocks noGrp="1"/>
          </p:cNvSpPr>
          <p:nvPr>
            <p:ph type="sldNum" sz="quarter" idx="12"/>
          </p:nvPr>
        </p:nvSpPr>
        <p:spPr/>
        <p:txBody>
          <a:bodyPr/>
          <a:lstStyle/>
          <a:p>
            <a:fld id="{C99D3F54-A045-4CE0-BADB-AB1DCA143826}" type="slidenum">
              <a:rPr lang="en-US" smtClean="0"/>
              <a:t>24</a:t>
            </a:fld>
            <a:endParaRPr lang="en-US"/>
          </a:p>
        </p:txBody>
      </p:sp>
      <p:sp>
        <p:nvSpPr>
          <p:cNvPr id="19" name="TextBox 18">
            <a:extLst>
              <a:ext uri="{FF2B5EF4-FFF2-40B4-BE49-F238E27FC236}">
                <a16:creationId xmlns:a16="http://schemas.microsoft.com/office/drawing/2014/main" id="{2892DE9D-AE04-12D6-C2F7-F4F9A9226D11}"/>
              </a:ext>
            </a:extLst>
          </p:cNvPr>
          <p:cNvSpPr txBox="1"/>
          <p:nvPr/>
        </p:nvSpPr>
        <p:spPr>
          <a:xfrm>
            <a:off x="5908589" y="622587"/>
            <a:ext cx="5684876" cy="2000548"/>
          </a:xfrm>
          <a:prstGeom prst="rect">
            <a:avLst/>
          </a:prstGeom>
          <a:noFill/>
        </p:spPr>
        <p:txBody>
          <a:bodyPr wrap="square" rtlCol="0">
            <a:spAutoFit/>
          </a:bodyPr>
          <a:lstStyle/>
          <a:p>
            <a:pPr marL="342900" indent="-342900">
              <a:buFont typeface="Arial" panose="020B0604020202020204" pitchFamily="34" charset="0"/>
              <a:buChar char="•"/>
            </a:pPr>
            <a:r>
              <a:rPr lang="en-US" sz="2000" dirty="0"/>
              <a:t>All funding info must be entered for FY26 projects</a:t>
            </a:r>
          </a:p>
          <a:p>
            <a:pPr marL="800100" lvl="1" indent="-342900">
              <a:buFont typeface="Arial" panose="020B0604020202020204" pitchFamily="34" charset="0"/>
              <a:buChar char="•"/>
            </a:pPr>
            <a:r>
              <a:rPr lang="en-US" sz="2000" dirty="0"/>
              <a:t>MRR Funds requested required to populate FY26 summary</a:t>
            </a:r>
          </a:p>
          <a:p>
            <a:pPr marL="800100" lvl="1" indent="-342900">
              <a:buFont typeface="Arial" panose="020B0604020202020204" pitchFamily="34" charset="0"/>
              <a:buChar char="•"/>
            </a:pPr>
            <a:r>
              <a:rPr lang="en-US" sz="2000" dirty="0"/>
              <a:t>Cost by project phase and scope component required to populate Asset Life Cycle range</a:t>
            </a:r>
          </a:p>
          <a:p>
            <a:pPr marL="800100" lvl="1"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1583800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7F48A47-085B-B738-F034-C36BE78FF27A}"/>
              </a:ext>
            </a:extLst>
          </p:cNvPr>
          <p:cNvPicPr>
            <a:picLocks noChangeAspect="1"/>
          </p:cNvPicPr>
          <p:nvPr/>
        </p:nvPicPr>
        <p:blipFill>
          <a:blip r:embed="rId2"/>
          <a:stretch>
            <a:fillRect/>
          </a:stretch>
        </p:blipFill>
        <p:spPr>
          <a:xfrm>
            <a:off x="150614" y="16532"/>
            <a:ext cx="3290361" cy="6841468"/>
          </a:xfrm>
          <a:prstGeom prst="rect">
            <a:avLst/>
          </a:prstGeom>
        </p:spPr>
      </p:pic>
      <p:sp>
        <p:nvSpPr>
          <p:cNvPr id="2" name="Rectangle 1">
            <a:extLst>
              <a:ext uri="{FF2B5EF4-FFF2-40B4-BE49-F238E27FC236}">
                <a16:creationId xmlns:a16="http://schemas.microsoft.com/office/drawing/2014/main" id="{9B6030BC-8F0D-4703-BF05-818834CC46EB}"/>
              </a:ext>
            </a:extLst>
          </p:cNvPr>
          <p:cNvSpPr/>
          <p:nvPr/>
        </p:nvSpPr>
        <p:spPr>
          <a:xfrm>
            <a:off x="93493" y="1558369"/>
            <a:ext cx="2044872" cy="659956"/>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Bent 13">
            <a:extLst>
              <a:ext uri="{FF2B5EF4-FFF2-40B4-BE49-F238E27FC236}">
                <a16:creationId xmlns:a16="http://schemas.microsoft.com/office/drawing/2014/main" id="{B2C069A0-3B49-4E66-B325-97EAA37F350D}"/>
              </a:ext>
            </a:extLst>
          </p:cNvPr>
          <p:cNvSpPr/>
          <p:nvPr/>
        </p:nvSpPr>
        <p:spPr>
          <a:xfrm rot="5400000">
            <a:off x="3286779" y="798494"/>
            <a:ext cx="1281124" cy="3176546"/>
          </a:xfrm>
          <a:prstGeom prst="bentArrow">
            <a:avLst>
              <a:gd name="adj1" fmla="val 25000"/>
              <a:gd name="adj2" fmla="val 23788"/>
              <a:gd name="adj3" fmla="val 25000"/>
              <a:gd name="adj4" fmla="val 43750"/>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E7210C62-B595-489E-A060-0FED6A53631A}"/>
              </a:ext>
            </a:extLst>
          </p:cNvPr>
          <p:cNvSpPr txBox="1"/>
          <p:nvPr/>
        </p:nvSpPr>
        <p:spPr>
          <a:xfrm>
            <a:off x="5744214" y="35781"/>
            <a:ext cx="2684169" cy="584775"/>
          </a:xfrm>
          <a:prstGeom prst="rect">
            <a:avLst/>
          </a:prstGeom>
          <a:noFill/>
        </p:spPr>
        <p:txBody>
          <a:bodyPr wrap="square" rtlCol="0">
            <a:spAutoFit/>
          </a:bodyPr>
          <a:lstStyle/>
          <a:p>
            <a:r>
              <a:rPr lang="en-US" sz="3200" dirty="0"/>
              <a:t>Building ID</a:t>
            </a:r>
          </a:p>
        </p:txBody>
      </p:sp>
      <p:sp>
        <p:nvSpPr>
          <p:cNvPr id="10" name="TextBox 9">
            <a:extLst>
              <a:ext uri="{FF2B5EF4-FFF2-40B4-BE49-F238E27FC236}">
                <a16:creationId xmlns:a16="http://schemas.microsoft.com/office/drawing/2014/main" id="{CF9386CB-53F7-40F9-8957-07ACA180507D}"/>
              </a:ext>
            </a:extLst>
          </p:cNvPr>
          <p:cNvSpPr txBox="1"/>
          <p:nvPr/>
        </p:nvSpPr>
        <p:spPr>
          <a:xfrm>
            <a:off x="5804571" y="700953"/>
            <a:ext cx="6236815" cy="2246769"/>
          </a:xfrm>
          <a:prstGeom prst="rect">
            <a:avLst/>
          </a:prstGeom>
          <a:noFill/>
        </p:spPr>
        <p:txBody>
          <a:bodyPr wrap="square" rtlCol="0">
            <a:spAutoFit/>
          </a:bodyPr>
          <a:lstStyle/>
          <a:p>
            <a:r>
              <a:rPr lang="en-US" sz="2800" dirty="0"/>
              <a:t>Required for:</a:t>
            </a:r>
          </a:p>
          <a:p>
            <a:pPr marL="457200" indent="-457200">
              <a:buFont typeface="Arial" panose="020B0604020202020204" pitchFamily="34" charset="0"/>
              <a:buChar char="•"/>
            </a:pPr>
            <a:r>
              <a:rPr lang="en-US" sz="2800" dirty="0"/>
              <a:t>Building Renewal projects</a:t>
            </a:r>
          </a:p>
          <a:p>
            <a:pPr marL="457200" indent="-457200">
              <a:buFont typeface="Arial" panose="020B0604020202020204" pitchFamily="34" charset="0"/>
              <a:buChar char="•"/>
            </a:pPr>
            <a:r>
              <a:rPr lang="en-US" sz="2800" dirty="0"/>
              <a:t>Central Plant Projects (within building)</a:t>
            </a:r>
          </a:p>
          <a:p>
            <a:pPr marL="457200" indent="-457200">
              <a:buFont typeface="Arial" panose="020B0604020202020204" pitchFamily="34" charset="0"/>
              <a:buChar char="•"/>
            </a:pPr>
            <a:r>
              <a:rPr lang="en-US" sz="2800" dirty="0"/>
              <a:t>Use FIDC tab near end of tab array to locate correct Regents Building Code</a:t>
            </a:r>
          </a:p>
        </p:txBody>
      </p:sp>
      <p:pic>
        <p:nvPicPr>
          <p:cNvPr id="4" name="Picture 3">
            <a:extLst>
              <a:ext uri="{FF2B5EF4-FFF2-40B4-BE49-F238E27FC236}">
                <a16:creationId xmlns:a16="http://schemas.microsoft.com/office/drawing/2014/main" id="{B4297A39-B4E2-6E97-DE6F-CB1E83BF46B2}"/>
              </a:ext>
            </a:extLst>
          </p:cNvPr>
          <p:cNvPicPr>
            <a:picLocks noChangeAspect="1"/>
          </p:cNvPicPr>
          <p:nvPr/>
        </p:nvPicPr>
        <p:blipFill>
          <a:blip r:embed="rId3"/>
          <a:stretch>
            <a:fillRect/>
          </a:stretch>
        </p:blipFill>
        <p:spPr>
          <a:xfrm>
            <a:off x="2508584" y="3216343"/>
            <a:ext cx="9683416" cy="3119643"/>
          </a:xfrm>
          <a:prstGeom prst="rect">
            <a:avLst/>
          </a:prstGeom>
        </p:spPr>
      </p:pic>
      <p:sp>
        <p:nvSpPr>
          <p:cNvPr id="6" name="Slide Number Placeholder 5">
            <a:extLst>
              <a:ext uri="{FF2B5EF4-FFF2-40B4-BE49-F238E27FC236}">
                <a16:creationId xmlns:a16="http://schemas.microsoft.com/office/drawing/2014/main" id="{14D1B6EB-892B-808F-12AD-22434583B907}"/>
              </a:ext>
            </a:extLst>
          </p:cNvPr>
          <p:cNvSpPr>
            <a:spLocks noGrp="1"/>
          </p:cNvSpPr>
          <p:nvPr>
            <p:ph type="sldNum" sz="quarter" idx="12"/>
          </p:nvPr>
        </p:nvSpPr>
        <p:spPr/>
        <p:txBody>
          <a:bodyPr/>
          <a:lstStyle/>
          <a:p>
            <a:fld id="{C99D3F54-A045-4CE0-BADB-AB1DCA143826}" type="slidenum">
              <a:rPr lang="en-US" smtClean="0"/>
              <a:t>25</a:t>
            </a:fld>
            <a:endParaRPr lang="en-US"/>
          </a:p>
        </p:txBody>
      </p:sp>
    </p:spTree>
    <p:extLst>
      <p:ext uri="{BB962C8B-B14F-4D97-AF65-F5344CB8AC3E}">
        <p14:creationId xmlns:p14="http://schemas.microsoft.com/office/powerpoint/2010/main" val="4064944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2ACA37-75F0-C9D2-94F2-CE52D6CC8087}"/>
              </a:ext>
            </a:extLst>
          </p:cNvPr>
          <p:cNvPicPr>
            <a:picLocks noChangeAspect="1"/>
          </p:cNvPicPr>
          <p:nvPr/>
        </p:nvPicPr>
        <p:blipFill>
          <a:blip r:embed="rId2"/>
          <a:stretch>
            <a:fillRect/>
          </a:stretch>
        </p:blipFill>
        <p:spPr>
          <a:xfrm>
            <a:off x="258899" y="16532"/>
            <a:ext cx="3290361" cy="6841468"/>
          </a:xfrm>
          <a:prstGeom prst="rect">
            <a:avLst/>
          </a:prstGeom>
        </p:spPr>
      </p:pic>
      <p:sp>
        <p:nvSpPr>
          <p:cNvPr id="13" name="Rectangle 12">
            <a:extLst>
              <a:ext uri="{FF2B5EF4-FFF2-40B4-BE49-F238E27FC236}">
                <a16:creationId xmlns:a16="http://schemas.microsoft.com/office/drawing/2014/main" id="{561C2E94-99B9-442A-B9CB-4EB9A43BEC0B}"/>
              </a:ext>
            </a:extLst>
          </p:cNvPr>
          <p:cNvSpPr/>
          <p:nvPr/>
        </p:nvSpPr>
        <p:spPr>
          <a:xfrm>
            <a:off x="149269" y="2075295"/>
            <a:ext cx="1981261" cy="4766173"/>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00023A4-C134-422F-962F-00B0462C5E74}"/>
              </a:ext>
            </a:extLst>
          </p:cNvPr>
          <p:cNvSpPr txBox="1"/>
          <p:nvPr/>
        </p:nvSpPr>
        <p:spPr>
          <a:xfrm>
            <a:off x="4587902" y="206734"/>
            <a:ext cx="6504167" cy="584775"/>
          </a:xfrm>
          <a:prstGeom prst="rect">
            <a:avLst/>
          </a:prstGeom>
          <a:noFill/>
        </p:spPr>
        <p:txBody>
          <a:bodyPr wrap="square" rtlCol="0">
            <a:spAutoFit/>
          </a:bodyPr>
          <a:lstStyle/>
          <a:p>
            <a:r>
              <a:rPr lang="en-US" sz="3200" dirty="0"/>
              <a:t>Supplemental Forms</a:t>
            </a:r>
          </a:p>
        </p:txBody>
      </p:sp>
      <p:sp>
        <p:nvSpPr>
          <p:cNvPr id="14" name="TextBox 13">
            <a:extLst>
              <a:ext uri="{FF2B5EF4-FFF2-40B4-BE49-F238E27FC236}">
                <a16:creationId xmlns:a16="http://schemas.microsoft.com/office/drawing/2014/main" id="{C7FFBA20-8ADF-4F08-86B2-989B6F678333}"/>
              </a:ext>
            </a:extLst>
          </p:cNvPr>
          <p:cNvSpPr txBox="1"/>
          <p:nvPr/>
        </p:nvSpPr>
        <p:spPr>
          <a:xfrm>
            <a:off x="4587901" y="857847"/>
            <a:ext cx="5873557" cy="5142305"/>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800" dirty="0"/>
              <a:t>Roofing (Rows 49-67)</a:t>
            </a:r>
          </a:p>
          <a:p>
            <a:pPr marL="285750" indent="-285750">
              <a:lnSpc>
                <a:spcPct val="200000"/>
              </a:lnSpc>
              <a:buFont typeface="Arial" panose="020B0604020202020204" pitchFamily="34" charset="0"/>
              <a:buChar char="•"/>
            </a:pPr>
            <a:r>
              <a:rPr lang="en-US" sz="2800" dirty="0"/>
              <a:t>Interior Renovation (Rows 69-98)</a:t>
            </a:r>
          </a:p>
          <a:p>
            <a:pPr marL="285750" indent="-285750">
              <a:lnSpc>
                <a:spcPct val="200000"/>
              </a:lnSpc>
              <a:buFont typeface="Arial" panose="020B0604020202020204" pitchFamily="34" charset="0"/>
              <a:buChar char="•"/>
            </a:pPr>
            <a:r>
              <a:rPr lang="en-US" sz="2800" dirty="0"/>
              <a:t>HVAC – Chiller (Rows 101-120)</a:t>
            </a:r>
          </a:p>
          <a:p>
            <a:pPr marL="285750" indent="-285750">
              <a:lnSpc>
                <a:spcPct val="200000"/>
              </a:lnSpc>
              <a:buFont typeface="Arial" panose="020B0604020202020204" pitchFamily="34" charset="0"/>
              <a:buChar char="•"/>
            </a:pPr>
            <a:r>
              <a:rPr lang="en-US" sz="2800" dirty="0"/>
              <a:t>HVAC – Air Handling (Rows 121-135</a:t>
            </a:r>
          </a:p>
          <a:p>
            <a:pPr marL="285750" indent="-285750">
              <a:lnSpc>
                <a:spcPct val="200000"/>
              </a:lnSpc>
              <a:buFont typeface="Arial" panose="020B0604020202020204" pitchFamily="34" charset="0"/>
              <a:buChar char="•"/>
            </a:pPr>
            <a:r>
              <a:rPr lang="en-US" sz="2800" dirty="0"/>
              <a:t>HVAC – DX Systems (Rows 137-148)</a:t>
            </a:r>
          </a:p>
          <a:p>
            <a:pPr marL="285750" indent="-285750">
              <a:lnSpc>
                <a:spcPct val="200000"/>
              </a:lnSpc>
              <a:buFont typeface="Arial" panose="020B0604020202020204" pitchFamily="34" charset="0"/>
              <a:buChar char="•"/>
            </a:pPr>
            <a:r>
              <a:rPr lang="en-US" sz="2800" dirty="0"/>
              <a:t>HVAC – Boilers (Rows 149-165)</a:t>
            </a:r>
          </a:p>
        </p:txBody>
      </p:sp>
      <p:sp>
        <p:nvSpPr>
          <p:cNvPr id="6" name="Slide Number Placeholder 5">
            <a:extLst>
              <a:ext uri="{FF2B5EF4-FFF2-40B4-BE49-F238E27FC236}">
                <a16:creationId xmlns:a16="http://schemas.microsoft.com/office/drawing/2014/main" id="{D65CDDDD-B27D-6103-0B56-4EB1060F5EB2}"/>
              </a:ext>
            </a:extLst>
          </p:cNvPr>
          <p:cNvSpPr>
            <a:spLocks noGrp="1"/>
          </p:cNvSpPr>
          <p:nvPr>
            <p:ph type="sldNum" sz="quarter" idx="12"/>
          </p:nvPr>
        </p:nvSpPr>
        <p:spPr/>
        <p:txBody>
          <a:bodyPr/>
          <a:lstStyle/>
          <a:p>
            <a:fld id="{C99D3F54-A045-4CE0-BADB-AB1DCA143826}" type="slidenum">
              <a:rPr lang="en-US" smtClean="0"/>
              <a:t>26</a:t>
            </a:fld>
            <a:endParaRPr lang="en-US"/>
          </a:p>
        </p:txBody>
      </p:sp>
    </p:spTree>
    <p:extLst>
      <p:ext uri="{BB962C8B-B14F-4D97-AF65-F5344CB8AC3E}">
        <p14:creationId xmlns:p14="http://schemas.microsoft.com/office/powerpoint/2010/main" val="197063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148A7B8-DC73-AFAF-F64C-2484BF19D83B}"/>
              </a:ext>
            </a:extLst>
          </p:cNvPr>
          <p:cNvPicPr>
            <a:picLocks noChangeAspect="1"/>
          </p:cNvPicPr>
          <p:nvPr/>
        </p:nvPicPr>
        <p:blipFill>
          <a:blip r:embed="rId2"/>
          <a:stretch>
            <a:fillRect/>
          </a:stretch>
        </p:blipFill>
        <p:spPr>
          <a:xfrm>
            <a:off x="264915" y="16532"/>
            <a:ext cx="3290361" cy="6841468"/>
          </a:xfrm>
          <a:prstGeom prst="rect">
            <a:avLst/>
          </a:prstGeom>
        </p:spPr>
      </p:pic>
      <p:sp>
        <p:nvSpPr>
          <p:cNvPr id="13" name="Rectangle 12">
            <a:extLst>
              <a:ext uri="{FF2B5EF4-FFF2-40B4-BE49-F238E27FC236}">
                <a16:creationId xmlns:a16="http://schemas.microsoft.com/office/drawing/2014/main" id="{561C2E94-99B9-442A-B9CB-4EB9A43BEC0B}"/>
              </a:ext>
            </a:extLst>
          </p:cNvPr>
          <p:cNvSpPr/>
          <p:nvPr/>
        </p:nvSpPr>
        <p:spPr>
          <a:xfrm>
            <a:off x="205347" y="2099567"/>
            <a:ext cx="1981261" cy="1096857"/>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00023A4-C134-422F-962F-00B0462C5E74}"/>
              </a:ext>
            </a:extLst>
          </p:cNvPr>
          <p:cNvSpPr txBox="1"/>
          <p:nvPr/>
        </p:nvSpPr>
        <p:spPr>
          <a:xfrm>
            <a:off x="4587902" y="206734"/>
            <a:ext cx="6504167" cy="584775"/>
          </a:xfrm>
          <a:prstGeom prst="rect">
            <a:avLst/>
          </a:prstGeom>
          <a:noFill/>
        </p:spPr>
        <p:txBody>
          <a:bodyPr wrap="square" rtlCol="0">
            <a:spAutoFit/>
          </a:bodyPr>
          <a:lstStyle/>
          <a:p>
            <a:r>
              <a:rPr lang="en-US" sz="3200" dirty="0"/>
              <a:t>Supplemental Forms</a:t>
            </a:r>
          </a:p>
        </p:txBody>
      </p:sp>
      <p:sp>
        <p:nvSpPr>
          <p:cNvPr id="7" name="Arrow: Right 6">
            <a:extLst>
              <a:ext uri="{FF2B5EF4-FFF2-40B4-BE49-F238E27FC236}">
                <a16:creationId xmlns:a16="http://schemas.microsoft.com/office/drawing/2014/main" id="{5A808CFD-BFC4-4F38-AA1B-69E63D129E9D}"/>
              </a:ext>
            </a:extLst>
          </p:cNvPr>
          <p:cNvSpPr/>
          <p:nvPr/>
        </p:nvSpPr>
        <p:spPr>
          <a:xfrm>
            <a:off x="2315217" y="2172904"/>
            <a:ext cx="1321243" cy="715618"/>
          </a:xfrm>
          <a:prstGeom prst="rightArrow">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9F72148-A177-2F4F-529E-EA1A38EF5AF5}"/>
              </a:ext>
            </a:extLst>
          </p:cNvPr>
          <p:cNvPicPr>
            <a:picLocks noChangeAspect="1"/>
          </p:cNvPicPr>
          <p:nvPr/>
        </p:nvPicPr>
        <p:blipFill>
          <a:blip r:embed="rId3"/>
          <a:stretch>
            <a:fillRect/>
          </a:stretch>
        </p:blipFill>
        <p:spPr>
          <a:xfrm>
            <a:off x="4090924" y="1112920"/>
            <a:ext cx="7836161" cy="4347662"/>
          </a:xfrm>
          <a:prstGeom prst="rect">
            <a:avLst/>
          </a:prstGeom>
        </p:spPr>
      </p:pic>
      <p:sp>
        <p:nvSpPr>
          <p:cNvPr id="9" name="Slide Number Placeholder 8">
            <a:extLst>
              <a:ext uri="{FF2B5EF4-FFF2-40B4-BE49-F238E27FC236}">
                <a16:creationId xmlns:a16="http://schemas.microsoft.com/office/drawing/2014/main" id="{BDB5CB89-E9C1-7236-1D95-F48011782C4A}"/>
              </a:ext>
            </a:extLst>
          </p:cNvPr>
          <p:cNvSpPr>
            <a:spLocks noGrp="1"/>
          </p:cNvSpPr>
          <p:nvPr>
            <p:ph type="sldNum" sz="quarter" idx="12"/>
          </p:nvPr>
        </p:nvSpPr>
        <p:spPr/>
        <p:txBody>
          <a:bodyPr/>
          <a:lstStyle/>
          <a:p>
            <a:fld id="{C99D3F54-A045-4CE0-BADB-AB1DCA143826}" type="slidenum">
              <a:rPr lang="en-US" smtClean="0"/>
              <a:t>27</a:t>
            </a:fld>
            <a:endParaRPr lang="en-US"/>
          </a:p>
        </p:txBody>
      </p:sp>
    </p:spTree>
    <p:extLst>
      <p:ext uri="{BB962C8B-B14F-4D97-AF65-F5344CB8AC3E}">
        <p14:creationId xmlns:p14="http://schemas.microsoft.com/office/powerpoint/2010/main" val="3958064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659346-5EE7-65B7-0608-D7507E2416A3}"/>
              </a:ext>
            </a:extLst>
          </p:cNvPr>
          <p:cNvPicPr>
            <a:picLocks noChangeAspect="1"/>
          </p:cNvPicPr>
          <p:nvPr/>
        </p:nvPicPr>
        <p:blipFill>
          <a:blip r:embed="rId2"/>
          <a:stretch>
            <a:fillRect/>
          </a:stretch>
        </p:blipFill>
        <p:spPr>
          <a:xfrm>
            <a:off x="264915" y="16532"/>
            <a:ext cx="3290361" cy="6841468"/>
          </a:xfrm>
          <a:prstGeom prst="rect">
            <a:avLst/>
          </a:prstGeom>
        </p:spPr>
      </p:pic>
      <p:sp>
        <p:nvSpPr>
          <p:cNvPr id="13" name="Rectangle 12">
            <a:extLst>
              <a:ext uri="{FF2B5EF4-FFF2-40B4-BE49-F238E27FC236}">
                <a16:creationId xmlns:a16="http://schemas.microsoft.com/office/drawing/2014/main" id="{561C2E94-99B9-442A-B9CB-4EB9A43BEC0B}"/>
              </a:ext>
            </a:extLst>
          </p:cNvPr>
          <p:cNvSpPr/>
          <p:nvPr/>
        </p:nvSpPr>
        <p:spPr>
          <a:xfrm>
            <a:off x="165591" y="2966470"/>
            <a:ext cx="1981261" cy="1398796"/>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00023A4-C134-422F-962F-00B0462C5E74}"/>
              </a:ext>
            </a:extLst>
          </p:cNvPr>
          <p:cNvSpPr txBox="1"/>
          <p:nvPr/>
        </p:nvSpPr>
        <p:spPr>
          <a:xfrm>
            <a:off x="4587902" y="206734"/>
            <a:ext cx="6504167" cy="584775"/>
          </a:xfrm>
          <a:prstGeom prst="rect">
            <a:avLst/>
          </a:prstGeom>
          <a:noFill/>
        </p:spPr>
        <p:txBody>
          <a:bodyPr wrap="square" rtlCol="0">
            <a:spAutoFit/>
          </a:bodyPr>
          <a:lstStyle/>
          <a:p>
            <a:r>
              <a:rPr lang="en-US" sz="3200" dirty="0"/>
              <a:t>Supplemental Forms</a:t>
            </a:r>
          </a:p>
        </p:txBody>
      </p:sp>
      <p:sp>
        <p:nvSpPr>
          <p:cNvPr id="6" name="Arrow: Right 5">
            <a:extLst>
              <a:ext uri="{FF2B5EF4-FFF2-40B4-BE49-F238E27FC236}">
                <a16:creationId xmlns:a16="http://schemas.microsoft.com/office/drawing/2014/main" id="{535A5472-8C5F-43BD-A623-F44AFFA9FAB2}"/>
              </a:ext>
            </a:extLst>
          </p:cNvPr>
          <p:cNvSpPr/>
          <p:nvPr/>
        </p:nvSpPr>
        <p:spPr>
          <a:xfrm>
            <a:off x="2315217" y="3228652"/>
            <a:ext cx="1321243" cy="715618"/>
          </a:xfrm>
          <a:prstGeom prst="rightArrow">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8A287E7-53A4-4B78-AFC4-6BA26C963423}"/>
              </a:ext>
            </a:extLst>
          </p:cNvPr>
          <p:cNvPicPr>
            <a:picLocks noChangeAspect="1"/>
          </p:cNvPicPr>
          <p:nvPr/>
        </p:nvPicPr>
        <p:blipFill>
          <a:blip r:embed="rId3"/>
          <a:stretch>
            <a:fillRect/>
          </a:stretch>
        </p:blipFill>
        <p:spPr>
          <a:xfrm>
            <a:off x="3886467" y="1663417"/>
            <a:ext cx="8053219" cy="4987849"/>
          </a:xfrm>
          <a:prstGeom prst="rect">
            <a:avLst/>
          </a:prstGeom>
        </p:spPr>
      </p:pic>
      <p:sp>
        <p:nvSpPr>
          <p:cNvPr id="2" name="Slide Number Placeholder 1">
            <a:extLst>
              <a:ext uri="{FF2B5EF4-FFF2-40B4-BE49-F238E27FC236}">
                <a16:creationId xmlns:a16="http://schemas.microsoft.com/office/drawing/2014/main" id="{AC3C914B-4349-FC5E-9C2A-955FD6B1F458}"/>
              </a:ext>
            </a:extLst>
          </p:cNvPr>
          <p:cNvSpPr>
            <a:spLocks noGrp="1"/>
          </p:cNvSpPr>
          <p:nvPr>
            <p:ph type="sldNum" sz="quarter" idx="12"/>
          </p:nvPr>
        </p:nvSpPr>
        <p:spPr/>
        <p:txBody>
          <a:bodyPr/>
          <a:lstStyle/>
          <a:p>
            <a:fld id="{C99D3F54-A045-4CE0-BADB-AB1DCA143826}" type="slidenum">
              <a:rPr lang="en-US" smtClean="0"/>
              <a:t>28</a:t>
            </a:fld>
            <a:endParaRPr lang="en-US"/>
          </a:p>
        </p:txBody>
      </p:sp>
    </p:spTree>
    <p:extLst>
      <p:ext uri="{BB962C8B-B14F-4D97-AF65-F5344CB8AC3E}">
        <p14:creationId xmlns:p14="http://schemas.microsoft.com/office/powerpoint/2010/main" val="1652924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193185A-A216-323B-B0EC-EC647D900818}"/>
              </a:ext>
            </a:extLst>
          </p:cNvPr>
          <p:cNvPicPr>
            <a:picLocks noChangeAspect="1"/>
          </p:cNvPicPr>
          <p:nvPr/>
        </p:nvPicPr>
        <p:blipFill>
          <a:blip r:embed="rId2"/>
          <a:stretch>
            <a:fillRect/>
          </a:stretch>
        </p:blipFill>
        <p:spPr>
          <a:xfrm>
            <a:off x="264915" y="16532"/>
            <a:ext cx="3290361" cy="6841468"/>
          </a:xfrm>
          <a:prstGeom prst="rect">
            <a:avLst/>
          </a:prstGeom>
        </p:spPr>
      </p:pic>
      <p:sp>
        <p:nvSpPr>
          <p:cNvPr id="13" name="Rectangle 12">
            <a:extLst>
              <a:ext uri="{FF2B5EF4-FFF2-40B4-BE49-F238E27FC236}">
                <a16:creationId xmlns:a16="http://schemas.microsoft.com/office/drawing/2014/main" id="{561C2E94-99B9-442A-B9CB-4EB9A43BEC0B}"/>
              </a:ext>
            </a:extLst>
          </p:cNvPr>
          <p:cNvSpPr/>
          <p:nvPr/>
        </p:nvSpPr>
        <p:spPr>
          <a:xfrm>
            <a:off x="181494" y="4047847"/>
            <a:ext cx="1981261" cy="1009183"/>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00023A4-C134-422F-962F-00B0462C5E74}"/>
              </a:ext>
            </a:extLst>
          </p:cNvPr>
          <p:cNvSpPr txBox="1"/>
          <p:nvPr/>
        </p:nvSpPr>
        <p:spPr>
          <a:xfrm>
            <a:off x="4587902" y="206734"/>
            <a:ext cx="6504167" cy="584775"/>
          </a:xfrm>
          <a:prstGeom prst="rect">
            <a:avLst/>
          </a:prstGeom>
          <a:noFill/>
        </p:spPr>
        <p:txBody>
          <a:bodyPr wrap="square" rtlCol="0">
            <a:spAutoFit/>
          </a:bodyPr>
          <a:lstStyle/>
          <a:p>
            <a:r>
              <a:rPr lang="en-US" sz="3200" dirty="0"/>
              <a:t>Supplemental Forms</a:t>
            </a:r>
          </a:p>
        </p:txBody>
      </p:sp>
      <p:sp>
        <p:nvSpPr>
          <p:cNvPr id="6" name="Arrow: Right 5">
            <a:extLst>
              <a:ext uri="{FF2B5EF4-FFF2-40B4-BE49-F238E27FC236}">
                <a16:creationId xmlns:a16="http://schemas.microsoft.com/office/drawing/2014/main" id="{535A5472-8C5F-43BD-A623-F44AFFA9FAB2}"/>
              </a:ext>
            </a:extLst>
          </p:cNvPr>
          <p:cNvSpPr/>
          <p:nvPr/>
        </p:nvSpPr>
        <p:spPr>
          <a:xfrm>
            <a:off x="2467679" y="4057786"/>
            <a:ext cx="1321243" cy="715618"/>
          </a:xfrm>
          <a:prstGeom prst="rightArrow">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54676D8-4D32-4A74-9695-F6399086ABB8}"/>
              </a:ext>
            </a:extLst>
          </p:cNvPr>
          <p:cNvPicPr>
            <a:picLocks noChangeAspect="1"/>
          </p:cNvPicPr>
          <p:nvPr/>
        </p:nvPicPr>
        <p:blipFill>
          <a:blip r:embed="rId3"/>
          <a:stretch>
            <a:fillRect/>
          </a:stretch>
        </p:blipFill>
        <p:spPr>
          <a:xfrm>
            <a:off x="3868286" y="2409245"/>
            <a:ext cx="8279408" cy="4104917"/>
          </a:xfrm>
          <a:prstGeom prst="rect">
            <a:avLst/>
          </a:prstGeom>
        </p:spPr>
      </p:pic>
      <p:sp>
        <p:nvSpPr>
          <p:cNvPr id="9" name="TextBox 8">
            <a:extLst>
              <a:ext uri="{FF2B5EF4-FFF2-40B4-BE49-F238E27FC236}">
                <a16:creationId xmlns:a16="http://schemas.microsoft.com/office/drawing/2014/main" id="{3330BCCB-D589-4D0F-A5E4-42B9093AFC66}"/>
              </a:ext>
            </a:extLst>
          </p:cNvPr>
          <p:cNvSpPr txBox="1"/>
          <p:nvPr/>
        </p:nvSpPr>
        <p:spPr>
          <a:xfrm>
            <a:off x="718472" y="4292426"/>
            <a:ext cx="2181135" cy="338554"/>
          </a:xfrm>
          <a:prstGeom prst="rect">
            <a:avLst/>
          </a:prstGeom>
          <a:noFill/>
        </p:spPr>
        <p:txBody>
          <a:bodyPr wrap="square" rtlCol="0">
            <a:spAutoFit/>
          </a:bodyPr>
          <a:lstStyle/>
          <a:p>
            <a:r>
              <a:rPr lang="en-US" sz="1600" dirty="0">
                <a:solidFill>
                  <a:srgbClr val="FF0000"/>
                </a:solidFill>
              </a:rPr>
              <a:t>CHILLER</a:t>
            </a:r>
          </a:p>
        </p:txBody>
      </p:sp>
      <p:sp>
        <p:nvSpPr>
          <p:cNvPr id="2" name="Slide Number Placeholder 1">
            <a:extLst>
              <a:ext uri="{FF2B5EF4-FFF2-40B4-BE49-F238E27FC236}">
                <a16:creationId xmlns:a16="http://schemas.microsoft.com/office/drawing/2014/main" id="{460CBEB2-AE94-0ABD-D1BE-B00E9E0B851A}"/>
              </a:ext>
            </a:extLst>
          </p:cNvPr>
          <p:cNvSpPr>
            <a:spLocks noGrp="1"/>
          </p:cNvSpPr>
          <p:nvPr>
            <p:ph type="sldNum" sz="quarter" idx="12"/>
          </p:nvPr>
        </p:nvSpPr>
        <p:spPr/>
        <p:txBody>
          <a:bodyPr/>
          <a:lstStyle/>
          <a:p>
            <a:fld id="{C99D3F54-A045-4CE0-BADB-AB1DCA143826}" type="slidenum">
              <a:rPr lang="en-US" smtClean="0"/>
              <a:t>29</a:t>
            </a:fld>
            <a:endParaRPr lang="en-US"/>
          </a:p>
        </p:txBody>
      </p:sp>
    </p:spTree>
    <p:extLst>
      <p:ext uri="{BB962C8B-B14F-4D97-AF65-F5344CB8AC3E}">
        <p14:creationId xmlns:p14="http://schemas.microsoft.com/office/powerpoint/2010/main" val="242873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B3F7F3C-B702-4FA9-B417-5A2ECDE04C41}"/>
              </a:ext>
            </a:extLst>
          </p:cNvPr>
          <p:cNvSpPr txBox="1"/>
          <p:nvPr/>
        </p:nvSpPr>
        <p:spPr>
          <a:xfrm>
            <a:off x="126960" y="0"/>
            <a:ext cx="6801914" cy="584775"/>
          </a:xfrm>
          <a:prstGeom prst="rect">
            <a:avLst/>
          </a:prstGeom>
          <a:noFill/>
        </p:spPr>
        <p:txBody>
          <a:bodyPr wrap="square" rtlCol="0">
            <a:spAutoFit/>
          </a:bodyPr>
          <a:lstStyle/>
          <a:p>
            <a:r>
              <a:rPr lang="en-US" sz="3200" dirty="0"/>
              <a:t>USG MRR PROJECT TEMPLATE  FY 2026</a:t>
            </a:r>
          </a:p>
        </p:txBody>
      </p:sp>
      <p:sp>
        <p:nvSpPr>
          <p:cNvPr id="4" name="TextBox 3">
            <a:extLst>
              <a:ext uri="{FF2B5EF4-FFF2-40B4-BE49-F238E27FC236}">
                <a16:creationId xmlns:a16="http://schemas.microsoft.com/office/drawing/2014/main" id="{F8E1FFE8-DE13-B9C2-6CC2-63A21A3284A8}"/>
              </a:ext>
            </a:extLst>
          </p:cNvPr>
          <p:cNvSpPr txBox="1"/>
          <p:nvPr/>
        </p:nvSpPr>
        <p:spPr>
          <a:xfrm>
            <a:off x="126960" y="689798"/>
            <a:ext cx="11408548" cy="3231654"/>
          </a:xfrm>
          <a:prstGeom prst="rect">
            <a:avLst/>
          </a:prstGeom>
          <a:noFill/>
        </p:spPr>
        <p:txBody>
          <a:bodyPr wrap="square" rtlCol="0">
            <a:spAutoFit/>
          </a:bodyPr>
          <a:lstStyle/>
          <a:p>
            <a:r>
              <a:rPr lang="en-US" sz="3200" dirty="0"/>
              <a:t>PRIMARY FEATURES</a:t>
            </a:r>
          </a:p>
          <a:p>
            <a:endParaRPr lang="en-US" sz="1200" dirty="0"/>
          </a:p>
          <a:p>
            <a:pPr marL="342900" indent="-342900">
              <a:spcAft>
                <a:spcPts val="600"/>
              </a:spcAft>
              <a:buFont typeface="Arial" panose="020B0604020202020204" pitchFamily="34" charset="0"/>
              <a:buChar char="•"/>
            </a:pPr>
            <a:r>
              <a:rPr lang="en-US" sz="2800" dirty="0"/>
              <a:t>ID Institution and Contact Sheet				4</a:t>
            </a:r>
          </a:p>
          <a:p>
            <a:pPr marL="342900" indent="-342900">
              <a:spcAft>
                <a:spcPts val="600"/>
              </a:spcAft>
              <a:buFont typeface="Arial" panose="020B0604020202020204" pitchFamily="34" charset="0"/>
              <a:buChar char="•"/>
            </a:pPr>
            <a:r>
              <a:rPr lang="en-US" sz="2800" dirty="0"/>
              <a:t>Template file now institution-specific			4</a:t>
            </a:r>
          </a:p>
          <a:p>
            <a:pPr marL="342900" indent="-342900">
              <a:spcAft>
                <a:spcPts val="600"/>
              </a:spcAft>
              <a:buFont typeface="Arial" panose="020B0604020202020204" pitchFamily="34" charset="0"/>
              <a:buChar char="•"/>
            </a:pPr>
            <a:r>
              <a:rPr lang="en-US" sz="2800" dirty="0"/>
              <a:t>Preloaded original FY22 project sheets			5</a:t>
            </a:r>
          </a:p>
          <a:p>
            <a:pPr marL="342900" indent="-342900">
              <a:spcAft>
                <a:spcPts val="600"/>
              </a:spcAft>
              <a:buFont typeface="Arial" panose="020B0604020202020204" pitchFamily="34" charset="0"/>
              <a:buChar char="•"/>
            </a:pPr>
            <a:r>
              <a:rPr lang="en-US" sz="2800" dirty="0"/>
              <a:t>Project priority selection					6</a:t>
            </a:r>
          </a:p>
          <a:p>
            <a:pPr marL="342900" indent="-342900">
              <a:spcAft>
                <a:spcPts val="600"/>
              </a:spcAft>
              <a:buFont typeface="Arial" panose="020B0604020202020204" pitchFamily="34" charset="0"/>
              <a:buChar char="•"/>
            </a:pPr>
            <a:r>
              <a:rPr lang="en-US" sz="2800" dirty="0"/>
              <a:t>Project and prioritization review summary		7-8</a:t>
            </a:r>
          </a:p>
        </p:txBody>
      </p:sp>
      <p:sp>
        <p:nvSpPr>
          <p:cNvPr id="2" name="Slide Number Placeholder 1">
            <a:extLst>
              <a:ext uri="{FF2B5EF4-FFF2-40B4-BE49-F238E27FC236}">
                <a16:creationId xmlns:a16="http://schemas.microsoft.com/office/drawing/2014/main" id="{E44353C9-5C76-8BFC-C49B-412B606FCC39}"/>
              </a:ext>
            </a:extLst>
          </p:cNvPr>
          <p:cNvSpPr>
            <a:spLocks noGrp="1"/>
          </p:cNvSpPr>
          <p:nvPr>
            <p:ph type="sldNum" sz="quarter" idx="12"/>
          </p:nvPr>
        </p:nvSpPr>
        <p:spPr/>
        <p:txBody>
          <a:bodyPr/>
          <a:lstStyle/>
          <a:p>
            <a:fld id="{C99D3F54-A045-4CE0-BADB-AB1DCA143826}" type="slidenum">
              <a:rPr lang="en-US" smtClean="0"/>
              <a:t>3</a:t>
            </a:fld>
            <a:endParaRPr lang="en-US"/>
          </a:p>
        </p:txBody>
      </p:sp>
    </p:spTree>
    <p:extLst>
      <p:ext uri="{BB962C8B-B14F-4D97-AF65-F5344CB8AC3E}">
        <p14:creationId xmlns:p14="http://schemas.microsoft.com/office/powerpoint/2010/main" val="1588447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1A21430-8452-B942-FEDC-F4921A343297}"/>
              </a:ext>
            </a:extLst>
          </p:cNvPr>
          <p:cNvPicPr>
            <a:picLocks noChangeAspect="1"/>
          </p:cNvPicPr>
          <p:nvPr/>
        </p:nvPicPr>
        <p:blipFill>
          <a:blip r:embed="rId2"/>
          <a:stretch>
            <a:fillRect/>
          </a:stretch>
        </p:blipFill>
        <p:spPr>
          <a:xfrm>
            <a:off x="264915" y="16532"/>
            <a:ext cx="3290361" cy="6841468"/>
          </a:xfrm>
          <a:prstGeom prst="rect">
            <a:avLst/>
          </a:prstGeom>
        </p:spPr>
      </p:pic>
      <p:sp>
        <p:nvSpPr>
          <p:cNvPr id="13" name="Rectangle 12">
            <a:extLst>
              <a:ext uri="{FF2B5EF4-FFF2-40B4-BE49-F238E27FC236}">
                <a16:creationId xmlns:a16="http://schemas.microsoft.com/office/drawing/2014/main" id="{561C2E94-99B9-442A-B9CB-4EB9A43BEC0B}"/>
              </a:ext>
            </a:extLst>
          </p:cNvPr>
          <p:cNvSpPr/>
          <p:nvPr/>
        </p:nvSpPr>
        <p:spPr>
          <a:xfrm>
            <a:off x="181494" y="4874782"/>
            <a:ext cx="1981261" cy="1239771"/>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00023A4-C134-422F-962F-00B0462C5E74}"/>
              </a:ext>
            </a:extLst>
          </p:cNvPr>
          <p:cNvSpPr txBox="1"/>
          <p:nvPr/>
        </p:nvSpPr>
        <p:spPr>
          <a:xfrm>
            <a:off x="4587902" y="206734"/>
            <a:ext cx="6504167" cy="584775"/>
          </a:xfrm>
          <a:prstGeom prst="rect">
            <a:avLst/>
          </a:prstGeom>
          <a:noFill/>
        </p:spPr>
        <p:txBody>
          <a:bodyPr wrap="square" rtlCol="0">
            <a:spAutoFit/>
          </a:bodyPr>
          <a:lstStyle/>
          <a:p>
            <a:r>
              <a:rPr lang="en-US" sz="3200" dirty="0"/>
              <a:t>Supplemental Forms</a:t>
            </a:r>
          </a:p>
        </p:txBody>
      </p:sp>
      <p:sp>
        <p:nvSpPr>
          <p:cNvPr id="6" name="Arrow: Right 5">
            <a:extLst>
              <a:ext uri="{FF2B5EF4-FFF2-40B4-BE49-F238E27FC236}">
                <a16:creationId xmlns:a16="http://schemas.microsoft.com/office/drawing/2014/main" id="{535A5472-8C5F-43BD-A623-F44AFFA9FAB2}"/>
              </a:ext>
            </a:extLst>
          </p:cNvPr>
          <p:cNvSpPr/>
          <p:nvPr/>
        </p:nvSpPr>
        <p:spPr>
          <a:xfrm rot="19653403">
            <a:off x="2404061" y="3860610"/>
            <a:ext cx="1321243" cy="715618"/>
          </a:xfrm>
          <a:prstGeom prst="rightArrow">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6CC837E-979F-4A9E-ACD1-497B8E95F443}"/>
              </a:ext>
            </a:extLst>
          </p:cNvPr>
          <p:cNvPicPr>
            <a:picLocks noChangeAspect="1"/>
          </p:cNvPicPr>
          <p:nvPr/>
        </p:nvPicPr>
        <p:blipFill>
          <a:blip r:embed="rId3"/>
          <a:stretch>
            <a:fillRect/>
          </a:stretch>
        </p:blipFill>
        <p:spPr>
          <a:xfrm>
            <a:off x="3983603" y="1033880"/>
            <a:ext cx="8013017" cy="2974892"/>
          </a:xfrm>
          <a:prstGeom prst="rect">
            <a:avLst/>
          </a:prstGeom>
        </p:spPr>
      </p:pic>
      <p:sp>
        <p:nvSpPr>
          <p:cNvPr id="9" name="Arrow: Right 8">
            <a:extLst>
              <a:ext uri="{FF2B5EF4-FFF2-40B4-BE49-F238E27FC236}">
                <a16:creationId xmlns:a16="http://schemas.microsoft.com/office/drawing/2014/main" id="{ABD87700-EA22-4DB8-A98B-7EAB3FE9B473}"/>
              </a:ext>
            </a:extLst>
          </p:cNvPr>
          <p:cNvSpPr/>
          <p:nvPr/>
        </p:nvSpPr>
        <p:spPr>
          <a:xfrm>
            <a:off x="2484268" y="5114992"/>
            <a:ext cx="1321243" cy="715618"/>
          </a:xfrm>
          <a:prstGeom prst="rightArrow">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9978E58-98C7-4ED2-9FCC-8C8BD946FB0D}"/>
              </a:ext>
            </a:extLst>
          </p:cNvPr>
          <p:cNvPicPr>
            <a:picLocks noChangeAspect="1"/>
          </p:cNvPicPr>
          <p:nvPr/>
        </p:nvPicPr>
        <p:blipFill>
          <a:blip r:embed="rId4"/>
          <a:stretch>
            <a:fillRect/>
          </a:stretch>
        </p:blipFill>
        <p:spPr>
          <a:xfrm>
            <a:off x="3904824" y="4200460"/>
            <a:ext cx="8170573" cy="2544681"/>
          </a:xfrm>
          <a:prstGeom prst="rect">
            <a:avLst/>
          </a:prstGeom>
        </p:spPr>
      </p:pic>
      <p:sp>
        <p:nvSpPr>
          <p:cNvPr id="12" name="TextBox 11">
            <a:extLst>
              <a:ext uri="{FF2B5EF4-FFF2-40B4-BE49-F238E27FC236}">
                <a16:creationId xmlns:a16="http://schemas.microsoft.com/office/drawing/2014/main" id="{AFA94AA5-EB04-40CD-8938-B1F8D4D8D285}"/>
              </a:ext>
            </a:extLst>
          </p:cNvPr>
          <p:cNvSpPr txBox="1"/>
          <p:nvPr/>
        </p:nvSpPr>
        <p:spPr>
          <a:xfrm>
            <a:off x="414414" y="5047821"/>
            <a:ext cx="2181135" cy="338554"/>
          </a:xfrm>
          <a:prstGeom prst="rect">
            <a:avLst/>
          </a:prstGeom>
          <a:noFill/>
        </p:spPr>
        <p:txBody>
          <a:bodyPr wrap="square" rtlCol="0">
            <a:spAutoFit/>
          </a:bodyPr>
          <a:lstStyle/>
          <a:p>
            <a:r>
              <a:rPr lang="en-US" sz="1600" dirty="0">
                <a:solidFill>
                  <a:srgbClr val="FF0000"/>
                </a:solidFill>
              </a:rPr>
              <a:t>AIR HANDLING</a:t>
            </a:r>
          </a:p>
        </p:txBody>
      </p:sp>
      <p:sp>
        <p:nvSpPr>
          <p:cNvPr id="14" name="TextBox 13">
            <a:extLst>
              <a:ext uri="{FF2B5EF4-FFF2-40B4-BE49-F238E27FC236}">
                <a16:creationId xmlns:a16="http://schemas.microsoft.com/office/drawing/2014/main" id="{BE56EB12-2434-4C12-BEF9-4F2C9D645D17}"/>
              </a:ext>
            </a:extLst>
          </p:cNvPr>
          <p:cNvSpPr txBox="1"/>
          <p:nvPr/>
        </p:nvSpPr>
        <p:spPr>
          <a:xfrm>
            <a:off x="414414" y="5590181"/>
            <a:ext cx="2181135" cy="338554"/>
          </a:xfrm>
          <a:prstGeom prst="rect">
            <a:avLst/>
          </a:prstGeom>
          <a:noFill/>
        </p:spPr>
        <p:txBody>
          <a:bodyPr wrap="square" rtlCol="0">
            <a:spAutoFit/>
          </a:bodyPr>
          <a:lstStyle/>
          <a:p>
            <a:r>
              <a:rPr lang="en-US" sz="1600" dirty="0">
                <a:solidFill>
                  <a:srgbClr val="FF0000"/>
                </a:solidFill>
              </a:rPr>
              <a:t>DX SYSTEMS</a:t>
            </a:r>
          </a:p>
        </p:txBody>
      </p:sp>
      <p:sp>
        <p:nvSpPr>
          <p:cNvPr id="2" name="Slide Number Placeholder 1">
            <a:extLst>
              <a:ext uri="{FF2B5EF4-FFF2-40B4-BE49-F238E27FC236}">
                <a16:creationId xmlns:a16="http://schemas.microsoft.com/office/drawing/2014/main" id="{9A5F9FAA-EA93-8D26-22F7-1B5AC63D0541}"/>
              </a:ext>
            </a:extLst>
          </p:cNvPr>
          <p:cNvSpPr>
            <a:spLocks noGrp="1"/>
          </p:cNvSpPr>
          <p:nvPr>
            <p:ph type="sldNum" sz="quarter" idx="12"/>
          </p:nvPr>
        </p:nvSpPr>
        <p:spPr/>
        <p:txBody>
          <a:bodyPr/>
          <a:lstStyle/>
          <a:p>
            <a:fld id="{C99D3F54-A045-4CE0-BADB-AB1DCA143826}" type="slidenum">
              <a:rPr lang="en-US" smtClean="0"/>
              <a:t>30</a:t>
            </a:fld>
            <a:endParaRPr lang="en-US"/>
          </a:p>
        </p:txBody>
      </p:sp>
    </p:spTree>
    <p:extLst>
      <p:ext uri="{BB962C8B-B14F-4D97-AF65-F5344CB8AC3E}">
        <p14:creationId xmlns:p14="http://schemas.microsoft.com/office/powerpoint/2010/main" val="3811490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EF2366-ED77-C61B-33AE-D7B5780FE544}"/>
              </a:ext>
            </a:extLst>
          </p:cNvPr>
          <p:cNvPicPr>
            <a:picLocks noChangeAspect="1"/>
          </p:cNvPicPr>
          <p:nvPr/>
        </p:nvPicPr>
        <p:blipFill>
          <a:blip r:embed="rId2"/>
          <a:stretch>
            <a:fillRect/>
          </a:stretch>
        </p:blipFill>
        <p:spPr>
          <a:xfrm>
            <a:off x="293213" y="0"/>
            <a:ext cx="3290361" cy="6841468"/>
          </a:xfrm>
          <a:prstGeom prst="rect">
            <a:avLst/>
          </a:prstGeom>
        </p:spPr>
      </p:pic>
      <p:sp>
        <p:nvSpPr>
          <p:cNvPr id="13" name="Rectangle 12">
            <a:extLst>
              <a:ext uri="{FF2B5EF4-FFF2-40B4-BE49-F238E27FC236}">
                <a16:creationId xmlns:a16="http://schemas.microsoft.com/office/drawing/2014/main" id="{561C2E94-99B9-442A-B9CB-4EB9A43BEC0B}"/>
              </a:ext>
            </a:extLst>
          </p:cNvPr>
          <p:cNvSpPr/>
          <p:nvPr/>
        </p:nvSpPr>
        <p:spPr>
          <a:xfrm>
            <a:off x="180919" y="5891916"/>
            <a:ext cx="1981261" cy="894521"/>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00023A4-C134-422F-962F-00B0462C5E74}"/>
              </a:ext>
            </a:extLst>
          </p:cNvPr>
          <p:cNvSpPr txBox="1"/>
          <p:nvPr/>
        </p:nvSpPr>
        <p:spPr>
          <a:xfrm>
            <a:off x="4587902" y="206734"/>
            <a:ext cx="6504167" cy="584775"/>
          </a:xfrm>
          <a:prstGeom prst="rect">
            <a:avLst/>
          </a:prstGeom>
          <a:noFill/>
        </p:spPr>
        <p:txBody>
          <a:bodyPr wrap="square" rtlCol="0">
            <a:spAutoFit/>
          </a:bodyPr>
          <a:lstStyle/>
          <a:p>
            <a:r>
              <a:rPr lang="en-US" sz="3200" dirty="0"/>
              <a:t>Supplemental Forms</a:t>
            </a:r>
          </a:p>
        </p:txBody>
      </p:sp>
      <p:sp>
        <p:nvSpPr>
          <p:cNvPr id="14" name="TextBox 13">
            <a:extLst>
              <a:ext uri="{FF2B5EF4-FFF2-40B4-BE49-F238E27FC236}">
                <a16:creationId xmlns:a16="http://schemas.microsoft.com/office/drawing/2014/main" id="{BE56EB12-2434-4C12-BEF9-4F2C9D645D17}"/>
              </a:ext>
            </a:extLst>
          </p:cNvPr>
          <p:cNvSpPr txBox="1"/>
          <p:nvPr/>
        </p:nvSpPr>
        <p:spPr>
          <a:xfrm>
            <a:off x="601769" y="6139247"/>
            <a:ext cx="1203177" cy="338554"/>
          </a:xfrm>
          <a:prstGeom prst="rect">
            <a:avLst/>
          </a:prstGeom>
          <a:noFill/>
        </p:spPr>
        <p:txBody>
          <a:bodyPr wrap="square" rtlCol="0">
            <a:spAutoFit/>
          </a:bodyPr>
          <a:lstStyle/>
          <a:p>
            <a:r>
              <a:rPr lang="en-US" sz="1600" dirty="0">
                <a:solidFill>
                  <a:srgbClr val="FF0000"/>
                </a:solidFill>
              </a:rPr>
              <a:t>BOILER</a:t>
            </a:r>
          </a:p>
        </p:txBody>
      </p:sp>
      <p:sp>
        <p:nvSpPr>
          <p:cNvPr id="15" name="Arrow: Bent 14">
            <a:extLst>
              <a:ext uri="{FF2B5EF4-FFF2-40B4-BE49-F238E27FC236}">
                <a16:creationId xmlns:a16="http://schemas.microsoft.com/office/drawing/2014/main" id="{18FDCC54-254C-487E-A5B9-69C863EBA22F}"/>
              </a:ext>
            </a:extLst>
          </p:cNvPr>
          <p:cNvSpPr/>
          <p:nvPr/>
        </p:nvSpPr>
        <p:spPr>
          <a:xfrm rot="5400000" flipH="1">
            <a:off x="3900293" y="3915235"/>
            <a:ext cx="1366663" cy="3920595"/>
          </a:xfrm>
          <a:prstGeom prst="bentArrow">
            <a:avLst>
              <a:gd name="adj1" fmla="val 25000"/>
              <a:gd name="adj2" fmla="val 23788"/>
              <a:gd name="adj3" fmla="val 25000"/>
              <a:gd name="adj4" fmla="val 40748"/>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6" name="Picture 15">
            <a:extLst>
              <a:ext uri="{FF2B5EF4-FFF2-40B4-BE49-F238E27FC236}">
                <a16:creationId xmlns:a16="http://schemas.microsoft.com/office/drawing/2014/main" id="{E3CF76F4-D219-4BFA-BB05-CBB0731F1EEC}"/>
              </a:ext>
            </a:extLst>
          </p:cNvPr>
          <p:cNvPicPr>
            <a:picLocks noChangeAspect="1"/>
          </p:cNvPicPr>
          <p:nvPr/>
        </p:nvPicPr>
        <p:blipFill>
          <a:blip r:embed="rId3"/>
          <a:stretch>
            <a:fillRect/>
          </a:stretch>
        </p:blipFill>
        <p:spPr>
          <a:xfrm>
            <a:off x="3814148" y="1350172"/>
            <a:ext cx="8321108" cy="3614456"/>
          </a:xfrm>
          <a:prstGeom prst="rect">
            <a:avLst/>
          </a:prstGeom>
        </p:spPr>
      </p:pic>
      <p:sp>
        <p:nvSpPr>
          <p:cNvPr id="2" name="Slide Number Placeholder 1">
            <a:extLst>
              <a:ext uri="{FF2B5EF4-FFF2-40B4-BE49-F238E27FC236}">
                <a16:creationId xmlns:a16="http://schemas.microsoft.com/office/drawing/2014/main" id="{3F4BF1B2-040C-F178-13F8-1A6768A8F864}"/>
              </a:ext>
            </a:extLst>
          </p:cNvPr>
          <p:cNvSpPr>
            <a:spLocks noGrp="1"/>
          </p:cNvSpPr>
          <p:nvPr>
            <p:ph type="sldNum" sz="quarter" idx="12"/>
          </p:nvPr>
        </p:nvSpPr>
        <p:spPr/>
        <p:txBody>
          <a:bodyPr/>
          <a:lstStyle/>
          <a:p>
            <a:fld id="{C99D3F54-A045-4CE0-BADB-AB1DCA143826}" type="slidenum">
              <a:rPr lang="en-US" smtClean="0"/>
              <a:t>31</a:t>
            </a:fld>
            <a:endParaRPr lang="en-US"/>
          </a:p>
        </p:txBody>
      </p:sp>
    </p:spTree>
    <p:extLst>
      <p:ext uri="{BB962C8B-B14F-4D97-AF65-F5344CB8AC3E}">
        <p14:creationId xmlns:p14="http://schemas.microsoft.com/office/powerpoint/2010/main" val="219388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FEB8A7-CE3C-4A86-8B58-5F4D07F453F4}"/>
              </a:ext>
            </a:extLst>
          </p:cNvPr>
          <p:cNvPicPr>
            <a:picLocks noChangeAspect="1"/>
          </p:cNvPicPr>
          <p:nvPr/>
        </p:nvPicPr>
        <p:blipFill>
          <a:blip r:embed="rId2"/>
          <a:stretch>
            <a:fillRect/>
          </a:stretch>
        </p:blipFill>
        <p:spPr>
          <a:xfrm>
            <a:off x="333956" y="71562"/>
            <a:ext cx="3302504" cy="6714876"/>
          </a:xfrm>
          <a:prstGeom prst="rect">
            <a:avLst/>
          </a:prstGeom>
        </p:spPr>
      </p:pic>
      <p:sp>
        <p:nvSpPr>
          <p:cNvPr id="13" name="Rectangle 12">
            <a:extLst>
              <a:ext uri="{FF2B5EF4-FFF2-40B4-BE49-F238E27FC236}">
                <a16:creationId xmlns:a16="http://schemas.microsoft.com/office/drawing/2014/main" id="{561C2E94-99B9-442A-B9CB-4EB9A43BEC0B}"/>
              </a:ext>
            </a:extLst>
          </p:cNvPr>
          <p:cNvSpPr/>
          <p:nvPr/>
        </p:nvSpPr>
        <p:spPr>
          <a:xfrm>
            <a:off x="1964711" y="71562"/>
            <a:ext cx="1671749" cy="1693628"/>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CF8A39B-3FBB-4408-A961-3A2EB1CF32EE}"/>
              </a:ext>
            </a:extLst>
          </p:cNvPr>
          <p:cNvSpPr txBox="1"/>
          <p:nvPr/>
        </p:nvSpPr>
        <p:spPr>
          <a:xfrm>
            <a:off x="2136371" y="650334"/>
            <a:ext cx="1265497" cy="830997"/>
          </a:xfrm>
          <a:prstGeom prst="rect">
            <a:avLst/>
          </a:prstGeom>
          <a:noFill/>
        </p:spPr>
        <p:txBody>
          <a:bodyPr wrap="square" rtlCol="0">
            <a:spAutoFit/>
          </a:bodyPr>
          <a:lstStyle/>
          <a:p>
            <a:r>
              <a:rPr lang="en-US" sz="1600" dirty="0">
                <a:solidFill>
                  <a:srgbClr val="FF0000"/>
                </a:solidFill>
              </a:rPr>
              <a:t>SCOPE SPECIFIC NARRATIVE</a:t>
            </a:r>
          </a:p>
        </p:txBody>
      </p:sp>
      <p:sp>
        <p:nvSpPr>
          <p:cNvPr id="14" name="TextBox 13">
            <a:extLst>
              <a:ext uri="{FF2B5EF4-FFF2-40B4-BE49-F238E27FC236}">
                <a16:creationId xmlns:a16="http://schemas.microsoft.com/office/drawing/2014/main" id="{BE56EB12-2434-4C12-BEF9-4F2C9D645D17}"/>
              </a:ext>
            </a:extLst>
          </p:cNvPr>
          <p:cNvSpPr txBox="1"/>
          <p:nvPr/>
        </p:nvSpPr>
        <p:spPr>
          <a:xfrm>
            <a:off x="2136371" y="191671"/>
            <a:ext cx="1203177" cy="338554"/>
          </a:xfrm>
          <a:prstGeom prst="rect">
            <a:avLst/>
          </a:prstGeom>
          <a:noFill/>
        </p:spPr>
        <p:txBody>
          <a:bodyPr wrap="square" rtlCol="0">
            <a:spAutoFit/>
          </a:bodyPr>
          <a:lstStyle/>
          <a:p>
            <a:r>
              <a:rPr lang="en-US" sz="1600" dirty="0">
                <a:solidFill>
                  <a:srgbClr val="FF0000"/>
                </a:solidFill>
              </a:rPr>
              <a:t>SUMMARY</a:t>
            </a:r>
          </a:p>
        </p:txBody>
      </p:sp>
      <p:pic>
        <p:nvPicPr>
          <p:cNvPr id="4" name="Picture 3">
            <a:extLst>
              <a:ext uri="{FF2B5EF4-FFF2-40B4-BE49-F238E27FC236}">
                <a16:creationId xmlns:a16="http://schemas.microsoft.com/office/drawing/2014/main" id="{02DD8281-F9E4-44EC-A710-A7D67E9C9FD8}"/>
              </a:ext>
            </a:extLst>
          </p:cNvPr>
          <p:cNvPicPr>
            <a:picLocks noChangeAspect="1"/>
          </p:cNvPicPr>
          <p:nvPr/>
        </p:nvPicPr>
        <p:blipFill>
          <a:blip r:embed="rId3"/>
          <a:stretch>
            <a:fillRect/>
          </a:stretch>
        </p:blipFill>
        <p:spPr>
          <a:xfrm>
            <a:off x="4893136" y="0"/>
            <a:ext cx="7324811" cy="6858000"/>
          </a:xfrm>
          <a:prstGeom prst="rect">
            <a:avLst/>
          </a:prstGeom>
        </p:spPr>
      </p:pic>
      <p:sp>
        <p:nvSpPr>
          <p:cNvPr id="17" name="Arrow: Right 16">
            <a:extLst>
              <a:ext uri="{FF2B5EF4-FFF2-40B4-BE49-F238E27FC236}">
                <a16:creationId xmlns:a16="http://schemas.microsoft.com/office/drawing/2014/main" id="{E319D410-1819-4688-9EF0-4ED4340FBCE5}"/>
              </a:ext>
            </a:extLst>
          </p:cNvPr>
          <p:cNvSpPr/>
          <p:nvPr/>
        </p:nvSpPr>
        <p:spPr>
          <a:xfrm>
            <a:off x="3722290" y="708023"/>
            <a:ext cx="1085016" cy="715618"/>
          </a:xfrm>
          <a:prstGeom prst="rightArrow">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CBA4E2A5-7782-EB91-B463-771631D5EB3B}"/>
              </a:ext>
            </a:extLst>
          </p:cNvPr>
          <p:cNvSpPr>
            <a:spLocks noGrp="1"/>
          </p:cNvSpPr>
          <p:nvPr>
            <p:ph type="sldNum" sz="quarter" idx="12"/>
          </p:nvPr>
        </p:nvSpPr>
        <p:spPr/>
        <p:txBody>
          <a:bodyPr/>
          <a:lstStyle/>
          <a:p>
            <a:fld id="{C99D3F54-A045-4CE0-BADB-AB1DCA143826}" type="slidenum">
              <a:rPr lang="en-US" smtClean="0"/>
              <a:t>32</a:t>
            </a:fld>
            <a:endParaRPr lang="en-US"/>
          </a:p>
        </p:txBody>
      </p:sp>
    </p:spTree>
    <p:extLst>
      <p:ext uri="{BB962C8B-B14F-4D97-AF65-F5344CB8AC3E}">
        <p14:creationId xmlns:p14="http://schemas.microsoft.com/office/powerpoint/2010/main" val="1688904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B3F7F3C-B702-4FA9-B417-5A2ECDE04C41}"/>
              </a:ext>
            </a:extLst>
          </p:cNvPr>
          <p:cNvSpPr txBox="1"/>
          <p:nvPr/>
        </p:nvSpPr>
        <p:spPr>
          <a:xfrm>
            <a:off x="126960" y="0"/>
            <a:ext cx="6801914" cy="584775"/>
          </a:xfrm>
          <a:prstGeom prst="rect">
            <a:avLst/>
          </a:prstGeom>
          <a:noFill/>
        </p:spPr>
        <p:txBody>
          <a:bodyPr wrap="square" rtlCol="0">
            <a:spAutoFit/>
          </a:bodyPr>
          <a:lstStyle/>
          <a:p>
            <a:r>
              <a:rPr lang="en-US" sz="3200" dirty="0"/>
              <a:t>USG MRR PROJECT TEMPLATE  FY 2026</a:t>
            </a:r>
          </a:p>
        </p:txBody>
      </p:sp>
      <p:sp>
        <p:nvSpPr>
          <p:cNvPr id="4" name="TextBox 3">
            <a:extLst>
              <a:ext uri="{FF2B5EF4-FFF2-40B4-BE49-F238E27FC236}">
                <a16:creationId xmlns:a16="http://schemas.microsoft.com/office/drawing/2014/main" id="{F8E1FFE8-DE13-B9C2-6CC2-63A21A3284A8}"/>
              </a:ext>
            </a:extLst>
          </p:cNvPr>
          <p:cNvSpPr txBox="1"/>
          <p:nvPr/>
        </p:nvSpPr>
        <p:spPr>
          <a:xfrm>
            <a:off x="243284" y="584775"/>
            <a:ext cx="5315478" cy="1477328"/>
          </a:xfrm>
          <a:prstGeom prst="rect">
            <a:avLst/>
          </a:prstGeom>
          <a:noFill/>
        </p:spPr>
        <p:txBody>
          <a:bodyPr wrap="square" rtlCol="0">
            <a:spAutoFit/>
          </a:bodyPr>
          <a:lstStyle/>
          <a:p>
            <a:r>
              <a:rPr lang="en-US" sz="2600" dirty="0"/>
              <a:t>Primary Features</a:t>
            </a:r>
          </a:p>
          <a:p>
            <a:endParaRPr lang="en-US" sz="1200" dirty="0"/>
          </a:p>
          <a:p>
            <a:pPr marL="342900" indent="-342900">
              <a:buFont typeface="Arial" panose="020B0604020202020204" pitchFamily="34" charset="0"/>
              <a:buChar char="•"/>
            </a:pPr>
            <a:r>
              <a:rPr lang="en-US" sz="2600" dirty="0"/>
              <a:t>ID Institution and Contact Sheet	</a:t>
            </a:r>
          </a:p>
        </p:txBody>
      </p:sp>
      <p:pic>
        <p:nvPicPr>
          <p:cNvPr id="3" name="Picture 2">
            <a:extLst>
              <a:ext uri="{FF2B5EF4-FFF2-40B4-BE49-F238E27FC236}">
                <a16:creationId xmlns:a16="http://schemas.microsoft.com/office/drawing/2014/main" id="{381E1CD6-7534-D610-8E6C-35AD4F8F7DFE}"/>
              </a:ext>
            </a:extLst>
          </p:cNvPr>
          <p:cNvPicPr>
            <a:picLocks noChangeAspect="1"/>
          </p:cNvPicPr>
          <p:nvPr/>
        </p:nvPicPr>
        <p:blipFill>
          <a:blip r:embed="rId2"/>
          <a:stretch>
            <a:fillRect/>
          </a:stretch>
        </p:blipFill>
        <p:spPr>
          <a:xfrm>
            <a:off x="328261" y="1711605"/>
            <a:ext cx="6506279" cy="4909003"/>
          </a:xfrm>
          <a:prstGeom prst="rect">
            <a:avLst/>
          </a:prstGeom>
        </p:spPr>
      </p:pic>
      <p:sp>
        <p:nvSpPr>
          <p:cNvPr id="2" name="Slide Number Placeholder 1">
            <a:extLst>
              <a:ext uri="{FF2B5EF4-FFF2-40B4-BE49-F238E27FC236}">
                <a16:creationId xmlns:a16="http://schemas.microsoft.com/office/drawing/2014/main" id="{6870DB06-58D8-18E2-46F9-B95B94981D36}"/>
              </a:ext>
            </a:extLst>
          </p:cNvPr>
          <p:cNvSpPr>
            <a:spLocks noGrp="1"/>
          </p:cNvSpPr>
          <p:nvPr>
            <p:ph type="sldNum" sz="quarter" idx="12"/>
          </p:nvPr>
        </p:nvSpPr>
        <p:spPr/>
        <p:txBody>
          <a:bodyPr/>
          <a:lstStyle/>
          <a:p>
            <a:fld id="{C99D3F54-A045-4CE0-BADB-AB1DCA143826}" type="slidenum">
              <a:rPr lang="en-US" smtClean="0"/>
              <a:t>4</a:t>
            </a:fld>
            <a:endParaRPr lang="en-US"/>
          </a:p>
        </p:txBody>
      </p:sp>
      <p:sp>
        <p:nvSpPr>
          <p:cNvPr id="6" name="TextBox 5">
            <a:extLst>
              <a:ext uri="{FF2B5EF4-FFF2-40B4-BE49-F238E27FC236}">
                <a16:creationId xmlns:a16="http://schemas.microsoft.com/office/drawing/2014/main" id="{38689255-9663-BA7A-2607-11D52AD2C027}"/>
              </a:ext>
            </a:extLst>
          </p:cNvPr>
          <p:cNvSpPr txBox="1"/>
          <p:nvPr/>
        </p:nvSpPr>
        <p:spPr>
          <a:xfrm>
            <a:off x="7119835" y="1851088"/>
            <a:ext cx="5072165" cy="1692771"/>
          </a:xfrm>
          <a:prstGeom prst="rect">
            <a:avLst/>
          </a:prstGeom>
          <a:noFill/>
        </p:spPr>
        <p:txBody>
          <a:bodyPr wrap="square" rtlCol="0">
            <a:spAutoFit/>
          </a:bodyPr>
          <a:lstStyle/>
          <a:p>
            <a:pPr marL="342900" indent="-342900">
              <a:buFont typeface="Arial" panose="020B0604020202020204" pitchFamily="34" charset="0"/>
              <a:buChar char="•"/>
            </a:pPr>
            <a:r>
              <a:rPr lang="en-US" sz="2600" dirty="0"/>
              <a:t>Since Institution is pre-selected, template files are now institution-specific</a:t>
            </a:r>
          </a:p>
          <a:p>
            <a:pPr marL="342900" indent="-342900">
              <a:buFont typeface="Arial" panose="020B0604020202020204" pitchFamily="34" charset="0"/>
              <a:buChar char="•"/>
            </a:pPr>
            <a:r>
              <a:rPr lang="en-US" sz="2600" dirty="0"/>
              <a:t>Fill out contact info	</a:t>
            </a:r>
          </a:p>
        </p:txBody>
      </p:sp>
    </p:spTree>
    <p:extLst>
      <p:ext uri="{BB962C8B-B14F-4D97-AF65-F5344CB8AC3E}">
        <p14:creationId xmlns:p14="http://schemas.microsoft.com/office/powerpoint/2010/main" val="967114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B3F7F3C-B702-4FA9-B417-5A2ECDE04C41}"/>
              </a:ext>
            </a:extLst>
          </p:cNvPr>
          <p:cNvSpPr txBox="1"/>
          <p:nvPr/>
        </p:nvSpPr>
        <p:spPr>
          <a:xfrm>
            <a:off x="126960" y="0"/>
            <a:ext cx="6801914" cy="584775"/>
          </a:xfrm>
          <a:prstGeom prst="rect">
            <a:avLst/>
          </a:prstGeom>
          <a:noFill/>
        </p:spPr>
        <p:txBody>
          <a:bodyPr wrap="square" rtlCol="0">
            <a:spAutoFit/>
          </a:bodyPr>
          <a:lstStyle/>
          <a:p>
            <a:r>
              <a:rPr lang="en-US" sz="3200" dirty="0"/>
              <a:t>USG MRR PROJECT TEMPLATE  FY 2026</a:t>
            </a:r>
          </a:p>
        </p:txBody>
      </p:sp>
      <p:sp>
        <p:nvSpPr>
          <p:cNvPr id="4" name="TextBox 3">
            <a:extLst>
              <a:ext uri="{FF2B5EF4-FFF2-40B4-BE49-F238E27FC236}">
                <a16:creationId xmlns:a16="http://schemas.microsoft.com/office/drawing/2014/main" id="{F8E1FFE8-DE13-B9C2-6CC2-63A21A3284A8}"/>
              </a:ext>
            </a:extLst>
          </p:cNvPr>
          <p:cNvSpPr txBox="1"/>
          <p:nvPr/>
        </p:nvSpPr>
        <p:spPr>
          <a:xfrm>
            <a:off x="243284" y="584775"/>
            <a:ext cx="5315478" cy="1077218"/>
          </a:xfrm>
          <a:prstGeom prst="rect">
            <a:avLst/>
          </a:prstGeom>
          <a:noFill/>
        </p:spPr>
        <p:txBody>
          <a:bodyPr wrap="square" rtlCol="0">
            <a:spAutoFit/>
          </a:bodyPr>
          <a:lstStyle/>
          <a:p>
            <a:r>
              <a:rPr lang="en-US" sz="2600" dirty="0"/>
              <a:t>Primary Features</a:t>
            </a:r>
          </a:p>
          <a:p>
            <a:endParaRPr lang="en-US" sz="1200" dirty="0"/>
          </a:p>
          <a:p>
            <a:pPr marL="342900" indent="-342900">
              <a:buFont typeface="Arial" panose="020B0604020202020204" pitchFamily="34" charset="0"/>
              <a:buChar char="•"/>
            </a:pPr>
            <a:r>
              <a:rPr lang="en-US" sz="2600" dirty="0"/>
              <a:t>Preloaded FY25 Project Sheets	</a:t>
            </a:r>
          </a:p>
        </p:txBody>
      </p:sp>
      <p:sp>
        <p:nvSpPr>
          <p:cNvPr id="2" name="Slide Number Placeholder 1">
            <a:extLst>
              <a:ext uri="{FF2B5EF4-FFF2-40B4-BE49-F238E27FC236}">
                <a16:creationId xmlns:a16="http://schemas.microsoft.com/office/drawing/2014/main" id="{6870DB06-58D8-18E2-46F9-B95B94981D36}"/>
              </a:ext>
            </a:extLst>
          </p:cNvPr>
          <p:cNvSpPr>
            <a:spLocks noGrp="1"/>
          </p:cNvSpPr>
          <p:nvPr>
            <p:ph type="sldNum" sz="quarter" idx="12"/>
          </p:nvPr>
        </p:nvSpPr>
        <p:spPr/>
        <p:txBody>
          <a:bodyPr/>
          <a:lstStyle/>
          <a:p>
            <a:fld id="{C99D3F54-A045-4CE0-BADB-AB1DCA143826}" type="slidenum">
              <a:rPr lang="en-US" smtClean="0"/>
              <a:t>5</a:t>
            </a:fld>
            <a:endParaRPr lang="en-US"/>
          </a:p>
        </p:txBody>
      </p:sp>
      <p:sp>
        <p:nvSpPr>
          <p:cNvPr id="6" name="TextBox 5">
            <a:extLst>
              <a:ext uri="{FF2B5EF4-FFF2-40B4-BE49-F238E27FC236}">
                <a16:creationId xmlns:a16="http://schemas.microsoft.com/office/drawing/2014/main" id="{38689255-9663-BA7A-2607-11D52AD2C027}"/>
              </a:ext>
            </a:extLst>
          </p:cNvPr>
          <p:cNvSpPr txBox="1"/>
          <p:nvPr/>
        </p:nvSpPr>
        <p:spPr>
          <a:xfrm>
            <a:off x="7033846" y="1590404"/>
            <a:ext cx="5158154" cy="5262979"/>
          </a:xfrm>
          <a:prstGeom prst="rect">
            <a:avLst/>
          </a:prstGeom>
          <a:noFill/>
        </p:spPr>
        <p:txBody>
          <a:bodyPr wrap="square" rtlCol="0">
            <a:spAutoFit/>
          </a:bodyPr>
          <a:lstStyle/>
          <a:p>
            <a:pPr marL="342900" indent="-342900">
              <a:buFont typeface="Arial" panose="020B0604020202020204" pitchFamily="34" charset="0"/>
              <a:buChar char="•"/>
            </a:pPr>
            <a:r>
              <a:rPr lang="en-US" sz="2100" dirty="0"/>
              <a:t>All original FY25 Project information tabs are preloaded into the FY26 Template.</a:t>
            </a:r>
          </a:p>
          <a:p>
            <a:pPr marL="342900" indent="-342900">
              <a:buFont typeface="Arial" panose="020B0604020202020204" pitchFamily="34" charset="0"/>
              <a:buChar char="•"/>
            </a:pPr>
            <a:r>
              <a:rPr lang="en-US" sz="2100" dirty="0"/>
              <a:t>In some cases, unfunded FY25 projects have been updated to FY26 prioritization.</a:t>
            </a:r>
          </a:p>
          <a:p>
            <a:pPr marL="342900" indent="-342900">
              <a:buFont typeface="Arial" panose="020B0604020202020204" pitchFamily="34" charset="0"/>
              <a:buChar char="•"/>
            </a:pPr>
            <a:r>
              <a:rPr lang="en-US" sz="2100" dirty="0"/>
              <a:t>You have several options with previous FY tabs:</a:t>
            </a:r>
          </a:p>
          <a:p>
            <a:pPr marL="800100" lvl="1" indent="-342900">
              <a:buFont typeface="Arial" panose="020B0604020202020204" pitchFamily="34" charset="0"/>
              <a:buChar char="•"/>
            </a:pPr>
            <a:r>
              <a:rPr lang="en-US" sz="2100" dirty="0"/>
              <a:t>Leave them alone– they do not have to be cleared and reused.</a:t>
            </a:r>
          </a:p>
          <a:p>
            <a:pPr marL="800100" lvl="1" indent="-342900">
              <a:buFont typeface="Arial" panose="020B0604020202020204" pitchFamily="34" charset="0"/>
              <a:buChar char="•"/>
            </a:pPr>
            <a:r>
              <a:rPr lang="en-US" sz="2100" dirty="0"/>
              <a:t>Bring FY25 projects forward into FY26 request as-is</a:t>
            </a:r>
          </a:p>
          <a:p>
            <a:pPr marL="800100" lvl="1" indent="-342900">
              <a:buFont typeface="Arial" panose="020B0604020202020204" pitchFamily="34" charset="0"/>
              <a:buChar char="•"/>
            </a:pPr>
            <a:r>
              <a:rPr lang="en-US" sz="2100" dirty="0"/>
              <a:t>Edit and update the FY25 projects brought into FY26.</a:t>
            </a:r>
          </a:p>
          <a:p>
            <a:pPr marL="342900" indent="-342900">
              <a:buFont typeface="Arial" panose="020B0604020202020204" pitchFamily="34" charset="0"/>
              <a:buChar char="•"/>
            </a:pPr>
            <a:r>
              <a:rPr lang="en-US" sz="2100" dirty="0"/>
              <a:t>Template file also contains a number of blank new project tabs, which can be brought into FY26 and filled out with new project information.</a:t>
            </a:r>
          </a:p>
        </p:txBody>
      </p:sp>
      <p:pic>
        <p:nvPicPr>
          <p:cNvPr id="5" name="Picture 4">
            <a:extLst>
              <a:ext uri="{FF2B5EF4-FFF2-40B4-BE49-F238E27FC236}">
                <a16:creationId xmlns:a16="http://schemas.microsoft.com/office/drawing/2014/main" id="{90982841-D0C2-17EB-58BE-D13971B38794}"/>
              </a:ext>
            </a:extLst>
          </p:cNvPr>
          <p:cNvPicPr>
            <a:picLocks noChangeAspect="1"/>
          </p:cNvPicPr>
          <p:nvPr/>
        </p:nvPicPr>
        <p:blipFill>
          <a:blip r:embed="rId2"/>
          <a:stretch>
            <a:fillRect/>
          </a:stretch>
        </p:blipFill>
        <p:spPr>
          <a:xfrm>
            <a:off x="126961" y="1639096"/>
            <a:ext cx="6906886" cy="3687184"/>
          </a:xfrm>
          <a:prstGeom prst="rect">
            <a:avLst/>
          </a:prstGeom>
        </p:spPr>
      </p:pic>
      <p:pic>
        <p:nvPicPr>
          <p:cNvPr id="11" name="Picture 10">
            <a:extLst>
              <a:ext uri="{FF2B5EF4-FFF2-40B4-BE49-F238E27FC236}">
                <a16:creationId xmlns:a16="http://schemas.microsoft.com/office/drawing/2014/main" id="{D9617A8C-0173-FB82-5EDC-3EE2BC5D341E}"/>
              </a:ext>
            </a:extLst>
          </p:cNvPr>
          <p:cNvPicPr>
            <a:picLocks noChangeAspect="1"/>
          </p:cNvPicPr>
          <p:nvPr/>
        </p:nvPicPr>
        <p:blipFill rotWithShape="1">
          <a:blip r:embed="rId2"/>
          <a:srcRect l="13140" t="85902" r="31231"/>
          <a:stretch/>
        </p:blipFill>
        <p:spPr>
          <a:xfrm>
            <a:off x="46687" y="5795148"/>
            <a:ext cx="7067434" cy="956154"/>
          </a:xfrm>
          <a:prstGeom prst="rect">
            <a:avLst/>
          </a:prstGeom>
        </p:spPr>
      </p:pic>
      <p:sp>
        <p:nvSpPr>
          <p:cNvPr id="8" name="Arrow: Right 7">
            <a:extLst>
              <a:ext uri="{FF2B5EF4-FFF2-40B4-BE49-F238E27FC236}">
                <a16:creationId xmlns:a16="http://schemas.microsoft.com/office/drawing/2014/main" id="{D3CCB752-24FA-7FDF-E49F-54C31EE1306B}"/>
              </a:ext>
            </a:extLst>
          </p:cNvPr>
          <p:cNvSpPr/>
          <p:nvPr/>
        </p:nvSpPr>
        <p:spPr>
          <a:xfrm rot="5400000">
            <a:off x="1271156" y="5169540"/>
            <a:ext cx="1030070" cy="1251216"/>
          </a:xfrm>
          <a:prstGeom prst="rightArrow">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9138F8D5-C0BB-AB51-6083-6E9F52318804}"/>
              </a:ext>
            </a:extLst>
          </p:cNvPr>
          <p:cNvSpPr/>
          <p:nvPr/>
        </p:nvSpPr>
        <p:spPr>
          <a:xfrm rot="8265422">
            <a:off x="1460099" y="3772080"/>
            <a:ext cx="6639469" cy="415389"/>
          </a:xfrm>
          <a:prstGeom prst="rightArrow">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6902571B-8A77-A4E2-7B77-157BEC213C7E}"/>
              </a:ext>
            </a:extLst>
          </p:cNvPr>
          <p:cNvSpPr/>
          <p:nvPr/>
        </p:nvSpPr>
        <p:spPr>
          <a:xfrm rot="9017130">
            <a:off x="4258042" y="5205815"/>
            <a:ext cx="3293553" cy="415389"/>
          </a:xfrm>
          <a:prstGeom prst="rightArrow">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8414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B3F7F3C-B702-4FA9-B417-5A2ECDE04C41}"/>
              </a:ext>
            </a:extLst>
          </p:cNvPr>
          <p:cNvSpPr txBox="1"/>
          <p:nvPr/>
        </p:nvSpPr>
        <p:spPr>
          <a:xfrm>
            <a:off x="126960" y="0"/>
            <a:ext cx="6801914" cy="584775"/>
          </a:xfrm>
          <a:prstGeom prst="rect">
            <a:avLst/>
          </a:prstGeom>
          <a:noFill/>
        </p:spPr>
        <p:txBody>
          <a:bodyPr wrap="square" rtlCol="0">
            <a:spAutoFit/>
          </a:bodyPr>
          <a:lstStyle/>
          <a:p>
            <a:r>
              <a:rPr lang="en-US" sz="3200" dirty="0"/>
              <a:t>USG MRR PROJECT TEMPLATE  FY 2026</a:t>
            </a:r>
          </a:p>
        </p:txBody>
      </p:sp>
      <p:sp>
        <p:nvSpPr>
          <p:cNvPr id="4" name="TextBox 3">
            <a:extLst>
              <a:ext uri="{FF2B5EF4-FFF2-40B4-BE49-F238E27FC236}">
                <a16:creationId xmlns:a16="http://schemas.microsoft.com/office/drawing/2014/main" id="{F8E1FFE8-DE13-B9C2-6CC2-63A21A3284A8}"/>
              </a:ext>
            </a:extLst>
          </p:cNvPr>
          <p:cNvSpPr txBox="1"/>
          <p:nvPr/>
        </p:nvSpPr>
        <p:spPr>
          <a:xfrm>
            <a:off x="243284" y="584775"/>
            <a:ext cx="5315478" cy="1077218"/>
          </a:xfrm>
          <a:prstGeom prst="rect">
            <a:avLst/>
          </a:prstGeom>
          <a:noFill/>
        </p:spPr>
        <p:txBody>
          <a:bodyPr wrap="square" rtlCol="0">
            <a:spAutoFit/>
          </a:bodyPr>
          <a:lstStyle/>
          <a:p>
            <a:r>
              <a:rPr lang="en-US" sz="2600" dirty="0"/>
              <a:t>NEW FEATURES</a:t>
            </a:r>
          </a:p>
          <a:p>
            <a:endParaRPr lang="en-US" sz="1200" dirty="0"/>
          </a:p>
          <a:p>
            <a:pPr marL="342900" indent="-342900">
              <a:buFont typeface="Arial" panose="020B0604020202020204" pitchFamily="34" charset="0"/>
              <a:buChar char="•"/>
            </a:pPr>
            <a:r>
              <a:rPr lang="en-US" sz="2600" dirty="0"/>
              <a:t>Project Priority Selection	</a:t>
            </a:r>
          </a:p>
        </p:txBody>
      </p:sp>
      <p:sp>
        <p:nvSpPr>
          <p:cNvPr id="2" name="Slide Number Placeholder 1">
            <a:extLst>
              <a:ext uri="{FF2B5EF4-FFF2-40B4-BE49-F238E27FC236}">
                <a16:creationId xmlns:a16="http://schemas.microsoft.com/office/drawing/2014/main" id="{6870DB06-58D8-18E2-46F9-B95B94981D36}"/>
              </a:ext>
            </a:extLst>
          </p:cNvPr>
          <p:cNvSpPr>
            <a:spLocks noGrp="1"/>
          </p:cNvSpPr>
          <p:nvPr>
            <p:ph type="sldNum" sz="quarter" idx="12"/>
          </p:nvPr>
        </p:nvSpPr>
        <p:spPr/>
        <p:txBody>
          <a:bodyPr/>
          <a:lstStyle/>
          <a:p>
            <a:fld id="{C99D3F54-A045-4CE0-BADB-AB1DCA143826}" type="slidenum">
              <a:rPr lang="en-US" smtClean="0"/>
              <a:t>6</a:t>
            </a:fld>
            <a:endParaRPr lang="en-US"/>
          </a:p>
        </p:txBody>
      </p:sp>
      <p:sp>
        <p:nvSpPr>
          <p:cNvPr id="6" name="TextBox 5">
            <a:extLst>
              <a:ext uri="{FF2B5EF4-FFF2-40B4-BE49-F238E27FC236}">
                <a16:creationId xmlns:a16="http://schemas.microsoft.com/office/drawing/2014/main" id="{38689255-9663-BA7A-2607-11D52AD2C027}"/>
              </a:ext>
            </a:extLst>
          </p:cNvPr>
          <p:cNvSpPr txBox="1"/>
          <p:nvPr/>
        </p:nvSpPr>
        <p:spPr>
          <a:xfrm>
            <a:off x="7033846" y="1590404"/>
            <a:ext cx="5158154" cy="5262979"/>
          </a:xfrm>
          <a:prstGeom prst="rect">
            <a:avLst/>
          </a:prstGeom>
          <a:noFill/>
        </p:spPr>
        <p:txBody>
          <a:bodyPr wrap="square" rtlCol="0">
            <a:spAutoFit/>
          </a:bodyPr>
          <a:lstStyle/>
          <a:p>
            <a:pPr marL="342900" indent="-342900">
              <a:buFont typeface="Arial" panose="020B0604020202020204" pitchFamily="34" charset="0"/>
              <a:buChar char="•"/>
            </a:pPr>
            <a:r>
              <a:rPr lang="en-US" sz="2100" dirty="0"/>
              <a:t>FY of proposed project funding and priority order within FY are selected in Cell E1 dropdown on each project tab</a:t>
            </a:r>
          </a:p>
          <a:p>
            <a:pPr marL="342900" indent="-342900">
              <a:buFont typeface="Arial" panose="020B0604020202020204" pitchFamily="34" charset="0"/>
              <a:buChar char="•"/>
            </a:pPr>
            <a:r>
              <a:rPr lang="en-US" sz="2100" dirty="0"/>
              <a:t>Dropdown will only allow selection of numbers that are not yet selected</a:t>
            </a:r>
          </a:p>
          <a:p>
            <a:pPr marL="342900" indent="-342900">
              <a:buFont typeface="Arial" panose="020B0604020202020204" pitchFamily="34" charset="0"/>
              <a:buChar char="•"/>
            </a:pPr>
            <a:r>
              <a:rPr lang="en-US" sz="2100" dirty="0"/>
              <a:t>Changing prioritization will automatically change the sheet tab name </a:t>
            </a:r>
            <a:r>
              <a:rPr lang="en-US" sz="2100" u="sng" dirty="0"/>
              <a:t>once you select any cell other than E1 (move the cursor to the project name cell to activate)</a:t>
            </a:r>
          </a:p>
          <a:p>
            <a:pPr marL="342900" indent="-342900">
              <a:buFont typeface="Arial" panose="020B0604020202020204" pitchFamily="34" charset="0"/>
              <a:buChar char="•"/>
            </a:pPr>
            <a:r>
              <a:rPr lang="en-US" sz="2100" dirty="0"/>
              <a:t>You can select available FY26 project priority numbers or one of 26 available placeholder project IDs (PH-A - PH-Z)</a:t>
            </a:r>
          </a:p>
          <a:p>
            <a:pPr marL="342900" indent="-342900">
              <a:buFont typeface="Arial" panose="020B0604020202020204" pitchFamily="34" charset="0"/>
              <a:buChar char="•"/>
            </a:pPr>
            <a:r>
              <a:rPr lang="en-US" sz="2100" dirty="0"/>
              <a:t>FY26 Projects must have key fields populated and be in sequential order beginning with #1 to populate the FY26 BOR summary	</a:t>
            </a:r>
          </a:p>
        </p:txBody>
      </p:sp>
      <p:pic>
        <p:nvPicPr>
          <p:cNvPr id="10" name="Picture 9">
            <a:extLst>
              <a:ext uri="{FF2B5EF4-FFF2-40B4-BE49-F238E27FC236}">
                <a16:creationId xmlns:a16="http://schemas.microsoft.com/office/drawing/2014/main" id="{7D21B5AE-73FA-7310-B2A2-59C7394A4B25}"/>
              </a:ext>
            </a:extLst>
          </p:cNvPr>
          <p:cNvPicPr>
            <a:picLocks noChangeAspect="1"/>
          </p:cNvPicPr>
          <p:nvPr/>
        </p:nvPicPr>
        <p:blipFill>
          <a:blip r:embed="rId2"/>
          <a:stretch>
            <a:fillRect/>
          </a:stretch>
        </p:blipFill>
        <p:spPr>
          <a:xfrm>
            <a:off x="126960" y="1661993"/>
            <a:ext cx="6276379" cy="4985238"/>
          </a:xfrm>
          <a:prstGeom prst="rect">
            <a:avLst/>
          </a:prstGeom>
        </p:spPr>
      </p:pic>
      <p:sp>
        <p:nvSpPr>
          <p:cNvPr id="8" name="Arrow: Right 7">
            <a:extLst>
              <a:ext uri="{FF2B5EF4-FFF2-40B4-BE49-F238E27FC236}">
                <a16:creationId xmlns:a16="http://schemas.microsoft.com/office/drawing/2014/main" id="{D3CCB752-24FA-7FDF-E49F-54C31EE1306B}"/>
              </a:ext>
            </a:extLst>
          </p:cNvPr>
          <p:cNvSpPr/>
          <p:nvPr/>
        </p:nvSpPr>
        <p:spPr>
          <a:xfrm rot="9523568">
            <a:off x="4337629" y="1811254"/>
            <a:ext cx="3086386" cy="871028"/>
          </a:xfrm>
          <a:prstGeom prst="rightArrow">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9138F8D5-C0BB-AB51-6083-6E9F52318804}"/>
              </a:ext>
            </a:extLst>
          </p:cNvPr>
          <p:cNvSpPr/>
          <p:nvPr/>
        </p:nvSpPr>
        <p:spPr>
          <a:xfrm rot="8864079">
            <a:off x="1756747" y="4721690"/>
            <a:ext cx="5902819" cy="415389"/>
          </a:xfrm>
          <a:prstGeom prst="rightArrow">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380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B3F7F3C-B702-4FA9-B417-5A2ECDE04C41}"/>
              </a:ext>
            </a:extLst>
          </p:cNvPr>
          <p:cNvSpPr txBox="1"/>
          <p:nvPr/>
        </p:nvSpPr>
        <p:spPr>
          <a:xfrm>
            <a:off x="126960" y="0"/>
            <a:ext cx="6801914" cy="584775"/>
          </a:xfrm>
          <a:prstGeom prst="rect">
            <a:avLst/>
          </a:prstGeom>
          <a:noFill/>
        </p:spPr>
        <p:txBody>
          <a:bodyPr wrap="square" rtlCol="0">
            <a:spAutoFit/>
          </a:bodyPr>
          <a:lstStyle/>
          <a:p>
            <a:r>
              <a:rPr lang="en-US" sz="3200" dirty="0"/>
              <a:t>USG MRR PROJECT TEMPLATE  FY 2026</a:t>
            </a:r>
          </a:p>
        </p:txBody>
      </p:sp>
      <p:sp>
        <p:nvSpPr>
          <p:cNvPr id="4" name="TextBox 3">
            <a:extLst>
              <a:ext uri="{FF2B5EF4-FFF2-40B4-BE49-F238E27FC236}">
                <a16:creationId xmlns:a16="http://schemas.microsoft.com/office/drawing/2014/main" id="{F8E1FFE8-DE13-B9C2-6CC2-63A21A3284A8}"/>
              </a:ext>
            </a:extLst>
          </p:cNvPr>
          <p:cNvSpPr txBox="1"/>
          <p:nvPr/>
        </p:nvSpPr>
        <p:spPr>
          <a:xfrm>
            <a:off x="175876" y="577722"/>
            <a:ext cx="5920124" cy="677108"/>
          </a:xfrm>
          <a:prstGeom prst="rect">
            <a:avLst/>
          </a:prstGeom>
          <a:noFill/>
        </p:spPr>
        <p:txBody>
          <a:bodyPr wrap="square" rtlCol="0">
            <a:spAutoFit/>
          </a:bodyPr>
          <a:lstStyle/>
          <a:p>
            <a:endParaRPr lang="en-US" sz="1200" dirty="0"/>
          </a:p>
          <a:p>
            <a:pPr marL="342900" indent="-342900">
              <a:buFont typeface="Arial" panose="020B0604020202020204" pitchFamily="34" charset="0"/>
              <a:buChar char="•"/>
            </a:pPr>
            <a:r>
              <a:rPr lang="en-US" sz="2600" dirty="0"/>
              <a:t>Project And Priority Review Summary</a:t>
            </a:r>
          </a:p>
        </p:txBody>
      </p:sp>
      <p:sp>
        <p:nvSpPr>
          <p:cNvPr id="2" name="Slide Number Placeholder 1">
            <a:extLst>
              <a:ext uri="{FF2B5EF4-FFF2-40B4-BE49-F238E27FC236}">
                <a16:creationId xmlns:a16="http://schemas.microsoft.com/office/drawing/2014/main" id="{6870DB06-58D8-18E2-46F9-B95B94981D36}"/>
              </a:ext>
            </a:extLst>
          </p:cNvPr>
          <p:cNvSpPr>
            <a:spLocks noGrp="1"/>
          </p:cNvSpPr>
          <p:nvPr>
            <p:ph type="sldNum" sz="quarter" idx="12"/>
          </p:nvPr>
        </p:nvSpPr>
        <p:spPr/>
        <p:txBody>
          <a:bodyPr/>
          <a:lstStyle/>
          <a:p>
            <a:fld id="{C99D3F54-A045-4CE0-BADB-AB1DCA143826}" type="slidenum">
              <a:rPr lang="en-US" smtClean="0"/>
              <a:t>7</a:t>
            </a:fld>
            <a:endParaRPr lang="en-US"/>
          </a:p>
        </p:txBody>
      </p:sp>
      <p:sp>
        <p:nvSpPr>
          <p:cNvPr id="6" name="TextBox 5">
            <a:extLst>
              <a:ext uri="{FF2B5EF4-FFF2-40B4-BE49-F238E27FC236}">
                <a16:creationId xmlns:a16="http://schemas.microsoft.com/office/drawing/2014/main" id="{38689255-9663-BA7A-2607-11D52AD2C027}"/>
              </a:ext>
            </a:extLst>
          </p:cNvPr>
          <p:cNvSpPr txBox="1"/>
          <p:nvPr/>
        </p:nvSpPr>
        <p:spPr>
          <a:xfrm>
            <a:off x="8653108" y="1215325"/>
            <a:ext cx="3581400" cy="3785652"/>
          </a:xfrm>
          <a:prstGeom prst="rect">
            <a:avLst/>
          </a:prstGeom>
          <a:noFill/>
        </p:spPr>
        <p:txBody>
          <a:bodyPr wrap="square" rtlCol="0">
            <a:spAutoFit/>
          </a:bodyPr>
          <a:lstStyle/>
          <a:p>
            <a:pPr marL="342900" indent="-342900">
              <a:buFont typeface="Arial" panose="020B0604020202020204" pitchFamily="34" charset="0"/>
              <a:buChar char="•"/>
            </a:pPr>
            <a:r>
              <a:rPr lang="en-US" sz="1600" dirty="0"/>
              <a:t>Summary review tool begins at A1 in blue font.</a:t>
            </a:r>
          </a:p>
          <a:p>
            <a:pPr marL="342900" indent="-342900">
              <a:buFont typeface="Arial" panose="020B0604020202020204" pitchFamily="34" charset="0"/>
              <a:buChar char="•"/>
            </a:pPr>
            <a:r>
              <a:rPr lang="en-US" sz="1600" dirty="0"/>
              <a:t>Summary automatically updates as edits are made in project tabs</a:t>
            </a:r>
          </a:p>
          <a:p>
            <a:pPr marL="342900" indent="-342900">
              <a:buFont typeface="Arial" panose="020B0604020202020204" pitchFamily="34" charset="0"/>
              <a:buChar char="•"/>
            </a:pPr>
            <a:r>
              <a:rPr lang="en-US" sz="1600" dirty="0"/>
              <a:t>FY23 projects must be sequential beginning with #1 – missing or incomplete FY23 projects are automatically noted in J1</a:t>
            </a:r>
          </a:p>
          <a:p>
            <a:pPr marL="342900" indent="-342900">
              <a:buFont typeface="Arial" panose="020B0604020202020204" pitchFamily="34" charset="0"/>
              <a:buChar char="•"/>
            </a:pPr>
            <a:r>
              <a:rPr lang="en-US" sz="1600" dirty="0"/>
              <a:t>Key fields that are missing in the individual FY23 project templates are highlighted in red.</a:t>
            </a:r>
          </a:p>
          <a:p>
            <a:pPr marL="342900" indent="-342900">
              <a:buFont typeface="Arial" panose="020B0604020202020204" pitchFamily="34" charset="0"/>
              <a:buChar char="•"/>
            </a:pPr>
            <a:r>
              <a:rPr lang="en-US" sz="1600" dirty="0"/>
              <a:t>Any missing key fields and their template cell reference are also identified in project specific notes in Col J</a:t>
            </a:r>
          </a:p>
        </p:txBody>
      </p:sp>
      <p:pic>
        <p:nvPicPr>
          <p:cNvPr id="5" name="Picture 4">
            <a:extLst>
              <a:ext uri="{FF2B5EF4-FFF2-40B4-BE49-F238E27FC236}">
                <a16:creationId xmlns:a16="http://schemas.microsoft.com/office/drawing/2014/main" id="{1811ADEF-B1B6-FB1F-977A-D41855E7B907}"/>
              </a:ext>
            </a:extLst>
          </p:cNvPr>
          <p:cNvPicPr>
            <a:picLocks noChangeAspect="1"/>
          </p:cNvPicPr>
          <p:nvPr/>
        </p:nvPicPr>
        <p:blipFill>
          <a:blip r:embed="rId2"/>
          <a:stretch>
            <a:fillRect/>
          </a:stretch>
        </p:blipFill>
        <p:spPr>
          <a:xfrm>
            <a:off x="93588" y="1687208"/>
            <a:ext cx="8517012" cy="3784509"/>
          </a:xfrm>
          <a:prstGeom prst="rect">
            <a:avLst/>
          </a:prstGeom>
        </p:spPr>
      </p:pic>
      <p:sp>
        <p:nvSpPr>
          <p:cNvPr id="12" name="Arrow: Right 11">
            <a:extLst>
              <a:ext uri="{FF2B5EF4-FFF2-40B4-BE49-F238E27FC236}">
                <a16:creationId xmlns:a16="http://schemas.microsoft.com/office/drawing/2014/main" id="{9138F8D5-C0BB-AB51-6083-6E9F52318804}"/>
              </a:ext>
            </a:extLst>
          </p:cNvPr>
          <p:cNvSpPr/>
          <p:nvPr/>
        </p:nvSpPr>
        <p:spPr>
          <a:xfrm rot="10800000">
            <a:off x="2495538" y="3047139"/>
            <a:ext cx="6444760" cy="518335"/>
          </a:xfrm>
          <a:prstGeom prst="rightArrow">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6C0BF169-7865-53CB-8D34-CD03F15D7D53}"/>
              </a:ext>
            </a:extLst>
          </p:cNvPr>
          <p:cNvSpPr/>
          <p:nvPr/>
        </p:nvSpPr>
        <p:spPr>
          <a:xfrm rot="10392705">
            <a:off x="5176472" y="2271613"/>
            <a:ext cx="3868615" cy="518335"/>
          </a:xfrm>
          <a:prstGeom prst="rightArrow">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D11F76DD-BF4D-4436-B1CE-79AAEA4F8D3D}"/>
              </a:ext>
            </a:extLst>
          </p:cNvPr>
          <p:cNvSpPr/>
          <p:nvPr/>
        </p:nvSpPr>
        <p:spPr>
          <a:xfrm rot="11719210">
            <a:off x="6115305" y="3526671"/>
            <a:ext cx="2767401" cy="518335"/>
          </a:xfrm>
          <a:prstGeom prst="rightArrow">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8774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B3F7F3C-B702-4FA9-B417-5A2ECDE04C41}"/>
              </a:ext>
            </a:extLst>
          </p:cNvPr>
          <p:cNvSpPr txBox="1"/>
          <p:nvPr/>
        </p:nvSpPr>
        <p:spPr>
          <a:xfrm>
            <a:off x="126960" y="0"/>
            <a:ext cx="6801914" cy="584775"/>
          </a:xfrm>
          <a:prstGeom prst="rect">
            <a:avLst/>
          </a:prstGeom>
          <a:noFill/>
        </p:spPr>
        <p:txBody>
          <a:bodyPr wrap="square" rtlCol="0">
            <a:spAutoFit/>
          </a:bodyPr>
          <a:lstStyle/>
          <a:p>
            <a:r>
              <a:rPr lang="en-US" sz="3200" dirty="0"/>
              <a:t>USG MRR PROJECT TEMPLATE  FY 2026</a:t>
            </a:r>
          </a:p>
        </p:txBody>
      </p:sp>
      <p:sp>
        <p:nvSpPr>
          <p:cNvPr id="4" name="TextBox 3">
            <a:extLst>
              <a:ext uri="{FF2B5EF4-FFF2-40B4-BE49-F238E27FC236}">
                <a16:creationId xmlns:a16="http://schemas.microsoft.com/office/drawing/2014/main" id="{F8E1FFE8-DE13-B9C2-6CC2-63A21A3284A8}"/>
              </a:ext>
            </a:extLst>
          </p:cNvPr>
          <p:cNvSpPr txBox="1"/>
          <p:nvPr/>
        </p:nvSpPr>
        <p:spPr>
          <a:xfrm>
            <a:off x="175876" y="577722"/>
            <a:ext cx="5920124" cy="677108"/>
          </a:xfrm>
          <a:prstGeom prst="rect">
            <a:avLst/>
          </a:prstGeom>
          <a:noFill/>
        </p:spPr>
        <p:txBody>
          <a:bodyPr wrap="square" rtlCol="0">
            <a:spAutoFit/>
          </a:bodyPr>
          <a:lstStyle/>
          <a:p>
            <a:endParaRPr lang="en-US" sz="1200" dirty="0"/>
          </a:p>
          <a:p>
            <a:pPr marL="342900" indent="-342900">
              <a:buFont typeface="Arial" panose="020B0604020202020204" pitchFamily="34" charset="0"/>
              <a:buChar char="•"/>
            </a:pPr>
            <a:r>
              <a:rPr lang="en-US" sz="2600" dirty="0"/>
              <a:t>Project And Priority Review Summary</a:t>
            </a:r>
          </a:p>
        </p:txBody>
      </p:sp>
      <p:sp>
        <p:nvSpPr>
          <p:cNvPr id="2" name="Slide Number Placeholder 1">
            <a:extLst>
              <a:ext uri="{FF2B5EF4-FFF2-40B4-BE49-F238E27FC236}">
                <a16:creationId xmlns:a16="http://schemas.microsoft.com/office/drawing/2014/main" id="{6870DB06-58D8-18E2-46F9-B95B94981D36}"/>
              </a:ext>
            </a:extLst>
          </p:cNvPr>
          <p:cNvSpPr>
            <a:spLocks noGrp="1"/>
          </p:cNvSpPr>
          <p:nvPr>
            <p:ph type="sldNum" sz="quarter" idx="12"/>
          </p:nvPr>
        </p:nvSpPr>
        <p:spPr/>
        <p:txBody>
          <a:bodyPr/>
          <a:lstStyle/>
          <a:p>
            <a:fld id="{C99D3F54-A045-4CE0-BADB-AB1DCA143826}" type="slidenum">
              <a:rPr lang="en-US" smtClean="0"/>
              <a:t>8</a:t>
            </a:fld>
            <a:endParaRPr lang="en-US"/>
          </a:p>
        </p:txBody>
      </p:sp>
      <p:sp>
        <p:nvSpPr>
          <p:cNvPr id="6" name="TextBox 5">
            <a:extLst>
              <a:ext uri="{FF2B5EF4-FFF2-40B4-BE49-F238E27FC236}">
                <a16:creationId xmlns:a16="http://schemas.microsoft.com/office/drawing/2014/main" id="{38689255-9663-BA7A-2607-11D52AD2C027}"/>
              </a:ext>
            </a:extLst>
          </p:cNvPr>
          <p:cNvSpPr txBox="1"/>
          <p:nvPr/>
        </p:nvSpPr>
        <p:spPr>
          <a:xfrm>
            <a:off x="8653108" y="1215325"/>
            <a:ext cx="3581400" cy="4278094"/>
          </a:xfrm>
          <a:prstGeom prst="rect">
            <a:avLst/>
          </a:prstGeom>
          <a:noFill/>
        </p:spPr>
        <p:txBody>
          <a:bodyPr wrap="square" rtlCol="0">
            <a:spAutoFit/>
          </a:bodyPr>
          <a:lstStyle/>
          <a:p>
            <a:pPr marL="342900" indent="-342900">
              <a:buFont typeface="Arial" panose="020B0604020202020204" pitchFamily="34" charset="0"/>
              <a:buChar char="•"/>
            </a:pPr>
            <a:r>
              <a:rPr lang="en-US" sz="1600" dirty="0"/>
              <a:t>The summary can be sorted – the easiest way to reset the project priorities in logical order is to use the “Quick Sort” in Cell K1 – “sort A-Z” to reset the summary projects in the following order:</a:t>
            </a:r>
          </a:p>
          <a:p>
            <a:pPr marL="800100" lvl="1" indent="-342900">
              <a:buAutoNum type="arabicPeriod"/>
            </a:pPr>
            <a:r>
              <a:rPr lang="en-US" sz="1600" dirty="0"/>
              <a:t>FY26 1-x</a:t>
            </a:r>
          </a:p>
          <a:p>
            <a:pPr marL="800100" lvl="1" indent="-342900">
              <a:buAutoNum type="arabicPeriod"/>
            </a:pPr>
            <a:r>
              <a:rPr lang="en-US" sz="1600" dirty="0"/>
              <a:t>Any previous FY projects</a:t>
            </a:r>
          </a:p>
          <a:p>
            <a:pPr marL="800100" lvl="1" indent="-342900">
              <a:buAutoNum type="arabicPeriod"/>
            </a:pPr>
            <a:r>
              <a:rPr lang="en-US" sz="1600" dirty="0"/>
              <a:t>Placeholders PH-A – PH-Z</a:t>
            </a:r>
          </a:p>
          <a:p>
            <a:pPr marL="800100" lvl="1" indent="-342900">
              <a:buFontTx/>
              <a:buAutoNum type="arabicPeriod"/>
            </a:pPr>
            <a:r>
              <a:rPr lang="en-US" sz="1600" dirty="0"/>
              <a:t>Blank New Project Tabs</a:t>
            </a:r>
          </a:p>
          <a:p>
            <a:pPr marL="285750" indent="-285750">
              <a:buFont typeface="Arial" panose="020B0604020202020204" pitchFamily="34" charset="0"/>
              <a:buChar char="•"/>
            </a:pPr>
            <a:r>
              <a:rPr lang="en-US" sz="1600" dirty="0"/>
              <a:t>Any FY26 project without key information (Project Type/Category/ Primary Scope, amount of MRR $ requested) will not carry over to the FY26 BOR summary in black font beginning in Column S</a:t>
            </a:r>
          </a:p>
          <a:p>
            <a:pPr marL="800100" lvl="1" indent="-342900">
              <a:buAutoNum type="arabicPeriod"/>
            </a:pPr>
            <a:endParaRPr lang="en-US" sz="1600" dirty="0"/>
          </a:p>
        </p:txBody>
      </p:sp>
      <p:pic>
        <p:nvPicPr>
          <p:cNvPr id="7" name="Picture 6">
            <a:extLst>
              <a:ext uri="{FF2B5EF4-FFF2-40B4-BE49-F238E27FC236}">
                <a16:creationId xmlns:a16="http://schemas.microsoft.com/office/drawing/2014/main" id="{5531D549-AE6B-CC65-594E-76463034A34C}"/>
              </a:ext>
            </a:extLst>
          </p:cNvPr>
          <p:cNvPicPr>
            <a:picLocks noChangeAspect="1"/>
          </p:cNvPicPr>
          <p:nvPr/>
        </p:nvPicPr>
        <p:blipFill>
          <a:blip r:embed="rId2"/>
          <a:stretch>
            <a:fillRect/>
          </a:stretch>
        </p:blipFill>
        <p:spPr>
          <a:xfrm>
            <a:off x="85181" y="1693927"/>
            <a:ext cx="8525419" cy="3784509"/>
          </a:xfrm>
          <a:prstGeom prst="rect">
            <a:avLst/>
          </a:prstGeom>
        </p:spPr>
      </p:pic>
      <p:sp>
        <p:nvSpPr>
          <p:cNvPr id="13" name="Arrow: Right 12">
            <a:extLst>
              <a:ext uri="{FF2B5EF4-FFF2-40B4-BE49-F238E27FC236}">
                <a16:creationId xmlns:a16="http://schemas.microsoft.com/office/drawing/2014/main" id="{6C0BF169-7865-53CB-8D34-CD03F15D7D53}"/>
              </a:ext>
            </a:extLst>
          </p:cNvPr>
          <p:cNvSpPr/>
          <p:nvPr/>
        </p:nvSpPr>
        <p:spPr>
          <a:xfrm rot="12632294">
            <a:off x="7886965" y="3408419"/>
            <a:ext cx="1129210" cy="518335"/>
          </a:xfrm>
          <a:prstGeom prst="rightArrow">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91D3B1F7-95DD-3065-2C95-38CC111C014B}"/>
              </a:ext>
            </a:extLst>
          </p:cNvPr>
          <p:cNvSpPr/>
          <p:nvPr/>
        </p:nvSpPr>
        <p:spPr>
          <a:xfrm rot="8653177">
            <a:off x="6244028" y="1948471"/>
            <a:ext cx="2921085" cy="470619"/>
          </a:xfrm>
          <a:prstGeom prst="rightArrow">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8880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B3F7F3C-B702-4FA9-B417-5A2ECDE04C41}"/>
              </a:ext>
            </a:extLst>
          </p:cNvPr>
          <p:cNvSpPr txBox="1"/>
          <p:nvPr/>
        </p:nvSpPr>
        <p:spPr>
          <a:xfrm>
            <a:off x="114300" y="10630"/>
            <a:ext cx="11939954" cy="1154162"/>
          </a:xfrm>
          <a:prstGeom prst="rect">
            <a:avLst/>
          </a:prstGeom>
          <a:noFill/>
        </p:spPr>
        <p:txBody>
          <a:bodyPr wrap="square" rtlCol="0">
            <a:spAutoFit/>
          </a:bodyPr>
          <a:lstStyle/>
          <a:p>
            <a:pPr>
              <a:spcAft>
                <a:spcPts val="600"/>
              </a:spcAft>
            </a:pPr>
            <a:r>
              <a:rPr lang="en-US" sz="3200" dirty="0"/>
              <a:t>USG MRR PROJECT TEMPLATE  FY 2026</a:t>
            </a:r>
            <a:endParaRPr lang="en-US" sz="1600" dirty="0"/>
          </a:p>
          <a:p>
            <a:pPr>
              <a:spcAft>
                <a:spcPts val="600"/>
              </a:spcAft>
            </a:pPr>
            <a:r>
              <a:rPr lang="en-US" sz="3200" dirty="0"/>
              <a:t>Template Navigation Aids</a:t>
            </a:r>
          </a:p>
        </p:txBody>
      </p:sp>
      <p:sp>
        <p:nvSpPr>
          <p:cNvPr id="2" name="Slide Number Placeholder 1">
            <a:extLst>
              <a:ext uri="{FF2B5EF4-FFF2-40B4-BE49-F238E27FC236}">
                <a16:creationId xmlns:a16="http://schemas.microsoft.com/office/drawing/2014/main" id="{FCC29676-374B-6D34-7C4C-2174E13F5F19}"/>
              </a:ext>
            </a:extLst>
          </p:cNvPr>
          <p:cNvSpPr>
            <a:spLocks noGrp="1"/>
          </p:cNvSpPr>
          <p:nvPr>
            <p:ph type="sldNum" sz="quarter" idx="12"/>
          </p:nvPr>
        </p:nvSpPr>
        <p:spPr/>
        <p:txBody>
          <a:bodyPr/>
          <a:lstStyle/>
          <a:p>
            <a:fld id="{C99D3F54-A045-4CE0-BADB-AB1DCA143826}" type="slidenum">
              <a:rPr lang="en-US" smtClean="0"/>
              <a:t>9</a:t>
            </a:fld>
            <a:endParaRPr lang="en-US"/>
          </a:p>
        </p:txBody>
      </p:sp>
      <p:sp>
        <p:nvSpPr>
          <p:cNvPr id="6" name="TextBox 5">
            <a:extLst>
              <a:ext uri="{FF2B5EF4-FFF2-40B4-BE49-F238E27FC236}">
                <a16:creationId xmlns:a16="http://schemas.microsoft.com/office/drawing/2014/main" id="{BFC30CBC-AE10-C01D-5340-2231A8B76FDC}"/>
              </a:ext>
            </a:extLst>
          </p:cNvPr>
          <p:cNvSpPr txBox="1"/>
          <p:nvPr/>
        </p:nvSpPr>
        <p:spPr>
          <a:xfrm>
            <a:off x="114300" y="1615396"/>
            <a:ext cx="6063632" cy="2985433"/>
          </a:xfrm>
          <a:prstGeom prst="rect">
            <a:avLst/>
          </a:prstGeom>
          <a:noFill/>
        </p:spPr>
        <p:txBody>
          <a:bodyPr wrap="square" rtlCol="0">
            <a:spAutoFit/>
          </a:bodyPr>
          <a:lstStyle/>
          <a:p>
            <a:r>
              <a:rPr lang="en-US" sz="2800" dirty="0"/>
              <a:t>To go directly to a specific tab:</a:t>
            </a:r>
          </a:p>
          <a:p>
            <a:endParaRPr lang="en-US" sz="2000" dirty="0"/>
          </a:p>
          <a:p>
            <a:pPr marL="457200" indent="-457200">
              <a:buAutoNum type="alphaLcPeriod"/>
            </a:pPr>
            <a:r>
              <a:rPr lang="en-US" sz="2000" dirty="0"/>
              <a:t>Right Click between the arrows on the navigation menu in lower right corner of screen</a:t>
            </a:r>
          </a:p>
          <a:p>
            <a:pPr marL="457200" indent="-457200">
              <a:buAutoNum type="alphaLcPeriod"/>
            </a:pPr>
            <a:endParaRPr lang="en-US" sz="2000" dirty="0"/>
          </a:p>
          <a:p>
            <a:pPr marL="457200" indent="-457200">
              <a:buAutoNum type="alphaLcPeriod"/>
            </a:pPr>
            <a:endParaRPr lang="en-US" sz="2000" dirty="0"/>
          </a:p>
          <a:p>
            <a:endParaRPr lang="en-US" sz="2000" dirty="0"/>
          </a:p>
          <a:p>
            <a:r>
              <a:rPr lang="en-US" sz="2000" dirty="0"/>
              <a:t>b.     Highlight desired tab and left click “OK”</a:t>
            </a:r>
          </a:p>
          <a:p>
            <a:endParaRPr lang="en-US" sz="2000" dirty="0"/>
          </a:p>
        </p:txBody>
      </p:sp>
      <p:pic>
        <p:nvPicPr>
          <p:cNvPr id="4" name="Picture 3">
            <a:extLst>
              <a:ext uri="{FF2B5EF4-FFF2-40B4-BE49-F238E27FC236}">
                <a16:creationId xmlns:a16="http://schemas.microsoft.com/office/drawing/2014/main" id="{F454F7F7-6E46-DEEA-915E-556FCFBE4BB4}"/>
              </a:ext>
            </a:extLst>
          </p:cNvPr>
          <p:cNvPicPr>
            <a:picLocks noChangeAspect="1"/>
          </p:cNvPicPr>
          <p:nvPr/>
        </p:nvPicPr>
        <p:blipFill rotWithShape="1">
          <a:blip r:embed="rId2"/>
          <a:srcRect t="65168" r="19225"/>
          <a:stretch/>
        </p:blipFill>
        <p:spPr>
          <a:xfrm>
            <a:off x="6525779" y="842481"/>
            <a:ext cx="5411245" cy="2388742"/>
          </a:xfrm>
          <a:prstGeom prst="rect">
            <a:avLst/>
          </a:prstGeom>
        </p:spPr>
      </p:pic>
      <p:sp>
        <p:nvSpPr>
          <p:cNvPr id="8" name="Arrow: Right 7">
            <a:extLst>
              <a:ext uri="{FF2B5EF4-FFF2-40B4-BE49-F238E27FC236}">
                <a16:creationId xmlns:a16="http://schemas.microsoft.com/office/drawing/2014/main" id="{F79A2F27-4E7B-14A0-4CF8-2124D5F2D436}"/>
              </a:ext>
            </a:extLst>
          </p:cNvPr>
          <p:cNvSpPr/>
          <p:nvPr/>
        </p:nvSpPr>
        <p:spPr>
          <a:xfrm>
            <a:off x="4670848" y="2641265"/>
            <a:ext cx="2208405" cy="518335"/>
          </a:xfrm>
          <a:prstGeom prst="rightArrow">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42A58B7-7759-243D-1101-6F334A5EE23B}"/>
              </a:ext>
            </a:extLst>
          </p:cNvPr>
          <p:cNvPicPr>
            <a:picLocks noChangeAspect="1"/>
          </p:cNvPicPr>
          <p:nvPr/>
        </p:nvPicPr>
        <p:blipFill rotWithShape="1">
          <a:blip r:embed="rId3"/>
          <a:srcRect t="44399" r="31988"/>
          <a:stretch/>
        </p:blipFill>
        <p:spPr>
          <a:xfrm>
            <a:off x="6744092" y="3547845"/>
            <a:ext cx="4609708" cy="3310155"/>
          </a:xfrm>
          <a:prstGeom prst="rect">
            <a:avLst/>
          </a:prstGeom>
        </p:spPr>
      </p:pic>
      <p:sp>
        <p:nvSpPr>
          <p:cNvPr id="11" name="Arrow: Right 10">
            <a:extLst>
              <a:ext uri="{FF2B5EF4-FFF2-40B4-BE49-F238E27FC236}">
                <a16:creationId xmlns:a16="http://schemas.microsoft.com/office/drawing/2014/main" id="{C6363307-F24F-BAE2-4C6B-1719CB686640}"/>
              </a:ext>
            </a:extLst>
          </p:cNvPr>
          <p:cNvSpPr/>
          <p:nvPr/>
        </p:nvSpPr>
        <p:spPr>
          <a:xfrm rot="1272948">
            <a:off x="4711570" y="4229437"/>
            <a:ext cx="2123717" cy="518335"/>
          </a:xfrm>
          <a:prstGeom prst="rightArrow">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6012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2280</TotalTime>
  <Words>1791</Words>
  <Application>Microsoft Office PowerPoint</Application>
  <PresentationFormat>Widescreen</PresentationFormat>
  <Paragraphs>428</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S. Travis</dc:creator>
  <cp:lastModifiedBy>Alan S. Travis</cp:lastModifiedBy>
  <cp:revision>27</cp:revision>
  <dcterms:created xsi:type="dcterms:W3CDTF">2021-04-20T12:36:07Z</dcterms:created>
  <dcterms:modified xsi:type="dcterms:W3CDTF">2025-05-05T20:56:52Z</dcterms:modified>
</cp:coreProperties>
</file>