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8" r:id="rId5"/>
    <p:sldId id="275" r:id="rId6"/>
    <p:sldId id="256" r:id="rId7"/>
    <p:sldId id="287" r:id="rId8"/>
    <p:sldId id="262" r:id="rId9"/>
    <p:sldId id="264" r:id="rId10"/>
    <p:sldId id="282" r:id="rId11"/>
    <p:sldId id="292" r:id="rId12"/>
    <p:sldId id="291" r:id="rId13"/>
    <p:sldId id="271" r:id="rId14"/>
    <p:sldId id="290" r:id="rId15"/>
    <p:sldId id="289" r:id="rId16"/>
    <p:sldId id="272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4C560"/>
    <a:srgbClr val="E99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67" autoAdjust="0"/>
  </p:normalViewPr>
  <p:slideViewPr>
    <p:cSldViewPr snapToGrid="0" snapToObjects="1">
      <p:cViewPr varScale="1">
        <p:scale>
          <a:sx n="84" d="100"/>
          <a:sy n="84" d="100"/>
        </p:scale>
        <p:origin x="-2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2E82C-255B-AF46-B748-A66F87AB8506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4C351-2BE2-AD45-931E-E3CAF649C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9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22B17-6DC9-944C-94B3-E1E4C459216A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CE3DB-0BEB-374F-A3B8-59D7B72B1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96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47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[Tabitha: please arrange as you see fit]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May</a:t>
            </a:r>
            <a:r>
              <a:rPr lang="en-US" baseline="0" dirty="0" smtClean="0"/>
              <a:t> want Jennifer to discuss the College Board’s Affinity Network which has been working for the past year on this very thing with UGA, GA Perimeter and Gwinnett County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03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Jennifer leads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Guided pathways – offers ideas at institution</a:t>
            </a:r>
            <a:r>
              <a:rPr lang="en-US" baseline="0" dirty="0" smtClean="0"/>
              <a:t> level for guiding student choices and progression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Four steps – has information on new models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Next Gen Hub – a website dedicated to priming the institutional pump for innovative student supports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5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Jennifer leads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[open to other suggestions here….]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0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thinking that I’ll answer the two</a:t>
            </a:r>
            <a:r>
              <a:rPr lang="en-US" baseline="0" dirty="0" smtClean="0"/>
              <a:t> already-sent-in questions during the RFP basics.  I was having trouble figuring our our segue from basics to discussion without getting off-base because I think, inevitably, people will ask about the categories.  Happy to adjust though if you all want 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8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Welcome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Describe IHE / Role with Incubator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Overview of Agenda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Survey Questions via WIMBA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How the incubator fits into the overall scheme of CCG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18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Jennifer leads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RFP</a:t>
            </a:r>
            <a:r>
              <a:rPr lang="en-US" baseline="0" dirty="0" smtClean="0"/>
              <a:t> specifically details what we want on each page of application; streamlined to get pertinent information without being onerous; remember to follow state, BOR, and institutional policies and procedures related to expenditure of state funds; these are ONE-TIME funds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Note that applicants will get an e-mail acknowledging their submission within 24 hours or by</a:t>
            </a:r>
            <a:r>
              <a:rPr lang="en-US" baseline="0" dirty="0" smtClean="0"/>
              <a:t> 5:30 p.m. on 4/8 – whichever is earlier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Note review of applications will be done by</a:t>
            </a:r>
            <a:r>
              <a:rPr lang="en-US" baseline="0" dirty="0" smtClean="0"/>
              <a:t> panel of peers; two separate panels – one for each funding category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9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Jennifer leads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[USG:  my thought is that staff [me and someone else at IHE] would provide</a:t>
            </a:r>
            <a:r>
              <a:rPr lang="en-US" baseline="0" dirty="0" smtClean="0"/>
              <a:t> a synopsis of the application as well as a filled-out rubric for the advisory panel.  The panel would then discuss the ratings and decide which ones to fund.]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51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Art:  not sure what level of detail you want for this slide….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Might want to mention here that institutions</a:t>
            </a:r>
            <a:r>
              <a:rPr lang="en-US" baseline="0" dirty="0" smtClean="0"/>
              <a:t> are free to partner with TCSG institutions or other partners, but funding levels will remain the same and the USG institution must be the primary applicant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17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Jennifer leads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Guided pathways – offers ideas at institution</a:t>
            </a:r>
            <a:r>
              <a:rPr lang="en-US" baseline="0" dirty="0" smtClean="0"/>
              <a:t> level for guiding student choices and progression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Four steps – has information on new models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Next Gen Hub – a website dedicated to priming the institutional pump for innovative student supports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5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Jennifer leads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Guided pathways – offers ideas at institution</a:t>
            </a:r>
            <a:r>
              <a:rPr lang="en-US" baseline="0" dirty="0" smtClean="0"/>
              <a:t> level for guiding student choices and progression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Four steps – has information on new models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Next Gen Hub – a website dedicated to priming the institutional pump for innovative student supports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CE3DB-0BEB-374F-A3B8-59D7B72B19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4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FAEA-D608-BF46-99C2-DF9FD890F1B0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3D0D-F091-4242-9B08-D2BFEBB34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5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0070A-7BEC-2846-B784-39FE957837DC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81F1-DAD5-6F46-8BA0-3FF0047AE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6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0DC2-3984-7C46-BD75-C348FE54892B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B60F-BEC9-7840-B3DD-A63309A10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9B10-86F1-7A4B-ADA5-D8BF519B2C4A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701A-7558-7B4A-BDB7-EA6533F7D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7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A3F0-5AB6-4247-9817-CF615761E372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3B5E-72F0-D94D-BB0D-D04466217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5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92970-0CCB-8648-A91A-17878A447E6C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741D-28DF-DC46-9605-E13711C5B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1371-B66B-0B46-B34C-568B899A481D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5180-B942-8645-9AC4-F696EC05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0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963E-9BDC-CD4B-A57B-758D1EE5769D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7DA-5B07-3740-8A6C-61E6843E2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2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2587-EE20-3E4F-93A0-29A921F6BE33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BDC6-8434-844C-969A-3A1B95467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4D64-3C0A-D148-B9FA-389A1DE57301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352A-E2F4-8547-9B7E-01A50C0DB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11063-2274-D34C-89F0-C67B82E8A898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C8FC-D36A-C940-9755-429314644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7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84170E-D7EB-5943-8201-CF2E34AAF889}" type="datetimeFigureOut">
              <a:rPr lang="en-US"/>
              <a:pPr>
                <a:defRPr/>
              </a:pPr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AD281C-0747-7B41-AE38-025E989C3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dvocacy.collegeboard.org/affinity-network" TargetMode="External"/><Relationship Id="rId4" Type="http://schemas.openxmlformats.org/officeDocument/2006/relationships/hyperlink" Target="https://www.georgiastandards.org/Pages/default.aspx" TargetMode="External"/><Relationship Id="rId5" Type="http://schemas.openxmlformats.org/officeDocument/2006/relationships/hyperlink" Target="http://www.corestandards.org/" TargetMode="External"/><Relationship Id="rId6" Type="http://schemas.openxmlformats.org/officeDocument/2006/relationships/hyperlink" Target="http://www.achieve.org/achieving-common-core" TargetMode="External"/><Relationship Id="rId7" Type="http://schemas.openxmlformats.org/officeDocument/2006/relationships/hyperlink" Target="http://tlc.eku.edu/carte-key-document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rippner@uga.edu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rippner@uga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jrippner@uga.ed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use.edu/ero/article/action-analytics-measuring-and-improving-performance-matters-higher-education" TargetMode="External"/><Relationship Id="rId4" Type="http://schemas.openxmlformats.org/officeDocument/2006/relationships/hyperlink" Target="http://net.educause.edu/ir/library/pdf/PUB9012.pdf" TargetMode="External"/><Relationship Id="rId5" Type="http://schemas.openxmlformats.org/officeDocument/2006/relationships/hyperlink" Target="http://www.americanprogress.org/issues/labor/news/2012/02/07/11114/open-educational-resources/" TargetMode="External"/><Relationship Id="rId6" Type="http://schemas.openxmlformats.org/officeDocument/2006/relationships/hyperlink" Target="http://creativecommons.org/education" TargetMode="External"/><Relationship Id="rId7" Type="http://schemas.openxmlformats.org/officeDocument/2006/relationships/hyperlink" Target="http://wiki.creativecommons.org/OER_Case_Studies" TargetMode="External"/><Relationship Id="rId8" Type="http://schemas.openxmlformats.org/officeDocument/2006/relationships/hyperlink" Target="http://leap.aacu.org/toolkit/" TargetMode="External"/><Relationship Id="rId9" Type="http://schemas.openxmlformats.org/officeDocument/2006/relationships/hyperlink" Target="http://www.americanprogress.org/issues/higher-education/news/2012/06/08/11725/the-opportunities-and-challenges-of-competency-based-education/" TargetMode="External"/><Relationship Id="rId10" Type="http://schemas.openxmlformats.org/officeDocument/2006/relationships/hyperlink" Target="http://www.thecb.state.tx.us/index.cfm?objectid=8FFC700A-D9F8-57C3-CD178199FADC8CD4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ft.vanderbilt.edu/teaching-guides/online-education/moocs/" TargetMode="External"/><Relationship Id="rId4" Type="http://schemas.openxmlformats.org/officeDocument/2006/relationships/hyperlink" Target="http://articles.baltimoresun.com/2012-12-29/news/bs-md-usm-online-learning-20121229_1_online-courses-coursera-university-system" TargetMode="External"/><Relationship Id="rId5" Type="http://schemas.openxmlformats.org/officeDocument/2006/relationships/hyperlink" Target="http://www.waketech.edu/introductory-algebra-review-mooc" TargetMode="External"/><Relationship Id="rId6" Type="http://schemas.openxmlformats.org/officeDocument/2006/relationships/hyperlink" Target="http://blog.blackboard.com/company/featured/community-college-wins-gates-foundation-grant-for-dev-math-mooc/" TargetMode="External"/><Relationship Id="rId7" Type="http://schemas.openxmlformats.org/officeDocument/2006/relationships/hyperlink" Target="http://www.bhcc.mass.edu/edx" TargetMode="External"/><Relationship Id="rId8" Type="http://schemas.openxmlformats.org/officeDocument/2006/relationships/hyperlink" Target="https://www.coursera.org/" TargetMode="External"/><Relationship Id="rId9" Type="http://schemas.openxmlformats.org/officeDocument/2006/relationships/hyperlink" Target="https://www.udacity.com/" TargetMode="External"/><Relationship Id="rId10" Type="http://schemas.openxmlformats.org/officeDocument/2006/relationships/hyperlink" Target="https://www.edx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56700" cy="4151313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4C560"/>
              </a:solidFill>
            </a:endParaRPr>
          </a:p>
        </p:txBody>
      </p:sp>
      <p:pic>
        <p:nvPicPr>
          <p:cNvPr id="13314" name="Picture 3" descr="BOR_logo_black(2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7261" y="4752975"/>
            <a:ext cx="1737452" cy="174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5100" y="1245534"/>
            <a:ext cx="636424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Helvetica Light"/>
                <a:ea typeface="+mn-ea"/>
                <a:cs typeface="Helvetica"/>
              </a:rPr>
              <a:t>INCUBATOR FOR </a:t>
            </a:r>
            <a:endParaRPr lang="en-US" sz="4000" b="1" dirty="0">
              <a:solidFill>
                <a:schemeClr val="bg1"/>
              </a:solidFill>
              <a:latin typeface="Helvetica Light"/>
              <a:ea typeface="+mn-ea"/>
              <a:cs typeface="Helvetic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bg1"/>
                </a:solidFill>
                <a:latin typeface="Helvetica Light"/>
                <a:ea typeface="+mn-ea"/>
                <a:cs typeface="Helvetica"/>
              </a:rPr>
              <a:t>COLLEGE COMPLETION</a:t>
            </a:r>
            <a:r>
              <a:rPr lang="en-US" sz="4000" b="1" dirty="0">
                <a:solidFill>
                  <a:schemeClr val="bg1"/>
                </a:solidFill>
                <a:latin typeface="Helvetica Light"/>
                <a:ea typeface="+mn-ea"/>
                <a:cs typeface="Helvetica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6335713"/>
            <a:ext cx="1735953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"/>
              </a:rPr>
              <a:t>March 13, 2013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82" y="5664212"/>
            <a:ext cx="2924279" cy="671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528" y="5091127"/>
            <a:ext cx="1293355" cy="81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9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715060" y="1783764"/>
            <a:ext cx="4198472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Award Categories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0767" y="192096"/>
            <a:ext cx="8213233" cy="4955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404040"/>
                </a:solidFill>
                <a:latin typeface="Helvetica"/>
                <a:cs typeface="Helvetica"/>
              </a:rPr>
              <a:t>Category </a:t>
            </a:r>
            <a:r>
              <a:rPr lang="en-US" sz="2800" b="1" dirty="0" smtClean="0">
                <a:solidFill>
                  <a:srgbClr val="404040"/>
                </a:solidFill>
                <a:latin typeface="Helvetica"/>
                <a:cs typeface="Helvetica"/>
              </a:rPr>
              <a:t>2:  Planning for Success in Gateway Courses</a:t>
            </a:r>
            <a:endParaRPr lang="en-US" sz="2800" b="1" dirty="0">
              <a:solidFill>
                <a:srgbClr val="404040"/>
              </a:solidFill>
              <a:latin typeface="Helvetica"/>
              <a:cs typeface="Helvetica"/>
            </a:endParaRPr>
          </a:p>
          <a:p>
            <a:endParaRPr lang="en-US" sz="2000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2400" dirty="0">
                <a:solidFill>
                  <a:srgbClr val="404040"/>
                </a:solidFill>
                <a:latin typeface="Helvetica Light"/>
                <a:cs typeface="Helvetica Light"/>
              </a:rPr>
              <a:t>Estimated four awardees </a:t>
            </a:r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between $5K - $7K </a:t>
            </a:r>
            <a:r>
              <a:rPr lang="en-US" sz="2400" dirty="0">
                <a:solidFill>
                  <a:srgbClr val="404040"/>
                </a:solidFill>
                <a:latin typeface="Helvetica Light"/>
                <a:cs typeface="Helvetica Light"/>
              </a:rPr>
              <a:t>each</a:t>
            </a:r>
          </a:p>
          <a:p>
            <a:endParaRPr lang="en-US" sz="2400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Designed for faculty driven work around aligning curriculum and expectations with the new Common Core Georgia Performance Standards</a:t>
            </a:r>
          </a:p>
          <a:p>
            <a:endParaRPr lang="en-US" sz="2400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Must have a K-12 partner or resource</a:t>
            </a:r>
          </a:p>
          <a:p>
            <a:endParaRPr lang="en-US" sz="2400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Must involve curriculum alignment of gateway math and/or English courses</a:t>
            </a:r>
            <a:endParaRPr lang="en-US" sz="2400" dirty="0">
              <a:solidFill>
                <a:srgbClr val="404040"/>
              </a:solidFill>
              <a:latin typeface="Helvetica Light"/>
              <a:cs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8239" y="6460866"/>
            <a:ext cx="4185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Tabitha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Press, University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System of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Georgia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631462" y="2333657"/>
            <a:ext cx="603127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Resources and Examples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398" y="74972"/>
            <a:ext cx="804343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404040"/>
                </a:solidFill>
                <a:latin typeface="Helvetica"/>
                <a:cs typeface="Helvetica"/>
              </a:rPr>
              <a:t>College Board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Affinity </a:t>
            </a: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Network Overview </a:t>
            </a:r>
          </a:p>
          <a:p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  <a:hlinkClick r:id="rId3"/>
              </a:rPr>
              <a:t>http</a:t>
            </a: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  <a:hlinkClick r:id="rId3"/>
              </a:rPr>
              <a:t>://advocacy.collegeboard.org/affinity-</a:t>
            </a: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  <a:hlinkClick r:id="rId3"/>
              </a:rPr>
              <a:t>network</a:t>
            </a: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 </a:t>
            </a:r>
          </a:p>
          <a:p>
            <a:endParaRPr lang="en-US" sz="1600" dirty="0" smtClean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endParaRPr lang="en-US" sz="1600" u="sng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1600" b="1" dirty="0">
                <a:solidFill>
                  <a:srgbClr val="404040"/>
                </a:solidFill>
                <a:latin typeface="Helvetica"/>
                <a:cs typeface="Helvetica"/>
              </a:rPr>
              <a:t>Common Core Standards Resources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Georgia’s </a:t>
            </a: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Common Core Standards Resources </a:t>
            </a:r>
            <a:r>
              <a:rPr lang="en-US" sz="1600" u="sng" dirty="0">
                <a:solidFill>
                  <a:srgbClr val="404040"/>
                </a:solidFill>
                <a:latin typeface="Helvetica Light"/>
                <a:cs typeface="Helvetica Light"/>
                <a:hlinkClick r:id="rId4"/>
              </a:rPr>
              <a:t>https://www.georgiastandards.org/Pages/default.aspx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Official </a:t>
            </a: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Common Core State Standards Initiative  </a:t>
            </a:r>
            <a:r>
              <a:rPr lang="en-US" sz="1600" u="sng" dirty="0">
                <a:solidFill>
                  <a:srgbClr val="404040"/>
                </a:solidFill>
                <a:latin typeface="Helvetica Light"/>
                <a:cs typeface="Helvetica Light"/>
                <a:hlinkClick r:id="rId5"/>
              </a:rPr>
              <a:t>http://www.corestandards.org/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Achieve</a:t>
            </a: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’ s Common Core Resources </a:t>
            </a:r>
            <a:r>
              <a:rPr lang="en-US" sz="16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Page </a:t>
            </a:r>
            <a:r>
              <a:rPr lang="en-US" sz="1600" u="sng" dirty="0">
                <a:solidFill>
                  <a:srgbClr val="404040"/>
                </a:solidFill>
                <a:latin typeface="Helvetica Light"/>
                <a:cs typeface="Helvetica Light"/>
                <a:hlinkClick r:id="rId6"/>
              </a:rPr>
              <a:t>http://www.achieve.org/achieving-common-</a:t>
            </a:r>
            <a:r>
              <a:rPr lang="en-US" sz="1600" u="sng" dirty="0" smtClean="0">
                <a:solidFill>
                  <a:srgbClr val="404040"/>
                </a:solidFill>
                <a:latin typeface="Helvetica Light"/>
                <a:cs typeface="Helvetica Light"/>
                <a:hlinkClick r:id="rId6"/>
              </a:rPr>
              <a:t>core</a:t>
            </a:r>
            <a:endParaRPr lang="en-US" sz="1600" u="sng" dirty="0" smtClean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endParaRPr lang="en-US" sz="1600" u="sng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endParaRPr lang="en-US" sz="1600" u="sng" dirty="0" smtClean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1600" b="1" dirty="0">
                <a:solidFill>
                  <a:srgbClr val="404040"/>
                </a:solidFill>
                <a:latin typeface="Helvetica"/>
                <a:cs typeface="Helvetica"/>
              </a:rPr>
              <a:t>Eastern Kentucky’s Curriculum Alignment for Retention and Transition at Eastern Kentucky University      </a:t>
            </a: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           </a:t>
            </a:r>
          </a:p>
          <a:p>
            <a:r>
              <a:rPr lang="en-US" sz="1600" u="sng" dirty="0">
                <a:solidFill>
                  <a:srgbClr val="404040"/>
                </a:solidFill>
                <a:latin typeface="Helvetica Light"/>
                <a:cs typeface="Helvetica Light"/>
                <a:hlinkClick r:id="rId7"/>
              </a:rPr>
              <a:t>http://tlc.eku.edu/carte-key-documents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Small professional development communities by content area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 Light"/>
                <a:cs typeface="Helvetica Light"/>
              </a:rPr>
              <a:t>Faculty driven work, aligned course syllabi to common core standards</a:t>
            </a:r>
          </a:p>
          <a:p>
            <a:endParaRPr lang="en-US" sz="1600" u="sng" dirty="0">
              <a:solidFill>
                <a:srgbClr val="404040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4556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727807" y="2796510"/>
            <a:ext cx="6223970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   Questions and Discussion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0980" y="677835"/>
            <a:ext cx="76498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What are some areas that are “prime” for exploration either at your institution or in higher education generally? 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Do you see the incubator funds fueling exploration into these areas? If so, how?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Are there data gaps that could be barriers to developing an effective project? </a:t>
            </a:r>
            <a:endParaRPr lang="en-US" sz="20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How do we best share what is being learned during these projects?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Additional questions?</a:t>
            </a:r>
            <a:endParaRPr lang="en-US" sz="2000" dirty="0"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endParaRPr lang="en-US" sz="2000" dirty="0"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4556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56700" cy="4151313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4C560"/>
              </a:solidFill>
            </a:endParaRPr>
          </a:p>
        </p:txBody>
      </p:sp>
      <p:pic>
        <p:nvPicPr>
          <p:cNvPr id="25602" name="Picture 3" descr="BOR_logo_black(2)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4475" y="4752975"/>
            <a:ext cx="1900238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5100" y="752475"/>
            <a:ext cx="2554288" cy="6302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>
                <a:solidFill>
                  <a:schemeClr val="bg1"/>
                </a:solidFill>
                <a:latin typeface="Helvetica"/>
                <a:ea typeface="+mn-ea"/>
                <a:cs typeface="Helvetica"/>
              </a:rPr>
              <a:t>Thank you.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6335713"/>
            <a:ext cx="1735953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ea typeface="+mn-ea"/>
                <a:cs typeface="Helvetica"/>
              </a:rPr>
              <a:t>March 13, 2013</a:t>
            </a:r>
            <a:endParaRPr lang="en-US" sz="1700" b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100" y="4304319"/>
            <a:ext cx="28392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Jennifer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Rippner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  <a:hlinkClick r:id="rId3"/>
              </a:rPr>
              <a:t>jrippner@uga.edu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882" y="5664212"/>
            <a:ext cx="2924279" cy="6715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528" y="5091127"/>
            <a:ext cx="1293355" cy="8113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219993" y="1531436"/>
            <a:ext cx="3208338" cy="631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Agenda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3645" y="-36196"/>
            <a:ext cx="559082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"/>
              </a:rPr>
              <a:t>Introduction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Jennifer Rippner, UGA IHE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"/>
              </a:rPr>
              <a:t>The Incubator and CCG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Lynne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Weisenbach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, USG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"/>
              </a:rPr>
              <a:t>Incubator RFP Basics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Jennifer Rippner, UGA IHE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"/>
              </a:rPr>
              <a:t>Award Categories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Art Seavey, USG and Tabitha Press, USG</a:t>
            </a: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"/>
              </a:rPr>
              <a:t>Questions and Discussion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ALL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"/>
              </a:rPr>
              <a:t>Conclusion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/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</a:b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Jennifer Rippner, UGA IHE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246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7313" y="246063"/>
            <a:ext cx="18466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756893" y="2825595"/>
            <a:ext cx="6282138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Introduction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313" y="1248126"/>
            <a:ext cx="5000784" cy="49552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rPr>
              <a:t>Jennifer Rippner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rPr>
              <a:t>Incubator Coordinator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rPr>
              <a:t>Graduate Research Assistant,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rPr>
              <a:t>Institute of Higher Education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</a:rPr>
              <a:t>University of Georgia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Helvetica Light"/>
                <a:hlinkClick r:id="rId3"/>
              </a:rPr>
              <a:t>jrippner@uga.edu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Helvetica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7999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760418" y="2667542"/>
            <a:ext cx="628919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The Incubator and Complete College Georgia</a:t>
            </a:r>
            <a:endParaRPr lang="en-US" sz="28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15951" y="263950"/>
            <a:ext cx="7667311" cy="5386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The aim of the incubator is to: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  <a:latin typeface="Helvetica Light"/>
                <a:cs typeface="Helvetica Light"/>
              </a:rPr>
              <a:t>Provide early</a:t>
            </a:r>
            <a:r>
              <a:rPr lang="en-US" dirty="0">
                <a:solidFill>
                  <a:srgbClr val="404040"/>
                </a:solidFill>
                <a:latin typeface="Helvetica Light"/>
                <a:cs typeface="Helvetica Light"/>
              </a:rPr>
              <a:t>-stage funding and other support for innovative institutional, multi-institutional, or regional level projects </a:t>
            </a:r>
            <a:r>
              <a:rPr lang="en-US" dirty="0" smtClean="0">
                <a:solidFill>
                  <a:srgbClr val="404040"/>
                </a:solidFill>
                <a:latin typeface="Helvetica Light"/>
                <a:cs typeface="Helvetica Light"/>
              </a:rPr>
              <a:t>that aim to increase college completion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  <a:latin typeface="Helvetica Light"/>
                <a:cs typeface="Helvetica Light"/>
              </a:rPr>
              <a:t>Support the programming and activities outlined in the college completion plans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  <a:latin typeface="Helvetica Light"/>
                <a:cs typeface="Helvetica Light"/>
              </a:rPr>
              <a:t>Grow learning communities of innovators to share promising practices and methods from the projects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2562" y="6450260"/>
            <a:ext cx="525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Lynne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Weisenbach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, University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System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Georgia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0245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371858" y="2602684"/>
            <a:ext cx="5512072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Incubator RFP Basics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4652" y="123124"/>
            <a:ext cx="774453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Two categories of awards (to be discussed later)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5-page proposal and budget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Timeline: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April 8, 2013: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proposal due no later than 5:00 pm to Jennifer Rippner 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  <a:hlinkClick r:id="rId3"/>
              </a:rPr>
              <a:t>jrippner@uga.edu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742950" lvl="1" indent="-28575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April 8 – 22, 2013: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review of applications; follow-up questions to applicants if necessary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April 22, 2013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(or before): announcement of grantees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Prior to June 30, 2013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:  work must begin on projects</a:t>
            </a:r>
          </a:p>
          <a:p>
            <a:pPr marL="742950" lvl="1" indent="-285750">
              <a:buFont typeface="Arial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No later than June 30, 2014: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work completed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Awardees successful applications will be made available to all USG institutions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Awardees will benefit from guidance and support throughout the grant period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6517" y="6519446"/>
            <a:ext cx="6507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Jennifer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Rippner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, Institute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of Higher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Education -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University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of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Georgia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845316" y="2914018"/>
            <a:ext cx="6458984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Incubator RFP Basics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0824" y="358588"/>
            <a:ext cx="7739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Evaluation Rubric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19874"/>
              </p:ext>
            </p:extLst>
          </p:nvPr>
        </p:nvGraphicFramePr>
        <p:xfrm>
          <a:off x="1060450" y="956018"/>
          <a:ext cx="7639050" cy="562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5" imgW="6299200" imgH="4584700" progId="Word.Document.12">
                  <p:embed/>
                </p:oleObj>
              </mc:Choice>
              <mc:Fallback>
                <p:oleObj name="Document" r:id="rId5" imgW="6299200" imgH="4584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0450" y="956018"/>
                        <a:ext cx="7639050" cy="5625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959542" y="3028247"/>
            <a:ext cx="6687442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Award Categories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1059" y="268941"/>
            <a:ext cx="785905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404040"/>
                </a:solidFill>
                <a:latin typeface="Helvetica"/>
                <a:cs typeface="Helvetica"/>
              </a:rPr>
              <a:t>Category 1:  Proof-of-Concept or Start-Up</a:t>
            </a:r>
          </a:p>
          <a:p>
            <a:endParaRPr lang="en-US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Estimated four awardees at $25K max each</a:t>
            </a:r>
          </a:p>
          <a:p>
            <a:endParaRPr lang="en-US" sz="2400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Priority will be given to projects supporting one or more of these three broad subcategories:</a:t>
            </a:r>
          </a:p>
          <a:p>
            <a:endParaRPr lang="en-US" sz="2400" dirty="0">
              <a:solidFill>
                <a:srgbClr val="404040"/>
              </a:solidFill>
              <a:latin typeface="Helvetica Light"/>
              <a:cs typeface="Helvetica Ligh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New Models for Learning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Data-driven Student Engagement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>
                <a:solidFill>
                  <a:srgbClr val="404040"/>
                </a:solidFill>
                <a:latin typeface="Helvetica Light"/>
                <a:cs typeface="Helvetica Light"/>
              </a:rPr>
              <a:t>Creating/Sustaining Partnerships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40230" y="6488668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Art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Seavey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, University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System of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Georgia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8690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431041" y="2574718"/>
            <a:ext cx="5630433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Resources and Examples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1755" y="2903278"/>
            <a:ext cx="656101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Helvetica Light"/>
                <a:ea typeface="ＭＳ 明朝"/>
                <a:cs typeface="Helvetica Light"/>
              </a:rPr>
              <a:t>Action Analytics</a:t>
            </a:r>
          </a:p>
          <a:p>
            <a:r>
              <a:rPr lang="en-US" sz="15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3"/>
              </a:rPr>
              <a:t>http://www.educause.edu/ero/article/action-analytics-measuring-and-improving-performance-matters-higher-education</a:t>
            </a:r>
            <a:endParaRPr lang="en-US" sz="15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3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>
                <a:latin typeface="Helvetica Light"/>
                <a:ea typeface="ＭＳ 明朝"/>
                <a:cs typeface="Helvetica Light"/>
              </a:rPr>
              <a:t>Building Organizational Capacity for Analytics</a:t>
            </a:r>
          </a:p>
          <a:p>
            <a:r>
              <a:rPr lang="en-US" sz="15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4"/>
              </a:rPr>
              <a:t>http://net.educause.edu/ir/library/pdf/PUB9012.pdf</a:t>
            </a:r>
            <a:endParaRPr lang="en-US" sz="15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4"/>
            </a:endParaRPr>
          </a:p>
          <a:p>
            <a:endParaRPr lang="en-US" sz="2400" dirty="0">
              <a:latin typeface="Helvetica"/>
              <a:ea typeface="ＭＳ 明朝"/>
              <a:cs typeface="Helvetic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1755" y="4870199"/>
            <a:ext cx="77097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i="1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>
                <a:latin typeface="Helvetica Light"/>
                <a:ea typeface="ＭＳ 明朝"/>
                <a:cs typeface="Helvetica Light"/>
              </a:rPr>
              <a:t>Open Educational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Resources Overview</a:t>
            </a:r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200" dirty="0">
                <a:latin typeface="Helvetica Light"/>
                <a:ea typeface="ＭＳ 明朝"/>
                <a:cs typeface="Helvetica Light"/>
                <a:hlinkClick r:id="rId5"/>
              </a:rPr>
              <a:t>http://www.americanprogress.org/issues/labor/news/2012/02/07/11114/open-educational-resources/</a:t>
            </a:r>
            <a:endParaRPr lang="en-US" sz="1200" dirty="0">
              <a:latin typeface="Helvetica Light"/>
              <a:ea typeface="ＭＳ 明朝"/>
              <a:cs typeface="Helvetica Light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>
                <a:latin typeface="Helvetica Light"/>
                <a:ea typeface="ＭＳ 明朝"/>
                <a:cs typeface="Helvetica Light"/>
              </a:rPr>
              <a:t>Open Educational Resources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Resources 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and Projects</a:t>
            </a: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6"/>
              </a:rPr>
              <a:t>http://creativecommons.org/education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6"/>
            </a:endParaRP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7"/>
              </a:rPr>
              <a:t>http://wiki.creativecommons.org/OER_Case_Studies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755" y="165601"/>
            <a:ext cx="7873802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AACU 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LEAP Campus Tool Kit</a:t>
            </a:r>
          </a:p>
          <a:p>
            <a:r>
              <a:rPr lang="en-US" sz="1200" dirty="0">
                <a:latin typeface="Helvetica Light"/>
                <a:ea typeface="ＭＳ 明朝"/>
                <a:cs typeface="Helvetica Light"/>
                <a:hlinkClick r:id="rId8"/>
              </a:rPr>
              <a:t>http://leap.aacu.org/toolkit/</a:t>
            </a:r>
            <a:endParaRPr lang="en-US" sz="1200" dirty="0">
              <a:latin typeface="Helvetica Light"/>
              <a:ea typeface="ＭＳ 明朝"/>
              <a:cs typeface="Helvetica Light"/>
            </a:endParaRPr>
          </a:p>
          <a:p>
            <a:endParaRPr lang="en-US" sz="1500" u="sng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9"/>
            </a:endParaRPr>
          </a:p>
          <a:p>
            <a:r>
              <a:rPr lang="en-US" sz="1500" dirty="0">
                <a:latin typeface="Helvetica Light"/>
                <a:ea typeface="ＭＳ 明朝"/>
                <a:cs typeface="Helvetica Light"/>
              </a:rPr>
              <a:t>Overview Competency Based Education</a:t>
            </a: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9"/>
              </a:rPr>
              <a:t>http://www.americanprogress.org/issues/higher-education/news/2012/06/08/11725/the-opportunities-and-challenges-of-competency-based-education/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9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>
                <a:latin typeface="Helvetica Light"/>
                <a:ea typeface="ＭＳ 明朝"/>
                <a:cs typeface="Helvetica Light"/>
              </a:rPr>
              <a:t>Texas Tuning Project</a:t>
            </a: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10"/>
              </a:rPr>
              <a:t>http://www.thecb.state.tx.us/index.cfm?objectid=8FFC700A-D9F8-57C3-CD178199FADC8CD4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10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90417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844550" cy="6858000"/>
          </a:xfrm>
          <a:prstGeom prst="rect">
            <a:avLst/>
          </a:prstGeom>
          <a:solidFill>
            <a:srgbClr val="94C5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430368" y="2648898"/>
            <a:ext cx="5629091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dirty="0" smtClean="0">
                <a:solidFill>
                  <a:schemeClr val="bg1"/>
                </a:solidFill>
                <a:latin typeface="Helvetica Bold"/>
                <a:ea typeface="+mn-ea"/>
                <a:cs typeface="Helvetica Bold"/>
              </a:rPr>
              <a:t>Resources and Examples</a:t>
            </a:r>
            <a:endParaRPr lang="en-US" sz="3500" b="1" dirty="0">
              <a:solidFill>
                <a:schemeClr val="bg1"/>
              </a:solidFill>
              <a:latin typeface="Helvetica Bold"/>
              <a:ea typeface="+mn-ea"/>
              <a:cs typeface="Helvetica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6461" y="239065"/>
            <a:ext cx="8043434" cy="734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MOOC Overview from Vanderbilt 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Center for Teaching and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Learning</a:t>
            </a:r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200" dirty="0">
                <a:latin typeface="Helvetica Light"/>
                <a:ea typeface="ＭＳ 明朝"/>
                <a:cs typeface="Helvetica Light"/>
                <a:hlinkClick r:id="rId3"/>
              </a:rPr>
              <a:t>http://cft.vanderbilt.edu/teaching-guides/online-education/moocs</a:t>
            </a:r>
            <a:r>
              <a:rPr lang="en-US" sz="1200" dirty="0" smtClean="0">
                <a:latin typeface="Helvetica Light"/>
                <a:ea typeface="ＭＳ 明朝"/>
                <a:cs typeface="Helvetica Light"/>
                <a:hlinkClick r:id="rId3"/>
              </a:rPr>
              <a:t>/</a:t>
            </a:r>
            <a:endParaRPr lang="en-US" sz="1200" dirty="0" smtClean="0">
              <a:latin typeface="Helvetica Light"/>
              <a:ea typeface="ＭＳ 明朝"/>
              <a:cs typeface="Helvetica Light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University 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System of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Maryland and </a:t>
            </a:r>
            <a:r>
              <a:rPr lang="en-US" sz="1500" dirty="0" err="1" smtClean="0">
                <a:latin typeface="Helvetica Light"/>
                <a:ea typeface="ＭＳ 明朝"/>
                <a:cs typeface="Helvetica Light"/>
              </a:rPr>
              <a:t>Coursera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 Experiments</a:t>
            </a:r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200" dirty="0">
                <a:latin typeface="Helvetica Light"/>
                <a:ea typeface="ＭＳ 明朝"/>
                <a:cs typeface="Helvetica Light"/>
                <a:hlinkClick r:id="rId4"/>
              </a:rPr>
              <a:t>http://articles.baltimoresun.com/2012-12-29/news/bs-md-usm-online-learning-20121229_1_online-courses-coursera-university-</a:t>
            </a:r>
            <a:r>
              <a:rPr lang="en-US" sz="1200" dirty="0" smtClean="0">
                <a:latin typeface="Helvetica Light"/>
                <a:ea typeface="ＭＳ 明朝"/>
                <a:cs typeface="Helvetica Light"/>
                <a:hlinkClick r:id="rId4"/>
              </a:rPr>
              <a:t>system</a:t>
            </a:r>
            <a:endParaRPr lang="en-US" sz="1200" dirty="0" smtClean="0">
              <a:latin typeface="Helvetica Light"/>
              <a:ea typeface="ＭＳ 明朝"/>
              <a:cs typeface="Helvetica Light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 err="1">
                <a:latin typeface="Helvetica Light"/>
                <a:ea typeface="ＭＳ 明朝"/>
                <a:cs typeface="Helvetica Light"/>
              </a:rPr>
              <a:t>Dev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 Math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MOOC at Wake Tech</a:t>
            </a:r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5"/>
              </a:rPr>
              <a:t>http://www.waketech.edu/introductory-algebra-review-mooc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5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 err="1">
                <a:latin typeface="Helvetica Light"/>
                <a:ea typeface="ＭＳ 明朝"/>
                <a:cs typeface="Helvetica Light"/>
              </a:rPr>
              <a:t>Dev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 Math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MOOC at Cuyahoga Community College</a:t>
            </a:r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6"/>
              </a:rPr>
              <a:t>http://blog.blackboard.com/company/featured/community-college-wins-gates-foundation-grant-for-dev-math-mooc/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6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Python </a:t>
            </a:r>
            <a:r>
              <a:rPr lang="en-US" sz="1500" dirty="0">
                <a:latin typeface="Helvetica Light"/>
                <a:ea typeface="ＭＳ 明朝"/>
                <a:cs typeface="Helvetica Light"/>
              </a:rPr>
              <a:t>Programming </a:t>
            </a:r>
            <a:r>
              <a:rPr lang="en-US" sz="1500" dirty="0" smtClean="0">
                <a:latin typeface="Helvetica Light"/>
                <a:ea typeface="ＭＳ 明朝"/>
                <a:cs typeface="Helvetica Light"/>
              </a:rPr>
              <a:t>Course at Bunker Hill</a:t>
            </a:r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200" u="sng" dirty="0">
                <a:solidFill>
                  <a:srgbClr val="0000FF"/>
                </a:solidFill>
                <a:latin typeface="Helvetica Light"/>
                <a:ea typeface="ＭＳ 明朝"/>
                <a:cs typeface="Helvetica Light"/>
                <a:hlinkClick r:id="rId7"/>
              </a:rPr>
              <a:t>http://www.bhcc.mass.edu/edx</a:t>
            </a:r>
            <a:endParaRPr lang="en-US" sz="1200" dirty="0">
              <a:solidFill>
                <a:srgbClr val="0000FF"/>
              </a:solidFill>
              <a:latin typeface="Helvetica Light"/>
              <a:ea typeface="ＭＳ 明朝"/>
              <a:cs typeface="Helvetica Light"/>
              <a:hlinkClick r:id="rId7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r>
              <a:rPr lang="en-US" sz="1500" b="1" dirty="0" smtClean="0">
                <a:latin typeface="Helvetica Light"/>
                <a:ea typeface="ＭＳ 明朝"/>
                <a:cs typeface="Helvetica Light"/>
              </a:rPr>
              <a:t>MOOC Platforms</a:t>
            </a:r>
          </a:p>
          <a:p>
            <a:endParaRPr lang="en-US" sz="1500" dirty="0" smtClean="0">
              <a:latin typeface="Helvetica Light"/>
              <a:ea typeface="ＭＳ 明朝"/>
              <a:cs typeface="Helvetica Light"/>
            </a:endParaRPr>
          </a:p>
          <a:p>
            <a:r>
              <a:rPr lang="en-US" sz="1500" dirty="0" err="1" smtClean="0">
                <a:latin typeface="Helvetica Light"/>
                <a:ea typeface="ＭＳ 明朝"/>
                <a:cs typeface="Helvetica Light"/>
              </a:rPr>
              <a:t>Coursera</a:t>
            </a:r>
            <a:endParaRPr lang="en-US" sz="1500" dirty="0" smtClean="0">
              <a:latin typeface="Helvetica Light"/>
              <a:ea typeface="ＭＳ 明朝"/>
              <a:cs typeface="Helvetica Light"/>
            </a:endParaRPr>
          </a:p>
          <a:p>
            <a:r>
              <a:rPr lang="en-US" sz="1200" dirty="0">
                <a:latin typeface="Helvetica Light"/>
                <a:cs typeface="Helvetica Light"/>
                <a:hlinkClick r:id="rId8"/>
              </a:rPr>
              <a:t>https://www.</a:t>
            </a:r>
            <a:r>
              <a:rPr lang="en-US" sz="1200" b="1" dirty="0">
                <a:latin typeface="Helvetica Light"/>
                <a:cs typeface="Helvetica Light"/>
                <a:hlinkClick r:id="rId8"/>
              </a:rPr>
              <a:t>coursera</a:t>
            </a:r>
            <a:r>
              <a:rPr lang="en-US" sz="1200" dirty="0">
                <a:latin typeface="Helvetica Light"/>
                <a:cs typeface="Helvetica Light"/>
                <a:hlinkClick r:id="rId8"/>
              </a:rPr>
              <a:t>.org</a:t>
            </a:r>
            <a:r>
              <a:rPr lang="en-US" sz="1200" dirty="0" smtClean="0">
                <a:latin typeface="Helvetica Light"/>
                <a:cs typeface="Helvetica Light"/>
                <a:hlinkClick r:id="rId8"/>
              </a:rPr>
              <a:t>/</a:t>
            </a:r>
            <a:endParaRPr lang="en-US" sz="1200" dirty="0" smtClean="0">
              <a:latin typeface="Helvetica Light"/>
              <a:cs typeface="Helvetica Light"/>
            </a:endParaRPr>
          </a:p>
          <a:p>
            <a:endParaRPr lang="en-US" sz="1200" dirty="0">
              <a:latin typeface="Helvetica Light"/>
              <a:cs typeface="Helvetica Light"/>
            </a:endParaRPr>
          </a:p>
          <a:p>
            <a:r>
              <a:rPr lang="en-US" sz="1500" dirty="0" err="1" smtClean="0">
                <a:latin typeface="Helvetica Light"/>
                <a:cs typeface="Helvetica Light"/>
              </a:rPr>
              <a:t>Udacity</a:t>
            </a:r>
            <a:endParaRPr lang="en-US" sz="1500" dirty="0" smtClean="0">
              <a:latin typeface="Helvetica Light"/>
              <a:cs typeface="Helvetica Light"/>
            </a:endParaRPr>
          </a:p>
          <a:p>
            <a:r>
              <a:rPr lang="en-US" sz="1200" i="1" dirty="0">
                <a:latin typeface="Helvetica Light"/>
                <a:cs typeface="Helvetica Light"/>
                <a:hlinkClick r:id="rId9"/>
              </a:rPr>
              <a:t>https://www.</a:t>
            </a:r>
            <a:r>
              <a:rPr lang="en-US" sz="1200" b="1" i="1" dirty="0">
                <a:latin typeface="Helvetica Light"/>
                <a:cs typeface="Helvetica Light"/>
                <a:hlinkClick r:id="rId9"/>
              </a:rPr>
              <a:t>udacity</a:t>
            </a:r>
            <a:r>
              <a:rPr lang="en-US" sz="1200" i="1" dirty="0">
                <a:latin typeface="Helvetica Light"/>
                <a:cs typeface="Helvetica Light"/>
                <a:hlinkClick r:id="rId9"/>
              </a:rPr>
              <a:t>.com</a:t>
            </a:r>
            <a:r>
              <a:rPr lang="en-US" sz="1200" i="1" dirty="0" smtClean="0">
                <a:latin typeface="Helvetica Light"/>
                <a:cs typeface="Helvetica Light"/>
                <a:hlinkClick r:id="rId9"/>
              </a:rPr>
              <a:t>/</a:t>
            </a:r>
            <a:endParaRPr lang="en-US" sz="1200" i="1" dirty="0" smtClean="0">
              <a:latin typeface="Helvetica Light"/>
              <a:cs typeface="Helvetica Light"/>
            </a:endParaRPr>
          </a:p>
          <a:p>
            <a:endParaRPr lang="en-US" sz="1200" dirty="0" smtClean="0">
              <a:latin typeface="Helvetica Light"/>
              <a:cs typeface="Helvetica Light"/>
            </a:endParaRPr>
          </a:p>
          <a:p>
            <a:r>
              <a:rPr lang="en-US" sz="1500" dirty="0" err="1" smtClean="0">
                <a:latin typeface="Helvetica Light"/>
                <a:cs typeface="Helvetica Light"/>
              </a:rPr>
              <a:t>edX</a:t>
            </a:r>
            <a:endParaRPr lang="en-US" sz="1500" dirty="0" smtClean="0">
              <a:latin typeface="Helvetica Light"/>
              <a:cs typeface="Helvetica Light"/>
            </a:endParaRPr>
          </a:p>
          <a:p>
            <a:r>
              <a:rPr lang="en-US" sz="1500" i="1" dirty="0">
                <a:latin typeface="Helvetica Light"/>
                <a:cs typeface="Helvetica Light"/>
                <a:hlinkClick r:id="rId10"/>
              </a:rPr>
              <a:t>https://www.</a:t>
            </a:r>
            <a:r>
              <a:rPr lang="en-US" sz="1500" b="1" i="1" dirty="0">
                <a:latin typeface="Helvetica Light"/>
                <a:cs typeface="Helvetica Light"/>
                <a:hlinkClick r:id="rId10"/>
              </a:rPr>
              <a:t>edx</a:t>
            </a:r>
            <a:r>
              <a:rPr lang="en-US" sz="1500" i="1" dirty="0">
                <a:latin typeface="Helvetica Light"/>
                <a:cs typeface="Helvetica Light"/>
                <a:hlinkClick r:id="rId10"/>
              </a:rPr>
              <a:t>.org</a:t>
            </a:r>
            <a:r>
              <a:rPr lang="en-US" sz="1500" i="1" dirty="0" smtClean="0">
                <a:latin typeface="Helvetica Light"/>
                <a:cs typeface="Helvetica Light"/>
                <a:hlinkClick r:id="rId10"/>
              </a:rPr>
              <a:t>/</a:t>
            </a:r>
            <a:endParaRPr lang="en-US" sz="1500" i="1" dirty="0" smtClean="0">
              <a:latin typeface="Helvetica Light"/>
              <a:cs typeface="Helvetica Light"/>
            </a:endParaRPr>
          </a:p>
          <a:p>
            <a:endParaRPr lang="en-US" sz="1500" dirty="0" smtClean="0">
              <a:latin typeface="Helvetica Light"/>
              <a:cs typeface="Helvetica Light"/>
            </a:endParaRP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endParaRPr lang="en-US" sz="1500" dirty="0">
              <a:latin typeface="Helvetica Light"/>
              <a:ea typeface="ＭＳ 明朝"/>
              <a:cs typeface="Helvetica Light"/>
            </a:endParaRPr>
          </a:p>
          <a:p>
            <a:pPr marL="285750" indent="-285750">
              <a:buFont typeface="Arial"/>
              <a:buChar char="•"/>
            </a:pPr>
            <a:endParaRPr lang="en-US" sz="1500" dirty="0" smtClean="0">
              <a:solidFill>
                <a:srgbClr val="404040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369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D0F97D8186642A9BEDE9EC21B0D3D" ma:contentTypeVersion="" ma:contentTypeDescription="Create a new document." ma:contentTypeScope="" ma:versionID="d4ea0c396547d0b49f09eded1b492c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0dfa3a37f45b259322daf90cd70d3c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D5B4F8-9CCC-4FE6-B192-8FE08A2150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70D3C7-5682-4734-BC7F-C55FD2E335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334B83F-0B10-472F-BA40-4E929B7A1A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1326</Words>
  <Application>Microsoft Macintosh PowerPoint</Application>
  <PresentationFormat>On-screen Show (4:3)</PresentationFormat>
  <Paragraphs>209</Paragraphs>
  <Slides>13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aseavey</dc:creator>
  <cp:keywords/>
  <dc:description/>
  <cp:lastModifiedBy>Brandee Tate</cp:lastModifiedBy>
  <cp:revision>217</cp:revision>
  <cp:lastPrinted>2013-01-31T22:09:50Z</cp:lastPrinted>
  <dcterms:created xsi:type="dcterms:W3CDTF">2012-11-29T02:59:41Z</dcterms:created>
  <dcterms:modified xsi:type="dcterms:W3CDTF">2013-03-12T16:00:26Z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0x010100EE0D0F97D8186642A9BEDE9EC21B0D3D</vt:lpwstr>
  </property>
</Properties>
</file>