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9" r:id="rId2"/>
    <p:sldId id="288" r:id="rId3"/>
    <p:sldId id="259" r:id="rId4"/>
    <p:sldId id="261" r:id="rId5"/>
    <p:sldId id="290" r:id="rId6"/>
    <p:sldId id="262" r:id="rId7"/>
    <p:sldId id="291" r:id="rId8"/>
    <p:sldId id="266" r:id="rId9"/>
    <p:sldId id="270" r:id="rId10"/>
    <p:sldId id="292" r:id="rId11"/>
    <p:sldId id="271" r:id="rId12"/>
    <p:sldId id="293" r:id="rId13"/>
    <p:sldId id="294" r:id="rId14"/>
    <p:sldId id="295" r:id="rId15"/>
    <p:sldId id="298" r:id="rId16"/>
    <p:sldId id="299" r:id="rId17"/>
    <p:sldId id="301" r:id="rId18"/>
    <p:sldId id="302" r:id="rId19"/>
    <p:sldId id="303" r:id="rId20"/>
    <p:sldId id="296" r:id="rId21"/>
    <p:sldId id="297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704"/>
  </p:normalViewPr>
  <p:slideViewPr>
    <p:cSldViewPr snapToGrid="0" snapToObjects="1">
      <p:cViewPr varScale="1">
        <p:scale>
          <a:sx n="63" d="100"/>
          <a:sy n="63" d="100"/>
        </p:scale>
        <p:origin x="11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bell\Desktop\CSM%20KSU%201101%20Check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bell\Desktop\CSM%20KSU%201101%20Check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Credit</a:t>
            </a:r>
            <a:r>
              <a:rPr lang="en-US" baseline="0"/>
              <a:t> Hours Earned after 2 Semesters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4"/>
        <c:axId val="-193972352"/>
        <c:axId val="-190300768"/>
      </c:barChart>
      <c:catAx>
        <c:axId val="-193972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Credit</a:t>
                </a:r>
                <a:r>
                  <a:rPr lang="en-US" baseline="0"/>
                  <a:t> Hours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00768"/>
        <c:crosses val="autoZero"/>
        <c:auto val="1"/>
        <c:lblAlgn val="ctr"/>
        <c:lblOffset val="100"/>
        <c:noMultiLvlLbl val="0"/>
      </c:catAx>
      <c:valAx>
        <c:axId val="-1903007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397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Credit</a:t>
            </a:r>
            <a:r>
              <a:rPr lang="en-US" baseline="0"/>
              <a:t> Hours Earned after 2 Semesters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Frequency</c:v>
          </c:tx>
          <c:spPr>
            <a:solidFill>
              <a:schemeClr val="accent1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Sheet2!$A$2:$A$7</c:f>
              <c:strCache>
                <c:ptCount val="6"/>
                <c:pt idx="0">
                  <c:v>&lt;12</c:v>
                </c:pt>
                <c:pt idx="1">
                  <c:v>12 to 17</c:v>
                </c:pt>
                <c:pt idx="2">
                  <c:v>18 to 23</c:v>
                </c:pt>
                <c:pt idx="3">
                  <c:v>24 to 29</c:v>
                </c:pt>
                <c:pt idx="4">
                  <c:v>30 to 35</c:v>
                </c:pt>
                <c:pt idx="5">
                  <c:v>&gt;35</c:v>
                </c:pt>
              </c:strCache>
            </c:strRef>
          </c:cat>
          <c:val>
            <c:numRef>
              <c:f>Sheet2!$B$2:$B$7</c:f>
              <c:numCache>
                <c:formatCode>General</c:formatCode>
                <c:ptCount val="6"/>
                <c:pt idx="0">
                  <c:v>6</c:v>
                </c:pt>
                <c:pt idx="1">
                  <c:v>3</c:v>
                </c:pt>
                <c:pt idx="2">
                  <c:v>18</c:v>
                </c:pt>
                <c:pt idx="3">
                  <c:v>73</c:v>
                </c:pt>
                <c:pt idx="4">
                  <c:v>28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E7-47D4-8646-BCC7071F3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4"/>
        <c:axId val="-191079248"/>
        <c:axId val="-189979520"/>
      </c:barChart>
      <c:catAx>
        <c:axId val="-191079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Credit</a:t>
                </a:r>
                <a:r>
                  <a:rPr lang="en-US" baseline="0"/>
                  <a:t> Hours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9979520"/>
        <c:crosses val="autoZero"/>
        <c:auto val="1"/>
        <c:lblAlgn val="ctr"/>
        <c:lblOffset val="100"/>
        <c:noMultiLvlLbl val="0"/>
      </c:catAx>
      <c:valAx>
        <c:axId val="-1899795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07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BA38C-BCE6-4655-9D69-6B2EA4E50E3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FA5C4-6CD2-423B-B8DF-9BED7DFA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24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47F7C-6240-7444-B667-05D00B63904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C7649-106F-1D41-A970-7668DBD7F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546EA-0E72-D144-A9E0-48038037DD3A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511F-6ECF-A848-A373-565218A3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First-Year Seminar Aimed at Increasing Student Success in Science and Mathematics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"/>
                <a:cs typeface="Palatino"/>
              </a:rPr>
              <a:t>Marla M. Bell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"/>
                <a:cs typeface="Palatino"/>
              </a:rPr>
              <a:t>Associate Dean of Student Success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"/>
                <a:cs typeface="Palatino"/>
              </a:rPr>
              <a:t>College of Science and Mathematics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"/>
                <a:cs typeface="Palatino"/>
              </a:rPr>
              <a:t>Kennesaw State University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945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Semester-long 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defTabSz="914400">
              <a:spcBef>
                <a:spcPts val="0"/>
              </a:spcBef>
            </a:pPr>
            <a:r>
              <a:rPr lang="en-US" dirty="0" smtClean="0"/>
              <a:t>Data is collected from all LC students via survey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Science and Math instructors report midterm grades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Data is de-identified and the set is given to students for analysis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Students individually write research papers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Groups do presentations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78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from the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Do not bundle both Biology and Chemistry in an LC.</a:t>
            </a:r>
          </a:p>
          <a:p>
            <a:r>
              <a:rPr lang="en-US" sz="2800" dirty="0" smtClean="0"/>
              <a:t>Do bundle a Chemistry Lab in the LC’s.</a:t>
            </a:r>
          </a:p>
          <a:p>
            <a:r>
              <a:rPr lang="en-US" sz="2800" dirty="0" smtClean="0"/>
              <a:t>Add the “revise and reflect again” piece to the study skills assignment.</a:t>
            </a:r>
          </a:p>
          <a:p>
            <a:r>
              <a:rPr lang="en-US" sz="2800" dirty="0" smtClean="0"/>
              <a:t>Designate more time to teaching basic data analysis skills. </a:t>
            </a:r>
            <a:r>
              <a:rPr lang="en-US" sz="2800" smtClean="0"/>
              <a:t>Create aids. </a:t>
            </a:r>
            <a:r>
              <a:rPr lang="en-US" sz="2800" dirty="0" smtClean="0"/>
              <a:t>It’s harder for them than we think.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5217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Data: After 1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Course success rates:</a:t>
            </a:r>
          </a:p>
          <a:p>
            <a:pPr lvl="1"/>
            <a:r>
              <a:rPr lang="en-US" sz="2400" dirty="0"/>
              <a:t>100% for College Algebra</a:t>
            </a:r>
          </a:p>
          <a:p>
            <a:pPr lvl="1"/>
            <a:r>
              <a:rPr lang="en-US" sz="2400" dirty="0" smtClean="0"/>
              <a:t>89% for </a:t>
            </a:r>
            <a:r>
              <a:rPr lang="en-US" sz="2400" dirty="0" err="1" smtClean="0"/>
              <a:t>Precalculus</a:t>
            </a:r>
            <a:r>
              <a:rPr lang="en-US" sz="2400" dirty="0" smtClean="0"/>
              <a:t>/Trigonometry</a:t>
            </a:r>
          </a:p>
          <a:p>
            <a:pPr lvl="1"/>
            <a:r>
              <a:rPr lang="en-US" sz="2400" dirty="0" smtClean="0"/>
              <a:t>95% for Calculus I</a:t>
            </a:r>
          </a:p>
          <a:p>
            <a:pPr lvl="1"/>
            <a:r>
              <a:rPr lang="en-US" sz="2400" dirty="0" smtClean="0"/>
              <a:t>60% for General Chemistry I</a:t>
            </a:r>
          </a:p>
          <a:p>
            <a:pPr lvl="1"/>
            <a:r>
              <a:rPr lang="en-US" sz="2400" dirty="0" smtClean="0"/>
              <a:t>73% for Biological Principles I</a:t>
            </a:r>
          </a:p>
        </p:txBody>
      </p:sp>
    </p:spTree>
    <p:extLst>
      <p:ext uri="{BB962C8B-B14F-4D97-AF65-F5344CB8AC3E}">
        <p14:creationId xmlns:p14="http://schemas.microsoft.com/office/powerpoint/2010/main" val="1071954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Data: After 1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Cumulative GPA after 1 semester:</a:t>
            </a: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98592"/>
              </p:ext>
            </p:extLst>
          </p:nvPr>
        </p:nvGraphicFramePr>
        <p:xfrm>
          <a:off x="1316736" y="2340863"/>
          <a:ext cx="4799185" cy="2889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5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GPA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Percentage of LC Students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3.5 to 4.0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3.0 to 3.49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 to 2.99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2.0 to 2.49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8%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Below 2.0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16%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097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Anecdotal Data on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Students are still engaged with each other, the college and their KSU 1101 instructors</a:t>
            </a:r>
          </a:p>
        </p:txBody>
      </p:sp>
    </p:spTree>
    <p:extLst>
      <p:ext uri="{BB962C8B-B14F-4D97-AF65-F5344CB8AC3E}">
        <p14:creationId xmlns:p14="http://schemas.microsoft.com/office/powerpoint/2010/main" val="1581912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we wish we had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Did the research project help in the ways we hoped it would? </a:t>
            </a:r>
          </a:p>
          <a:p>
            <a:r>
              <a:rPr lang="en-US" dirty="0" smtClean="0"/>
              <a:t>Quantitative literacy?</a:t>
            </a:r>
          </a:p>
        </p:txBody>
      </p:sp>
    </p:spTree>
    <p:extLst>
      <p:ext uri="{BB962C8B-B14F-4D97-AF65-F5344CB8AC3E}">
        <p14:creationId xmlns:p14="http://schemas.microsoft.com/office/powerpoint/2010/main" val="5295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1 year: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92% of LC students retained at KSU</a:t>
            </a:r>
          </a:p>
          <a:p>
            <a:pPr lvl="1"/>
            <a:r>
              <a:rPr lang="en-US" dirty="0" smtClean="0"/>
              <a:t>KSU’s most recent FY retention rate was 80%</a:t>
            </a:r>
          </a:p>
          <a:p>
            <a:r>
              <a:rPr lang="en-US" dirty="0" smtClean="0"/>
              <a:t>70% of retained students are still CSM majors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65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1 year: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Only 30% of LC students have achieved a level of progress we would deem as ”on track”. (completed math through Calculus and at least 2 science classes).</a:t>
            </a:r>
          </a:p>
          <a:p>
            <a:r>
              <a:rPr lang="en-US" dirty="0" smtClean="0"/>
              <a:t>20% have made moderate progress (success in at least 3 math/science courses).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5319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1 year: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Mean GPA: 2.91</a:t>
            </a:r>
          </a:p>
          <a:p>
            <a:r>
              <a:rPr lang="en-US" dirty="0" smtClean="0"/>
              <a:t>Median GPA: 3.13</a:t>
            </a:r>
          </a:p>
          <a:p>
            <a:r>
              <a:rPr lang="en-US" dirty="0" smtClean="0"/>
              <a:t>54% of students had GPA’s &gt; 3.0</a:t>
            </a:r>
          </a:p>
          <a:p>
            <a:r>
              <a:rPr lang="en-US" dirty="0" smtClean="0"/>
              <a:t>11% were on probation or dismissed (&lt;2.0)</a:t>
            </a:r>
          </a:p>
        </p:txBody>
      </p:sp>
    </p:spTree>
    <p:extLst>
      <p:ext uri="{BB962C8B-B14F-4D97-AF65-F5344CB8AC3E}">
        <p14:creationId xmlns:p14="http://schemas.microsoft.com/office/powerpoint/2010/main" val="3257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1 year: Hours Earned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13528"/>
              </p:ext>
            </p:extLst>
          </p:nvPr>
        </p:nvGraphicFramePr>
        <p:xfrm>
          <a:off x="1548384" y="1600200"/>
          <a:ext cx="6998208" cy="386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887041"/>
              </p:ext>
            </p:extLst>
          </p:nvPr>
        </p:nvGraphicFramePr>
        <p:xfrm>
          <a:off x="1549400" y="1416050"/>
          <a:ext cx="6045200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43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of Science and Mathematics Student Success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 Areas of Emphasis</a:t>
            </a:r>
          </a:p>
          <a:p>
            <a:pPr lvl="1"/>
            <a:r>
              <a:rPr lang="en-US" sz="2400" dirty="0" smtClean="0"/>
              <a:t>Foster Collaboration and Instructional Innovation among faculty</a:t>
            </a:r>
          </a:p>
          <a:p>
            <a:pPr lvl="1"/>
            <a:r>
              <a:rPr lang="en-US" sz="2400" dirty="0" smtClean="0"/>
              <a:t>Data driven advising and placement of students</a:t>
            </a:r>
          </a:p>
          <a:p>
            <a:pPr lvl="1"/>
            <a:r>
              <a:rPr lang="en-US" sz="2400" dirty="0" smtClean="0"/>
              <a:t>Create a CSM version of KSU 1101 (first-year seminar)</a:t>
            </a:r>
          </a:p>
          <a:p>
            <a:pPr lvl="1"/>
            <a:r>
              <a:rPr lang="en-US" sz="2400" dirty="0" smtClean="0"/>
              <a:t>Create alternate pathways within high DFW courses</a:t>
            </a:r>
          </a:p>
          <a:p>
            <a:pPr lvl="1"/>
            <a:r>
              <a:rPr lang="en-US" sz="2400" dirty="0" smtClean="0"/>
              <a:t>Scaffold research/discovery experiences throughout a student’s program of study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90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Fall 2017, 13 LC’s:</a:t>
            </a:r>
            <a:endParaRPr lang="en-US" sz="2000" dirty="0" smtClean="0"/>
          </a:p>
          <a:p>
            <a:pPr lvl="1"/>
            <a:r>
              <a:rPr lang="en-US" sz="2000" dirty="0" smtClean="0"/>
              <a:t>3 MATH 1111, 2 MATH 1112, 3 MATH 1113, 2 </a:t>
            </a:r>
            <a:r>
              <a:rPr lang="en-US" sz="2000" dirty="0" err="1" smtClean="0"/>
              <a:t>Calc</a:t>
            </a:r>
            <a:r>
              <a:rPr lang="en-US" sz="2000" dirty="0" smtClean="0"/>
              <a:t> I</a:t>
            </a:r>
          </a:p>
          <a:p>
            <a:pPr lvl="1"/>
            <a:r>
              <a:rPr lang="en-US" sz="2000" dirty="0" smtClean="0"/>
              <a:t>4 AMP program (Accelerated Majors Program)</a:t>
            </a:r>
          </a:p>
          <a:p>
            <a:pPr lvl="1"/>
            <a:r>
              <a:rPr lang="en-US" sz="2000" dirty="0" smtClean="0"/>
              <a:t>1 on Marietta Campus</a:t>
            </a:r>
            <a:endParaRPr lang="en-US" sz="2000" dirty="0"/>
          </a:p>
          <a:p>
            <a:r>
              <a:rPr lang="en-US" sz="2400" dirty="0" smtClean="0"/>
              <a:t>Using predictive analytics for placement:</a:t>
            </a:r>
            <a:endParaRPr lang="en-US" sz="2000" dirty="0"/>
          </a:p>
          <a:p>
            <a:pPr lvl="1"/>
            <a:r>
              <a:rPr lang="en-US" sz="2000" dirty="0" smtClean="0"/>
              <a:t>AMP students have high probability of success</a:t>
            </a:r>
            <a:endParaRPr lang="en-US" sz="2000" dirty="0"/>
          </a:p>
          <a:p>
            <a:pPr lvl="1"/>
            <a:r>
              <a:rPr lang="en-US" sz="2000" dirty="0" smtClean="0"/>
              <a:t>Students deemed ”at risk” for </a:t>
            </a:r>
            <a:r>
              <a:rPr lang="en-US" sz="2000" dirty="0" err="1" smtClean="0"/>
              <a:t>Precalculus</a:t>
            </a:r>
            <a:r>
              <a:rPr lang="en-US" sz="2000" dirty="0" smtClean="0"/>
              <a:t> and/or Chemistry will be directed toward MATH 1111 or MATH 1112 LC’s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3658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/>
              <a:t>KSU is exploring the idea of Pre-scheduling first-year students. Our College will pilot </a:t>
            </a:r>
          </a:p>
          <a:p>
            <a:pPr lvl="1"/>
            <a:r>
              <a:rPr lang="en-US" sz="2400" dirty="0" smtClean="0"/>
              <a:t>College is searching to hire at least one lecturer to focus on the CSM seminar class. </a:t>
            </a:r>
          </a:p>
          <a:p>
            <a:pPr lvl="1"/>
            <a:r>
              <a:rPr lang="en-US" sz="2400" dirty="0"/>
              <a:t>Plan to collect data on students’ quantitative literacy </a:t>
            </a:r>
            <a:r>
              <a:rPr lang="en-US" sz="2400" dirty="0" smtClean="0"/>
              <a:t>skills: Madison </a:t>
            </a:r>
            <a:r>
              <a:rPr lang="en-US" sz="2400" dirty="0"/>
              <a:t>Assessment Quantitative Reasoning Test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999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4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8088"/>
            <a:ext cx="9144000" cy="52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/>
              <a:t>KSU’s First-year programs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elvetica Neue"/>
              <a:ea typeface="+mj-ea"/>
              <a:cs typeface="Helvetica Neue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44842" y="1644315"/>
            <a:ext cx="6233856" cy="418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428750" indent="-1428750">
              <a:buNone/>
            </a:pPr>
            <a:r>
              <a:rPr lang="en-US" sz="2400" dirty="0" smtClean="0"/>
              <a:t>All first-year students at KSU with under 15</a:t>
            </a:r>
          </a:p>
          <a:p>
            <a:pPr marL="1428750" indent="-1428750">
              <a:buNone/>
            </a:pPr>
            <a:r>
              <a:rPr lang="en-US" sz="2400" dirty="0" smtClean="0"/>
              <a:t>credit hours are required to register for either a</a:t>
            </a:r>
          </a:p>
          <a:p>
            <a:pPr marL="1428750" indent="-1428750">
              <a:buNone/>
            </a:pPr>
            <a:r>
              <a:rPr lang="en-US" sz="2400" dirty="0" smtClean="0"/>
              <a:t>first-year seminar course (KSU 1101) or a first</a:t>
            </a:r>
          </a:p>
          <a:p>
            <a:pPr marL="1428750" indent="-1428750">
              <a:buNone/>
            </a:pPr>
            <a:r>
              <a:rPr lang="en-US" sz="2400" dirty="0" smtClean="0"/>
              <a:t>year learning community (LC). </a:t>
            </a:r>
          </a:p>
          <a:p>
            <a:pPr marL="1428750" indent="-1428750">
              <a:buNone/>
            </a:pPr>
            <a:endParaRPr lang="en-US" sz="2400" dirty="0"/>
          </a:p>
          <a:p>
            <a:pPr marL="1428750" indent="-1428750">
              <a:buNone/>
            </a:pPr>
            <a:r>
              <a:rPr lang="en-US" sz="2400" dirty="0"/>
              <a:t>A learning community is 20-25 </a:t>
            </a:r>
            <a:r>
              <a:rPr lang="en-US" sz="2400" dirty="0" smtClean="0"/>
              <a:t>first-semester</a:t>
            </a:r>
          </a:p>
          <a:p>
            <a:pPr marL="1428750" indent="-1428750">
              <a:buNone/>
            </a:pPr>
            <a:r>
              <a:rPr lang="en-US" sz="2400" dirty="0" smtClean="0"/>
              <a:t>students who co-enroll </a:t>
            </a:r>
            <a:r>
              <a:rPr lang="en-US" sz="2400" dirty="0"/>
              <a:t>in two or more </a:t>
            </a:r>
            <a:r>
              <a:rPr lang="en-US" sz="2400" dirty="0" smtClean="0"/>
              <a:t>courses</a:t>
            </a:r>
          </a:p>
          <a:p>
            <a:pPr marL="1428750" indent="-1428750">
              <a:buNone/>
            </a:pPr>
            <a:r>
              <a:rPr lang="en-US" sz="2400" dirty="0" smtClean="0"/>
              <a:t>that </a:t>
            </a:r>
            <a:r>
              <a:rPr lang="en-US" sz="2400" dirty="0"/>
              <a:t>are linked together </a:t>
            </a:r>
            <a:r>
              <a:rPr lang="en-US" sz="2400" dirty="0" smtClean="0"/>
              <a:t>with a </a:t>
            </a:r>
            <a:r>
              <a:rPr lang="en-US" sz="2400" dirty="0"/>
              <a:t>common theme.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53210" y="6462031"/>
            <a:ext cx="13267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Customize footer: Fall 2014</a:t>
            </a:r>
            <a:endParaRPr lang="en-US" sz="8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8088"/>
            <a:ext cx="9144000" cy="52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 Neue"/>
                <a:ea typeface="+mj-ea"/>
                <a:cs typeface="Helvetica Neue"/>
              </a:rPr>
              <a:t>CSM First-year Learning Communities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35789" y="1443789"/>
            <a:ext cx="7165474" cy="362284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Theme: Success in Science and Mathematics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Piloted in Fall 2016: 6 LC’s served 135 students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Each had the CSM version of KSU 1101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Each had a math class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5</a:t>
            </a:r>
            <a:r>
              <a:rPr lang="en-US" sz="3600" dirty="0" smtClean="0"/>
              <a:t> included CHEM 1211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/>
              <a:t>2 included both CHEM 1211 and BIOL 1107</a:t>
            </a:r>
          </a:p>
          <a:p>
            <a:pPr marL="571500" indent="-571500">
              <a:buFont typeface="Arial" charset="0"/>
              <a:buChar char="•"/>
            </a:pPr>
            <a:endParaRPr lang="en-US" sz="3600" dirty="0" smtClean="0"/>
          </a:p>
          <a:p>
            <a:pPr marL="571500" indent="-571500">
              <a:buFont typeface="Arial" charset="0"/>
              <a:buChar char="•"/>
            </a:pP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53210" y="6462031"/>
            <a:ext cx="13267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Customize footer: Fall 2014</a:t>
            </a:r>
            <a:endParaRPr lang="en-US" sz="8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8088"/>
            <a:ext cx="9144000" cy="52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elvetica Neue"/>
                <a:ea typeface="+mj-ea"/>
                <a:cs typeface="Helvetica Neue"/>
              </a:rPr>
              <a:t>CSM First-year Learning Communities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35789" y="1443789"/>
            <a:ext cx="7165474" cy="362284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71500" indent="-571500">
              <a:buFont typeface="Wingdings" charset="2"/>
              <a:buChar char="v"/>
            </a:pPr>
            <a:r>
              <a:rPr lang="en-US" sz="3600" dirty="0" smtClean="0"/>
              <a:t>The seminar class: 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3600" dirty="0" smtClean="0"/>
              <a:t>size 24 </a:t>
            </a:r>
            <a:endParaRPr lang="en-US" sz="3600" dirty="0"/>
          </a:p>
          <a:p>
            <a:pPr marL="1028700" lvl="1" indent="-571500">
              <a:buFont typeface="Arial" charset="0"/>
              <a:buChar char="•"/>
            </a:pPr>
            <a:r>
              <a:rPr lang="en-US" sz="3600" dirty="0" smtClean="0"/>
              <a:t>taught by faculty and advisors in the college</a:t>
            </a:r>
          </a:p>
          <a:p>
            <a:pPr marL="571500" indent="-571500">
              <a:buFont typeface="Wingdings" charset="2"/>
              <a:buChar char="v"/>
            </a:pPr>
            <a:r>
              <a:rPr lang="en-US" sz="3600" dirty="0"/>
              <a:t>S</a:t>
            </a:r>
            <a:r>
              <a:rPr lang="en-US" sz="3600" dirty="0" smtClean="0"/>
              <a:t>cience and math classes: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3600" dirty="0" smtClean="0"/>
              <a:t>LC students embedded in larger sections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3600" dirty="0" smtClean="0"/>
              <a:t>Taught by faculty who had gone through our faculty learning communities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3600" dirty="0" smtClean="0"/>
              <a:t>Employed Peer Learning Assistants and active-learning pedagogies</a:t>
            </a:r>
          </a:p>
          <a:p>
            <a:pPr marL="571500" indent="-571500">
              <a:buFont typeface="Wingdings" charset="2"/>
              <a:buChar char="v"/>
            </a:pPr>
            <a:r>
              <a:rPr lang="en-US" sz="3600" dirty="0" smtClean="0"/>
              <a:t>Faculty in all the LC classes work together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53210" y="6462031"/>
            <a:ext cx="13267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Customize footer: Fall 2014</a:t>
            </a:r>
            <a:endParaRPr lang="en-US" sz="8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6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8088"/>
            <a:ext cx="9144000" cy="52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ea typeface="+mj-ea"/>
                <a:cs typeface="Helvetica Neue"/>
              </a:rPr>
              <a:t>Goals for the seminar class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elvetica Neue"/>
              <a:ea typeface="+mj-ea"/>
              <a:cs typeface="Helvetica Neue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9684" y="1497264"/>
            <a:ext cx="7219725" cy="448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Engage students not only with the campus but with the college and each other.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Support students in their rigorous science and mathematics curricula.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Engage students in real scientific research to excite them, deepen their understanding of the scientific process and hone their quantitative reasoning skills.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653210" y="6462031"/>
            <a:ext cx="13267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Customize footer: Fall 2014</a:t>
            </a:r>
            <a:endParaRPr lang="en-US" sz="8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8088"/>
            <a:ext cx="9144000" cy="52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/>
              <a:t>Campus and College Engagement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elvetica Neue"/>
              <a:ea typeface="+mj-ea"/>
              <a:cs typeface="Helvetica Neue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36316" y="1671054"/>
            <a:ext cx="6516893" cy="4050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Students are required to attend 3 campus events, 1 must be related to or sponsored by our college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Reflections on these events show a diversity of activities and a great deal of students being “pleasantly surprised”.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“</a:t>
            </a:r>
            <a:r>
              <a:rPr lang="en-US" sz="2000" dirty="0"/>
              <a:t>I hope you are able to find another </a:t>
            </a:r>
            <a:r>
              <a:rPr lang="en-US" sz="2000" dirty="0" smtClean="0"/>
              <a:t>seminar </a:t>
            </a:r>
            <a:r>
              <a:rPr lang="en-US" sz="2000" dirty="0"/>
              <a:t>and inform our class about it because I would like my third event to be similar to this one. I just cannot emphasize enough how intellectual those 50 minutes </a:t>
            </a:r>
            <a:r>
              <a:rPr lang="en-US" sz="2000" dirty="0" smtClean="0"/>
              <a:t>were.”</a:t>
            </a:r>
          </a:p>
          <a:p>
            <a:pPr marL="457200" indent="-45720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653210" y="6462031"/>
            <a:ext cx="13267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Customize footer: Fall 2014</a:t>
            </a:r>
            <a:endParaRPr lang="en-US" sz="8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2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8088"/>
            <a:ext cx="9144000" cy="521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/>
              <a:t>Support in Science and Math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elvetica Neue"/>
              <a:ea typeface="+mj-ea"/>
              <a:cs typeface="Helvetica Neue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36316" y="1671054"/>
            <a:ext cx="6516893" cy="4050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Instructors in the content courses issue “early alerts” to the KSU 1101 instructor and advisor for students in trouble.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Eye on syllabi and schedules throughout term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Graded multi-part assignment in the seminar class has students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000" dirty="0" smtClean="0"/>
              <a:t>Creating study plans for a major test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000" dirty="0" smtClean="0"/>
              <a:t>Trying new study strategies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000" dirty="0" smtClean="0"/>
              <a:t>Reflecting on how things went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000" dirty="0" smtClean="0"/>
              <a:t>Revising for next test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000" dirty="0" smtClean="0"/>
              <a:t>Reflecting again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653210" y="6462031"/>
            <a:ext cx="13267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65000"/>
                  </a:schemeClr>
                </a:solidFill>
              </a:rPr>
              <a:t>Customize footer: Fall 2014</a:t>
            </a:r>
            <a:endParaRPr lang="en-US" sz="8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Semester-long 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defTabSz="914400">
              <a:spcBef>
                <a:spcPts val="0"/>
              </a:spcBef>
            </a:pPr>
            <a:r>
              <a:rPr lang="en-US" dirty="0" smtClean="0"/>
              <a:t>Early in the semester, students brainstorm ideas of “factors related to student success in science and mathematics”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They each develop some hypotheses.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Groups (size 3 to 4) with similar interests are formed with one hypothesis identified per group.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Collaboratively, lists of references are built.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Independently, literature reviews are written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30303"/>
      </p:ext>
    </p:extLst>
  </p:cSld>
  <p:clrMapOvr>
    <a:masterClrMapping/>
  </p:clrMapOvr>
</p:sld>
</file>

<file path=ppt/theme/theme1.xml><?xml version="1.0" encoding="utf-8"?>
<a:theme xmlns:a="http://schemas.openxmlformats.org/drawingml/2006/main" name="CSM_pptTE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1000</Words>
  <Application>Microsoft Office PowerPoint</Application>
  <PresentationFormat>On-screen Show (4:3)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Helvetica Neue</vt:lpstr>
      <vt:lpstr>Palatino</vt:lpstr>
      <vt:lpstr>Times New Roman</vt:lpstr>
      <vt:lpstr>Wingdings</vt:lpstr>
      <vt:lpstr>CSM_pptTEMP</vt:lpstr>
      <vt:lpstr>A First-Year Seminar Aimed at Increasing Student Success in Science and Mathematics</vt:lpstr>
      <vt:lpstr>College of Science and Mathematics Student Success Initiative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Semester-long Research Project</vt:lpstr>
      <vt:lpstr>Semester-long Research Project</vt:lpstr>
      <vt:lpstr>Lessons Learned from the Pilot</vt:lpstr>
      <vt:lpstr>Initial Data: After 1 Semester</vt:lpstr>
      <vt:lpstr>Initial Data: After 1 Semester</vt:lpstr>
      <vt:lpstr>Anecdotal Data on Engagement</vt:lpstr>
      <vt:lpstr>Data we wish we had</vt:lpstr>
      <vt:lpstr>After 1 year: Retention</vt:lpstr>
      <vt:lpstr>After 1 year: Progression</vt:lpstr>
      <vt:lpstr>After 1 year: Grades</vt:lpstr>
      <vt:lpstr>After 1 year: Hours Earned</vt:lpstr>
      <vt:lpstr>Next Steps</vt:lpstr>
      <vt:lpstr>Next Steps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</dc:creator>
  <cp:lastModifiedBy>Rosalind Barnes Fowler</cp:lastModifiedBy>
  <cp:revision>92</cp:revision>
  <cp:lastPrinted>2016-08-08T01:56:00Z</cp:lastPrinted>
  <dcterms:created xsi:type="dcterms:W3CDTF">2011-08-01T13:43:07Z</dcterms:created>
  <dcterms:modified xsi:type="dcterms:W3CDTF">2017-05-22T16:52:26Z</dcterms:modified>
</cp:coreProperties>
</file>