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3" r:id="rId3"/>
    <p:sldId id="281" r:id="rId4"/>
    <p:sldId id="286" r:id="rId5"/>
    <p:sldId id="307" r:id="rId6"/>
    <p:sldId id="296" r:id="rId7"/>
    <p:sldId id="308" r:id="rId8"/>
    <p:sldId id="294" r:id="rId9"/>
    <p:sldId id="297" r:id="rId10"/>
    <p:sldId id="298" r:id="rId11"/>
    <p:sldId id="303" r:id="rId12"/>
    <p:sldId id="306" r:id="rId13"/>
    <p:sldId id="305" r:id="rId14"/>
    <p:sldId id="300" r:id="rId15"/>
    <p:sldId id="301" r:id="rId16"/>
    <p:sldId id="292" r:id="rId17"/>
    <p:sldId id="30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80" autoAdjust="0"/>
    <p:restoredTop sz="93716" autoAdjust="0"/>
  </p:normalViewPr>
  <p:slideViewPr>
    <p:cSldViewPr>
      <p:cViewPr varScale="1">
        <p:scale>
          <a:sx n="104" d="100"/>
          <a:sy n="104" d="100"/>
        </p:scale>
        <p:origin x="63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EE095-8EF3-4BCB-8E81-6F2849B8E77A}" type="datetimeFigureOut">
              <a:rPr lang="en-US" smtClean="0"/>
              <a:t>5/31/2017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012D6-20A5-4F24-B8AD-89EE5A98FDEB}" type="slidenum">
              <a:rPr lang="en-US" smtClean="0"/>
              <a:t>‹#›</a:t>
            </a:fld>
            <a:endParaRPr lang="en-US"/>
          </a:p>
        </p:txBody>
      </p:sp>
    </p:spTree>
    <p:extLst>
      <p:ext uri="{BB962C8B-B14F-4D97-AF65-F5344CB8AC3E}">
        <p14:creationId xmlns:p14="http://schemas.microsoft.com/office/powerpoint/2010/main" val="155723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05A2972-0452-490B-B99C-80F5752FC9FA}" type="datetimeFigureOut">
              <a:rPr lang="en-US" smtClean="0"/>
              <a:t>5/31/2017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447123E-536E-434E-8851-F559CE53FC4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5A2972-0452-490B-B99C-80F5752FC9FA}"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7123E-536E-434E-8851-F559CE53FC4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447123E-536E-434E-8851-F559CE53FC4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5A2972-0452-490B-B99C-80F5752FC9FA}"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05A2972-0452-490B-B99C-80F5752FC9FA}"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447123E-536E-434E-8851-F559CE53FC4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5A2972-0452-490B-B99C-80F5752FC9FA}" type="datetimeFigureOut">
              <a:rPr lang="en-US" smtClean="0"/>
              <a:t>5/31/2017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447123E-536E-434E-8851-F559CE53FC4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05A2972-0452-490B-B99C-80F5752FC9FA}"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7123E-536E-434E-8851-F559CE53FC4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05A2972-0452-490B-B99C-80F5752FC9FA}" type="datetimeFigureOut">
              <a:rPr lang="en-US" smtClean="0"/>
              <a:t>5/31/2017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447123E-536E-434E-8851-F559CE53FC40}"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05A2972-0452-490B-B99C-80F5752FC9FA}"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447123E-536E-434E-8851-F559CE53FC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5A2972-0452-490B-B99C-80F5752FC9FA}"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447123E-536E-434E-8851-F559CE53FC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447123E-536E-434E-8851-F559CE53FC4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5A2972-0452-490B-B99C-80F5752FC9FA}" type="datetimeFigureOut">
              <a:rPr lang="en-US" smtClean="0"/>
              <a:t>5/31/2017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447123E-536E-434E-8851-F559CE53FC4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5A2972-0452-490B-B99C-80F5752FC9FA}" type="datetimeFigureOut">
              <a:rPr lang="en-US" smtClean="0"/>
              <a:t>5/31/2017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5A2972-0452-490B-B99C-80F5752FC9FA}" type="datetimeFigureOut">
              <a:rPr lang="en-US" smtClean="0"/>
              <a:t>5/31/2017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447123E-536E-434E-8851-F559CE53FC4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18.xml.rels><?xml version="1.0" encoding="UTF-8" standalone="yes"?>
<Relationships xmlns="http://schemas.openxmlformats.org/package/2006/relationships"><Relationship Id="rId3" Type="http://schemas.openxmlformats.org/officeDocument/2006/relationships/hyperlink" Target="mailto:shenders@highlands.edu" TargetMode="External"/><Relationship Id="rId2" Type="http://schemas.openxmlformats.org/officeDocument/2006/relationships/hyperlink" Target="mailto:gford@highlands.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4.png"/><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ighlands.edu/2015/09/23/ghc-listed-as-best-value-for-a-2-year-degree-in-the-state-by-federal-report/" TargetMode="Externa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553" y="704564"/>
            <a:ext cx="8768066" cy="1071497"/>
          </a:xfrm>
        </p:spPr>
        <p:txBody>
          <a:bodyPr>
            <a:normAutofit fontScale="90000"/>
          </a:bodyPr>
          <a:lstStyle/>
          <a:p>
            <a:r>
              <a:rPr lang="en-US" sz="3600" dirty="0" smtClean="0">
                <a:solidFill>
                  <a:srgbClr val="002060"/>
                </a:solidFill>
              </a:rPr>
              <a:t>Georgia Highlands College </a:t>
            </a:r>
            <a:br>
              <a:rPr lang="en-US" sz="3600" dirty="0" smtClean="0">
                <a:solidFill>
                  <a:srgbClr val="002060"/>
                </a:solidFill>
              </a:rPr>
            </a:br>
            <a:r>
              <a:rPr lang="en-US" sz="3600" dirty="0" smtClean="0">
                <a:solidFill>
                  <a:srgbClr val="002060"/>
                </a:solidFill>
              </a:rPr>
              <a:t>Center for STEM Learning</a:t>
            </a:r>
            <a:endParaRPr lang="en-US" sz="3600" dirty="0">
              <a:solidFill>
                <a:srgbClr val="002060"/>
              </a:solidFill>
            </a:endParaRPr>
          </a:p>
        </p:txBody>
      </p:sp>
      <p:sp>
        <p:nvSpPr>
          <p:cNvPr id="4" name="TextBox 3"/>
          <p:cNvSpPr txBox="1"/>
          <p:nvPr/>
        </p:nvSpPr>
        <p:spPr>
          <a:xfrm>
            <a:off x="706502" y="2663041"/>
            <a:ext cx="4017898" cy="3662541"/>
          </a:xfrm>
          <a:prstGeom prst="rect">
            <a:avLst/>
          </a:prstGeom>
          <a:noFill/>
        </p:spPr>
        <p:txBody>
          <a:bodyPr wrap="square" rtlCol="0">
            <a:spAutoFit/>
          </a:bodyPr>
          <a:lstStyle/>
          <a:p>
            <a:r>
              <a:rPr lang="en-US" sz="2400" dirty="0" smtClean="0">
                <a:solidFill>
                  <a:schemeClr val="bg1"/>
                </a:solidFill>
              </a:rPr>
              <a:t>Presenters:</a:t>
            </a:r>
          </a:p>
          <a:p>
            <a:r>
              <a:rPr lang="en-US" sz="2400" dirty="0" smtClean="0">
                <a:solidFill>
                  <a:schemeClr val="bg1"/>
                </a:solidFill>
              </a:rPr>
              <a:t>Gregory </a:t>
            </a:r>
            <a:r>
              <a:rPr lang="en-US" sz="2400" dirty="0">
                <a:solidFill>
                  <a:schemeClr val="bg1"/>
                </a:solidFill>
              </a:rPr>
              <a:t>D. Ford, Ph.D</a:t>
            </a:r>
            <a:r>
              <a:rPr lang="en-US" sz="2400" dirty="0" smtClean="0">
                <a:solidFill>
                  <a:schemeClr val="bg1"/>
                </a:solidFill>
              </a:rPr>
              <a:t>.</a:t>
            </a:r>
          </a:p>
          <a:p>
            <a:endParaRPr lang="en-US" sz="2400" dirty="0">
              <a:solidFill>
                <a:schemeClr val="bg1"/>
              </a:solidFill>
            </a:endParaRPr>
          </a:p>
          <a:p>
            <a:r>
              <a:rPr lang="en-US" sz="2400" dirty="0" smtClean="0">
                <a:solidFill>
                  <a:schemeClr val="bg1"/>
                </a:solidFill>
              </a:rPr>
              <a:t>Sharryse Henderson, M.S.</a:t>
            </a:r>
          </a:p>
          <a:p>
            <a:endParaRPr lang="en-US" sz="2400" dirty="0">
              <a:solidFill>
                <a:schemeClr val="bg1"/>
              </a:solidFill>
            </a:endParaRPr>
          </a:p>
          <a:p>
            <a:r>
              <a:rPr lang="en-US" sz="2400" dirty="0" smtClean="0">
                <a:solidFill>
                  <a:schemeClr val="bg1"/>
                </a:solidFill>
              </a:rPr>
              <a:t>Jillian Petro</a:t>
            </a:r>
            <a:endParaRPr lang="en-US" sz="2400" dirty="0">
              <a:solidFill>
                <a:schemeClr val="bg1"/>
              </a:solidFill>
            </a:endParaRPr>
          </a:p>
          <a:p>
            <a:r>
              <a:rPr lang="en-US" sz="2400" dirty="0" smtClean="0">
                <a:solidFill>
                  <a:schemeClr val="bg1"/>
                </a:solidFill>
              </a:rPr>
              <a:t>-------------------------------</a:t>
            </a:r>
            <a:endParaRPr lang="en-US" sz="2400" dirty="0">
              <a:solidFill>
                <a:schemeClr val="bg1"/>
              </a:solidFill>
            </a:endParaRPr>
          </a:p>
          <a:p>
            <a:endParaRPr lang="en-US" sz="1600" dirty="0" smtClean="0">
              <a:solidFill>
                <a:schemeClr val="bg1"/>
              </a:solidFill>
            </a:endParaRPr>
          </a:p>
          <a:p>
            <a:r>
              <a:rPr lang="en-US" sz="1600" dirty="0" smtClean="0">
                <a:solidFill>
                  <a:schemeClr val="bg1"/>
                </a:solidFill>
              </a:rPr>
              <a:t>Acknowledgement:</a:t>
            </a:r>
          </a:p>
          <a:p>
            <a:r>
              <a:rPr lang="en-US" sz="1600" dirty="0" smtClean="0">
                <a:solidFill>
                  <a:schemeClr val="bg1"/>
                </a:solidFill>
              </a:rPr>
              <a:t>Tim Floyd, Laura Ralston, Erin Kingston, Camille Pace, &amp; Jayme Wheeler</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83474" y="166686"/>
            <a:ext cx="1459350" cy="9950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971801"/>
            <a:ext cx="2743200" cy="2743200"/>
          </a:xfrm>
          <a:prstGeom prst="rect">
            <a:avLst/>
          </a:prstGeom>
        </p:spPr>
      </p:pic>
    </p:spTree>
    <p:extLst>
      <p:ext uri="{BB962C8B-B14F-4D97-AF65-F5344CB8AC3E}">
        <p14:creationId xmlns:p14="http://schemas.microsoft.com/office/powerpoint/2010/main" val="2069836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5336" y="246126"/>
            <a:ext cx="7693152" cy="758952"/>
          </a:xfrm>
          <a:noFill/>
        </p:spPr>
        <p:txBody>
          <a:bodyPr>
            <a:noAutofit/>
          </a:bodyPr>
          <a:lstStyle/>
          <a:p>
            <a:r>
              <a:rPr lang="en-US" sz="2400" dirty="0" smtClean="0"/>
              <a:t>Goal 1. To inspire students to consider STEM pathways</a:t>
            </a:r>
            <a:endParaRPr lang="en-US" sz="2400" dirty="0"/>
          </a:p>
        </p:txBody>
      </p:sp>
      <p:sp>
        <p:nvSpPr>
          <p:cNvPr id="6" name="Content Placeholder 5"/>
          <p:cNvSpPr>
            <a:spLocks noGrp="1"/>
          </p:cNvSpPr>
          <p:nvPr>
            <p:ph sz="quarter"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
        <p:nvSpPr>
          <p:cNvPr id="3" name="TextBox 2"/>
          <p:cNvSpPr txBox="1"/>
          <p:nvPr/>
        </p:nvSpPr>
        <p:spPr>
          <a:xfrm>
            <a:off x="515112" y="1643223"/>
            <a:ext cx="8077200" cy="4031873"/>
          </a:xfrm>
          <a:prstGeom prst="rect">
            <a:avLst/>
          </a:prstGeom>
          <a:noFill/>
        </p:spPr>
        <p:txBody>
          <a:bodyPr wrap="square" rtlCol="0">
            <a:spAutoFit/>
          </a:bodyPr>
          <a:lstStyle/>
          <a:p>
            <a:r>
              <a:rPr lang="en-US" sz="2400" dirty="0" smtClean="0">
                <a:solidFill>
                  <a:schemeClr val="bg1"/>
                </a:solidFill>
              </a:rPr>
              <a:t>We offered classes at three satellite facilities to better serve MOWR students:</a:t>
            </a:r>
          </a:p>
          <a:p>
            <a:endParaRPr lang="en-US" sz="2400" dirty="0" smtClean="0">
              <a:solidFill>
                <a:schemeClr val="bg1"/>
              </a:solidFill>
            </a:endParaRPr>
          </a:p>
          <a:p>
            <a:endParaRPr lang="en-US" sz="2400" dirty="0" smtClean="0">
              <a:solidFill>
                <a:schemeClr val="bg1"/>
              </a:solidFill>
            </a:endParaRPr>
          </a:p>
          <a:p>
            <a:pPr marL="342900" indent="-342900">
              <a:buFont typeface="Arial" charset="0"/>
              <a:buChar char="•"/>
            </a:pPr>
            <a:r>
              <a:rPr lang="en-US" sz="2000" dirty="0" smtClean="0">
                <a:solidFill>
                  <a:schemeClr val="bg1"/>
                </a:solidFill>
              </a:rPr>
              <a:t>Bartow County College and Career </a:t>
            </a:r>
          </a:p>
          <a:p>
            <a:r>
              <a:rPr lang="en-US" sz="2000" dirty="0" smtClean="0">
                <a:solidFill>
                  <a:schemeClr val="bg1"/>
                </a:solidFill>
              </a:rPr>
              <a:t>      Academy </a:t>
            </a:r>
            <a:r>
              <a:rPr lang="mr-IN" sz="2000" dirty="0" smtClean="0">
                <a:solidFill>
                  <a:schemeClr val="bg1"/>
                </a:solidFill>
              </a:rPr>
              <a:t>–</a:t>
            </a:r>
            <a:r>
              <a:rPr lang="en-US" sz="2000" dirty="0" smtClean="0">
                <a:solidFill>
                  <a:schemeClr val="bg1"/>
                </a:solidFill>
              </a:rPr>
              <a:t> CHEM 1211K/1212K</a:t>
            </a:r>
          </a:p>
          <a:p>
            <a:endParaRPr lang="en-US" sz="2000" dirty="0" smtClean="0">
              <a:solidFill>
                <a:schemeClr val="bg1"/>
              </a:solidFill>
            </a:endParaRP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Floyd County College and Career Academy </a:t>
            </a:r>
            <a:r>
              <a:rPr lang="mr-IN" sz="2000" dirty="0" smtClean="0">
                <a:solidFill>
                  <a:schemeClr val="bg1"/>
                </a:solidFill>
              </a:rPr>
              <a:t>–</a:t>
            </a:r>
            <a:r>
              <a:rPr lang="en-US" sz="2000" dirty="0" smtClean="0">
                <a:solidFill>
                  <a:schemeClr val="bg1"/>
                </a:solidFill>
              </a:rPr>
              <a:t> BIOL 2017/2018</a:t>
            </a:r>
          </a:p>
          <a:p>
            <a:pPr marL="342900" indent="-342900">
              <a:buFont typeface="Arial" charset="0"/>
              <a:buChar char="•"/>
            </a:pPr>
            <a:endParaRPr lang="en-US" sz="2000" dirty="0" smtClean="0">
              <a:solidFill>
                <a:schemeClr val="bg1"/>
              </a:solidFill>
            </a:endParaRPr>
          </a:p>
          <a:p>
            <a:pPr marL="342900" indent="-342900">
              <a:buFont typeface="Arial" charset="0"/>
              <a:buChar char="•"/>
            </a:pPr>
            <a:endParaRPr lang="en-US" sz="2000" dirty="0">
              <a:solidFill>
                <a:schemeClr val="bg1"/>
              </a:solidFill>
            </a:endParaRPr>
          </a:p>
          <a:p>
            <a:pPr marL="342900" indent="-342900">
              <a:buFont typeface="Arial" charset="0"/>
              <a:buChar char="•"/>
            </a:pPr>
            <a:r>
              <a:rPr lang="en-US" sz="2000" dirty="0" smtClean="0">
                <a:solidFill>
                  <a:schemeClr val="bg1"/>
                </a:solidFill>
              </a:rPr>
              <a:t>Polk County College and Career Academy </a:t>
            </a:r>
            <a:r>
              <a:rPr lang="mr-IN" sz="2000" dirty="0" smtClean="0">
                <a:solidFill>
                  <a:schemeClr val="bg1"/>
                </a:solidFill>
              </a:rPr>
              <a:t>–</a:t>
            </a:r>
            <a:r>
              <a:rPr lang="en-US" sz="2000" dirty="0" smtClean="0">
                <a:solidFill>
                  <a:schemeClr val="bg1"/>
                </a:solidFill>
              </a:rPr>
              <a:t> CHEM 1211K/1212K</a:t>
            </a:r>
            <a:endParaRPr lang="en-US" sz="2000" dirty="0">
              <a:solidFill>
                <a:schemeClr val="bg1"/>
              </a:solidFill>
            </a:endParaRPr>
          </a:p>
        </p:txBody>
      </p:sp>
      <p:cxnSp>
        <p:nvCxnSpPr>
          <p:cNvPr id="8" name="Straight Connector 7"/>
          <p:cNvCxnSpPr/>
          <p:nvPr/>
        </p:nvCxnSpPr>
        <p:spPr>
          <a:xfrm flipV="1">
            <a:off x="515112" y="2590800"/>
            <a:ext cx="4818888" cy="28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7360" y="2209800"/>
            <a:ext cx="2644648" cy="1983486"/>
          </a:xfrm>
          <a:prstGeom prst="rect">
            <a:avLst/>
          </a:prstGeom>
        </p:spPr>
      </p:pic>
    </p:spTree>
    <p:extLst>
      <p:ext uri="{BB962C8B-B14F-4D97-AF65-F5344CB8AC3E}">
        <p14:creationId xmlns:p14="http://schemas.microsoft.com/office/powerpoint/2010/main" val="2043301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46126"/>
            <a:ext cx="7454488" cy="758952"/>
          </a:xfrm>
          <a:noFill/>
        </p:spPr>
        <p:txBody>
          <a:bodyPr>
            <a:noAutofit/>
          </a:bodyPr>
          <a:lstStyle/>
          <a:p>
            <a:pPr algn="l"/>
            <a:r>
              <a:rPr lang="en-US" sz="2400" dirty="0" smtClean="0"/>
              <a:t>Goal 2. To support recruitment and retention efforts to increase the number of STEM graduates</a:t>
            </a:r>
            <a:endParaRPr lang="en-US" sz="2400" dirty="0"/>
          </a:p>
        </p:txBody>
      </p:sp>
      <p:sp>
        <p:nvSpPr>
          <p:cNvPr id="6" name="Content Placeholder 5"/>
          <p:cNvSpPr>
            <a:spLocks noGrp="1"/>
          </p:cNvSpPr>
          <p:nvPr>
            <p:ph sz="quarter"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smtClean="0"/>
              <a:t> </a:t>
            </a:r>
            <a:br>
              <a:rPr lang="en-US" dirty="0" smtClean="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735894"/>
            <a:ext cx="3182443" cy="4118454"/>
          </a:xfrm>
          <a:prstGeom prst="rect">
            <a:avLst/>
          </a:prstGeom>
          <a:solidFill>
            <a:schemeClr val="bg1"/>
          </a:solidFill>
        </p:spPr>
      </p:pic>
      <p:sp>
        <p:nvSpPr>
          <p:cNvPr id="5" name="TextBox 4"/>
          <p:cNvSpPr txBox="1"/>
          <p:nvPr/>
        </p:nvSpPr>
        <p:spPr>
          <a:xfrm>
            <a:off x="561421" y="1721620"/>
            <a:ext cx="4114800" cy="4093428"/>
          </a:xfrm>
          <a:prstGeom prst="rect">
            <a:avLst/>
          </a:prstGeom>
          <a:noFill/>
        </p:spPr>
        <p:txBody>
          <a:bodyPr wrap="square" rtlCol="0">
            <a:spAutoFit/>
          </a:bodyPr>
          <a:lstStyle/>
          <a:p>
            <a:r>
              <a:rPr lang="en-US" sz="2000" dirty="0" smtClean="0">
                <a:solidFill>
                  <a:schemeClr val="bg1"/>
                </a:solidFill>
              </a:rPr>
              <a:t>We are targeting local school in all five of our service areas working with our professional advisors.</a:t>
            </a:r>
          </a:p>
          <a:p>
            <a:endParaRPr lang="en-US" sz="2000" dirty="0" smtClean="0">
              <a:solidFill>
                <a:schemeClr val="bg1"/>
              </a:solidFill>
            </a:endParaRPr>
          </a:p>
          <a:p>
            <a:endParaRPr lang="en-US" sz="2000" dirty="0">
              <a:solidFill>
                <a:schemeClr val="bg1"/>
              </a:solidFill>
            </a:endParaRPr>
          </a:p>
          <a:p>
            <a:r>
              <a:rPr lang="en-US" sz="2000" dirty="0" smtClean="0">
                <a:solidFill>
                  <a:schemeClr val="bg1"/>
                </a:solidFill>
              </a:rPr>
              <a:t>We have created marketing products to drive home the message of “STEM READY”</a:t>
            </a:r>
          </a:p>
          <a:p>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Marketing folders are being distributed to school councilors at the GHC Counselor Workshop</a:t>
            </a:r>
          </a:p>
        </p:txBody>
      </p:sp>
    </p:spTree>
    <p:extLst>
      <p:ext uri="{BB962C8B-B14F-4D97-AF65-F5344CB8AC3E}">
        <p14:creationId xmlns:p14="http://schemas.microsoft.com/office/powerpoint/2010/main" val="549649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828800"/>
            <a:ext cx="3813048" cy="4270248"/>
          </a:xfrm>
        </p:spPr>
        <p:txBody>
          <a:bodyPr>
            <a:normAutofit/>
          </a:bodyPr>
          <a:lstStyle/>
          <a:p>
            <a:pPr marL="0" lvl="0" indent="0">
              <a:spcBef>
                <a:spcPts val="0"/>
              </a:spcBef>
              <a:buClrTx/>
              <a:buSzTx/>
              <a:buNone/>
              <a:defRPr/>
            </a:pPr>
            <a:r>
              <a:rPr lang="en-US" sz="2400" dirty="0">
                <a:solidFill>
                  <a:schemeClr val="bg1"/>
                </a:solidFill>
              </a:rPr>
              <a:t>Developed program maps with common STEM first </a:t>
            </a:r>
            <a:r>
              <a:rPr lang="en-US" sz="2400" dirty="0" smtClean="0">
                <a:solidFill>
                  <a:schemeClr val="bg1"/>
                </a:solidFill>
              </a:rPr>
              <a:t>semester experience</a:t>
            </a:r>
            <a:r>
              <a:rPr lang="en-US" sz="2400" dirty="0">
                <a:solidFill>
                  <a:schemeClr val="bg1"/>
                </a:solidFill>
              </a:rPr>
              <a:t>. </a:t>
            </a:r>
            <a:endParaRPr lang="en-US" sz="2400" dirty="0" smtClean="0">
              <a:solidFill>
                <a:schemeClr val="bg1"/>
              </a:solidFill>
            </a:endParaRPr>
          </a:p>
          <a:p>
            <a:pPr marL="0" lvl="0" indent="0">
              <a:spcBef>
                <a:spcPts val="0"/>
              </a:spcBef>
              <a:buClrTx/>
              <a:buSzTx/>
              <a:buNone/>
              <a:defRPr/>
            </a:pPr>
            <a:endParaRPr lang="en-US" sz="2400" dirty="0">
              <a:solidFill>
                <a:schemeClr val="bg1"/>
              </a:solidFill>
            </a:endParaRPr>
          </a:p>
          <a:p>
            <a:pPr marL="0" lvl="0" indent="0">
              <a:spcBef>
                <a:spcPts val="0"/>
              </a:spcBef>
              <a:buClrTx/>
              <a:buSzTx/>
              <a:buNone/>
              <a:defRPr/>
            </a:pPr>
            <a:r>
              <a:rPr lang="en-US" sz="2400" dirty="0" smtClean="0">
                <a:solidFill>
                  <a:schemeClr val="bg1"/>
                </a:solidFill>
              </a:rPr>
              <a:t>We have put a focus on Chemistry as a common first-year Area D science sequence.</a:t>
            </a:r>
            <a:endParaRPr lang="en-US" sz="2400" dirty="0">
              <a:solidFill>
                <a:schemeClr val="bg1"/>
              </a:solidFill>
            </a:endParaRPr>
          </a:p>
        </p:txBody>
      </p:sp>
      <p:sp>
        <p:nvSpPr>
          <p:cNvPr id="5" name="Title 3"/>
          <p:cNvSpPr>
            <a:spLocks noGrp="1"/>
          </p:cNvSpPr>
          <p:nvPr>
            <p:ph type="title"/>
          </p:nvPr>
        </p:nvSpPr>
        <p:spPr>
          <a:xfrm>
            <a:off x="1447800" y="358179"/>
            <a:ext cx="7235952" cy="758952"/>
          </a:xfrm>
          <a:noFill/>
        </p:spPr>
        <p:txBody>
          <a:bodyPr>
            <a:noAutofit/>
          </a:bodyPr>
          <a:lstStyle/>
          <a:p>
            <a:pPr algn="l"/>
            <a:r>
              <a:rPr lang="en-US" sz="2400" dirty="0" smtClean="0"/>
              <a:t>Goal 2. To support recruitment and retention efforts to increase the number of STEM graduates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7503"/>
          <a:stretch/>
        </p:blipFill>
        <p:spPr>
          <a:xfrm>
            <a:off x="4541205" y="1676400"/>
            <a:ext cx="4142547" cy="4422648"/>
          </a:xfrm>
          <a:prstGeom prst="rect">
            <a:avLst/>
          </a:prstGeom>
        </p:spPr>
      </p:pic>
    </p:spTree>
    <p:extLst>
      <p:ext uri="{BB962C8B-B14F-4D97-AF65-F5344CB8AC3E}">
        <p14:creationId xmlns:p14="http://schemas.microsoft.com/office/powerpoint/2010/main" val="356915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8950973"/>
              </p:ext>
            </p:extLst>
          </p:nvPr>
        </p:nvGraphicFramePr>
        <p:xfrm>
          <a:off x="793529" y="1828800"/>
          <a:ext cx="7620002" cy="3432049"/>
        </p:xfrm>
        <a:graphic>
          <a:graphicData uri="http://schemas.openxmlformats.org/drawingml/2006/table">
            <a:tbl>
              <a:tblPr>
                <a:tableStyleId>{5C22544A-7EE6-4342-B048-85BDC9FD1C3A}</a:tableStyleId>
              </a:tblPr>
              <a:tblGrid>
                <a:gridCol w="1306286">
                  <a:extLst>
                    <a:ext uri="{9D8B030D-6E8A-4147-A177-3AD203B41FA5}">
                      <a16:colId xmlns:a16="http://schemas.microsoft.com/office/drawing/2014/main" val="20000"/>
                    </a:ext>
                  </a:extLst>
                </a:gridCol>
                <a:gridCol w="1052286">
                  <a:extLst>
                    <a:ext uri="{9D8B030D-6E8A-4147-A177-3AD203B41FA5}">
                      <a16:colId xmlns:a16="http://schemas.microsoft.com/office/drawing/2014/main" val="20001"/>
                    </a:ext>
                  </a:extLst>
                </a:gridCol>
                <a:gridCol w="1052286">
                  <a:extLst>
                    <a:ext uri="{9D8B030D-6E8A-4147-A177-3AD203B41FA5}">
                      <a16:colId xmlns:a16="http://schemas.microsoft.com/office/drawing/2014/main" val="20002"/>
                    </a:ext>
                  </a:extLst>
                </a:gridCol>
                <a:gridCol w="1052286">
                  <a:extLst>
                    <a:ext uri="{9D8B030D-6E8A-4147-A177-3AD203B41FA5}">
                      <a16:colId xmlns:a16="http://schemas.microsoft.com/office/drawing/2014/main" val="20003"/>
                    </a:ext>
                  </a:extLst>
                </a:gridCol>
                <a:gridCol w="1052286">
                  <a:extLst>
                    <a:ext uri="{9D8B030D-6E8A-4147-A177-3AD203B41FA5}">
                      <a16:colId xmlns:a16="http://schemas.microsoft.com/office/drawing/2014/main" val="20004"/>
                    </a:ext>
                  </a:extLst>
                </a:gridCol>
                <a:gridCol w="1052286">
                  <a:extLst>
                    <a:ext uri="{9D8B030D-6E8A-4147-A177-3AD203B41FA5}">
                      <a16:colId xmlns:a16="http://schemas.microsoft.com/office/drawing/2014/main" val="20005"/>
                    </a:ext>
                  </a:extLst>
                </a:gridCol>
                <a:gridCol w="1052286">
                  <a:extLst>
                    <a:ext uri="{9D8B030D-6E8A-4147-A177-3AD203B41FA5}">
                      <a16:colId xmlns:a16="http://schemas.microsoft.com/office/drawing/2014/main" val="20006"/>
                    </a:ext>
                  </a:extLst>
                </a:gridCol>
              </a:tblGrid>
              <a:tr h="482746">
                <a:tc gridSpan="7">
                  <a:txBody>
                    <a:bodyPr/>
                    <a:lstStyle/>
                    <a:p>
                      <a:pPr algn="ctr" fontAlgn="b"/>
                      <a:r>
                        <a:rPr lang="en-US" sz="2000" u="none" strike="noStrike" dirty="0">
                          <a:effectLst/>
                        </a:rPr>
                        <a:t>Success in Chemistry Courses at GHC</a:t>
                      </a:r>
                      <a:endParaRPr lang="en-US" sz="2000" b="0" i="0" u="none"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358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1"/>
                  </a:ext>
                </a:extLst>
              </a:tr>
              <a:tr h="472425">
                <a:tc gridSpan="6">
                  <a:txBody>
                    <a:bodyPr/>
                    <a:lstStyle/>
                    <a:p>
                      <a:pPr algn="l" fontAlgn="b"/>
                      <a:r>
                        <a:rPr lang="en-US" sz="1100" u="sng" strike="noStrike" dirty="0">
                          <a:effectLst/>
                        </a:rPr>
                        <a:t>Percentage of Students that Receive an A, B, or C in STEM Core Courses</a:t>
                      </a:r>
                      <a:endParaRPr lang="en-US" sz="1100" b="0" i="0" u="sng" strike="noStrike" dirty="0">
                        <a:solidFill>
                          <a:srgbClr val="000000"/>
                        </a:solidFill>
                        <a:effectLst/>
                        <a:latin typeface="Calibri"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6350" marR="6350" marT="6350" marB="0" anchor="b"/>
                </a:tc>
                <a:extLst>
                  <a:ext uri="{0D108BD9-81ED-4DB2-BD59-A6C34878D82A}">
                    <a16:rowId xmlns:a16="http://schemas.microsoft.com/office/drawing/2014/main" val="10002"/>
                  </a:ext>
                </a:extLst>
              </a:tr>
              <a:tr h="29358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3"/>
                  </a:ext>
                </a:extLst>
              </a:tr>
              <a:tr h="472425">
                <a:tc>
                  <a:txBody>
                    <a:bodyPr/>
                    <a:lstStyle/>
                    <a:p>
                      <a:pPr algn="l" fontAlgn="ctr"/>
                      <a:r>
                        <a:rPr lang="en-US" sz="1100" u="none" strike="noStrike">
                          <a:effectLst/>
                        </a:rPr>
                        <a:t>Chemistry 1151</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40.20%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67.80%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72.70%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74.60%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56.00%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63.50%</a:t>
                      </a:r>
                      <a:endParaRPr lang="en-US" sz="1100" b="0" i="0" u="none" strike="noStrike">
                        <a:solidFill>
                          <a:srgbClr val="000000"/>
                        </a:solidFill>
                        <a:effectLst/>
                        <a:latin typeface="Calibri" charset="0"/>
                      </a:endParaRPr>
                    </a:p>
                  </a:txBody>
                  <a:tcPr marL="6350" marR="6350" marT="6350" marB="0" anchor="ctr"/>
                </a:tc>
                <a:extLst>
                  <a:ext uri="{0D108BD9-81ED-4DB2-BD59-A6C34878D82A}">
                    <a16:rowId xmlns:a16="http://schemas.microsoft.com/office/drawing/2014/main" val="10004"/>
                  </a:ext>
                </a:extLst>
              </a:tr>
              <a:tr h="472425">
                <a:tc>
                  <a:txBody>
                    <a:bodyPr/>
                    <a:lstStyle/>
                    <a:p>
                      <a:pPr algn="l" fontAlgn="ctr"/>
                      <a:r>
                        <a:rPr lang="en-US" sz="1100" u="none" strike="noStrike">
                          <a:effectLst/>
                        </a:rPr>
                        <a:t>Chemistry 1152</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dirty="0">
                          <a:effectLst/>
                        </a:rPr>
                        <a:t>76.50%</a:t>
                      </a:r>
                      <a:endParaRPr lang="en-US" sz="1100" b="0" i="0" u="none" strike="noStrike" dirty="0">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94.40%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95.20%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89.50%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75.70%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dirty="0">
                          <a:effectLst/>
                        </a:rPr>
                        <a:t>91.50%</a:t>
                      </a:r>
                      <a:endParaRPr lang="en-US" sz="1100" b="0" i="0" u="none" strike="noStrike" dirty="0">
                        <a:solidFill>
                          <a:srgbClr val="000000"/>
                        </a:solidFill>
                        <a:effectLst/>
                        <a:latin typeface="Calibri" charset="0"/>
                      </a:endParaRPr>
                    </a:p>
                  </a:txBody>
                  <a:tcPr marL="6350" marR="6350" marT="6350" marB="0" anchor="ctr"/>
                </a:tc>
                <a:extLst>
                  <a:ext uri="{0D108BD9-81ED-4DB2-BD59-A6C34878D82A}">
                    <a16:rowId xmlns:a16="http://schemas.microsoft.com/office/drawing/2014/main" val="10005"/>
                  </a:ext>
                </a:extLst>
              </a:tr>
              <a:tr h="472425">
                <a:tc>
                  <a:txBody>
                    <a:bodyPr/>
                    <a:lstStyle/>
                    <a:p>
                      <a:pPr algn="l" fontAlgn="ctr"/>
                      <a:r>
                        <a:rPr lang="en-US" sz="1100" u="none" strike="noStrike">
                          <a:effectLst/>
                        </a:rPr>
                        <a:t>Chemistry 1211</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55.30%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45.40%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40.80%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dirty="0">
                          <a:effectLst/>
                        </a:rPr>
                        <a:t>58.90%</a:t>
                      </a:r>
                      <a:endParaRPr lang="en-US" sz="1100" b="0" i="0" u="none" strike="noStrike" dirty="0">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55.40%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62.00%</a:t>
                      </a:r>
                      <a:endParaRPr lang="en-US" sz="1100" b="0" i="0" u="none" strike="noStrike">
                        <a:solidFill>
                          <a:srgbClr val="000000"/>
                        </a:solidFill>
                        <a:effectLst/>
                        <a:latin typeface="Calibri" charset="0"/>
                      </a:endParaRPr>
                    </a:p>
                  </a:txBody>
                  <a:tcPr marL="6350" marR="6350" marT="6350" marB="0" anchor="ctr"/>
                </a:tc>
                <a:extLst>
                  <a:ext uri="{0D108BD9-81ED-4DB2-BD59-A6C34878D82A}">
                    <a16:rowId xmlns:a16="http://schemas.microsoft.com/office/drawing/2014/main" val="10006"/>
                  </a:ext>
                </a:extLst>
              </a:tr>
              <a:tr h="472425">
                <a:tc>
                  <a:txBody>
                    <a:bodyPr/>
                    <a:lstStyle/>
                    <a:p>
                      <a:pPr algn="l" fontAlgn="ctr"/>
                      <a:r>
                        <a:rPr lang="en-US" sz="1100" u="none" strike="noStrike" dirty="0">
                          <a:effectLst/>
                        </a:rPr>
                        <a:t>Chemistry 1212</a:t>
                      </a:r>
                      <a:endParaRPr lang="en-US" sz="1100" b="0" i="0" u="none" strike="noStrike" dirty="0">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85.60%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72.20%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a:effectLst/>
                        </a:rPr>
                        <a:t>52.90%</a:t>
                      </a:r>
                      <a:endParaRPr lang="en-US" sz="1100" b="0" i="0" u="none" strike="noStrike">
                        <a:solidFill>
                          <a:srgbClr val="000000"/>
                        </a:solidFill>
                        <a:effectLst/>
                        <a:latin typeface="Calibri" charset="0"/>
                      </a:endParaRPr>
                    </a:p>
                  </a:txBody>
                  <a:tcPr marL="6350" marR="6350" marT="6350" marB="0" anchor="ctr"/>
                </a:tc>
                <a:tc>
                  <a:txBody>
                    <a:bodyPr/>
                    <a:lstStyle/>
                    <a:p>
                      <a:pPr algn="ctr" fontAlgn="ctr"/>
                      <a:r>
                        <a:rPr lang="en-US" sz="1100" u="none" strike="noStrike" dirty="0">
                          <a:effectLst/>
                        </a:rPr>
                        <a:t>75.90%</a:t>
                      </a:r>
                      <a:endParaRPr lang="en-US" sz="1100" b="0" i="0" u="none" strike="noStrike" dirty="0">
                        <a:solidFill>
                          <a:srgbClr val="000000"/>
                        </a:solidFill>
                        <a:effectLst/>
                        <a:latin typeface="Calibri" charset="0"/>
                      </a:endParaRPr>
                    </a:p>
                  </a:txBody>
                  <a:tcPr marL="6350" marR="6350" marT="6350" marB="0" anchor="ctr"/>
                </a:tc>
                <a:tc>
                  <a:txBody>
                    <a:bodyPr/>
                    <a:lstStyle/>
                    <a:p>
                      <a:pPr algn="ctr" fontAlgn="ctr"/>
                      <a:r>
                        <a:rPr lang="en-US" sz="1100" u="none" strike="noStrike" dirty="0">
                          <a:effectLst/>
                        </a:rPr>
                        <a:t>75.40%</a:t>
                      </a:r>
                      <a:endParaRPr lang="en-US" sz="1100" b="0" i="0" u="none" strike="noStrike" dirty="0">
                        <a:solidFill>
                          <a:srgbClr val="000000"/>
                        </a:solidFill>
                        <a:effectLst/>
                        <a:latin typeface="Calibri" charset="0"/>
                      </a:endParaRPr>
                    </a:p>
                  </a:txBody>
                  <a:tcPr marL="6350" marR="6350" marT="6350" marB="0" anchor="ctr"/>
                </a:tc>
                <a:tc>
                  <a:txBody>
                    <a:bodyPr/>
                    <a:lstStyle/>
                    <a:p>
                      <a:pPr algn="ctr" fontAlgn="ctr"/>
                      <a:r>
                        <a:rPr lang="en-US" sz="1100" u="none" strike="noStrike" dirty="0">
                          <a:effectLst/>
                        </a:rPr>
                        <a:t>70.30%</a:t>
                      </a:r>
                      <a:endParaRPr lang="en-US" sz="1100" b="0" i="0" u="none" strike="noStrike" dirty="0">
                        <a:solidFill>
                          <a:srgbClr val="000000"/>
                        </a:solidFill>
                        <a:effectLst/>
                        <a:latin typeface="Calibri" charset="0"/>
                      </a:endParaRPr>
                    </a:p>
                  </a:txBody>
                  <a:tcPr marL="6350" marR="6350" marT="6350" marB="0" anchor="ctr"/>
                </a:tc>
                <a:extLst>
                  <a:ext uri="{0D108BD9-81ED-4DB2-BD59-A6C34878D82A}">
                    <a16:rowId xmlns:a16="http://schemas.microsoft.com/office/drawing/2014/main" val="10007"/>
                  </a:ext>
                </a:extLst>
              </a:tr>
            </a:tbl>
          </a:graphicData>
        </a:graphic>
      </p:graphicFrame>
      <p:sp>
        <p:nvSpPr>
          <p:cNvPr id="5" name="Title 3"/>
          <p:cNvSpPr>
            <a:spLocks noGrp="1"/>
          </p:cNvSpPr>
          <p:nvPr>
            <p:ph type="title"/>
          </p:nvPr>
        </p:nvSpPr>
        <p:spPr>
          <a:xfrm>
            <a:off x="1447800" y="358179"/>
            <a:ext cx="7235952" cy="758952"/>
          </a:xfrm>
          <a:noFill/>
        </p:spPr>
        <p:txBody>
          <a:bodyPr>
            <a:noAutofit/>
          </a:bodyPr>
          <a:lstStyle/>
          <a:p>
            <a:pPr algn="l"/>
            <a:r>
              <a:rPr lang="en-US" sz="2400" dirty="0" smtClean="0"/>
              <a:t>Goal 2. To support recruitment and retention efforts to increase the number of STEM graduates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
        <p:nvSpPr>
          <p:cNvPr id="7" name="TextBox 6"/>
          <p:cNvSpPr txBox="1"/>
          <p:nvPr/>
        </p:nvSpPr>
        <p:spPr>
          <a:xfrm>
            <a:off x="793529" y="5578172"/>
            <a:ext cx="6138219" cy="523220"/>
          </a:xfrm>
          <a:prstGeom prst="rect">
            <a:avLst/>
          </a:prstGeom>
          <a:noFill/>
        </p:spPr>
        <p:txBody>
          <a:bodyPr wrap="none" rtlCol="0">
            <a:spAutoFit/>
          </a:bodyPr>
          <a:lstStyle/>
          <a:p>
            <a:r>
              <a:rPr lang="mr-IN" sz="2800" dirty="0" smtClean="0">
                <a:solidFill>
                  <a:schemeClr val="bg1"/>
                </a:solidFill>
              </a:rPr>
              <a:t>…</a:t>
            </a:r>
            <a:r>
              <a:rPr lang="en-US" sz="2800" dirty="0" smtClean="0">
                <a:solidFill>
                  <a:schemeClr val="bg1"/>
                </a:solidFill>
              </a:rPr>
              <a:t>a success story, all data is good data</a:t>
            </a:r>
            <a:endParaRPr lang="en-US" sz="2800" dirty="0">
              <a:solidFill>
                <a:schemeClr val="bg1"/>
              </a:solidFill>
            </a:endParaRPr>
          </a:p>
        </p:txBody>
      </p:sp>
    </p:spTree>
    <p:extLst>
      <p:ext uri="{BB962C8B-B14F-4D97-AF65-F5344CB8AC3E}">
        <p14:creationId xmlns:p14="http://schemas.microsoft.com/office/powerpoint/2010/main" val="16782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46126"/>
            <a:ext cx="7454488" cy="758952"/>
          </a:xfrm>
          <a:noFill/>
        </p:spPr>
        <p:txBody>
          <a:bodyPr>
            <a:noAutofit/>
          </a:bodyPr>
          <a:lstStyle/>
          <a:p>
            <a:pPr algn="l"/>
            <a:r>
              <a:rPr lang="en-US" sz="2400" dirty="0" smtClean="0"/>
              <a:t>Goal 3. To develop co-curricular materials to enhance STEM Learning</a:t>
            </a:r>
            <a:endParaRPr lang="en-US" sz="2400" dirty="0"/>
          </a:p>
        </p:txBody>
      </p:sp>
      <p:sp>
        <p:nvSpPr>
          <p:cNvPr id="6" name="Content Placeholder 5"/>
          <p:cNvSpPr>
            <a:spLocks noGrp="1"/>
          </p:cNvSpPr>
          <p:nvPr>
            <p:ph sz="quarter"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
        <p:nvSpPr>
          <p:cNvPr id="3" name="TextBox 2"/>
          <p:cNvSpPr txBox="1"/>
          <p:nvPr/>
        </p:nvSpPr>
        <p:spPr>
          <a:xfrm>
            <a:off x="1066800" y="2474893"/>
            <a:ext cx="6934201" cy="2554545"/>
          </a:xfrm>
          <a:prstGeom prst="rect">
            <a:avLst/>
          </a:prstGeom>
          <a:noFill/>
        </p:spPr>
        <p:txBody>
          <a:bodyPr wrap="square" rtlCol="0">
            <a:spAutoFit/>
          </a:bodyPr>
          <a:lstStyle/>
          <a:p>
            <a:pPr algn="ctr"/>
            <a:r>
              <a:rPr lang="en-US" sz="4000" dirty="0" smtClean="0">
                <a:solidFill>
                  <a:schemeClr val="bg1"/>
                </a:solidFill>
              </a:rPr>
              <a:t>Introducing the Georgia Highlands College Center for STEM Learning Website (Prototype)</a:t>
            </a:r>
            <a:endParaRPr lang="en-US" sz="4000" dirty="0">
              <a:solidFill>
                <a:schemeClr val="bg1"/>
              </a:solidFill>
            </a:endParaRPr>
          </a:p>
        </p:txBody>
      </p:sp>
    </p:spTree>
    <p:extLst>
      <p:ext uri="{BB962C8B-B14F-4D97-AF65-F5344CB8AC3E}">
        <p14:creationId xmlns:p14="http://schemas.microsoft.com/office/powerpoint/2010/main" val="167087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46126"/>
            <a:ext cx="7454488" cy="758952"/>
          </a:xfrm>
          <a:noFill/>
        </p:spPr>
        <p:txBody>
          <a:bodyPr>
            <a:noAutofit/>
          </a:bodyPr>
          <a:lstStyle/>
          <a:p>
            <a:pPr algn="l"/>
            <a:r>
              <a:rPr lang="en-US" sz="2400" dirty="0" smtClean="0"/>
              <a:t>Goal 4. To strengthen collaborative STEM partnerships with key community partners - KSU</a:t>
            </a:r>
            <a:endParaRPr lang="en-US" sz="2400" dirty="0"/>
          </a:p>
        </p:txBody>
      </p:sp>
      <p:sp>
        <p:nvSpPr>
          <p:cNvPr id="6" name="Content Placeholder 5"/>
          <p:cNvSpPr>
            <a:spLocks noGrp="1"/>
          </p:cNvSpPr>
          <p:nvPr>
            <p:ph sz="quarter"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71" t="8078" r="4733" b="6231"/>
          <a:stretch/>
        </p:blipFill>
        <p:spPr>
          <a:xfrm>
            <a:off x="1429512" y="1676400"/>
            <a:ext cx="6248400" cy="4572000"/>
          </a:xfrm>
          <a:prstGeom prst="rect">
            <a:avLst/>
          </a:prstGeom>
          <a:solidFill>
            <a:schemeClr val="bg1"/>
          </a:solidFill>
        </p:spPr>
      </p:pic>
    </p:spTree>
    <p:extLst>
      <p:ext uri="{BB962C8B-B14F-4D97-AF65-F5344CB8AC3E}">
        <p14:creationId xmlns:p14="http://schemas.microsoft.com/office/powerpoint/2010/main" val="1915990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endParaRPr lang="en-US" dirty="0"/>
          </a:p>
        </p:txBody>
      </p:sp>
      <p:sp>
        <p:nvSpPr>
          <p:cNvPr id="6" name="Content Placeholder 5"/>
          <p:cNvSpPr>
            <a:spLocks noGrp="1"/>
          </p:cNvSpPr>
          <p:nvPr>
            <p:ph sz="quarter"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6600" dirty="0" smtClean="0">
                <a:solidFill>
                  <a:schemeClr val="accent1">
                    <a:lumMod val="75000"/>
                  </a:schemeClr>
                </a:solidFill>
              </a:rPr>
              <a:t>Next Steps</a:t>
            </a:r>
            <a:endParaRPr lang="en-US" sz="6600" dirty="0">
              <a:solidFill>
                <a:schemeClr val="accent1">
                  <a:lumMod val="75000"/>
                </a:schemeClr>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Tree>
    <p:extLst>
      <p:ext uri="{BB962C8B-B14F-4D97-AF65-F5344CB8AC3E}">
        <p14:creationId xmlns:p14="http://schemas.microsoft.com/office/powerpoint/2010/main" val="1506367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46126"/>
            <a:ext cx="7454488" cy="758952"/>
          </a:xfrm>
          <a:noFill/>
        </p:spPr>
        <p:txBody>
          <a:bodyPr>
            <a:noAutofit/>
          </a:bodyPr>
          <a:lstStyle/>
          <a:p>
            <a:pPr algn="l"/>
            <a:r>
              <a:rPr lang="en-US" sz="2400" dirty="0" smtClean="0"/>
              <a:t>Goal 4. To strengthen collaborative STEM partnerships with key community partners</a:t>
            </a:r>
            <a:endParaRPr lang="en-US" sz="2400" dirty="0"/>
          </a:p>
        </p:txBody>
      </p:sp>
      <p:sp>
        <p:nvSpPr>
          <p:cNvPr id="6" name="Content Placeholder 5"/>
          <p:cNvSpPr>
            <a:spLocks noGrp="1"/>
          </p:cNvSpPr>
          <p:nvPr>
            <p:ph sz="quarter" idx="1"/>
          </p:nvPr>
        </p:nvSpPr>
        <p:spPr>
          <a:xfrm>
            <a:off x="301752" y="1527048"/>
            <a:ext cx="8503920" cy="1132750"/>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
        <p:nvSpPr>
          <p:cNvPr id="3" name="TextBox 2"/>
          <p:cNvSpPr txBox="1"/>
          <p:nvPr/>
        </p:nvSpPr>
        <p:spPr>
          <a:xfrm>
            <a:off x="475891" y="1545202"/>
            <a:ext cx="8380676" cy="830997"/>
          </a:xfrm>
          <a:prstGeom prst="rect">
            <a:avLst/>
          </a:prstGeom>
          <a:noFill/>
        </p:spPr>
        <p:txBody>
          <a:bodyPr wrap="square" rtlCol="0">
            <a:spAutoFit/>
          </a:bodyPr>
          <a:lstStyle/>
          <a:p>
            <a:r>
              <a:rPr lang="en-US" sz="2400" dirty="0" smtClean="0">
                <a:solidFill>
                  <a:schemeClr val="bg1"/>
                </a:solidFill>
              </a:rPr>
              <a:t>Our Newest Project is in collaboration with Cartersville High School and 100 Black Men of Northwest Georgia</a:t>
            </a:r>
            <a:endParaRPr lang="en-US" sz="2400" dirty="0">
              <a:solidFill>
                <a:schemeClr val="bg1"/>
              </a:solidFill>
            </a:endParaRPr>
          </a:p>
        </p:txBody>
      </p:sp>
      <p:pic>
        <p:nvPicPr>
          <p:cNvPr id="5" name="Picture 4"/>
          <p:cNvPicPr>
            <a:picLocks noChangeAspect="1"/>
          </p:cNvPicPr>
          <p:nvPr/>
        </p:nvPicPr>
        <p:blipFill>
          <a:blip r:embed="rId3"/>
          <a:stretch>
            <a:fillRect/>
          </a:stretch>
        </p:blipFill>
        <p:spPr>
          <a:xfrm>
            <a:off x="340283" y="4625060"/>
            <a:ext cx="1850395" cy="1531202"/>
          </a:xfrm>
          <a:prstGeom prst="rect">
            <a:avLst/>
          </a:prstGeom>
        </p:spPr>
      </p:pic>
      <p:pic>
        <p:nvPicPr>
          <p:cNvPr id="8" name="Picture 7"/>
          <p:cNvPicPr>
            <a:picLocks noChangeAspect="1"/>
          </p:cNvPicPr>
          <p:nvPr/>
        </p:nvPicPr>
        <p:blipFill>
          <a:blip r:embed="rId4"/>
          <a:stretch>
            <a:fillRect/>
          </a:stretch>
        </p:blipFill>
        <p:spPr>
          <a:xfrm>
            <a:off x="6792468" y="4622699"/>
            <a:ext cx="2035805" cy="1533563"/>
          </a:xfrm>
          <a:prstGeom prst="rect">
            <a:avLst/>
          </a:prstGeom>
        </p:spPr>
      </p:pic>
      <p:pic>
        <p:nvPicPr>
          <p:cNvPr id="9" name="Picture 8"/>
          <p:cNvPicPr>
            <a:picLocks noChangeAspect="1"/>
          </p:cNvPicPr>
          <p:nvPr/>
        </p:nvPicPr>
        <p:blipFill>
          <a:blip r:embed="rId5"/>
          <a:stretch>
            <a:fillRect/>
          </a:stretch>
        </p:blipFill>
        <p:spPr>
          <a:xfrm>
            <a:off x="7670752" y="2465325"/>
            <a:ext cx="1160367" cy="1940133"/>
          </a:xfrm>
          <a:prstGeom prst="rect">
            <a:avLst/>
          </a:prstGeom>
        </p:spPr>
      </p:pic>
      <p:sp>
        <p:nvSpPr>
          <p:cNvPr id="10" name="Rectangle 9"/>
          <p:cNvSpPr/>
          <p:nvPr/>
        </p:nvSpPr>
        <p:spPr>
          <a:xfrm>
            <a:off x="475891" y="2694015"/>
            <a:ext cx="6982751" cy="1200329"/>
          </a:xfrm>
          <a:prstGeom prst="rect">
            <a:avLst/>
          </a:prstGeom>
        </p:spPr>
        <p:txBody>
          <a:bodyPr wrap="square">
            <a:spAutoFit/>
          </a:bodyPr>
          <a:lstStyle/>
          <a:p>
            <a:pPr algn="just"/>
            <a:r>
              <a:rPr lang="en-US" dirty="0" smtClean="0">
                <a:solidFill>
                  <a:schemeClr val="bg1"/>
                </a:solidFill>
                <a:latin typeface="Open Sans" charset="0"/>
              </a:rPr>
              <a:t>Georgia Highlands College Robotics </a:t>
            </a:r>
            <a:r>
              <a:rPr lang="en-US" dirty="0">
                <a:solidFill>
                  <a:schemeClr val="bg1"/>
                </a:solidFill>
                <a:latin typeface="Open Sans" charset="0"/>
              </a:rPr>
              <a:t>is a comprehensive STEM program created to motivate and expose students to STEM opportunities and careers. The program consists FIRST robotics, coding, STEM activities and field trips.</a:t>
            </a:r>
            <a:r>
              <a:rPr lang="en-US" dirty="0">
                <a:solidFill>
                  <a:srgbClr val="070101"/>
                </a:solidFill>
                <a:latin typeface="Open Sans" charset="0"/>
              </a:rPr>
              <a:t> </a:t>
            </a:r>
            <a:endParaRPr lang="en-US" dirty="0"/>
          </a:p>
        </p:txBody>
      </p:sp>
      <p:cxnSp>
        <p:nvCxnSpPr>
          <p:cNvPr id="12" name="Straight Connector 11"/>
          <p:cNvCxnSpPr/>
          <p:nvPr/>
        </p:nvCxnSpPr>
        <p:spPr>
          <a:xfrm>
            <a:off x="572995" y="2465325"/>
            <a:ext cx="67652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476845" y="4511137"/>
            <a:ext cx="3980832" cy="1754326"/>
          </a:xfrm>
          <a:prstGeom prst="rect">
            <a:avLst/>
          </a:prstGeom>
        </p:spPr>
        <p:txBody>
          <a:bodyPr wrap="square">
            <a:spAutoFit/>
          </a:bodyPr>
          <a:lstStyle/>
          <a:p>
            <a:pPr algn="just"/>
            <a:r>
              <a:rPr lang="en-US" dirty="0">
                <a:solidFill>
                  <a:schemeClr val="bg1"/>
                </a:solidFill>
                <a:latin typeface="Open Sans" charset="0"/>
              </a:rPr>
              <a:t>The FIRST LEGO™ League Program (FLL) is considered the “little league” of the FIRST Robotics Competition, and extends the FIRST concept of inspiring and celebrating science and technology to children aged 9 through 14. </a:t>
            </a:r>
            <a:endParaRPr lang="en-US" dirty="0">
              <a:solidFill>
                <a:schemeClr val="bg1"/>
              </a:solidFill>
            </a:endParaRPr>
          </a:p>
        </p:txBody>
      </p:sp>
    </p:spTree>
    <p:extLst>
      <p:ext uri="{BB962C8B-B14F-4D97-AF65-F5344CB8AC3E}">
        <p14:creationId xmlns:p14="http://schemas.microsoft.com/office/powerpoint/2010/main" val="637548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Contact Us</a:t>
            </a:r>
            <a:endParaRPr lang="en-US" dirty="0"/>
          </a:p>
        </p:txBody>
      </p:sp>
      <p:sp>
        <p:nvSpPr>
          <p:cNvPr id="6" name="Content Placeholder 5"/>
          <p:cNvSpPr>
            <a:spLocks noGrp="1"/>
          </p:cNvSpPr>
          <p:nvPr>
            <p:ph sz="quarter"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solidFill>
                  <a:schemeClr val="bg1"/>
                </a:solidFill>
              </a:rPr>
              <a:t>Gregory D. Ford, Ph.D., PI</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solidFill>
                  <a:schemeClr val="bg1"/>
                </a:solidFill>
                <a:hlinkClick r:id="rId2"/>
              </a:rPr>
              <a:t>gford@highlands.edu</a:t>
            </a: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solidFill>
                  <a:schemeClr val="bg1"/>
                </a:solidFill>
              </a:rPr>
              <a:t>Sharryse Henderson, M.S., Director</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smtClean="0">
                <a:solidFill>
                  <a:schemeClr val="bg1"/>
                </a:solidFill>
                <a:hlinkClick r:id="rId3"/>
              </a:rPr>
              <a:t>shenders@highlands.edu</a:t>
            </a:r>
            <a:endParaRPr lang="en-US" sz="280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Tree>
    <p:extLst>
      <p:ext uri="{BB962C8B-B14F-4D97-AF65-F5344CB8AC3E}">
        <p14:creationId xmlns:p14="http://schemas.microsoft.com/office/powerpoint/2010/main" val="13412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Mission Statement</a:t>
            </a:r>
            <a:endParaRPr lang="en-US" dirty="0"/>
          </a:p>
        </p:txBody>
      </p:sp>
      <p:sp>
        <p:nvSpPr>
          <p:cNvPr id="9" name="Content Placeholder 1"/>
          <p:cNvSpPr txBox="1">
            <a:spLocks/>
          </p:cNvSpPr>
          <p:nvPr/>
        </p:nvSpPr>
        <p:spPr>
          <a:xfrm>
            <a:off x="261529" y="1524000"/>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n-US" dirty="0" smtClean="0">
              <a:solidFill>
                <a:schemeClr val="bg1"/>
              </a:solidFill>
            </a:endParaRPr>
          </a:p>
          <a:p>
            <a:pPr marL="0" indent="0" algn="just">
              <a:buFont typeface="Wingdings 2"/>
              <a:buNone/>
            </a:pPr>
            <a:r>
              <a:rPr lang="en-US" dirty="0" smtClean="0">
                <a:solidFill>
                  <a:schemeClr val="bg1"/>
                </a:solidFill>
              </a:rPr>
              <a:t>Georgia Highlands College, a state college of the University System of Georgia under the governance of the Board of Regents, was founded in 1970 to provide educational opportunities for the physical, intellectual, and cultural development of a diverse population through pre-baccalaureate associate degree transfer programs, career associate degree programs, and targeted baccalaureate degree programs that meet the economic development needs of the region.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29" y="228600"/>
            <a:ext cx="1003741" cy="1003741"/>
          </a:xfrm>
          <a:prstGeom prst="rect">
            <a:avLst/>
          </a:prstGeom>
        </p:spPr>
      </p:pic>
    </p:spTree>
    <p:extLst>
      <p:ext uri="{BB962C8B-B14F-4D97-AF65-F5344CB8AC3E}">
        <p14:creationId xmlns:p14="http://schemas.microsoft.com/office/powerpoint/2010/main" val="394515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46126"/>
            <a:ext cx="7540752" cy="758952"/>
          </a:xfrm>
          <a:noFill/>
        </p:spPr>
        <p:txBody>
          <a:bodyPr/>
          <a:lstStyle/>
          <a:p>
            <a:r>
              <a:rPr lang="en-US" dirty="0" smtClean="0"/>
              <a:t>Main Campus and Instructional Sites</a:t>
            </a:r>
            <a:endParaRPr lang="en-US" dirty="0"/>
          </a:p>
        </p:txBody>
      </p:sp>
      <p:sp>
        <p:nvSpPr>
          <p:cNvPr id="2" name="Content Placeholder 1"/>
          <p:cNvSpPr>
            <a:spLocks noGrp="1"/>
          </p:cNvSpPr>
          <p:nvPr>
            <p:ph sz="quarter" idx="1"/>
          </p:nvPr>
        </p:nvSpPr>
        <p:spPr/>
        <p:txBody>
          <a:bodyPr>
            <a:normAutofit/>
          </a:bodyPr>
          <a:lstStyle/>
          <a:p>
            <a:pPr marL="0" indent="0">
              <a:buNone/>
            </a:pPr>
            <a:r>
              <a:rPr lang="en-US" dirty="0" smtClean="0">
                <a:solidFill>
                  <a:schemeClr val="bg1"/>
                </a:solidFill>
              </a:rPr>
              <a:t>Our main campus, six instructional sites serve the students throughout Northwest Georgia: </a:t>
            </a:r>
          </a:p>
          <a:p>
            <a:pPr marL="0" indent="0">
              <a:buNone/>
            </a:pP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6460617" y="4546854"/>
            <a:ext cx="2328291" cy="1552194"/>
          </a:xfrm>
          <a:prstGeom prst="rect">
            <a:avLst/>
          </a:prstGeom>
        </p:spPr>
      </p:pic>
      <p:pic>
        <p:nvPicPr>
          <p:cNvPr id="6" name="Picture 5"/>
          <p:cNvPicPr>
            <a:picLocks noChangeAspect="1"/>
          </p:cNvPicPr>
          <p:nvPr/>
        </p:nvPicPr>
        <p:blipFill>
          <a:blip r:embed="rId3"/>
          <a:stretch>
            <a:fillRect/>
          </a:stretch>
        </p:blipFill>
        <p:spPr>
          <a:xfrm>
            <a:off x="6476993" y="2484120"/>
            <a:ext cx="2292865" cy="1528577"/>
          </a:xfrm>
          <a:prstGeom prst="rect">
            <a:avLst/>
          </a:prstGeom>
        </p:spPr>
      </p:pic>
      <p:pic>
        <p:nvPicPr>
          <p:cNvPr id="7" name="Picture 6" descr="http://s3.amazonaws.com/web-campaign-images/158/assets/3e3f004051bdccfcb072a1d8a40d00fa.jpg"/>
          <p:cNvPicPr/>
          <p:nvPr/>
        </p:nvPicPr>
        <p:blipFill rotWithShape="1">
          <a:blip r:embed="rId4">
            <a:extLst>
              <a:ext uri="{28A0092B-C50C-407E-A947-70E740481C1C}">
                <a14:useLocalDpi xmlns:a14="http://schemas.microsoft.com/office/drawing/2010/main" val="0"/>
              </a:ext>
            </a:extLst>
          </a:blip>
          <a:srcRect t="58059" b="21612"/>
          <a:stretch/>
        </p:blipFill>
        <p:spPr bwMode="auto">
          <a:xfrm>
            <a:off x="2830830" y="2472690"/>
            <a:ext cx="3429000" cy="3660648"/>
          </a:xfrm>
          <a:prstGeom prst="rect">
            <a:avLst/>
          </a:prstGeom>
          <a:noFill/>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5"/>
          <a:stretch>
            <a:fillRect/>
          </a:stretch>
        </p:blipFill>
        <p:spPr>
          <a:xfrm>
            <a:off x="301752" y="4572000"/>
            <a:ext cx="2292865" cy="1527048"/>
          </a:xfrm>
          <a:prstGeom prst="rect">
            <a:avLst/>
          </a:prstGeom>
        </p:spPr>
      </p:pic>
      <p:pic>
        <p:nvPicPr>
          <p:cNvPr id="9" name="Picture 8"/>
          <p:cNvPicPr>
            <a:picLocks noChangeAspect="1"/>
          </p:cNvPicPr>
          <p:nvPr/>
        </p:nvPicPr>
        <p:blipFill>
          <a:blip r:embed="rId6"/>
          <a:stretch>
            <a:fillRect/>
          </a:stretch>
        </p:blipFill>
        <p:spPr>
          <a:xfrm>
            <a:off x="291659" y="2484120"/>
            <a:ext cx="2348865" cy="156591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Tree>
    <p:extLst>
      <p:ext uri="{BB962C8B-B14F-4D97-AF65-F5344CB8AC3E}">
        <p14:creationId xmlns:p14="http://schemas.microsoft.com/office/powerpoint/2010/main" val="1297131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Student Demographics: 2016-17</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pic>
        <p:nvPicPr>
          <p:cNvPr id="8" name="Content Placeholder 7"/>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6079" t="12596" r="5971" b="21486"/>
          <a:stretch/>
        </p:blipFill>
        <p:spPr>
          <a:xfrm>
            <a:off x="2131236" y="1600200"/>
            <a:ext cx="4870943" cy="4724400"/>
          </a:xfrm>
          <a:solidFill>
            <a:schemeClr val="bg1"/>
          </a:solidFill>
        </p:spPr>
      </p:pic>
      <p:sp>
        <p:nvSpPr>
          <p:cNvPr id="2" name="Left Arrow 1"/>
          <p:cNvSpPr/>
          <p:nvPr/>
        </p:nvSpPr>
        <p:spPr>
          <a:xfrm flipV="1">
            <a:off x="7002179" y="3170875"/>
            <a:ext cx="609600"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flipV="1">
            <a:off x="7002179" y="4052518"/>
            <a:ext cx="609600"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flipV="1">
            <a:off x="7002179" y="5715000"/>
            <a:ext cx="609600"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6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GHC Additional Fact Book Data</a:t>
            </a:r>
            <a:endParaRPr lang="en-US" dirty="0"/>
          </a:p>
        </p:txBody>
      </p:sp>
      <p:sp>
        <p:nvSpPr>
          <p:cNvPr id="2" name="Content Placeholder 1"/>
          <p:cNvSpPr>
            <a:spLocks noGrp="1"/>
          </p:cNvSpPr>
          <p:nvPr>
            <p:ph sz="quarter" idx="1"/>
          </p:nvPr>
        </p:nvSpPr>
        <p:spPr>
          <a:xfrm>
            <a:off x="301752" y="1889868"/>
            <a:ext cx="8503920" cy="4721352"/>
          </a:xfrm>
        </p:spPr>
        <p:txBody>
          <a:bodyPr>
            <a:normAutofit lnSpcReduction="10000"/>
          </a:bodyPr>
          <a:lstStyle/>
          <a:p>
            <a:pPr marL="0" indent="0">
              <a:buNone/>
            </a:pPr>
            <a:endParaRPr lang="en-US" dirty="0" smtClean="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GHC </a:t>
            </a:r>
            <a:r>
              <a:rPr lang="en-US" dirty="0">
                <a:solidFill>
                  <a:schemeClr val="bg1"/>
                </a:solidFill>
              </a:rPr>
              <a:t>is one of only two colleges in Georgia listed in a 2015 national database as the “best value” and “</a:t>
            </a:r>
            <a:r>
              <a:rPr lang="en-US" dirty="0">
                <a:solidFill>
                  <a:schemeClr val="bg1"/>
                </a:solidFill>
                <a:hlinkClick r:id="rId2"/>
              </a:rPr>
              <a:t>best return on investment</a:t>
            </a:r>
            <a:r>
              <a:rPr lang="en-US" dirty="0">
                <a:solidFill>
                  <a:schemeClr val="bg1"/>
                </a:solidFill>
              </a:rPr>
              <a:t>” in the state. </a:t>
            </a:r>
            <a:endParaRPr lang="en-US" dirty="0" smtClean="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159" t="32222" r="7311" b="45556"/>
          <a:stretch/>
        </p:blipFill>
        <p:spPr>
          <a:xfrm>
            <a:off x="457201" y="1889868"/>
            <a:ext cx="8077200" cy="2715847"/>
          </a:xfrm>
          <a:prstGeom prst="rect">
            <a:avLst/>
          </a:prstGeom>
          <a:solidFill>
            <a:schemeClr val="bg1"/>
          </a:solidFill>
        </p:spPr>
      </p:pic>
    </p:spTree>
    <p:extLst>
      <p:ext uri="{BB962C8B-B14F-4D97-AF65-F5344CB8AC3E}">
        <p14:creationId xmlns:p14="http://schemas.microsoft.com/office/powerpoint/2010/main" val="99099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USG STEM Initiative Goals</a:t>
            </a:r>
            <a:endParaRPr lang="en-US" dirty="0"/>
          </a:p>
        </p:txBody>
      </p:sp>
      <p:sp>
        <p:nvSpPr>
          <p:cNvPr id="6" name="Content Placeholder 5"/>
          <p:cNvSpPr>
            <a:spLocks noGrp="1"/>
          </p:cNvSpPr>
          <p:nvPr>
            <p:ph sz="quarter" idx="1"/>
          </p:nvPr>
        </p:nvSpPr>
        <p:spPr>
          <a:xfrm>
            <a:off x="301752" y="1527048"/>
            <a:ext cx="8503920" cy="1294906"/>
          </a:xfrm>
        </p:spPr>
        <p:txBody>
          <a:bodyPr>
            <a:normAutofit/>
          </a:bodyPr>
          <a:lstStyle/>
          <a:p>
            <a:pPr marL="0" indent="0">
              <a:buNone/>
            </a:pPr>
            <a:r>
              <a:rPr lang="en-US" sz="2400" dirty="0" smtClean="0">
                <a:solidFill>
                  <a:schemeClr val="bg1"/>
                </a:solidFill>
              </a:rPr>
              <a:t>In </a:t>
            </a:r>
            <a:r>
              <a:rPr lang="en-US" sz="2400" dirty="0">
                <a:solidFill>
                  <a:schemeClr val="bg1"/>
                </a:solidFill>
              </a:rPr>
              <a:t>order to address these challenges in Georgia, the USG STEM initiative works aggressively with USG institutions and K-12 partners to increase</a:t>
            </a:r>
            <a:r>
              <a:rPr lang="en-US" sz="2400" dirty="0" smtClean="0">
                <a:solidFill>
                  <a:schemeClr val="bg1"/>
                </a:solidFill>
              </a:rPr>
              <a:t>:</a:t>
            </a:r>
            <a:endParaRPr lang="en-US" sz="24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
        <p:nvSpPr>
          <p:cNvPr id="3" name="Rectangle 2"/>
          <p:cNvSpPr/>
          <p:nvPr/>
        </p:nvSpPr>
        <p:spPr>
          <a:xfrm>
            <a:off x="457200" y="3457131"/>
            <a:ext cx="8229600" cy="2677656"/>
          </a:xfrm>
          <a:prstGeom prst="rect">
            <a:avLst/>
          </a:prstGeom>
        </p:spPr>
        <p:txBody>
          <a:bodyPr wrap="square">
            <a:spAutoFit/>
          </a:bodyPr>
          <a:lstStyle/>
          <a:p>
            <a:pPr marL="285750" indent="-285750">
              <a:buFont typeface="Arial" charset="0"/>
              <a:buChar char="•"/>
            </a:pPr>
            <a:r>
              <a:rPr lang="en-US" sz="2400" dirty="0" smtClean="0">
                <a:solidFill>
                  <a:schemeClr val="bg1"/>
                </a:solidFill>
              </a:rPr>
              <a:t>The </a:t>
            </a:r>
            <a:r>
              <a:rPr lang="en-US" sz="2400" dirty="0">
                <a:solidFill>
                  <a:schemeClr val="bg1"/>
                </a:solidFill>
              </a:rPr>
              <a:t>number of K-12 students who are prepared for and are interested in majoring in STEM disciplines in </a:t>
            </a:r>
            <a:r>
              <a:rPr lang="en-US" sz="2400" dirty="0" smtClean="0">
                <a:solidFill>
                  <a:schemeClr val="bg1"/>
                </a:solidFill>
              </a:rPr>
              <a:t>college</a:t>
            </a:r>
          </a:p>
          <a:p>
            <a:pPr marL="285750" indent="-285750">
              <a:buFont typeface="Arial" charset="0"/>
              <a:buChar char="•"/>
            </a:pPr>
            <a:endParaRPr lang="en-US" sz="2400" dirty="0">
              <a:solidFill>
                <a:schemeClr val="bg1"/>
              </a:solidFill>
            </a:endParaRPr>
          </a:p>
          <a:p>
            <a:pPr marL="285750" indent="-285750">
              <a:buFont typeface="Arial" charset="0"/>
              <a:buChar char="•"/>
            </a:pPr>
            <a:r>
              <a:rPr lang="en-US" sz="2400" dirty="0">
                <a:solidFill>
                  <a:schemeClr val="bg1"/>
                </a:solidFill>
              </a:rPr>
              <a:t>T</a:t>
            </a:r>
            <a:r>
              <a:rPr lang="en-US" sz="2400" dirty="0" smtClean="0">
                <a:solidFill>
                  <a:schemeClr val="bg1"/>
                </a:solidFill>
              </a:rPr>
              <a:t>he </a:t>
            </a:r>
            <a:r>
              <a:rPr lang="en-US" sz="2400" dirty="0">
                <a:solidFill>
                  <a:schemeClr val="bg1"/>
                </a:solidFill>
              </a:rPr>
              <a:t>success and completion rates of college students majoring in STEM </a:t>
            </a:r>
            <a:r>
              <a:rPr lang="en-US" sz="2400" dirty="0" smtClean="0">
                <a:solidFill>
                  <a:schemeClr val="bg1"/>
                </a:solidFill>
              </a:rPr>
              <a:t>disciplines</a:t>
            </a:r>
          </a:p>
          <a:p>
            <a:pPr marL="285750" indent="-285750">
              <a:buFont typeface="Arial" charset="0"/>
              <a:buChar char="•"/>
            </a:pPr>
            <a:endParaRPr lang="en-US" sz="2400" dirty="0">
              <a:solidFill>
                <a:schemeClr val="bg1"/>
              </a:solidFill>
            </a:endParaRPr>
          </a:p>
          <a:p>
            <a:pPr marL="285750" indent="-285750">
              <a:buFont typeface="Arial" charset="0"/>
              <a:buChar char="•"/>
            </a:pPr>
            <a:r>
              <a:rPr lang="en-US" sz="2400" dirty="0">
                <a:solidFill>
                  <a:schemeClr val="bg1"/>
                </a:solidFill>
              </a:rPr>
              <a:t>T</a:t>
            </a:r>
            <a:r>
              <a:rPr lang="en-US" sz="2400" dirty="0" smtClean="0">
                <a:solidFill>
                  <a:schemeClr val="bg1"/>
                </a:solidFill>
              </a:rPr>
              <a:t>he </a:t>
            </a:r>
            <a:r>
              <a:rPr lang="en-US" sz="2400" dirty="0">
                <a:solidFill>
                  <a:schemeClr val="bg1"/>
                </a:solidFill>
              </a:rPr>
              <a:t>number of qualified K-12 STEM teachers.</a:t>
            </a:r>
          </a:p>
        </p:txBody>
      </p:sp>
      <p:cxnSp>
        <p:nvCxnSpPr>
          <p:cNvPr id="9" name="Straight Connector 8"/>
          <p:cNvCxnSpPr/>
          <p:nvPr/>
        </p:nvCxnSpPr>
        <p:spPr>
          <a:xfrm>
            <a:off x="426720" y="3105835"/>
            <a:ext cx="83789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07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301752" y="1447800"/>
            <a:ext cx="8503920" cy="4572000"/>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
        <p:nvSpPr>
          <p:cNvPr id="8" name="Title 3"/>
          <p:cNvSpPr>
            <a:spLocks noGrp="1"/>
          </p:cNvSpPr>
          <p:nvPr>
            <p:ph type="title"/>
          </p:nvPr>
        </p:nvSpPr>
        <p:spPr>
          <a:xfrm>
            <a:off x="1447800" y="307848"/>
            <a:ext cx="7540752" cy="758952"/>
          </a:xfrm>
          <a:noFill/>
        </p:spPr>
        <p:txBody>
          <a:bodyPr>
            <a:noAutofit/>
          </a:bodyPr>
          <a:lstStyle/>
          <a:p>
            <a:pPr algn="l"/>
            <a:r>
              <a:rPr lang="en-US" sz="2800" dirty="0"/>
              <a:t>Georgia Highlands College Center for STEM Learning </a:t>
            </a:r>
            <a:r>
              <a:rPr lang="mr-IN" sz="2800" dirty="0" smtClean="0"/>
              <a:t>–</a:t>
            </a:r>
            <a:r>
              <a:rPr lang="en-US" sz="2800" dirty="0" smtClean="0"/>
              <a:t>Vision </a:t>
            </a:r>
            <a:r>
              <a:rPr lang="en-US" sz="2800" dirty="0"/>
              <a:t>Statement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65" t="4254" r="993" b="2165"/>
          <a:stretch/>
        </p:blipFill>
        <p:spPr>
          <a:xfrm>
            <a:off x="457200" y="2286000"/>
            <a:ext cx="8229600" cy="3352800"/>
          </a:xfrm>
          <a:prstGeom prst="rect">
            <a:avLst/>
          </a:prstGeom>
        </p:spPr>
      </p:pic>
    </p:spTree>
    <p:extLst>
      <p:ext uri="{BB962C8B-B14F-4D97-AF65-F5344CB8AC3E}">
        <p14:creationId xmlns:p14="http://schemas.microsoft.com/office/powerpoint/2010/main" val="1903248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520" y="90851"/>
            <a:ext cx="7312152" cy="987552"/>
          </a:xfrm>
          <a:noFill/>
        </p:spPr>
        <p:txBody>
          <a:bodyPr>
            <a:normAutofit/>
          </a:bodyPr>
          <a:lstStyle/>
          <a:p>
            <a:pPr algn="l"/>
            <a:r>
              <a:rPr lang="en-US" sz="2800" dirty="0" smtClean="0"/>
              <a:t>Georgia Highlands College Center for STEM Learning </a:t>
            </a:r>
            <a:r>
              <a:rPr lang="mr-IN" sz="2800" dirty="0" smtClean="0"/>
              <a:t>–</a:t>
            </a:r>
            <a:r>
              <a:rPr lang="en-US" sz="2800" dirty="0" smtClean="0"/>
              <a:t>Mission Statement</a:t>
            </a:r>
            <a:endParaRPr lang="en-US" sz="2800" dirty="0"/>
          </a:p>
        </p:txBody>
      </p:sp>
      <p:sp>
        <p:nvSpPr>
          <p:cNvPr id="6" name="Content Placeholder 5"/>
          <p:cNvSpPr>
            <a:spLocks noGrp="1"/>
          </p:cNvSpPr>
          <p:nvPr>
            <p:ph sz="quarter"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8886"/>
          <a:stretch/>
        </p:blipFill>
        <p:spPr>
          <a:xfrm>
            <a:off x="306528" y="2209800"/>
            <a:ext cx="8362991" cy="3352800"/>
          </a:xfrm>
          <a:prstGeom prst="rect">
            <a:avLst/>
          </a:prstGeom>
        </p:spPr>
      </p:pic>
    </p:spTree>
    <p:extLst>
      <p:ext uri="{BB962C8B-B14F-4D97-AF65-F5344CB8AC3E}">
        <p14:creationId xmlns:p14="http://schemas.microsoft.com/office/powerpoint/2010/main" val="95293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t>GHC </a:t>
            </a:r>
            <a:r>
              <a:rPr lang="mr-IN" dirty="0" smtClean="0"/>
              <a:t>–</a:t>
            </a:r>
            <a:r>
              <a:rPr lang="en-US" dirty="0" smtClean="0"/>
              <a:t> CSL Goals for 2016-17</a:t>
            </a:r>
            <a:endParaRPr lang="en-US" dirty="0"/>
          </a:p>
        </p:txBody>
      </p:sp>
      <p:sp>
        <p:nvSpPr>
          <p:cNvPr id="6" name="Content Placeholder 5"/>
          <p:cNvSpPr>
            <a:spLocks noGrp="1"/>
          </p:cNvSpPr>
          <p:nvPr>
            <p:ph sz="quarter" idx="1"/>
          </p:nvPr>
        </p:nvSpPr>
        <p:spPr/>
        <p:txBody>
          <a:bodyP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smtClean="0">
              <a:solidFill>
                <a:schemeClr val="bg1"/>
              </a:solidFill>
            </a:endParaRPr>
          </a:p>
          <a:p>
            <a:pPr>
              <a:spcBef>
                <a:spcPts val="0"/>
              </a:spcBef>
              <a:buClrTx/>
              <a:buSzTx/>
              <a:defRPr/>
            </a:pPr>
            <a:r>
              <a:rPr lang="en-US" sz="2800" dirty="0">
                <a:solidFill>
                  <a:schemeClr val="bg1"/>
                </a:solidFill>
              </a:rPr>
              <a:t>T</a:t>
            </a:r>
            <a:r>
              <a:rPr lang="en-US" sz="2800" dirty="0" smtClean="0">
                <a:solidFill>
                  <a:schemeClr val="bg1"/>
                </a:solidFill>
              </a:rPr>
              <a:t>o </a:t>
            </a:r>
            <a:r>
              <a:rPr lang="en-US" sz="2800" dirty="0">
                <a:solidFill>
                  <a:schemeClr val="bg1"/>
                </a:solidFill>
              </a:rPr>
              <a:t>inspire students to consider STEM </a:t>
            </a:r>
            <a:r>
              <a:rPr lang="en-US" sz="2800" dirty="0" smtClean="0">
                <a:solidFill>
                  <a:schemeClr val="bg1"/>
                </a:solidFill>
              </a:rPr>
              <a:t>pathways</a:t>
            </a:r>
          </a:p>
          <a:p>
            <a:pPr>
              <a:spcBef>
                <a:spcPts val="0"/>
              </a:spcBef>
              <a:buClrTx/>
              <a:buSzTx/>
              <a:defRPr/>
            </a:pPr>
            <a:endParaRPr lang="en-US" sz="2800" dirty="0" smtClean="0">
              <a:solidFill>
                <a:schemeClr val="bg1"/>
              </a:solidFill>
            </a:endParaRPr>
          </a:p>
          <a:p>
            <a:pPr>
              <a:spcBef>
                <a:spcPts val="0"/>
              </a:spcBef>
              <a:buClrTx/>
              <a:buSzTx/>
              <a:defRPr/>
            </a:pPr>
            <a:r>
              <a:rPr lang="en-US" sz="2800" dirty="0">
                <a:solidFill>
                  <a:schemeClr val="bg1"/>
                </a:solidFill>
              </a:rPr>
              <a:t>T</a:t>
            </a:r>
            <a:r>
              <a:rPr lang="en-US" sz="2800" dirty="0" smtClean="0">
                <a:solidFill>
                  <a:schemeClr val="bg1"/>
                </a:solidFill>
              </a:rPr>
              <a:t>o </a:t>
            </a:r>
            <a:r>
              <a:rPr lang="en-US" sz="2800" dirty="0">
                <a:solidFill>
                  <a:schemeClr val="bg1"/>
                </a:solidFill>
              </a:rPr>
              <a:t>support retention efforts to increase the number of STEM </a:t>
            </a:r>
            <a:r>
              <a:rPr lang="en-US" sz="2800" dirty="0" smtClean="0">
                <a:solidFill>
                  <a:schemeClr val="bg1"/>
                </a:solidFill>
              </a:rPr>
              <a:t>graduates</a:t>
            </a:r>
          </a:p>
          <a:p>
            <a:pPr>
              <a:spcBef>
                <a:spcPts val="0"/>
              </a:spcBef>
              <a:buClrTx/>
              <a:buSzTx/>
              <a:defRPr/>
            </a:pPr>
            <a:endParaRPr lang="en-US" sz="2800" dirty="0" smtClean="0">
              <a:solidFill>
                <a:schemeClr val="bg1"/>
              </a:solidFill>
            </a:endParaRPr>
          </a:p>
          <a:p>
            <a:pPr>
              <a:spcBef>
                <a:spcPts val="0"/>
              </a:spcBef>
              <a:buClrTx/>
              <a:buSzTx/>
              <a:defRPr/>
            </a:pPr>
            <a:r>
              <a:rPr lang="en-US" sz="2800" dirty="0">
                <a:solidFill>
                  <a:schemeClr val="bg1"/>
                </a:solidFill>
              </a:rPr>
              <a:t>T</a:t>
            </a:r>
            <a:r>
              <a:rPr lang="en-US" sz="2800" dirty="0" smtClean="0">
                <a:solidFill>
                  <a:schemeClr val="bg1"/>
                </a:solidFill>
              </a:rPr>
              <a:t>o </a:t>
            </a:r>
            <a:r>
              <a:rPr lang="en-US" sz="2800" dirty="0">
                <a:solidFill>
                  <a:schemeClr val="bg1"/>
                </a:solidFill>
              </a:rPr>
              <a:t>develop new co-curricular materials, instructional approaches, and technology-based learning environments that can promote equity and enhance STEM </a:t>
            </a:r>
            <a:r>
              <a:rPr lang="en-US" sz="2800" dirty="0" smtClean="0">
                <a:solidFill>
                  <a:schemeClr val="bg1"/>
                </a:solidFill>
              </a:rPr>
              <a:t>learning</a:t>
            </a:r>
          </a:p>
          <a:p>
            <a:pPr>
              <a:spcBef>
                <a:spcPts val="0"/>
              </a:spcBef>
              <a:buClrTx/>
              <a:buSzTx/>
              <a:defRPr/>
            </a:pPr>
            <a:endParaRPr lang="en-US" sz="2800" dirty="0" smtClean="0">
              <a:solidFill>
                <a:schemeClr val="bg1"/>
              </a:solidFill>
            </a:endParaRPr>
          </a:p>
          <a:p>
            <a:pPr>
              <a:spcBef>
                <a:spcPts val="0"/>
              </a:spcBef>
              <a:buClrTx/>
              <a:buSzTx/>
              <a:defRPr/>
            </a:pPr>
            <a:r>
              <a:rPr lang="en-US" sz="2800" dirty="0">
                <a:solidFill>
                  <a:schemeClr val="bg1"/>
                </a:solidFill>
              </a:rPr>
              <a:t>T</a:t>
            </a:r>
            <a:r>
              <a:rPr lang="en-US" sz="2800" dirty="0" smtClean="0">
                <a:solidFill>
                  <a:schemeClr val="bg1"/>
                </a:solidFill>
              </a:rPr>
              <a:t>o </a:t>
            </a:r>
            <a:r>
              <a:rPr lang="en-US" sz="2800" dirty="0">
                <a:solidFill>
                  <a:schemeClr val="bg1"/>
                </a:solidFill>
              </a:rPr>
              <a:t>strengthen collaborative STEM partnerships with key community partners. </a:t>
            </a:r>
          </a:p>
        </p:txBody>
      </p:sp>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59" y="246126"/>
            <a:ext cx="1003741" cy="1003741"/>
          </a:xfrm>
          <a:prstGeom prst="rect">
            <a:avLst/>
          </a:prstGeom>
        </p:spPr>
      </p:pic>
    </p:spTree>
    <p:extLst>
      <p:ext uri="{BB962C8B-B14F-4D97-AF65-F5344CB8AC3E}">
        <p14:creationId xmlns:p14="http://schemas.microsoft.com/office/powerpoint/2010/main" val="557851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HC PPT">
      <a:dk1>
        <a:srgbClr val="004990"/>
      </a:dk1>
      <a:lt1>
        <a:srgbClr val="FFFFFF"/>
      </a:lt1>
      <a:dk2>
        <a:srgbClr val="004990"/>
      </a:dk2>
      <a:lt2>
        <a:srgbClr val="FF8600"/>
      </a:lt2>
      <a:accent1>
        <a:srgbClr val="004990"/>
      </a:accent1>
      <a:accent2>
        <a:srgbClr val="FF8600"/>
      </a:accent2>
      <a:accent3>
        <a:srgbClr val="00498F"/>
      </a:accent3>
      <a:accent4>
        <a:srgbClr val="94147C"/>
      </a:accent4>
      <a:accent5>
        <a:srgbClr val="00498F"/>
      </a:accent5>
      <a:accent6>
        <a:srgbClr val="00498F"/>
      </a:accent6>
      <a:hlink>
        <a:srgbClr val="004990"/>
      </a:hlink>
      <a:folHlink>
        <a:srgbClr val="00498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9334</TotalTime>
  <Words>705</Words>
  <Application>Microsoft Office PowerPoint</Application>
  <PresentationFormat>On-screen Show (4:3)</PresentationFormat>
  <Paragraphs>156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Georgia</vt:lpstr>
      <vt:lpstr>Mangal</vt:lpstr>
      <vt:lpstr>Open Sans</vt:lpstr>
      <vt:lpstr>Wingdings</vt:lpstr>
      <vt:lpstr>Wingdings 2</vt:lpstr>
      <vt:lpstr>Civic</vt:lpstr>
      <vt:lpstr>Georgia Highlands College  Center for STEM Learning</vt:lpstr>
      <vt:lpstr>Mission Statement</vt:lpstr>
      <vt:lpstr>Main Campus and Instructional Sites</vt:lpstr>
      <vt:lpstr>Student Demographics: 2016-17</vt:lpstr>
      <vt:lpstr>GHC Additional Fact Book Data</vt:lpstr>
      <vt:lpstr>USG STEM Initiative Goals</vt:lpstr>
      <vt:lpstr>Georgia Highlands College Center for STEM Learning –Vision Statement</vt:lpstr>
      <vt:lpstr>Georgia Highlands College Center for STEM Learning –Mission Statement</vt:lpstr>
      <vt:lpstr>GHC – CSL Goals for 2016-17</vt:lpstr>
      <vt:lpstr>Goal 1. To inspire students to consider STEM pathways</vt:lpstr>
      <vt:lpstr>Goal 2. To support recruitment and retention efforts to increase the number of STEM graduates</vt:lpstr>
      <vt:lpstr>Goal 2. To support recruitment and retention efforts to increase the number of STEM graduates</vt:lpstr>
      <vt:lpstr>Goal 2. To support recruitment and retention efforts to increase the number of STEM graduates</vt:lpstr>
      <vt:lpstr>Goal 3. To develop co-curricular materials to enhance STEM Learning</vt:lpstr>
      <vt:lpstr>Goal 4. To strengthen collaborative STEM partnerships with key community partners - KSU</vt:lpstr>
      <vt:lpstr>PowerPoint Presentation</vt:lpstr>
      <vt:lpstr>Goal 4. To strengthen collaborative STEM partnerships with key community partners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Countercurrent Exchange</dc:title>
  <dc:creator>Ford, Gregory</dc:creator>
  <cp:lastModifiedBy>Rosalind Barnes Fowler</cp:lastModifiedBy>
  <cp:revision>168</cp:revision>
  <dcterms:created xsi:type="dcterms:W3CDTF">2014-06-30T16:23:31Z</dcterms:created>
  <dcterms:modified xsi:type="dcterms:W3CDTF">2017-05-31T17:46:00Z</dcterms:modified>
</cp:coreProperties>
</file>