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4" r:id="rId6"/>
    <p:sldId id="265" r:id="rId7"/>
    <p:sldId id="261" r:id="rId8"/>
    <p:sldId id="262" r:id="rId9"/>
    <p:sldId id="257" r:id="rId10"/>
    <p:sldId id="263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2914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24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-20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atalieking@gsu.edu" TargetMode="External"/><Relationship Id="rId2" Type="http://schemas.openxmlformats.org/officeDocument/2006/relationships/hyperlink" Target="mailto:penderle@gsu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Broadening Participation through K-12 and Community Partnerships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2248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Patrick J. Enderle &amp; Natalie S. King</a:t>
            </a:r>
          </a:p>
          <a:p>
            <a:r>
              <a:rPr lang="en-US" dirty="0" smtClean="0"/>
              <a:t>Department of Middle &amp; Secondary Education</a:t>
            </a:r>
          </a:p>
          <a:p>
            <a:r>
              <a:rPr lang="en-US" dirty="0" smtClean="0"/>
              <a:t>Georgia State University</a:t>
            </a:r>
          </a:p>
          <a:p>
            <a:r>
              <a:rPr lang="en-US" dirty="0" smtClean="0"/>
              <a:t>USG STEM Conference – Macon, GA</a:t>
            </a:r>
          </a:p>
          <a:p>
            <a:r>
              <a:rPr lang="en-US" dirty="0" smtClean="0"/>
              <a:t>May 18,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385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Broadening Access – Key Ideas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097088"/>
            <a:ext cx="9905999" cy="3541714"/>
          </a:xfrm>
        </p:spPr>
        <p:txBody>
          <a:bodyPr/>
          <a:lstStyle/>
          <a:p>
            <a:r>
              <a:rPr lang="en-US" dirty="0" smtClean="0"/>
              <a:t>Involve the communities where students live</a:t>
            </a:r>
          </a:p>
          <a:p>
            <a:r>
              <a:rPr lang="en-US" dirty="0" smtClean="0"/>
              <a:t>Be open to working with new types of organizations</a:t>
            </a:r>
          </a:p>
          <a:p>
            <a:r>
              <a:rPr lang="en-US" dirty="0" smtClean="0"/>
              <a:t>Students must experience higher quality science teaching involving scientific practices</a:t>
            </a:r>
          </a:p>
          <a:p>
            <a:r>
              <a:rPr lang="en-US" dirty="0" smtClean="0"/>
              <a:t>Teachers must be supported in their understanding of how students’ science identity develops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064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Critical Challenges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Having all stakeholders informed about a particular effort</a:t>
            </a:r>
          </a:p>
          <a:p>
            <a:r>
              <a:rPr lang="en-US" dirty="0" smtClean="0"/>
              <a:t>Many competing initiatives in any one district</a:t>
            </a:r>
          </a:p>
          <a:p>
            <a:r>
              <a:rPr lang="en-US" dirty="0" smtClean="0"/>
              <a:t>Opportunity for project to develop over time and make meaningful impacts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18232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you!!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penderle@gsu.edu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natalieking@gsu.edu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0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Building </a:t>
            </a:r>
            <a:r>
              <a:rPr lang="en-US" b="1" i="1" dirty="0" smtClean="0"/>
              <a:t>Capacity </a:t>
            </a:r>
            <a:r>
              <a:rPr lang="en-US" b="1" i="1" dirty="0"/>
              <a:t>for 3D </a:t>
            </a:r>
            <a:r>
              <a:rPr lang="en-US" b="1" i="1" u="sng" dirty="0"/>
              <a:t>C</a:t>
            </a:r>
            <a:r>
              <a:rPr lang="en-US" b="1" i="1" dirty="0"/>
              <a:t>ontent, </a:t>
            </a:r>
            <a:r>
              <a:rPr lang="en-US" b="1" i="1" u="sng" dirty="0"/>
              <a:t>P</a:t>
            </a:r>
            <a:r>
              <a:rPr lang="en-US" b="1" i="1" dirty="0"/>
              <a:t>ractices &amp; </a:t>
            </a:r>
            <a:r>
              <a:rPr lang="en-US" b="1" i="1" u="sng" dirty="0"/>
              <a:t>C</a:t>
            </a:r>
            <a:r>
              <a:rPr lang="en-US" b="1" i="1" dirty="0"/>
              <a:t>rosscutting </a:t>
            </a:r>
            <a:r>
              <a:rPr lang="en-US" b="1" i="1" u="sng" dirty="0"/>
              <a:t>I</a:t>
            </a:r>
            <a:r>
              <a:rPr lang="en-US" b="1" i="1" dirty="0"/>
              <a:t>ntegration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46117"/>
          </a:xfrm>
        </p:spPr>
        <p:txBody>
          <a:bodyPr>
            <a:normAutofit/>
          </a:bodyPr>
          <a:lstStyle/>
          <a:p>
            <a:r>
              <a:rPr lang="en-US" dirty="0" smtClean="0"/>
              <a:t>Math/Science Partnership (MSP) Grant funded by GA DOE</a:t>
            </a:r>
          </a:p>
          <a:p>
            <a:r>
              <a:rPr lang="en-US" dirty="0" smtClean="0"/>
              <a:t>Collaboration with Fulton County Schools, Georgia State University, and CEISMC group at Georgia Tech</a:t>
            </a:r>
          </a:p>
          <a:p>
            <a:r>
              <a:rPr lang="en-US" dirty="0" smtClean="0"/>
              <a:t>Working with 30 middle school teachers in enhance their understanding and ability of scientific practices and how to teach with them</a:t>
            </a:r>
          </a:p>
          <a:p>
            <a:r>
              <a:rPr lang="en-US" dirty="0" smtClean="0"/>
              <a:t>Collaboration between university scientists and science educators to introduce and support teachers’ learning about inquiry lessons and the scientific practices underlying this approach to instruction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772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4" y="561873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Teacher Enhancing Achievement </a:t>
            </a:r>
            <a:br>
              <a:rPr lang="en-US" b="1" dirty="0"/>
            </a:br>
            <a:r>
              <a:rPr lang="en-US" b="1" dirty="0"/>
              <a:t>&amp; Mastery Through </a:t>
            </a:r>
            <a:r>
              <a:rPr lang="en-US" b="1" dirty="0" smtClean="0"/>
              <a:t>3-DimensionaL Learning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(TEAM 3D)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974357"/>
            <a:ext cx="9905999" cy="42241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MSP Grant funded by GA DOE</a:t>
            </a:r>
          </a:p>
          <a:p>
            <a:r>
              <a:rPr lang="en-US" dirty="0" smtClean="0"/>
              <a:t>Collaboration between Rockdale County Schools and Georgia State University</a:t>
            </a:r>
          </a:p>
          <a:p>
            <a:r>
              <a:rPr lang="en-US" dirty="0"/>
              <a:t>Working with 30 </a:t>
            </a:r>
            <a:r>
              <a:rPr lang="en-US" dirty="0" smtClean="0"/>
              <a:t>secondary science teachers </a:t>
            </a:r>
            <a:r>
              <a:rPr lang="en-US" dirty="0"/>
              <a:t>in enhance their understanding and </a:t>
            </a:r>
            <a:r>
              <a:rPr lang="en-US" dirty="0" smtClean="0"/>
              <a:t>teaching of </a:t>
            </a:r>
            <a:r>
              <a:rPr lang="en-US" dirty="0"/>
              <a:t>scientific practices and </a:t>
            </a:r>
            <a:r>
              <a:rPr lang="en-US" dirty="0" smtClean="0"/>
              <a:t>their content knowledge in their particular discipline</a:t>
            </a:r>
            <a:endParaRPr lang="en-US" dirty="0"/>
          </a:p>
          <a:p>
            <a:r>
              <a:rPr lang="en-US" dirty="0"/>
              <a:t>Collaboration between university scientists and science educators to </a:t>
            </a:r>
            <a:r>
              <a:rPr lang="en-US" dirty="0" smtClean="0"/>
              <a:t>support </a:t>
            </a:r>
            <a:r>
              <a:rPr lang="en-US" dirty="0"/>
              <a:t>teachers’ learning about </a:t>
            </a:r>
            <a:r>
              <a:rPr lang="en-US" dirty="0" smtClean="0"/>
              <a:t>the </a:t>
            </a:r>
            <a:r>
              <a:rPr lang="en-US" dirty="0"/>
              <a:t>scientific </a:t>
            </a:r>
            <a:r>
              <a:rPr lang="en-US" dirty="0" smtClean="0"/>
              <a:t>practices and experiences with learning content in their certified discipline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52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Atlanta’s Professional Preparation for enhancing argumentation through laboratories (APPEAL)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Improving </a:t>
            </a:r>
            <a:r>
              <a:rPr lang="en-US" i="1" dirty="0"/>
              <a:t>Teacher Quality State </a:t>
            </a:r>
            <a:r>
              <a:rPr lang="en-US" i="1" dirty="0" smtClean="0"/>
              <a:t>Grant</a:t>
            </a:r>
            <a:r>
              <a:rPr lang="en-US" dirty="0" smtClean="0"/>
              <a:t> collaboration involving Atlanta Public Schools, GSU College of Education &amp; Human Development and College of Arts &amp; Sciences</a:t>
            </a:r>
            <a:endParaRPr lang="en-US" dirty="0"/>
          </a:p>
          <a:p>
            <a:r>
              <a:rPr lang="en-US" dirty="0"/>
              <a:t>Week long summer intensive workshop and several follow-up meetings during the 2016-2017 school year. </a:t>
            </a:r>
          </a:p>
          <a:p>
            <a:r>
              <a:rPr lang="en-US" dirty="0" smtClean="0"/>
              <a:t>Teachers experienced </a:t>
            </a:r>
            <a:r>
              <a:rPr lang="en-US" dirty="0"/>
              <a:t>several ADI labs and work with GSU scientists to understand the evidence behind science concepts</a:t>
            </a:r>
          </a:p>
        </p:txBody>
      </p:sp>
    </p:spTree>
    <p:extLst>
      <p:ext uri="{BB962C8B-B14F-4D97-AF65-F5344CB8AC3E}">
        <p14:creationId xmlns:p14="http://schemas.microsoft.com/office/powerpoint/2010/main" val="349395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530729" y="2432049"/>
            <a:ext cx="5127365" cy="4092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6062448" y="623811"/>
            <a:ext cx="4990477" cy="3742858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1199355" y="793118"/>
            <a:ext cx="4722282" cy="3541712"/>
          </a:xfrm>
        </p:spPr>
      </p:pic>
      <p:sp>
        <p:nvSpPr>
          <p:cNvPr id="8" name="Oval 7"/>
          <p:cNvSpPr/>
          <p:nvPr/>
        </p:nvSpPr>
        <p:spPr>
          <a:xfrm>
            <a:off x="6052842" y="3155894"/>
            <a:ext cx="98985" cy="213597"/>
          </a:xfrm>
          <a:prstGeom prst="ellipse">
            <a:avLst/>
          </a:prstGeom>
          <a:solidFill>
            <a:srgbClr val="4B2914"/>
          </a:solidFill>
          <a:ln>
            <a:solidFill>
              <a:srgbClr val="4B29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521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APPEAL </a:t>
            </a:r>
            <a:r>
              <a:rPr lang="en-US" b="1" dirty="0" err="1" smtClean="0"/>
              <a:t>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097087"/>
            <a:ext cx="9905999" cy="3980031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Participating </a:t>
            </a:r>
            <a:r>
              <a:rPr lang="en-US" dirty="0" smtClean="0"/>
              <a:t>teachers (n = 12) received </a:t>
            </a:r>
            <a:r>
              <a:rPr lang="en-US" dirty="0"/>
              <a:t>stipends, materials, and support for implementation; Schools </a:t>
            </a:r>
            <a:r>
              <a:rPr lang="en-US" dirty="0" smtClean="0"/>
              <a:t>received </a:t>
            </a:r>
            <a:r>
              <a:rPr lang="en-US" dirty="0"/>
              <a:t>supply kits to support teachers’ </a:t>
            </a:r>
            <a:r>
              <a:rPr lang="en-US" dirty="0" smtClean="0"/>
              <a:t>implementation</a:t>
            </a:r>
          </a:p>
          <a:p>
            <a:r>
              <a:rPr lang="en-US" dirty="0" smtClean="0"/>
              <a:t>Participants demonstrated improvement in their content knowledge, understanding of argumentation instruction, and the understanding of nature of science concepts over the course of summer activities</a:t>
            </a:r>
          </a:p>
          <a:p>
            <a:pPr lvl="1"/>
            <a:r>
              <a:rPr lang="en-US" dirty="0" smtClean="0"/>
              <a:t>Delayed-post data collection ongoing</a:t>
            </a:r>
          </a:p>
          <a:p>
            <a:r>
              <a:rPr lang="en-US" dirty="0" smtClean="0"/>
              <a:t>Contextual challenges limited the amount of argumentation investigations implemented by the teachers in their classrooms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53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Bio-Bus Teacher Quality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2097088"/>
            <a:ext cx="10793280" cy="44060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Partnership between GSU’s Colleges of Education and Arts and Sciences and DeKalb, Henry, and Cobb County Schools and Atlanta Public Schools</a:t>
            </a:r>
          </a:p>
          <a:p>
            <a:r>
              <a:rPr lang="en-US" dirty="0" smtClean="0"/>
              <a:t>Preparing Georgia’s high school science teachers to integrate interdisciplinary, inquiry-based, hands-on research modules in the classroom</a:t>
            </a:r>
          </a:p>
          <a:p>
            <a:r>
              <a:rPr lang="en-US" dirty="0" smtClean="0"/>
              <a:t>Deepen 20 high school teachers’ content knowledge and laboratory skills in biology, chemistry, microbiology, environmental science, biotechnology, and engineering through the use of bioreactors – using interdisciplinary development approach</a:t>
            </a:r>
          </a:p>
          <a:p>
            <a:r>
              <a:rPr lang="en-US" dirty="0" smtClean="0"/>
              <a:t>Follow up visits throughout school year from the 30-foot mobile instructional laboratory (Bio-Bus)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4203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Community Partnership Project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765315"/>
            <a:ext cx="10421006" cy="48782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Partnership between GSU College of Education (Department of Middle and Secondary Education) and The Study Hall (afterschool and summer camp serving K-5 students in </a:t>
            </a:r>
            <a:r>
              <a:rPr lang="en-US" dirty="0" err="1" smtClean="0"/>
              <a:t>Peoplestown</a:t>
            </a:r>
            <a:r>
              <a:rPr lang="en-US" dirty="0" smtClean="0"/>
              <a:t> Community in Atlanta, GA)</a:t>
            </a:r>
          </a:p>
          <a:p>
            <a:r>
              <a:rPr lang="en-US" dirty="0" smtClean="0"/>
              <a:t>Partnership with The Study Hall’s STEAM Initiative - Camp Exploration </a:t>
            </a:r>
          </a:p>
          <a:p>
            <a:r>
              <a:rPr lang="en-US" dirty="0" smtClean="0"/>
              <a:t>Introduction to Secondary Teaching Science Methods Course – GSU MAT students develop and implement inquiry-based science lessons that engage elementary students in 3D teaching and learning </a:t>
            </a:r>
          </a:p>
          <a:p>
            <a:r>
              <a:rPr lang="en-US" dirty="0" smtClean="0"/>
              <a:t>Alternative placement – experience teaching </a:t>
            </a:r>
            <a:r>
              <a:rPr lang="en-US" dirty="0"/>
              <a:t>in informal contexts </a:t>
            </a:r>
            <a:endParaRPr lang="en-US" dirty="0" smtClean="0"/>
          </a:p>
          <a:p>
            <a:r>
              <a:rPr lang="en-US" dirty="0" smtClean="0"/>
              <a:t>Expanding future collaborations with non-profit and industry partners</a:t>
            </a:r>
          </a:p>
          <a:p>
            <a:r>
              <a:rPr lang="en-US" dirty="0" smtClean="0"/>
              <a:t>Working with GSU Urban Literacy Clinic to connect students and their identity development within the context of science focused literature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58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Building K-12 Partnerships – Key ideas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3" y="1885444"/>
            <a:ext cx="10090332" cy="4677197"/>
          </a:xfrm>
        </p:spPr>
        <p:txBody>
          <a:bodyPr>
            <a:normAutofit/>
          </a:bodyPr>
          <a:lstStyle/>
          <a:p>
            <a:r>
              <a:rPr lang="en-US" dirty="0" smtClean="0"/>
              <a:t>Critical Colleagues</a:t>
            </a:r>
          </a:p>
          <a:p>
            <a:pPr lvl="1"/>
            <a:r>
              <a:rPr lang="en-US" dirty="0" smtClean="0"/>
              <a:t>University Faculty with necessary disciplinary experience</a:t>
            </a:r>
          </a:p>
          <a:p>
            <a:pPr lvl="1"/>
            <a:r>
              <a:rPr lang="en-US" dirty="0" smtClean="0"/>
              <a:t>K-12 District Personnel who focus on supporting teachers</a:t>
            </a:r>
          </a:p>
          <a:p>
            <a:pPr lvl="1"/>
            <a:r>
              <a:rPr lang="en-US" dirty="0" smtClean="0"/>
              <a:t>Engaged Teachers &amp; Administrators</a:t>
            </a:r>
          </a:p>
          <a:p>
            <a:pPr lvl="1"/>
            <a:r>
              <a:rPr lang="en-US" dirty="0" smtClean="0"/>
              <a:t>Synergistic relationships amongst institutional entities internal and external to the university </a:t>
            </a:r>
          </a:p>
          <a:p>
            <a:r>
              <a:rPr lang="en-US" dirty="0" smtClean="0"/>
              <a:t>Contextual Influences</a:t>
            </a:r>
          </a:p>
          <a:p>
            <a:pPr lvl="1"/>
            <a:r>
              <a:rPr lang="en-US" dirty="0" smtClean="0"/>
              <a:t>External Funding Mechanisms</a:t>
            </a:r>
          </a:p>
          <a:p>
            <a:pPr lvl="1"/>
            <a:r>
              <a:rPr lang="en-US" dirty="0" smtClean="0"/>
              <a:t>GA Standards of Excellence for Science</a:t>
            </a:r>
          </a:p>
          <a:p>
            <a:pPr lvl="1"/>
            <a:r>
              <a:rPr lang="en-US" dirty="0" smtClean="0"/>
              <a:t>Focal curricula and instructional materials, but allow for teacher adaptation</a:t>
            </a:r>
          </a:p>
        </p:txBody>
      </p:sp>
    </p:spTree>
    <p:extLst>
      <p:ext uri="{BB962C8B-B14F-4D97-AF65-F5344CB8AC3E}">
        <p14:creationId xmlns:p14="http://schemas.microsoft.com/office/powerpoint/2010/main" val="997427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427</TotalTime>
  <Words>666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Tw Cen MT</vt:lpstr>
      <vt:lpstr>Circuit</vt:lpstr>
      <vt:lpstr>Broadening Participation through K-12 and Community Partnerships</vt:lpstr>
      <vt:lpstr>Building Capacity for 3D Content, Practices &amp; Crosscutting Integration </vt:lpstr>
      <vt:lpstr>Teacher Enhancing Achievement  &amp; Mastery Through 3-DimensionaL Learning (TEAM 3D)</vt:lpstr>
      <vt:lpstr>Atlanta’s Professional Preparation for enhancing argumentation through laboratories (APPEAL)</vt:lpstr>
      <vt:lpstr>PowerPoint Presentation</vt:lpstr>
      <vt:lpstr>APPEAL REsults</vt:lpstr>
      <vt:lpstr>Bio-Bus Teacher Quality Project</vt:lpstr>
      <vt:lpstr>Community Partnership Project</vt:lpstr>
      <vt:lpstr>Building K-12 Partnerships – Key ideas </vt:lpstr>
      <vt:lpstr>Broadening Access – Key Ideas </vt:lpstr>
      <vt:lpstr>Critical Challenges </vt:lpstr>
      <vt:lpstr>Thank you!!  Questions?</vt:lpstr>
    </vt:vector>
  </TitlesOfParts>
  <Company>Georgia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Broadening Participation through K-12 and Community Partnerships</dc:title>
  <dc:creator>Patrick James Enderle</dc:creator>
  <cp:lastModifiedBy>Rosalind Barnes Fowler</cp:lastModifiedBy>
  <cp:revision>21</cp:revision>
  <dcterms:created xsi:type="dcterms:W3CDTF">2017-05-15T18:51:15Z</dcterms:created>
  <dcterms:modified xsi:type="dcterms:W3CDTF">2017-06-10T04:00:38Z</dcterms:modified>
</cp:coreProperties>
</file>