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notesSlides/notesSlide68.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9"/>
  </p:notesMasterIdLst>
  <p:handoutMasterIdLst>
    <p:handoutMasterId r:id="rId120"/>
  </p:handoutMasterIdLst>
  <p:sldIdLst>
    <p:sldId id="256" r:id="rId2"/>
    <p:sldId id="258" r:id="rId3"/>
    <p:sldId id="259" r:id="rId4"/>
    <p:sldId id="262"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54" r:id="rId99"/>
    <p:sldId id="355" r:id="rId100"/>
    <p:sldId id="356" r:id="rId101"/>
    <p:sldId id="357" r:id="rId102"/>
    <p:sldId id="358" r:id="rId103"/>
    <p:sldId id="359" r:id="rId104"/>
    <p:sldId id="360" r:id="rId105"/>
    <p:sldId id="361" r:id="rId106"/>
    <p:sldId id="362" r:id="rId107"/>
    <p:sldId id="363" r:id="rId108"/>
    <p:sldId id="364" r:id="rId109"/>
    <p:sldId id="365" r:id="rId110"/>
    <p:sldId id="366" r:id="rId111"/>
    <p:sldId id="367" r:id="rId112"/>
    <p:sldId id="368" r:id="rId113"/>
    <p:sldId id="369" r:id="rId114"/>
    <p:sldId id="370" r:id="rId115"/>
    <p:sldId id="371" r:id="rId116"/>
    <p:sldId id="372" r:id="rId117"/>
    <p:sldId id="373" r:id="rId1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58" autoAdjust="0"/>
    <p:restoredTop sz="76076" autoAdjust="0"/>
  </p:normalViewPr>
  <p:slideViewPr>
    <p:cSldViewPr>
      <p:cViewPr>
        <p:scale>
          <a:sx n="100" d="100"/>
          <a:sy n="100" d="100"/>
        </p:scale>
        <p:origin x="-1110"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2592" y="-84"/>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r>
              <a:rPr lang="en-US" dirty="0" smtClean="0"/>
              <a:t>3/2/2010</a:t>
            </a:r>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r>
              <a:rPr lang="en-US" dirty="0" smtClean="0"/>
              <a:t>GeorgiaFIRST Wimba Training Series</a:t>
            </a:r>
          </a:p>
          <a:p>
            <a:r>
              <a:rPr lang="en-US" dirty="0" smtClean="0"/>
              <a:t>Budget Prep Updates</a:t>
            </a: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F251572C-8F84-46AB-A564-C8A6D2EE4362}" type="slidenum">
              <a:rPr lang="en-US" smtClean="0"/>
              <a:pPr/>
              <a:t>‹#›</a:t>
            </a:fld>
            <a:endParaRPr lang="en-US"/>
          </a:p>
        </p:txBody>
      </p:sp>
      <p:pic>
        <p:nvPicPr>
          <p:cNvPr id="6" name="Picture 5"/>
          <p:cNvPicPr/>
          <p:nvPr/>
        </p:nvPicPr>
        <p:blipFill>
          <a:blip r:embed="rId2" cstate="print"/>
          <a:srcRect/>
          <a:stretch>
            <a:fillRect/>
          </a:stretch>
        </p:blipFill>
        <p:spPr bwMode="auto">
          <a:xfrm>
            <a:off x="107605" y="77470"/>
            <a:ext cx="1692289" cy="2748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64" tIns="46582" rIns="93164" bIns="46582" rtlCol="0"/>
          <a:lstStyle>
            <a:lvl1pPr algn="r">
              <a:defRPr sz="1200"/>
            </a:lvl1pPr>
          </a:lstStyle>
          <a:p>
            <a:fld id="{D39EB67E-B01E-47ED-A4C6-C0DB26BAA4CC}" type="datetimeFigureOut">
              <a:rPr lang="en-US" smtClean="0"/>
              <a:pPr/>
              <a:t>3/4/2010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4" tIns="46582" rIns="93164" bIns="46582"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64" tIns="46582" rIns="93164" bIns="4658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64" tIns="46582" rIns="93164" bIns="46582" rtlCol="0" anchor="b"/>
          <a:lstStyle>
            <a:lvl1pPr algn="r">
              <a:defRPr sz="1200"/>
            </a:lvl1pPr>
          </a:lstStyle>
          <a:p>
            <a:fld id="{E2388FB5-11E9-42C0-96FB-DDA5D9BA73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14</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the PSFIN side of the house,</a:t>
            </a:r>
            <a:r>
              <a:rPr lang="en-US" baseline="0" dirty="0" smtClean="0"/>
              <a:t> non-personal services data is loaded into Budget Prep from the General Ledger. This includes Revenue Estimates, Non-Personal Services Appropriation and Organization budgets, and Non-Personal Services Grants budgets. </a:t>
            </a:r>
          </a:p>
          <a:p>
            <a:endParaRPr lang="en-US" baseline="0" dirty="0" smtClean="0"/>
          </a:p>
          <a:p>
            <a:r>
              <a:rPr lang="en-US" baseline="0" dirty="0" smtClean="0"/>
              <a:t>The amount will be calculated as Original Budget, plus or minus any permanent changes. Other one-time or temporary changes are not included.</a:t>
            </a:r>
            <a:endParaRPr lang="en-US" dirty="0" smtClean="0"/>
          </a:p>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15</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Once the data</a:t>
            </a:r>
            <a:r>
              <a:rPr lang="en-US" baseline="0" dirty="0" smtClean="0"/>
              <a:t> has been incorporated from ADP and PSFIN, you can begin to manipulate the data to create your new budget. </a:t>
            </a:r>
          </a:p>
          <a:p>
            <a:endParaRPr lang="en-US" baseline="0" dirty="0" smtClean="0"/>
          </a:p>
          <a:p>
            <a:r>
              <a:rPr lang="en-US" baseline="0" dirty="0" smtClean="0"/>
              <a:t>Once the new data has been loaded, the Budget Prep Module creates a REFERENCE version of your budget. From that REFERENCE version, you can create PLANNING versions by running the Budget Copy process. You can then perform mass updates, or what-if analyses, on those PLANNING versions. Mass Updates (or what-if analyses) allow you to make across the board changes to your budgets and then you can analyze the impact of these changes using various criteria. </a:t>
            </a:r>
          </a:p>
          <a:p>
            <a:endParaRPr lang="en-US" baseline="0" dirty="0" smtClean="0"/>
          </a:p>
          <a:p>
            <a:r>
              <a:rPr lang="en-US" baseline="0" dirty="0" smtClean="0"/>
              <a:t>Once you are done with mass updates, you then create  CURRENT version of your budget. With your CURRENT budget version, you can update the Personal Services budgets, Non-personal services budges, Revenue Estimate budgets, and grants budgets through online updates. These online updates can only be performed on CURRENT versions of your budget.</a:t>
            </a:r>
          </a:p>
          <a:p>
            <a:endParaRPr lang="en-US" baseline="0" dirty="0" smtClean="0"/>
          </a:p>
          <a:p>
            <a:r>
              <a:rPr lang="en-US" baseline="0" dirty="0" smtClean="0"/>
              <a:t>Next, you can generate fringe benefit estimates, which is based on Personal Services budgets and the fringe estimate percentages, accounts, and amounts defined in the initial setup. You can also manually adjust results that were created as a result of the Fringe Estimate Generator process. These manual adjustments may be useful when more information is available about fringes for a particular position.</a:t>
            </a:r>
          </a:p>
          <a:p>
            <a:endParaRPr lang="en-US" baseline="0" dirty="0" smtClean="0"/>
          </a:p>
          <a:p>
            <a:r>
              <a:rPr lang="en-US" dirty="0" smtClean="0"/>
              <a:t>After you have finished making your updates, your</a:t>
            </a:r>
            <a:r>
              <a:rPr lang="en-US" baseline="0" dirty="0" smtClean="0"/>
              <a:t> next step is to run the “Build Financials” process in the Budget Prep Module. This information can then be analyzed through the use of various inquiries and reports.</a:t>
            </a:r>
          </a:p>
          <a:p>
            <a:endParaRPr lang="en-US" baseline="0" dirty="0" smtClean="0"/>
          </a:p>
          <a:p>
            <a:r>
              <a:rPr lang="en-US" baseline="0" dirty="0" smtClean="0"/>
              <a:t>When you are satisfied that your budget is ready and you have received word from USO, you can then move onto the next steps, which includes sending new budget information back to ADP and PSFIN.</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endParaRPr lang="en-US" baseline="0" dirty="0" smtClean="0"/>
          </a:p>
          <a:p>
            <a:r>
              <a:rPr lang="en-US" baseline="0" dirty="0" smtClean="0"/>
              <a:t>When you are satisfied that your budget is ready and you have received word from USO, you can then move onto the next steps, which includes running the Budget Prep Export to ADP (BORBU8F2) and sending new budget information back to ADP and PSFIN.</a:t>
            </a:r>
            <a:endParaRPr lang="en-US" dirty="0" smtClean="0"/>
          </a:p>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ready</a:t>
            </a:r>
            <a:r>
              <a:rPr lang="en-US" baseline="0" dirty="0" smtClean="0"/>
              <a:t> to load new budget information from the Budget Prep Module into ADP, the EPXP001 Budget Prep Inbound process loads the BORBU8F2 Budget Prep Export to ADP. </a:t>
            </a:r>
          </a:p>
          <a:p>
            <a:pPr>
              <a:buFont typeface="Arial" charset="0"/>
              <a:buChar char="•"/>
            </a:pPr>
            <a:r>
              <a:rPr lang="en-US" baseline="0" dirty="0" smtClean="0"/>
              <a:t>This process loads the D and J rows into the HR Salary </a:t>
            </a:r>
            <a:r>
              <a:rPr lang="en-US" baseline="0" dirty="0" err="1" smtClean="0"/>
              <a:t>Workstable</a:t>
            </a:r>
            <a:r>
              <a:rPr lang="en-US" baseline="0" dirty="0" smtClean="0"/>
              <a:t>.</a:t>
            </a:r>
          </a:p>
          <a:p>
            <a:pPr>
              <a:buFont typeface="Arial" charset="0"/>
              <a:buChar char="•"/>
            </a:pPr>
            <a:r>
              <a:rPr lang="en-US" baseline="0" dirty="0" smtClean="0"/>
              <a:t>This can be done multiple times until the “final” checkbox is checked in Budget Prep. </a:t>
            </a:r>
          </a:p>
          <a:p>
            <a:pPr>
              <a:buFont typeface="Arial" charset="0"/>
              <a:buChar char="•"/>
            </a:pPr>
            <a:r>
              <a:rPr lang="en-US" baseline="0" dirty="0" smtClean="0"/>
              <a:t>There are three output files with the Budget Prep Inbound process:</a:t>
            </a:r>
          </a:p>
          <a:p>
            <a:pPr lvl="1">
              <a:buFont typeface="Arial" charset="0"/>
              <a:buChar char="•"/>
            </a:pPr>
            <a:r>
              <a:rPr lang="en-US" baseline="0" dirty="0" smtClean="0"/>
              <a:t>Epxp001.txt</a:t>
            </a:r>
          </a:p>
          <a:p>
            <a:pPr lvl="1">
              <a:buFont typeface="Arial" charset="0"/>
              <a:buChar char="•"/>
            </a:pPr>
            <a:r>
              <a:rPr lang="en-US" baseline="0" dirty="0" smtClean="0"/>
              <a:t>Epxp001.csv</a:t>
            </a:r>
          </a:p>
          <a:p>
            <a:pPr lvl="1">
              <a:buFont typeface="Arial" charset="0"/>
              <a:buChar char="•"/>
            </a:pPr>
            <a:r>
              <a:rPr lang="en-US" baseline="0" dirty="0" smtClean="0"/>
              <a:t>Epxp001.lis</a:t>
            </a:r>
          </a:p>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20</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the Budget Prep is loaded in to the HR Salary Worktable,</a:t>
            </a:r>
            <a:r>
              <a:rPr lang="en-US" baseline="0" dirty="0" smtClean="0"/>
              <a:t> you can run the EPBH001 Budget Prep Load process. This loads information from the HR Salary Worktable to EV5. </a:t>
            </a:r>
          </a:p>
          <a:p>
            <a:r>
              <a:rPr lang="en-US" baseline="0" dirty="0" smtClean="0"/>
              <a:t>The EPBH001 should be run in Report mode and errors corrected before the “final” checkbox in Budget Prep is checked.</a:t>
            </a:r>
          </a:p>
          <a:p>
            <a:r>
              <a:rPr lang="en-US" baseline="0" dirty="0" smtClean="0"/>
              <a:t>The output of the EPBH011 Budget Prep Load includes:</a:t>
            </a:r>
          </a:p>
          <a:p>
            <a:pPr>
              <a:buFont typeface="Arial" charset="0"/>
              <a:buChar char="•"/>
            </a:pPr>
            <a:r>
              <a:rPr lang="en-US" baseline="0" dirty="0" smtClean="0"/>
              <a:t>EPBH001.csv</a:t>
            </a:r>
          </a:p>
          <a:p>
            <a:pPr>
              <a:buFont typeface="Arial" charset="0"/>
              <a:buChar char="•"/>
            </a:pPr>
            <a:r>
              <a:rPr lang="en-US" baseline="0" dirty="0" smtClean="0"/>
              <a:t>EPBH001.lis</a:t>
            </a:r>
          </a:p>
          <a:p>
            <a:pPr>
              <a:buFont typeface="Arial" charset="0"/>
              <a:buChar char="•"/>
            </a:pPr>
            <a:r>
              <a:rPr lang="en-US" baseline="0" dirty="0" smtClean="0"/>
              <a:t>These reports will detail the errors, warnings, and rows that will be loaded into EV5.</a:t>
            </a:r>
          </a:p>
          <a:p>
            <a:pPr>
              <a:buFont typeface="Arial" charset="0"/>
              <a:buChar char="•"/>
            </a:pPr>
            <a:endParaRPr lang="en-US" baseline="0" dirty="0" smtClean="0"/>
          </a:p>
          <a:p>
            <a:pPr>
              <a:buFont typeface="Arial" charset="0"/>
              <a:buChar char="•"/>
            </a:pPr>
            <a:r>
              <a:rPr lang="en-US" baseline="0" dirty="0" smtClean="0"/>
              <a:t>When the final checkbox in budget prep is checked, you can then run the BPBH011 in report and update mode.</a:t>
            </a:r>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21</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a:t>
            </a:r>
            <a:r>
              <a:rPr lang="en-US" baseline="0" dirty="0" smtClean="0"/>
              <a:t> that you have taken care of sending the Personal Services budget data back to ADP, you can send the non-personal services data back to PeopleSoft financials. </a:t>
            </a:r>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22</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To do this, you would run the BORBU8F1 Financials Export. This will export the budget journals to Commitment Control.</a:t>
            </a:r>
          </a:p>
          <a:p>
            <a:endParaRPr lang="en-US" baseline="0" dirty="0" smtClean="0"/>
          </a:p>
          <a:p>
            <a:r>
              <a:rPr lang="en-US" baseline="0" dirty="0" smtClean="0"/>
              <a:t>Keep in mind that these can only be exported once per Budget Development Cycle.</a:t>
            </a:r>
            <a:endParaRPr lang="en-US" dirty="0" smtClean="0"/>
          </a:p>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the questions are more detailed than that and will be covered as part of the workshop, we may refer them to the user’s guide that will be published later that week. </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31637" fontAlgn="base">
              <a:spcBef>
                <a:spcPct val="30000"/>
              </a:spcBef>
              <a:spcAft>
                <a:spcPct val="0"/>
              </a:spcAft>
              <a:defRPr/>
            </a:pPr>
            <a:r>
              <a:rPr lang="en-US" dirty="0" smtClean="0"/>
              <a:t>Once the budget</a:t>
            </a:r>
            <a:r>
              <a:rPr lang="en-US" baseline="0" dirty="0" smtClean="0"/>
              <a:t> journals have been loaded in Commitment Control, they can be posted.</a:t>
            </a:r>
            <a:endParaRPr lang="en-US" dirty="0" smtClean="0"/>
          </a:p>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24</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you can see the basic process flow has not changed dramatically. The biggest</a:t>
            </a:r>
            <a:r>
              <a:rPr lang="en-US" baseline="0" dirty="0" smtClean="0"/>
              <a:t> change of course is that PeopleSoft HRMS has been replaced with ADP. We’re now going to turn our attention to looking more in depth in ADP’s role in the budget </a:t>
            </a:r>
            <a:r>
              <a:rPr lang="en-US" baseline="0" smtClean="0"/>
              <a:t>prep process.</a:t>
            </a:r>
            <a:endParaRPr lang="en-US"/>
          </a:p>
        </p:txBody>
      </p:sp>
      <p:sp>
        <p:nvSpPr>
          <p:cNvPr id="4" name="Slide Number Placeholder 3"/>
          <p:cNvSpPr>
            <a:spLocks noGrp="1"/>
          </p:cNvSpPr>
          <p:nvPr>
            <p:ph type="sldNum" sz="quarter" idx="10"/>
          </p:nvPr>
        </p:nvSpPr>
        <p:spPr/>
        <p:txBody>
          <a:bodyPr/>
          <a:lstStyle/>
          <a:p>
            <a:fld id="{E2388FB5-11E9-42C0-96FB-DDA5D9BA7352}" type="slidenum">
              <a:rPr lang="en-US" smtClean="0"/>
              <a:pPr/>
              <a:t>25</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38</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39</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 next, Overview of Budget Prep Process Flow</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41</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42</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43</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44</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45</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46</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47</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48</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49</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Basic Process</a:t>
            </a:r>
            <a:r>
              <a:rPr lang="en-US" baseline="0" dirty="0" smtClean="0"/>
              <a:t> Flow:</a:t>
            </a:r>
          </a:p>
          <a:p>
            <a:pPr marL="228567" indent="-228567">
              <a:buAutoNum type="arabicPeriod"/>
            </a:pPr>
            <a:r>
              <a:rPr lang="en-US" baseline="0" dirty="0" smtClean="0"/>
              <a:t>Update Parameter Definitions in the Budget Prep Module; this needs to be done before the initial load from EV5</a:t>
            </a:r>
          </a:p>
          <a:p>
            <a:pPr marL="228567" indent="-228567">
              <a:buAutoNum type="arabicPeriod"/>
            </a:pPr>
            <a:r>
              <a:rPr lang="en-US" baseline="0" dirty="0" smtClean="0"/>
              <a:t>Then, load budget information from ADP and PSFIN into the Budget Prep Module.</a:t>
            </a:r>
          </a:p>
          <a:p>
            <a:pPr marL="228567" indent="-228567">
              <a:buAutoNum type="arabicPeriod"/>
            </a:pPr>
            <a:r>
              <a:rPr lang="en-US" baseline="0" dirty="0" smtClean="0"/>
              <a:t>The purpose of the budget prep module is to allow you to manipulate your budget information in order to create new budgets for the new fiscal year.</a:t>
            </a:r>
          </a:p>
          <a:p>
            <a:pPr marL="228567" indent="-228567">
              <a:buAutoNum type="arabicPeriod"/>
            </a:pPr>
            <a:r>
              <a:rPr lang="en-US" baseline="0" dirty="0" smtClean="0"/>
              <a:t>After you have created your new FY2011 budget, the next steps include exporting the information back to ADP, or EV5, as well as PeopleSoft Financials.</a:t>
            </a:r>
          </a:p>
          <a:p>
            <a:pPr marL="228567" indent="-228567">
              <a:buAutoNum type="arabicPeriod"/>
            </a:pPr>
            <a:r>
              <a:rPr lang="en-US" baseline="0" dirty="0" smtClean="0"/>
              <a:t>The initial export from Budget Prep to ADP goes into the HR Salary Worktable. From there, the data is loaded into EV5 after any errors are corrected.</a:t>
            </a:r>
          </a:p>
          <a:p>
            <a:pPr marL="228567" indent="-228567">
              <a:buAutoNum type="arabicPeriod"/>
            </a:pPr>
            <a:r>
              <a:rPr lang="en-US" baseline="0" dirty="0" smtClean="0"/>
              <a:t>On the PSFIN side, Budget Prep exports the budget journals to Commitment Control. The budget journals are then posted in Commitment Control. </a:t>
            </a:r>
          </a:p>
          <a:p>
            <a:pPr marL="228567" indent="-228567"/>
            <a:endParaRPr lang="en-US" baseline="0" dirty="0" smtClean="0"/>
          </a:p>
          <a:p>
            <a:pPr marL="228567" indent="-228567"/>
            <a:r>
              <a:rPr lang="en-US" baseline="0" dirty="0" smtClean="0"/>
              <a:t>Let’s look at each step in the process.</a:t>
            </a:r>
          </a:p>
        </p:txBody>
      </p:sp>
      <p:sp>
        <p:nvSpPr>
          <p:cNvPr id="4" name="Slide Number Placeholder 3"/>
          <p:cNvSpPr>
            <a:spLocks noGrp="1"/>
          </p:cNvSpPr>
          <p:nvPr>
            <p:ph type="sldNum" sz="quarter" idx="10"/>
          </p:nvPr>
        </p:nvSpPr>
        <p:spPr/>
        <p:txBody>
          <a:bodyPr/>
          <a:lstStyle/>
          <a:p>
            <a:fld id="{E2388FB5-11E9-42C0-96FB-DDA5D9BA7352}" type="slidenum">
              <a:rPr lang="en-US" smtClean="0"/>
              <a:pPr/>
              <a:t>8</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51</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52</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53</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54</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55</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56</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57</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58</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59</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dirty="0" smtClean="0"/>
              <a:t>First step in the process is to update the Budget</a:t>
            </a:r>
            <a:r>
              <a:rPr lang="en-US" baseline="0" dirty="0" smtClean="0"/>
              <a:t> Prep Parameter Definitions. These parameters include:</a:t>
            </a:r>
          </a:p>
          <a:p>
            <a:pPr>
              <a:buFont typeface="Arial" charset="0"/>
              <a:buChar char="•"/>
            </a:pPr>
            <a:r>
              <a:rPr lang="en-US" baseline="0" dirty="0" smtClean="0"/>
              <a:t>Budget Prep Year/Hour Parameters, where you will indicate what budget year you are preparing for, the number of workable hours in that budget year, and what the maximum raise rate is.</a:t>
            </a:r>
          </a:p>
          <a:p>
            <a:pPr>
              <a:buFont typeface="Arial" charset="0"/>
              <a:buChar char="•"/>
            </a:pPr>
            <a:r>
              <a:rPr lang="en-US" baseline="0" dirty="0" smtClean="0"/>
              <a:t>Next, you have to update the </a:t>
            </a:r>
            <a:r>
              <a:rPr lang="en-US" baseline="0" dirty="0" err="1" smtClean="0"/>
              <a:t>Paygroup</a:t>
            </a:r>
            <a:r>
              <a:rPr lang="en-US" baseline="0" dirty="0" smtClean="0"/>
              <a:t> Raise Effective Date Parameters. The dates in these parameters determine when a raise will take effect. This is used for </a:t>
            </a:r>
            <a:r>
              <a:rPr lang="en-US" baseline="0" dirty="0" err="1" smtClean="0"/>
              <a:t>paygroups</a:t>
            </a:r>
            <a:r>
              <a:rPr lang="en-US" baseline="0" dirty="0" smtClean="0"/>
              <a:t> in which the majority of employees have a raise effective date other than the beginning of the budget development cycle. </a:t>
            </a:r>
          </a:p>
          <a:p>
            <a:pPr>
              <a:buFont typeface="Arial" charset="0"/>
              <a:buChar char="•"/>
            </a:pPr>
            <a:r>
              <a:rPr lang="en-US" baseline="0" dirty="0" smtClean="0"/>
              <a:t>The Reason Codes and Descriptions are used to explain raises that exceed the Maximum Raise Rate. There is a delivered set within the GeorgiaFIRST model, however, you can add additional ones here as needed.</a:t>
            </a:r>
          </a:p>
          <a:p>
            <a:pPr>
              <a:buFont typeface="Arial" charset="0"/>
              <a:buChar char="•"/>
            </a:pPr>
            <a:r>
              <a:rPr lang="en-US" dirty="0" smtClean="0"/>
              <a:t>The final parameter to</a:t>
            </a:r>
            <a:r>
              <a:rPr lang="en-US" baseline="0" dirty="0" smtClean="0"/>
              <a:t> setup involve fringe accounts. The GeorgiaFIRST model contains Fringe Accounts as part of the delivered content. In the event new salary, retirement or group health accounts are added, a model change will be required during the annual Budget prep change review.</a:t>
            </a:r>
          </a:p>
          <a:p>
            <a:pPr lvl="1">
              <a:buFont typeface="Arial" charset="0"/>
              <a:buChar char="•"/>
            </a:pPr>
            <a:r>
              <a:rPr lang="en-US" baseline="0" dirty="0" smtClean="0"/>
              <a:t>There are three categories for fringe accounts: FICA, Retirement, and Group Health</a:t>
            </a:r>
          </a:p>
          <a:p>
            <a:pPr lvl="1">
              <a:buFont typeface="Arial" charset="0"/>
              <a:buChar char="•"/>
            </a:pPr>
            <a:r>
              <a:rPr lang="en-US" baseline="0" dirty="0" smtClean="0"/>
              <a:t>Also, you must have a row for each salary account to which people are assigned.</a:t>
            </a:r>
          </a:p>
          <a:p>
            <a:pPr lvl="1">
              <a:buFont typeface="Arial" charset="0"/>
              <a:buChar char="•"/>
            </a:pPr>
            <a:r>
              <a:rPr lang="en-US" baseline="0" dirty="0" smtClean="0"/>
              <a:t>And you must have a row for each active retirement plan in which people are enrolled.</a:t>
            </a:r>
          </a:p>
          <a:p>
            <a:pPr lvl="1">
              <a:buFont typeface="Arial" charset="0"/>
              <a:buChar char="•"/>
            </a:pPr>
            <a:r>
              <a:rPr lang="en-US" baseline="0" dirty="0" smtClean="0"/>
              <a:t>Finally, you must have a row for each active health, dental, or life insurance plan in which the people are enrolled.</a:t>
            </a:r>
          </a:p>
          <a:p>
            <a:pPr lvl="0">
              <a:buFont typeface="Arial" charset="0"/>
              <a:buNone/>
            </a:pPr>
            <a:endParaRPr lang="en-US" baseline="0" dirty="0" smtClean="0"/>
          </a:p>
          <a:p>
            <a:pPr lvl="0">
              <a:buFont typeface="Arial" charset="0"/>
              <a:buNone/>
            </a:pPr>
            <a:r>
              <a:rPr lang="en-US" baseline="0" dirty="0" smtClean="0"/>
              <a:t>Once you are done updating the parameters in the budget prep module, it is then ready to receive information from ADP and GL.</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61</a:t>
            </a:fld>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62</a:t>
            </a:fld>
            <a:endParaRPr 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63</a:t>
            </a:fld>
            <a:endParaRPr 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64</a:t>
            </a:fld>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65</a:t>
            </a:fld>
            <a:endParaRPr 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66</a:t>
            </a:fld>
            <a:endParaRPr 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67</a:t>
            </a:fld>
            <a:endParaRPr 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68</a:t>
            </a:fld>
            <a:endParaRPr 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69</a:t>
            </a:fld>
            <a:endParaRPr 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70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begin</a:t>
            </a:r>
            <a:r>
              <a:rPr lang="en-US" baseline="0" dirty="0" smtClean="0"/>
              <a:t> building a new budget, you need a starting point. For Personal Services Data, that information comes from EV5 in ADP. </a:t>
            </a:r>
          </a:p>
          <a:p>
            <a:endParaRPr lang="en-US" baseline="0" dirty="0" smtClean="0"/>
          </a:p>
          <a:p>
            <a:r>
              <a:rPr lang="en-US" baseline="0" dirty="0" smtClean="0"/>
              <a:t>In the EPOH009 Budget Prep Outbound process, EV5 sends active employee and position information to be used in Budget Prep. </a:t>
            </a:r>
          </a:p>
          <a:p>
            <a:pPr>
              <a:buFont typeface="Arial" charset="0"/>
              <a:buChar char="•"/>
            </a:pPr>
            <a:r>
              <a:rPr lang="en-US" baseline="0" dirty="0" smtClean="0"/>
              <a:t>This includes Demographic (or D rows), Job Earnings Distribution (J rows), Health (H rows), and Retirement (R rows). </a:t>
            </a:r>
          </a:p>
          <a:p>
            <a:pPr>
              <a:buFont typeface="Arial" charset="0"/>
              <a:buChar char="•"/>
            </a:pPr>
            <a:r>
              <a:rPr lang="en-US" baseline="0" dirty="0" smtClean="0"/>
              <a:t>You will need to verify the output in EPOH009, which is sent on demand and can be done multiple times and by department.</a:t>
            </a:r>
          </a:p>
          <a:p>
            <a:pPr>
              <a:buFont typeface="Arial" charset="0"/>
              <a:buNone/>
            </a:pPr>
            <a:endParaRPr lang="en-US" baseline="0" dirty="0" smtClean="0"/>
          </a:p>
          <a:p>
            <a:pPr>
              <a:buFont typeface="Arial" charset="0"/>
              <a:buNone/>
            </a:pPr>
            <a:r>
              <a:rPr lang="en-US" baseline="0" dirty="0" smtClean="0"/>
              <a:t>In addition, there is data that is sent on a nightly basis to Budget Prep.  This is automated and does not require any action by the institutions.  </a:t>
            </a:r>
          </a:p>
          <a:p>
            <a:pPr>
              <a:buFont typeface="Arial" charset="0"/>
              <a:buNone/>
            </a:pPr>
            <a:r>
              <a:rPr lang="en-US" baseline="0" dirty="0" smtClean="0"/>
              <a:t>This includes:</a:t>
            </a:r>
          </a:p>
          <a:p>
            <a:pPr>
              <a:buFont typeface="Arial" charset="0"/>
              <a:buChar char="•"/>
            </a:pPr>
            <a:r>
              <a:rPr lang="en-US" baseline="0" dirty="0" smtClean="0"/>
              <a:t>EPOH015B, which is Department Data</a:t>
            </a:r>
          </a:p>
          <a:p>
            <a:pPr>
              <a:buFont typeface="Arial" charset="0"/>
              <a:buChar char="•"/>
            </a:pPr>
            <a:r>
              <a:rPr lang="en-US" baseline="0" dirty="0" smtClean="0"/>
              <a:t>EPOH015C, which is </a:t>
            </a:r>
            <a:r>
              <a:rPr lang="en-US" baseline="0" dirty="0" err="1" smtClean="0"/>
              <a:t>Jobcode</a:t>
            </a:r>
            <a:r>
              <a:rPr lang="en-US" baseline="0" dirty="0" smtClean="0"/>
              <a:t> Data</a:t>
            </a:r>
          </a:p>
          <a:p>
            <a:pPr>
              <a:buFont typeface="Arial" charset="0"/>
              <a:buChar char="•"/>
            </a:pPr>
            <a:r>
              <a:rPr lang="en-US" baseline="0" dirty="0" smtClean="0"/>
              <a:t>EPOH015D, which is Position Data</a:t>
            </a:r>
          </a:p>
          <a:p>
            <a:pPr>
              <a:buFont typeface="Arial" charset="0"/>
              <a:buChar char="•"/>
            </a:pPr>
            <a:endParaRPr lang="en-US" baseline="0" dirty="0" smtClean="0"/>
          </a:p>
          <a:p>
            <a:pPr marL="0" marR="0" indent="0" algn="l" defTabSz="914400" rtl="0" eaLnBrk="1" fontAlgn="auto" latinLnBrk="0" hangingPunct="1">
              <a:lnSpc>
                <a:spcPct val="100000"/>
              </a:lnSpc>
              <a:spcBef>
                <a:spcPts val="0"/>
              </a:spcBef>
              <a:spcAft>
                <a:spcPts val="0"/>
              </a:spcAft>
              <a:buClrTx/>
              <a:buSzTx/>
              <a:buFont typeface="Arial" charset="0"/>
              <a:buChar char="•"/>
              <a:tabLst/>
              <a:defRPr/>
            </a:pPr>
            <a:r>
              <a:rPr lang="en-US" baseline="0" dirty="0" smtClean="0"/>
              <a:t>The EPOH015A that used to send account code information nightly from EV5 to PSFIN has now been eliminated as a result of the new process of creating the account codes in PSFIN and sent to EV5 on a nightly basis. </a:t>
            </a:r>
          </a:p>
          <a:p>
            <a:pPr>
              <a:buFont typeface="Arial" charset="0"/>
              <a:buChar char="•"/>
            </a:pPr>
            <a:endParaRPr lang="en-US" baseline="0" dirty="0" smtClean="0"/>
          </a:p>
        </p:txBody>
      </p:sp>
      <p:sp>
        <p:nvSpPr>
          <p:cNvPr id="4" name="Slide Number Placeholder 3"/>
          <p:cNvSpPr>
            <a:spLocks noGrp="1"/>
          </p:cNvSpPr>
          <p:nvPr>
            <p:ph type="sldNum" sz="quarter" idx="10"/>
          </p:nvPr>
        </p:nvSpPr>
        <p:spPr/>
        <p:txBody>
          <a:bodyPr/>
          <a:lstStyle/>
          <a:p>
            <a:fld id="{E2388FB5-11E9-42C0-96FB-DDA5D9BA7352}" type="slidenum">
              <a:rPr lang="en-US" smtClean="0"/>
              <a:pPr/>
              <a:t>10</a:t>
            </a:fld>
            <a:endParaRPr 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71</a:t>
            </a:fld>
            <a:endParaRPr 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75</a:t>
            </a:fld>
            <a:endParaRPr 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charset="0"/>
              <a:buChar char="•"/>
            </a:pPr>
            <a:r>
              <a:rPr lang="en-US" dirty="0" smtClean="0"/>
              <a:t>Only original and permanent adjustment budgets will be extracted</a:t>
            </a:r>
          </a:p>
          <a:p>
            <a:pPr>
              <a:buFont typeface="Arial" charset="0"/>
              <a:buChar char="•"/>
            </a:pPr>
            <a:r>
              <a:rPr lang="en-US" dirty="0" smtClean="0"/>
              <a:t>KK online budget journal component</a:t>
            </a:r>
            <a:r>
              <a:rPr lang="en-US" baseline="0" dirty="0" smtClean="0"/>
              <a:t> was modified last year to capture original, adjustment, or permanent adjustments to budget</a:t>
            </a:r>
          </a:p>
          <a:p>
            <a:pPr>
              <a:buFont typeface="Arial" charset="0"/>
              <a:buChar char="•"/>
            </a:pPr>
            <a:r>
              <a:rPr lang="en-US" baseline="0" dirty="0" smtClean="0"/>
              <a:t>Running additional budget extracts will update current Non-Personal Services budgets based on Permanent adjustments and adds new Original Non-Personal Services budgets and revenue estimates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82</a:t>
            </a:fld>
            <a:endParaRPr 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Process copies one version of a developed budget</a:t>
            </a:r>
            <a:r>
              <a:rPr lang="en-US" baseline="0" dirty="0" smtClean="0"/>
              <a:t> to a different version, usually named Planning.</a:t>
            </a:r>
          </a:p>
          <a:p>
            <a:endParaRPr lang="en-US" baseline="0" dirty="0" smtClean="0"/>
          </a:p>
          <a:p>
            <a:r>
              <a:rPr lang="en-US" baseline="0" dirty="0" smtClean="0"/>
              <a:t>Allows multiple versions of a budget to exist.</a:t>
            </a:r>
          </a:p>
          <a:p>
            <a:endParaRPr lang="en-US" baseline="0" dirty="0" smtClean="0"/>
          </a:p>
          <a:p>
            <a:r>
              <a:rPr lang="en-US" baseline="0" dirty="0" smtClean="0"/>
              <a:t>Once copied, you can perform “what-if” analysis of different scenarios on copied version.</a:t>
            </a:r>
          </a:p>
          <a:p>
            <a:endParaRPr lang="en-US" baseline="0" dirty="0" smtClean="0"/>
          </a:p>
          <a:p>
            <a:r>
              <a:rPr lang="en-US" baseline="0" dirty="0" smtClean="0"/>
              <a:t>The ADP epoh009.txt file load and Financial extract processes must be run at least once prior to creating additional planning budget versions.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84</a:t>
            </a:fld>
            <a:endParaRPr 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done to make across-the-board changes and analyze the impact</a:t>
            </a:r>
            <a:r>
              <a:rPr lang="en-US" baseline="0" dirty="0" smtClean="0"/>
              <a:t> of those changes.</a:t>
            </a:r>
          </a:p>
          <a:p>
            <a:endParaRPr lang="en-US" baseline="0" dirty="0" smtClean="0"/>
          </a:p>
          <a:p>
            <a:r>
              <a:rPr lang="en-US" baseline="0" dirty="0" smtClean="0"/>
              <a:t>May be run as many times as needed.</a:t>
            </a:r>
          </a:p>
          <a:p>
            <a:endParaRPr lang="en-US" baseline="0" dirty="0" smtClean="0"/>
          </a:p>
          <a:p>
            <a:r>
              <a:rPr lang="en-US" baseline="0" dirty="0" smtClean="0"/>
              <a:t>Original values are always used during a calculation.</a:t>
            </a:r>
          </a:p>
          <a:p>
            <a:endParaRPr lang="en-US" baseline="0" dirty="0" smtClean="0"/>
          </a:p>
          <a:p>
            <a:r>
              <a:rPr lang="en-US" baseline="0" dirty="0" smtClean="0"/>
              <a:t>“What-if” analysis cannot be performed on the results of a previous what-if analysis.</a:t>
            </a:r>
          </a:p>
          <a:p>
            <a:endParaRPr lang="en-US" baseline="0" dirty="0" smtClean="0"/>
          </a:p>
          <a:p>
            <a:r>
              <a:rPr lang="en-US" baseline="0" dirty="0" smtClean="0"/>
              <a:t>Choose the Budget Type to run the update on:</a:t>
            </a:r>
          </a:p>
          <a:p>
            <a:pPr>
              <a:buFont typeface="Arial" charset="0"/>
              <a:buChar char="•"/>
            </a:pPr>
            <a:r>
              <a:rPr lang="en-US" baseline="0" dirty="0" smtClean="0"/>
              <a:t>All – updates Personal Services and Non-Personal Services budgets</a:t>
            </a:r>
          </a:p>
          <a:p>
            <a:pPr>
              <a:buFont typeface="Arial" charset="0"/>
              <a:buChar char="•"/>
            </a:pPr>
            <a:r>
              <a:rPr lang="en-US" baseline="0" dirty="0" smtClean="0"/>
              <a:t>Appropriation/Organization – updates all APPROP and ORG budgets</a:t>
            </a:r>
          </a:p>
          <a:p>
            <a:pPr>
              <a:buFont typeface="Arial" charset="0"/>
              <a:buChar char="•"/>
            </a:pPr>
            <a:r>
              <a:rPr lang="en-US" baseline="0" dirty="0" smtClean="0"/>
              <a:t>Grant – updates all grant budgets</a:t>
            </a:r>
          </a:p>
          <a:p>
            <a:pPr>
              <a:buFont typeface="Arial" charset="0"/>
              <a:buChar char="•"/>
            </a:pPr>
            <a:r>
              <a:rPr lang="en-US" baseline="0" dirty="0" smtClean="0"/>
              <a:t>Personal Services – updates all personal services budgets</a:t>
            </a:r>
          </a:p>
          <a:p>
            <a:pPr>
              <a:buFont typeface="Arial" charset="0"/>
              <a:buChar char="•"/>
            </a:pPr>
            <a:r>
              <a:rPr lang="en-US" baseline="0" dirty="0" smtClean="0"/>
              <a:t>Revenue Estimate – updates all revenue estimate budgets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85</a:t>
            </a:fld>
            <a:endParaRPr 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Manually update Personal Services budgets that were created as a result of loading the</a:t>
            </a:r>
            <a:r>
              <a:rPr lang="en-US" baseline="0" dirty="0" smtClean="0"/>
              <a:t> ADP file and any what-if analysis/mass updates that were performed.</a:t>
            </a:r>
          </a:p>
          <a:p>
            <a:endParaRPr lang="en-US" baseline="0" dirty="0" smtClean="0"/>
          </a:p>
          <a:p>
            <a:r>
              <a:rPr lang="en-US" baseline="0" dirty="0" smtClean="0"/>
              <a:t>Only the CURRENT version is available for online updates.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88</a:t>
            </a:fld>
            <a:endParaRPr 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Manually modify the Non-Personal services APPROP and Org budgets that were created as a result of the Financial Extract process and any mass updates</a:t>
            </a:r>
          </a:p>
          <a:p>
            <a:endParaRPr lang="en-US" dirty="0" smtClean="0"/>
          </a:p>
          <a:p>
            <a:r>
              <a:rPr lang="en-US" dirty="0" smtClean="0"/>
              <a:t>Only the CURRENT version is available for online updates.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89</a:t>
            </a:fld>
            <a:endParaRPr 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Manually</a:t>
            </a:r>
            <a:r>
              <a:rPr lang="en-US" baseline="0" dirty="0" smtClean="0"/>
              <a:t> add or modify Revenue Estimate budgets that were created as a result of the Financials Extract process, as well as any mass updates.</a:t>
            </a:r>
          </a:p>
          <a:p>
            <a:endParaRPr lang="en-US" baseline="0" dirty="0" smtClean="0"/>
          </a:p>
          <a:p>
            <a:r>
              <a:rPr lang="en-US" baseline="0" dirty="0" smtClean="0"/>
              <a:t>Only the CURRENT version is available for online updates.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90</a:t>
            </a:fld>
            <a:endParaRPr 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Manually</a:t>
            </a:r>
            <a:r>
              <a:rPr lang="en-US" baseline="0" dirty="0" smtClean="0"/>
              <a:t> add/modify the grant budget</a:t>
            </a:r>
          </a:p>
          <a:p>
            <a:endParaRPr lang="en-US" baseline="0" dirty="0" smtClean="0"/>
          </a:p>
          <a:p>
            <a:r>
              <a:rPr lang="en-US" baseline="0" dirty="0" smtClean="0"/>
              <a:t>Grants cannot be created in the Budget Prep module; all grants must be initially created and configured in the Financials System</a:t>
            </a:r>
          </a:p>
          <a:p>
            <a:endParaRPr lang="en-US" baseline="0" dirty="0" smtClean="0"/>
          </a:p>
          <a:p>
            <a:r>
              <a:rPr lang="en-US" baseline="0" dirty="0" smtClean="0"/>
              <a:t>Other tabs on this page (Project/Grant, Personal Services and Fringes) all contain read-only information.</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91</a:t>
            </a:fld>
            <a:endParaRPr 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Will update the Raise Effective Dates on all Personal Services pages for the selected pay groups</a:t>
            </a:r>
          </a:p>
          <a:p>
            <a:endParaRPr lang="en-US" dirty="0" smtClean="0"/>
          </a:p>
          <a:p>
            <a:r>
              <a:rPr lang="en-US" dirty="0" smtClean="0"/>
              <a:t>Should only be</a:t>
            </a:r>
            <a:r>
              <a:rPr lang="en-US" baseline="0" dirty="0" smtClean="0"/>
              <a:t> performed if the initial load from ADP has been completed.</a:t>
            </a:r>
          </a:p>
          <a:p>
            <a:endParaRPr lang="en-US" baseline="0" dirty="0" smtClean="0"/>
          </a:p>
          <a:p>
            <a:r>
              <a:rPr lang="en-US" baseline="0" dirty="0" smtClean="0"/>
              <a:t>Once the process has been run, the Raise Effective Date must be changed on the setup panel as well (use the Set Raise Date button)</a:t>
            </a:r>
          </a:p>
          <a:p>
            <a:endParaRPr lang="en-US" baseline="0" dirty="0" smtClean="0"/>
          </a:p>
          <a:p>
            <a:r>
              <a:rPr lang="en-US" baseline="0" dirty="0" smtClean="0"/>
              <a:t>Changing the effective date causes program to recalculate the proposed budget field</a:t>
            </a:r>
          </a:p>
          <a:p>
            <a:endParaRPr lang="en-US" baseline="0" dirty="0" smtClean="0"/>
          </a:p>
          <a:p>
            <a:r>
              <a:rPr lang="en-US" baseline="0" dirty="0" smtClean="0"/>
              <a:t>Will require that the “what-if” analysis, fringe estimates, and build financials process be re-run.</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11</a:t>
            </a:fld>
            <a:endParaRPr 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changes</a:t>
            </a:r>
            <a:r>
              <a:rPr lang="en-US" baseline="0" dirty="0" smtClean="0"/>
              <a:t> (except Business Unit)</a:t>
            </a:r>
          </a:p>
          <a:p>
            <a:endParaRPr lang="en-US" baseline="0" dirty="0" smtClean="0"/>
          </a:p>
          <a:p>
            <a:r>
              <a:rPr lang="en-US" baseline="0" dirty="0" smtClean="0"/>
              <a:t>Based on Personal Services Budgets and the fringe estimate percentages, accounts, and amounts defined in the initial setup</a:t>
            </a:r>
          </a:p>
          <a:p>
            <a:endParaRPr lang="en-US" baseline="0" dirty="0" smtClean="0"/>
          </a:p>
          <a:p>
            <a:r>
              <a:rPr lang="en-US" baseline="0" dirty="0" smtClean="0"/>
              <a:t>May be run multiple times against same budget version</a:t>
            </a:r>
          </a:p>
          <a:p>
            <a:endParaRPr lang="en-US" baseline="0" dirty="0" smtClean="0"/>
          </a:p>
          <a:p>
            <a:r>
              <a:rPr lang="en-US" baseline="0" dirty="0" smtClean="0"/>
              <a:t>Will not rebuild any fringe estimates that have been protected</a:t>
            </a:r>
          </a:p>
          <a:p>
            <a:endParaRPr lang="en-US" baseline="0" dirty="0" smtClean="0"/>
          </a:p>
          <a:p>
            <a:r>
              <a:rPr lang="en-US" baseline="0" dirty="0" smtClean="0"/>
              <a:t>May generate for single or all departments (first time running, suggestion is to run for all departments)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93</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Manually adjust</a:t>
            </a:r>
            <a:r>
              <a:rPr lang="en-US" baseline="0" dirty="0" smtClean="0"/>
              <a:t> results that were created by the Fringe Estimate Generator process</a:t>
            </a:r>
          </a:p>
          <a:p>
            <a:endParaRPr lang="en-US" baseline="0" dirty="0" smtClean="0"/>
          </a:p>
          <a:p>
            <a:r>
              <a:rPr lang="en-US" baseline="0" dirty="0" smtClean="0"/>
              <a:t>Manual adjustments may be useful when more information is available for a particular position</a:t>
            </a:r>
          </a:p>
          <a:p>
            <a:endParaRPr lang="en-US" baseline="0" dirty="0" smtClean="0"/>
          </a:p>
          <a:p>
            <a:r>
              <a:rPr lang="en-US" baseline="0" dirty="0" smtClean="0"/>
              <a:t>To prevent updates during further runs of the fringe estimate generator process, protect your adjustment by using the lock selection.</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94</a:t>
            </a:fld>
            <a:endParaRPr 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 major</a:t>
            </a:r>
            <a:r>
              <a:rPr lang="en-US" baseline="0" dirty="0" smtClean="0"/>
              <a:t> changes</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95</a:t>
            </a:fld>
            <a:endParaRPr 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BUD_AGGDET_BOR:</a:t>
            </a:r>
          </a:p>
          <a:p>
            <a:pPr>
              <a:buFont typeface="Arial" charset="0"/>
              <a:buChar char="•"/>
            </a:pPr>
            <a:r>
              <a:rPr lang="en-US" baseline="0" dirty="0" smtClean="0"/>
              <a:t>Displays detailed Financials budget data built from Personal Services, Fringe Estimates, Non-Personal Services, Revenue Estimates, and grant budget data</a:t>
            </a:r>
          </a:p>
          <a:p>
            <a:pPr>
              <a:buFont typeface="Arial" charset="0"/>
              <a:buChar char="•"/>
            </a:pPr>
            <a:r>
              <a:rPr lang="en-US" baseline="0" dirty="0" smtClean="0"/>
              <a:t>Provides a complete picture of the Financials Budget, with the attributes and detail that are built during Budget Prep processing</a:t>
            </a:r>
          </a:p>
          <a:p>
            <a:pPr>
              <a:buFont typeface="Arial" charset="0"/>
              <a:buChar char="•"/>
            </a:pPr>
            <a:r>
              <a:rPr lang="en-US" baseline="0" dirty="0" smtClean="0"/>
              <a:t>Extra detail supports the reporting function</a:t>
            </a:r>
          </a:p>
          <a:p>
            <a:pPr>
              <a:buFont typeface="Arial" charset="0"/>
              <a:buChar char="•"/>
            </a:pPr>
            <a:endParaRPr lang="en-US" baseline="0" dirty="0" smtClean="0"/>
          </a:p>
          <a:p>
            <a:pPr>
              <a:buFont typeface="Arial" charset="0"/>
              <a:buNone/>
            </a:pPr>
            <a:r>
              <a:rPr lang="en-US" baseline="0" dirty="0" smtClean="0"/>
              <a:t>BUD_JRNLBLD_BOR:</a:t>
            </a:r>
          </a:p>
          <a:p>
            <a:pPr>
              <a:buFont typeface="Arial" charset="0"/>
              <a:buChar char="•"/>
            </a:pPr>
            <a:r>
              <a:rPr lang="en-US" baseline="0" dirty="0" smtClean="0"/>
              <a:t>Displays a summary of the Financials Budget data from personal services, fringe estimates, non-personal services, revenue estimates, and the grant budget data</a:t>
            </a:r>
          </a:p>
          <a:p>
            <a:pPr>
              <a:buFont typeface="Arial" charset="0"/>
              <a:buChar char="•"/>
            </a:pPr>
            <a:r>
              <a:rPr lang="en-US" baseline="0" dirty="0" smtClean="0"/>
              <a:t>Provides a list of all budget journals that will be created during the Export to Financials process</a:t>
            </a:r>
          </a:p>
          <a:p>
            <a:pPr>
              <a:buFont typeface="Arial" charset="0"/>
              <a:buChar char="•"/>
            </a:pPr>
            <a:r>
              <a:rPr lang="en-US" baseline="0" dirty="0" smtClean="0"/>
              <a:t>Similar to the BUD_AGGDET_BOR table, but is aggregated to a summary level by Financial budget type to provide more efficient creation of budget journals in Financials </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96</a:t>
            </a:fld>
            <a:endParaRPr 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Aggregate Detail Inquiry</a:t>
            </a:r>
            <a:r>
              <a:rPr lang="en-US" baseline="0" dirty="0" smtClean="0"/>
              <a:t> – queries data from the Aggregate Financials Budget table</a:t>
            </a:r>
          </a:p>
          <a:p>
            <a:endParaRPr lang="en-US" baseline="0" dirty="0" smtClean="0"/>
          </a:p>
          <a:p>
            <a:r>
              <a:rPr lang="en-US" baseline="0" dirty="0" smtClean="0"/>
              <a:t>Personal Services Inquiry – can be used on any budget version; review Personal Services budget info by department </a:t>
            </a:r>
          </a:p>
          <a:p>
            <a:endParaRPr lang="en-US" baseline="0" dirty="0" smtClean="0"/>
          </a:p>
          <a:p>
            <a:r>
              <a:rPr lang="en-US" baseline="0" dirty="0" smtClean="0"/>
              <a:t>Non Personal Services Inquiry – can be used on any budget version; review non-personal services budget by Chartfield combination</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98</a:t>
            </a:fld>
            <a:endParaRPr 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111</a:t>
            </a:fld>
            <a:endParaRPr 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the questions are more detailed than that and will be covered as part of the workshop, we may refer them to the user’s guide that will be published later that week. </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112</a:t>
            </a:fld>
            <a:endParaRPr 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66">
              <a:defRPr/>
            </a:pPr>
            <a:r>
              <a:rPr lang="en-US" dirty="0" smtClean="0"/>
              <a:t>Primary focus</a:t>
            </a:r>
            <a:r>
              <a:rPr lang="en-US" baseline="0" dirty="0" smtClean="0"/>
              <a:t> for today: </a:t>
            </a:r>
            <a:r>
              <a:rPr lang="en-US" dirty="0" smtClean="0"/>
              <a:t>Detail the changes and updates in the Budget Prep process, due to the incorporation of ADP</a:t>
            </a:r>
          </a:p>
          <a:p>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113</a:t>
            </a:fld>
            <a:endParaRPr 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Up next, Overview of Budget Prep Process Flow</a:t>
            </a:r>
            <a:endParaRPr lang="en-US" dirty="0"/>
          </a:p>
        </p:txBody>
      </p:sp>
      <p:sp>
        <p:nvSpPr>
          <p:cNvPr id="4" name="Slide Number Placeholder 3"/>
          <p:cNvSpPr>
            <a:spLocks noGrp="1"/>
          </p:cNvSpPr>
          <p:nvPr>
            <p:ph type="sldNum" sz="quarter" idx="10"/>
          </p:nvPr>
        </p:nvSpPr>
        <p:spPr/>
        <p:txBody>
          <a:bodyPr/>
          <a:lstStyle/>
          <a:p>
            <a:fld id="{E2388FB5-11E9-42C0-96FB-DDA5D9BA7352}" type="slidenum">
              <a:rPr lang="en-US" smtClean="0"/>
              <a:pPr/>
              <a:t>114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12</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3085EA-50BE-4E2D-BAB8-E8B91296E27F}" type="slidenum">
              <a:rPr lang="en-US" smtClean="0"/>
              <a:pPr/>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rgbClr val="000099"/>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pic>
        <p:nvPicPr>
          <p:cNvPr id="7" name="Picture 6"/>
          <p:cNvPicPr/>
          <p:nvPr userDrawn="1"/>
        </p:nvPicPr>
        <p:blipFill>
          <a:blip r:embed="rId2" cstate="print"/>
          <a:srcRect/>
          <a:stretch>
            <a:fillRect/>
          </a:stretch>
        </p:blipFill>
        <p:spPr bwMode="auto">
          <a:xfrm>
            <a:off x="152400" y="152400"/>
            <a:ext cx="1655500" cy="270344"/>
          </a:xfrm>
          <a:prstGeom prst="rect">
            <a:avLst/>
          </a:prstGeom>
          <a:noFill/>
          <a:ln w="9525">
            <a:noFill/>
            <a:miter lim="800000"/>
            <a:headEnd/>
            <a:tailEnd/>
          </a:ln>
        </p:spPr>
      </p:pic>
      <p:sp>
        <p:nvSpPr>
          <p:cNvPr id="9" name="Slide Number Placeholder 8"/>
          <p:cNvSpPr>
            <a:spLocks noGrp="1"/>
          </p:cNvSpPr>
          <p:nvPr>
            <p:ph type="sldNum" sz="quarter" idx="11"/>
          </p:nvPr>
        </p:nvSpPr>
        <p:spPr>
          <a:xfrm>
            <a:off x="6553200" y="6477000"/>
            <a:ext cx="2133600" cy="244475"/>
          </a:xfrm>
        </p:spPr>
        <p:txBody>
          <a:bodyPr/>
          <a:lstStyle>
            <a:lvl1pPr>
              <a:defRPr>
                <a:solidFill>
                  <a:schemeClr val="tx1"/>
                </a:solidFill>
              </a:defRPr>
            </a:lvl1pPr>
          </a:lstStyle>
          <a:p>
            <a:fld id="{CB52544E-8955-4CCD-B4A7-FBEE1A18C428}" type="slidenum">
              <a:rPr lang="en-US" smtClean="0"/>
              <a:pPr/>
              <a:t>‹#›</a:t>
            </a:fld>
            <a:endParaRPr lang="en-US" dirty="0"/>
          </a:p>
        </p:txBody>
      </p:sp>
      <p:sp>
        <p:nvSpPr>
          <p:cNvPr id="11" name="TextBox 10"/>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FB5EB7-F0CB-429B-B36F-8BE0228A2FF8}"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dirty="0" smtClean="0"/>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E683F3-6CDC-4E5B-9F0A-1B4CF712D38C}"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dirty="0" smtClean="0"/>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lvl1pPr>
              <a:defRPr>
                <a:solidFill>
                  <a:srgbClr val="000099"/>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4" name="TextBox 13"/>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5" name="TextBox 14"/>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E5CA20-24D2-40BC-9B8D-EE985C672280}" type="datetime1">
              <a:rPr lang="en-US" smtClean="0"/>
              <a:pPr/>
              <a:t>3/4/2010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52544E-8955-4CCD-B4A7-FBEE1A18C428}" type="slidenum">
              <a:rPr lang="en-US" smtClean="0"/>
              <a:pPr/>
              <a:t>‹#›</a:t>
            </a:fld>
            <a:endParaRPr lang="en-US"/>
          </a:p>
        </p:txBody>
      </p:sp>
      <p:sp>
        <p:nvSpPr>
          <p:cNvPr id="7" name="TextBox 6"/>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lstStyle>
            <a:lvl1pPr>
              <a:defRPr>
                <a:solidFill>
                  <a:srgbClr val="000099"/>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a:p>
        </p:txBody>
      </p:sp>
      <p:cxnSp>
        <p:nvCxnSpPr>
          <p:cNvPr id="9" name="Straight Connector 8"/>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2" name="TextBox 11"/>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3" name="TextBox 12"/>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lstStyle>
            <a:lvl1pPr>
              <a:defRPr>
                <a:solidFill>
                  <a:srgbClr val="000099"/>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a:p>
        </p:txBody>
      </p:sp>
      <p:cxnSp>
        <p:nvCxnSpPr>
          <p:cNvPr id="10" name="Straight Connector 9"/>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12" name="Picture 11"/>
          <p:cNvPicPr/>
          <p:nvPr userDrawn="1"/>
        </p:nvPicPr>
        <p:blipFill>
          <a:blip r:embed="rId2" cstate="print"/>
          <a:srcRect/>
          <a:stretch>
            <a:fillRect/>
          </a:stretch>
        </p:blipFill>
        <p:spPr bwMode="auto">
          <a:xfrm>
            <a:off x="152400" y="152400"/>
            <a:ext cx="1295400" cy="228600"/>
          </a:xfrm>
          <a:prstGeom prst="rect">
            <a:avLst/>
          </a:prstGeom>
          <a:noFill/>
          <a:ln w="9525">
            <a:noFill/>
            <a:miter lim="800000"/>
            <a:headEnd/>
            <a:tailEnd/>
          </a:ln>
        </p:spPr>
      </p:pic>
      <p:sp>
        <p:nvSpPr>
          <p:cNvPr id="13" name="TextBox 12"/>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4" name="TextBox 13"/>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60438"/>
          </a:xfrm>
        </p:spPr>
        <p:txBody>
          <a:bodyPr/>
          <a:lstStyle>
            <a:lvl1pPr>
              <a:defRPr>
                <a:solidFill>
                  <a:srgbClr val="000099"/>
                </a:solidFill>
              </a:defRPr>
            </a:lvl1pPr>
          </a:lstStyle>
          <a:p>
            <a:r>
              <a:rPr lang="en-US" dirty="0" smtClean="0"/>
              <a:t>Click to edit Master title style</a:t>
            </a:r>
            <a:endParaRPr lang="en-US" dirty="0"/>
          </a:p>
        </p:txBody>
      </p:sp>
      <p:sp>
        <p:nvSpPr>
          <p:cNvPr id="5" name="Slide Number Placeholder 4"/>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a:p>
        </p:txBody>
      </p:sp>
      <p:cxnSp>
        <p:nvCxnSpPr>
          <p:cNvPr id="7" name="Straight Connector 6"/>
          <p:cNvCxnSpPr/>
          <p:nvPr userDrawn="1"/>
        </p:nvCxnSpPr>
        <p:spPr>
          <a:xfrm>
            <a:off x="416170" y="1371600"/>
            <a:ext cx="8305800" cy="0"/>
          </a:xfrm>
          <a:prstGeom prst="line">
            <a:avLst/>
          </a:prstGeom>
          <a:ln w="25400">
            <a:solidFill>
              <a:srgbClr val="00009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10" name="TextBox 9"/>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11" name="TextBox 10"/>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6553200" y="6477000"/>
            <a:ext cx="2133600" cy="244475"/>
          </a:xfrm>
        </p:spPr>
        <p:txBody>
          <a:bodyPr/>
          <a:lstStyle/>
          <a:p>
            <a:fld id="{CB52544E-8955-4CCD-B4A7-FBEE1A18C428}" type="slidenum">
              <a:rPr lang="en-US" smtClean="0"/>
              <a:pPr/>
              <a:t>‹#›</a:t>
            </a:fld>
            <a:endParaRPr lang="en-US"/>
          </a:p>
        </p:txBody>
      </p:sp>
      <p:pic>
        <p:nvPicPr>
          <p:cNvPr id="7" name="Picture 6"/>
          <p:cNvPicPr>
            <a:picLocks noChangeAspect="1"/>
          </p:cNvPicPr>
          <p:nvPr userDrawn="1"/>
        </p:nvPicPr>
        <p:blipFill>
          <a:blip r:embed="rId2" cstate="print"/>
          <a:srcRect/>
          <a:stretch>
            <a:fillRect/>
          </a:stretch>
        </p:blipFill>
        <p:spPr bwMode="auto">
          <a:xfrm>
            <a:off x="152400" y="152400"/>
            <a:ext cx="1399873" cy="228600"/>
          </a:xfrm>
          <a:prstGeom prst="rect">
            <a:avLst/>
          </a:prstGeom>
          <a:noFill/>
          <a:ln w="9525">
            <a:noFill/>
            <a:miter lim="800000"/>
            <a:headEnd/>
            <a:tailEnd/>
          </a:ln>
        </p:spPr>
      </p:pic>
      <p:sp>
        <p:nvSpPr>
          <p:cNvPr id="8" name="TextBox 7"/>
          <p:cNvSpPr txBox="1"/>
          <p:nvPr userDrawn="1"/>
        </p:nvSpPr>
        <p:spPr>
          <a:xfrm>
            <a:off x="152400" y="6477000"/>
            <a:ext cx="6629400" cy="246221"/>
          </a:xfrm>
          <a:prstGeom prst="rect">
            <a:avLst/>
          </a:prstGeom>
          <a:noFill/>
        </p:spPr>
        <p:txBody>
          <a:bodyPr wrap="square" rtlCol="0">
            <a:spAutoFit/>
          </a:bodyPr>
          <a:lstStyle/>
          <a:p>
            <a:r>
              <a:rPr lang="en-US" sz="1000" kern="1200" dirty="0" smtClean="0">
                <a:solidFill>
                  <a:schemeClr val="tx1"/>
                </a:solidFill>
                <a:latin typeface="+mn-lt"/>
                <a:ea typeface="+mn-ea"/>
                <a:cs typeface="+mn-cs"/>
              </a:rPr>
              <a:t>© 2010 Board of Regents of the University System of Georgia.  All Rights Reserved.</a:t>
            </a:r>
            <a:endParaRPr lang="en-US" sz="1000" dirty="0"/>
          </a:p>
        </p:txBody>
      </p:sp>
      <p:sp>
        <p:nvSpPr>
          <p:cNvPr id="9" name="TextBox 8"/>
          <p:cNvSpPr txBox="1"/>
          <p:nvPr userDrawn="1"/>
        </p:nvSpPr>
        <p:spPr>
          <a:xfrm>
            <a:off x="6553200" y="152400"/>
            <a:ext cx="2286000" cy="246221"/>
          </a:xfrm>
          <a:prstGeom prst="rect">
            <a:avLst/>
          </a:prstGeom>
          <a:noFill/>
        </p:spPr>
        <p:txBody>
          <a:bodyPr wrap="square" rtlCol="0">
            <a:spAutoFit/>
          </a:bodyPr>
          <a:lstStyle/>
          <a:p>
            <a:pPr algn="r"/>
            <a:r>
              <a:rPr lang="en-US" sz="1000" kern="1200" dirty="0" smtClean="0">
                <a:solidFill>
                  <a:schemeClr val="tx1"/>
                </a:solidFill>
                <a:latin typeface="+mn-lt"/>
                <a:ea typeface="+mn-ea"/>
                <a:cs typeface="+mn-cs"/>
              </a:rPr>
              <a:t>Georgia</a:t>
            </a:r>
            <a:r>
              <a:rPr lang="en-US" sz="1000" i="1" kern="1200" dirty="0" smtClean="0">
                <a:solidFill>
                  <a:schemeClr val="tx1"/>
                </a:solidFill>
                <a:latin typeface="+mn-lt"/>
                <a:ea typeface="+mn-ea"/>
                <a:cs typeface="+mn-cs"/>
              </a:rPr>
              <a:t>FIRST</a:t>
            </a:r>
            <a:r>
              <a:rPr lang="en-US" sz="1000" kern="1200" baseline="0" dirty="0" smtClean="0">
                <a:solidFill>
                  <a:schemeClr val="tx1"/>
                </a:solidFill>
                <a:latin typeface="+mn-lt"/>
                <a:ea typeface="+mn-ea"/>
                <a:cs typeface="+mn-cs"/>
              </a:rPr>
              <a:t> Wimba Training Series</a:t>
            </a:r>
            <a:endParaRPr lang="en-US" sz="1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189918-56CB-4B1C-806A-08DE747AD87C}" type="datetime1">
              <a:rPr lang="en-US" smtClean="0"/>
              <a:pPr/>
              <a:t>3/4/2010</a:t>
            </a:fld>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CB52544E-8955-4CCD-B4A7-FBEE1A18C42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37C4A9-DAF4-481D-955C-8EF6358E415C}" type="datetime1">
              <a:rPr lang="en-US" smtClean="0"/>
              <a:pPr/>
              <a:t>3/4/2010</a:t>
            </a:fld>
            <a:endParaRPr lang="en-US"/>
          </a:p>
        </p:txBody>
      </p:sp>
      <p:sp>
        <p:nvSpPr>
          <p:cNvPr id="6" name="Footer Placeholder 5"/>
          <p:cNvSpPr>
            <a:spLocks noGrp="1"/>
          </p:cNvSpPr>
          <p:nvPr>
            <p:ph type="ftr" sz="quarter" idx="11"/>
          </p:nvPr>
        </p:nvSpPr>
        <p:spPr/>
        <p:txBody>
          <a:bodyPr/>
          <a:lstStyle/>
          <a:p>
            <a:endParaRPr lang="en-US" dirty="0" smtClean="0"/>
          </a:p>
        </p:txBody>
      </p:sp>
      <p:sp>
        <p:nvSpPr>
          <p:cNvPr id="7" name="Slide Number Placeholder 6"/>
          <p:cNvSpPr>
            <a:spLocks noGrp="1"/>
          </p:cNvSpPr>
          <p:nvPr>
            <p:ph type="sldNum" sz="quarter" idx="12"/>
          </p:nvPr>
        </p:nvSpPr>
        <p:spPr/>
        <p:txBody>
          <a:bodyPr/>
          <a:lstStyle/>
          <a:p>
            <a:fld id="{CB52544E-8955-4CCD-B4A7-FBEE1A18C42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3C7B3-E577-455F-BB81-1BF7C702337D}" type="datetime1">
              <a:rPr lang="en-US" smtClean="0"/>
              <a:pPr/>
              <a:t>3/4/2010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hyperlink" Target="http://budgetprepworkshop.eventbrite.com/" TargetMode="Externa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4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4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2.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4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10.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9.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5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Budget Prep Updates</a:t>
            </a:r>
            <a:endParaRPr lang="en-US" dirty="0"/>
          </a:p>
        </p:txBody>
      </p:sp>
      <p:sp>
        <p:nvSpPr>
          <p:cNvPr id="3" name="Subtitle 2"/>
          <p:cNvSpPr>
            <a:spLocks noGrp="1"/>
          </p:cNvSpPr>
          <p:nvPr>
            <p:ph type="subTitle" idx="1"/>
          </p:nvPr>
        </p:nvSpPr>
        <p:spPr/>
        <p:txBody>
          <a:bodyPr/>
          <a:lstStyle/>
          <a:p>
            <a:r>
              <a:rPr lang="en-US" dirty="0" smtClean="0"/>
              <a:t>Georgia</a:t>
            </a:r>
            <a:r>
              <a:rPr lang="en-US" i="1" dirty="0" smtClean="0"/>
              <a:t>FIRST</a:t>
            </a:r>
            <a:r>
              <a:rPr lang="en-US" dirty="0" smtClean="0"/>
              <a:t> Wimba Training Series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533400"/>
            <a:ext cx="7239000" cy="884238"/>
          </a:xfrm>
        </p:spPr>
        <p:txBody>
          <a:bodyPr/>
          <a:lstStyle/>
          <a:p>
            <a:pPr algn="l"/>
            <a:r>
              <a:rPr lang="en-US" dirty="0" smtClean="0"/>
              <a:t>FY2010 Budget Information</a:t>
            </a:r>
            <a:endParaRPr lang="en-US" dirty="0"/>
          </a:p>
        </p:txBody>
      </p:sp>
      <p:grpSp>
        <p:nvGrpSpPr>
          <p:cNvPr id="3" name="Group 3"/>
          <p:cNvGrpSpPr/>
          <p:nvPr/>
        </p:nvGrpSpPr>
        <p:grpSpPr>
          <a:xfrm>
            <a:off x="152400" y="609600"/>
            <a:ext cx="1143000" cy="1066800"/>
            <a:chOff x="381000" y="2743200"/>
            <a:chExt cx="1143000" cy="1066800"/>
          </a:xfrm>
        </p:grpSpPr>
        <p:sp>
          <p:nvSpPr>
            <p:cNvPr id="5" name="Can 4"/>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6" name="TextBox 5"/>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grpSp>
        <p:nvGrpSpPr>
          <p:cNvPr id="4" name="Group 6"/>
          <p:cNvGrpSpPr/>
          <p:nvPr/>
        </p:nvGrpSpPr>
        <p:grpSpPr>
          <a:xfrm>
            <a:off x="1143000" y="1676400"/>
            <a:ext cx="7543800" cy="4572000"/>
            <a:chOff x="2614126" y="1676400"/>
            <a:chExt cx="2514600" cy="3962400"/>
          </a:xfrm>
        </p:grpSpPr>
        <p:sp>
          <p:nvSpPr>
            <p:cNvPr id="8" name="Can 7"/>
            <p:cNvSpPr/>
            <p:nvPr/>
          </p:nvSpPr>
          <p:spPr>
            <a:xfrm>
              <a:off x="2614126" y="1676400"/>
              <a:ext cx="2514600" cy="3962400"/>
            </a:xfrm>
            <a:prstGeom prst="can">
              <a:avLst>
                <a:gd name="adj" fmla="val 1875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smtClean="0"/>
                <a:t>Personal Services Data</a:t>
              </a:r>
            </a:p>
            <a:p>
              <a:pPr algn="ctr"/>
              <a:endParaRPr lang="en-US" sz="2400" b="1" u="sng" dirty="0" smtClean="0"/>
            </a:p>
            <a:p>
              <a:pPr>
                <a:buFont typeface="Arial" pitchFamily="34" charset="0"/>
                <a:buChar char="•"/>
              </a:pPr>
              <a:r>
                <a:rPr lang="en-US" sz="2400" dirty="0" smtClean="0"/>
                <a:t> EPOH009 – Budget Prep Outbound</a:t>
              </a:r>
            </a:p>
            <a:p>
              <a:pPr>
                <a:buFont typeface="Arial" pitchFamily="34" charset="0"/>
                <a:buChar char="•"/>
              </a:pPr>
              <a:r>
                <a:rPr lang="en-US" sz="2400" dirty="0" smtClean="0"/>
                <a:t> EPOH015B – Department Data</a:t>
              </a:r>
            </a:p>
            <a:p>
              <a:pPr>
                <a:buFont typeface="Arial" pitchFamily="34" charset="0"/>
                <a:buChar char="•"/>
              </a:pPr>
              <a:r>
                <a:rPr lang="en-US" sz="2400" dirty="0" smtClean="0"/>
                <a:t> EPOH015C – </a:t>
              </a:r>
              <a:r>
                <a:rPr lang="en-US" sz="2400" dirty="0" err="1" smtClean="0"/>
                <a:t>Jobcode</a:t>
              </a:r>
              <a:r>
                <a:rPr lang="en-US" sz="2400" dirty="0" smtClean="0"/>
                <a:t> Data</a:t>
              </a:r>
            </a:p>
            <a:p>
              <a:pPr>
                <a:buFont typeface="Arial" pitchFamily="34" charset="0"/>
                <a:buChar char="•"/>
              </a:pPr>
              <a:r>
                <a:rPr lang="en-US" sz="2400" dirty="0" smtClean="0"/>
                <a:t> EPOH015D – Position Data</a:t>
              </a:r>
              <a:endParaRPr lang="en-US" sz="2400" dirty="0"/>
            </a:p>
          </p:txBody>
        </p:sp>
        <p:sp>
          <p:nvSpPr>
            <p:cNvPr id="9" name="TextBox 8"/>
            <p:cNvSpPr txBox="1"/>
            <p:nvPr/>
          </p:nvSpPr>
          <p:spPr>
            <a:xfrm>
              <a:off x="3110203" y="1828800"/>
              <a:ext cx="1524000" cy="346762"/>
            </a:xfrm>
            <a:prstGeom prst="rect">
              <a:avLst/>
            </a:prstGeom>
            <a:noFill/>
          </p:spPr>
          <p:txBody>
            <a:bodyPr wrap="square" rtlCol="0">
              <a:spAutoFit/>
            </a:bodyPr>
            <a:lstStyle/>
            <a:p>
              <a:pPr algn="ctr"/>
              <a:r>
                <a:rPr lang="en-US" sz="2000" dirty="0" smtClean="0"/>
                <a:t>ADP</a:t>
              </a:r>
              <a:endParaRPr lang="en-US" sz="2000" dirty="0"/>
            </a:p>
          </p:txBody>
        </p:sp>
      </p:grpSp>
      <p:sp>
        <p:nvSpPr>
          <p:cNvPr id="10" name="Rounded Rectangular Callout 9"/>
          <p:cNvSpPr/>
          <p:nvPr/>
        </p:nvSpPr>
        <p:spPr>
          <a:xfrm>
            <a:off x="6705600" y="2438400"/>
            <a:ext cx="1676400" cy="990600"/>
          </a:xfrm>
          <a:prstGeom prst="wedgeRoundRectCallout">
            <a:avLst>
              <a:gd name="adj1" fmla="val -104491"/>
              <a:gd name="adj2" fmla="val 86492"/>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Verify Output</a:t>
            </a:r>
            <a:endParaRPr lang="en-US"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Services Inquiry</a:t>
            </a:r>
            <a:endParaRPr lang="en-US" dirty="0"/>
          </a:p>
        </p:txBody>
      </p:sp>
      <p:pic>
        <p:nvPicPr>
          <p:cNvPr id="4" name="Content Placeholder 3" descr="Inq on PersServ.PNG"/>
          <p:cNvPicPr>
            <a:picLocks noGrp="1" noChangeAspect="1"/>
          </p:cNvPicPr>
          <p:nvPr>
            <p:ph idx="1"/>
          </p:nvPr>
        </p:nvPicPr>
        <p:blipFill>
          <a:blip r:embed="rId2" cstate="print"/>
          <a:stretch>
            <a:fillRect/>
          </a:stretch>
        </p:blipFill>
        <p:spPr>
          <a:xfrm>
            <a:off x="457200" y="2193702"/>
            <a:ext cx="8229600" cy="3338959"/>
          </a:xfrm>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Non-Personal Services Inquiry</a:t>
            </a:r>
            <a:endParaRPr lang="en-US" dirty="0"/>
          </a:p>
        </p:txBody>
      </p:sp>
      <p:pic>
        <p:nvPicPr>
          <p:cNvPr id="4" name="Content Placeholder 3" descr="Inq on NonPersServ_01.PNG"/>
          <p:cNvPicPr>
            <a:picLocks noGrp="1" noChangeAspect="1"/>
          </p:cNvPicPr>
          <p:nvPr>
            <p:ph idx="1"/>
          </p:nvPr>
        </p:nvPicPr>
        <p:blipFill>
          <a:blip r:embed="rId2" cstate="print"/>
          <a:stretch>
            <a:fillRect/>
          </a:stretch>
        </p:blipFill>
        <p:spPr>
          <a:xfrm>
            <a:off x="1179559" y="1600200"/>
            <a:ext cx="6784882" cy="4525963"/>
          </a:xfrm>
        </p:spPr>
      </p:pic>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Reports</a:t>
            </a:r>
            <a:endParaRPr lang="en-US" dirty="0"/>
          </a:p>
        </p:txBody>
      </p:sp>
      <p:sp>
        <p:nvSpPr>
          <p:cNvPr id="3" name="Content Placeholder 2"/>
          <p:cNvSpPr>
            <a:spLocks noGrp="1"/>
          </p:cNvSpPr>
          <p:nvPr>
            <p:ph idx="1"/>
          </p:nvPr>
        </p:nvSpPr>
        <p:spPr/>
        <p:txBody>
          <a:bodyPr/>
          <a:lstStyle/>
          <a:p>
            <a:r>
              <a:rPr lang="en-US" dirty="0" smtClean="0"/>
              <a:t>No changes made to reports</a:t>
            </a:r>
          </a:p>
          <a:p>
            <a:r>
              <a:rPr lang="en-US" dirty="0" smtClean="0"/>
              <a:t>Can still run most for all or one fund code</a:t>
            </a:r>
            <a:endParaRPr lang="en-US" dirty="0"/>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Journals to Financials</a:t>
            </a:r>
            <a:endParaRPr lang="en-US" dirty="0"/>
          </a:p>
        </p:txBody>
      </p:sp>
      <p:sp>
        <p:nvSpPr>
          <p:cNvPr id="3" name="Content Placeholder 2"/>
          <p:cNvSpPr>
            <a:spLocks noGrp="1"/>
          </p:cNvSpPr>
          <p:nvPr>
            <p:ph idx="1"/>
          </p:nvPr>
        </p:nvSpPr>
        <p:spPr/>
        <p:txBody>
          <a:bodyPr>
            <a:normAutofit lnSpcReduction="10000"/>
          </a:bodyPr>
          <a:lstStyle/>
          <a:p>
            <a:r>
              <a:rPr lang="en-US" dirty="0" smtClean="0"/>
              <a:t>The Export Journals to Financials process exports the data from summary Aggregate Financials Build table to the Financial system for the “To Budget Year”</a:t>
            </a:r>
          </a:p>
          <a:p>
            <a:r>
              <a:rPr lang="en-US" dirty="0" smtClean="0"/>
              <a:t>Result is a set of </a:t>
            </a:r>
            <a:r>
              <a:rPr lang="en-US" dirty="0" err="1" smtClean="0"/>
              <a:t>unposted</a:t>
            </a:r>
            <a:r>
              <a:rPr lang="en-US" dirty="0" smtClean="0"/>
              <a:t> Appropriation, Organization, Revenue Estimate, and Grant budget journals are created</a:t>
            </a:r>
          </a:p>
          <a:p>
            <a:r>
              <a:rPr lang="en-US" dirty="0" smtClean="0"/>
              <a:t>User may only export budget data to Financials once per budget development cycle</a:t>
            </a:r>
            <a:endParaRPr lang="en-US"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Journals to Financials</a:t>
            </a:r>
            <a:endParaRPr lang="en-US" dirty="0"/>
          </a:p>
        </p:txBody>
      </p:sp>
      <p:sp>
        <p:nvSpPr>
          <p:cNvPr id="3" name="Content Placeholder 2"/>
          <p:cNvSpPr>
            <a:spLocks noGrp="1"/>
          </p:cNvSpPr>
          <p:nvPr>
            <p:ph idx="1"/>
          </p:nvPr>
        </p:nvSpPr>
        <p:spPr/>
        <p:txBody>
          <a:bodyPr/>
          <a:lstStyle/>
          <a:p>
            <a:r>
              <a:rPr lang="en-US" dirty="0" smtClean="0"/>
              <a:t>With upgrade to PS V8.9, the process was changed to support Commitment Control:</a:t>
            </a:r>
          </a:p>
          <a:p>
            <a:pPr lvl="1"/>
            <a:r>
              <a:rPr lang="en-US" dirty="0" smtClean="0"/>
              <a:t>KK_BUDGET_HDR and KK_BUDGET_LN are populated with Budget Prep budgets</a:t>
            </a:r>
          </a:p>
          <a:p>
            <a:pPr lvl="1"/>
            <a:r>
              <a:rPr lang="en-US" dirty="0" smtClean="0"/>
              <a:t>KK supports multiple journal lines in a journal</a:t>
            </a:r>
          </a:p>
          <a:p>
            <a:pPr lvl="1"/>
            <a:r>
              <a:rPr lang="en-US" dirty="0" smtClean="0"/>
              <a:t>The interface to Financials creates a separate journal for each department/ledger group combination</a:t>
            </a:r>
            <a:endParaRPr lang="en-US" dirty="0"/>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Journals to Financials</a:t>
            </a:r>
            <a:endParaRPr lang="en-US" dirty="0"/>
          </a:p>
        </p:txBody>
      </p:sp>
      <p:sp>
        <p:nvSpPr>
          <p:cNvPr id="3" name="Content Placeholder 2"/>
          <p:cNvSpPr>
            <a:spLocks noGrp="1"/>
          </p:cNvSpPr>
          <p:nvPr>
            <p:ph idx="1"/>
          </p:nvPr>
        </p:nvSpPr>
        <p:spPr/>
        <p:txBody>
          <a:bodyPr/>
          <a:lstStyle/>
          <a:p>
            <a:r>
              <a:rPr lang="en-US" dirty="0" smtClean="0"/>
              <a:t>Only APPROP, ORG, PROJ_GRT, and REVEST ledger groups are populated</a:t>
            </a:r>
          </a:p>
          <a:p>
            <a:r>
              <a:rPr lang="en-US" dirty="0" smtClean="0"/>
              <a:t>PRMST_EXP, PRMST_REV ledger groups are not populated</a:t>
            </a:r>
          </a:p>
          <a:p>
            <a:r>
              <a:rPr lang="en-US" smtClean="0"/>
              <a:t>Run </a:t>
            </a:r>
            <a:r>
              <a:rPr lang="en-US" dirty="0" smtClean="0"/>
              <a:t>Batch Journal Post process in Commitment Control</a:t>
            </a:r>
            <a:endParaRPr lang="en-US"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Exporting Changes to ADP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This process creates the epxp001.txt data file to export Personal Services data from Budget Prep to ADP for the “To Budget Year”</a:t>
            </a:r>
          </a:p>
          <a:p>
            <a:r>
              <a:rPr lang="en-US" dirty="0" smtClean="0"/>
              <a:t>The file created during the “export” process is placed in a </a:t>
            </a:r>
            <a:r>
              <a:rPr lang="en-US" smtClean="0"/>
              <a:t>local directory </a:t>
            </a:r>
            <a:r>
              <a:rPr lang="en-US" dirty="0" smtClean="0"/>
              <a:t>to be retrieved by an ADP process initiated by the user</a:t>
            </a:r>
          </a:p>
          <a:p>
            <a:r>
              <a:rPr lang="en-US" b="1" dirty="0" smtClean="0"/>
              <a:t>Note: </a:t>
            </a:r>
            <a:r>
              <a:rPr lang="en-US" dirty="0" smtClean="0"/>
              <a:t>The export process may be performed numerous times until the “Create Final Export file for HR/Payroll” button is checked. Once checked, the process may not be run again!</a:t>
            </a:r>
            <a:endParaRPr lang="en-US"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Exporting Changes to ADP</a:t>
            </a:r>
            <a:endParaRPr lang="en-US" dirty="0"/>
          </a:p>
        </p:txBody>
      </p:sp>
      <p:pic>
        <p:nvPicPr>
          <p:cNvPr id="4" name="Content Placeholder 3" descr="Export to ADP_01.PNG"/>
          <p:cNvPicPr>
            <a:picLocks noGrp="1" noChangeAspect="1"/>
          </p:cNvPicPr>
          <p:nvPr>
            <p:ph idx="1"/>
          </p:nvPr>
        </p:nvPicPr>
        <p:blipFill>
          <a:blip r:embed="rId2" cstate="print"/>
          <a:stretch>
            <a:fillRect/>
          </a:stretch>
        </p:blipFill>
        <p:spPr>
          <a:xfrm>
            <a:off x="914400" y="1752600"/>
            <a:ext cx="7210425" cy="3880097"/>
          </a:xfrm>
        </p:spPr>
      </p:pic>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Exporting Changes to ADP</a:t>
            </a:r>
            <a:endParaRPr lang="en-US" dirty="0"/>
          </a:p>
        </p:txBody>
      </p:sp>
      <p:sp>
        <p:nvSpPr>
          <p:cNvPr id="3" name="Content Placeholder 2"/>
          <p:cNvSpPr>
            <a:spLocks noGrp="1"/>
          </p:cNvSpPr>
          <p:nvPr>
            <p:ph idx="1"/>
          </p:nvPr>
        </p:nvSpPr>
        <p:spPr/>
        <p:txBody>
          <a:bodyPr/>
          <a:lstStyle/>
          <a:p>
            <a:r>
              <a:rPr lang="en-US" dirty="0" smtClean="0"/>
              <a:t>Creates/Updates the following info in ADP database:</a:t>
            </a:r>
          </a:p>
          <a:p>
            <a:pPr lvl="1"/>
            <a:r>
              <a:rPr lang="en-US" dirty="0" smtClean="0"/>
              <a:t>Job Data: Up to three new rows may be created</a:t>
            </a:r>
          </a:p>
          <a:p>
            <a:pPr lvl="1"/>
            <a:r>
              <a:rPr lang="en-US" dirty="0" smtClean="0"/>
              <a:t>Equity Adjustment: Effective-Dated 7/1 of the “To Budget Year”</a:t>
            </a:r>
          </a:p>
          <a:p>
            <a:pPr lvl="1"/>
            <a:r>
              <a:rPr lang="en-US" dirty="0" smtClean="0"/>
              <a:t>Raise: Effective-Dated as of the Raise Effective Date specified in Budget Prep</a:t>
            </a:r>
            <a:endParaRPr lang="en-US"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Exporting Changes in ADP</a:t>
            </a:r>
            <a:endParaRPr lang="en-US" dirty="0"/>
          </a:p>
        </p:txBody>
      </p:sp>
      <p:sp>
        <p:nvSpPr>
          <p:cNvPr id="3" name="Content Placeholder 2"/>
          <p:cNvSpPr>
            <a:spLocks noGrp="1"/>
          </p:cNvSpPr>
          <p:nvPr>
            <p:ph idx="1"/>
          </p:nvPr>
        </p:nvSpPr>
        <p:spPr/>
        <p:txBody>
          <a:bodyPr>
            <a:normAutofit lnSpcReduction="10000"/>
          </a:bodyPr>
          <a:lstStyle/>
          <a:p>
            <a:r>
              <a:rPr lang="en-US" dirty="0" smtClean="0"/>
              <a:t>Creates/Updates the following info in ADP database:</a:t>
            </a:r>
          </a:p>
          <a:p>
            <a:pPr lvl="1"/>
            <a:r>
              <a:rPr lang="en-US" dirty="0" smtClean="0"/>
              <a:t>End Appointment (EFA): 10-month faculty will receive an EFA row that is effective-dated 6/1 of the “To Budget Year”</a:t>
            </a:r>
          </a:p>
          <a:p>
            <a:pPr lvl="1"/>
            <a:r>
              <a:rPr lang="en-US" dirty="0" smtClean="0"/>
              <a:t>Position Data: New position rows will be created for 7/1 of the “To Budget Year”</a:t>
            </a:r>
          </a:p>
          <a:p>
            <a:pPr lvl="2"/>
            <a:r>
              <a:rPr lang="en-US" dirty="0" smtClean="0"/>
              <a:t>Changes include new budget amount for a position, as well as any department or job data changes for a position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n 6"/>
          <p:cNvSpPr/>
          <p:nvPr/>
        </p:nvSpPr>
        <p:spPr>
          <a:xfrm>
            <a:off x="914400" y="1905000"/>
            <a:ext cx="7543800" cy="4419600"/>
          </a:xfrm>
          <a:prstGeom prst="can">
            <a:avLst>
              <a:gd name="adj" fmla="val 18479"/>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u="sng" dirty="0" smtClean="0"/>
          </a:p>
          <a:p>
            <a:pPr>
              <a:buFont typeface="Arial" pitchFamily="34" charset="0"/>
              <a:buChar char="•"/>
            </a:pPr>
            <a:r>
              <a:rPr lang="en-US" sz="2400" dirty="0" smtClean="0"/>
              <a:t>BP loads the following that is effective on 7/1 of new budget year from ADP via epoh009.txt data file:</a:t>
            </a:r>
          </a:p>
          <a:p>
            <a:pPr lvl="1">
              <a:buFont typeface="Arial" pitchFamily="34" charset="0"/>
              <a:buChar char="•"/>
            </a:pPr>
            <a:r>
              <a:rPr lang="en-US" sz="2400" dirty="0" smtClean="0"/>
              <a:t>Job Data</a:t>
            </a:r>
          </a:p>
          <a:p>
            <a:pPr lvl="1">
              <a:buFont typeface="Arial" pitchFamily="34" charset="0"/>
              <a:buChar char="•"/>
            </a:pPr>
            <a:r>
              <a:rPr lang="en-US" sz="2400" dirty="0" smtClean="0"/>
              <a:t>Position Data</a:t>
            </a:r>
          </a:p>
          <a:p>
            <a:pPr lvl="1">
              <a:buFont typeface="Arial" pitchFamily="34" charset="0"/>
              <a:buChar char="•"/>
            </a:pPr>
            <a:r>
              <a:rPr lang="en-US" sz="2400" dirty="0" smtClean="0"/>
              <a:t>Department Budget Data</a:t>
            </a:r>
          </a:p>
          <a:p>
            <a:pPr lvl="1">
              <a:buFont typeface="Arial" pitchFamily="34" charset="0"/>
              <a:buChar char="•"/>
            </a:pPr>
            <a:r>
              <a:rPr lang="en-US" sz="2400" dirty="0" smtClean="0"/>
              <a:t>Account Code Data</a:t>
            </a:r>
          </a:p>
          <a:p>
            <a:pPr>
              <a:buFont typeface="Arial" pitchFamily="34" charset="0"/>
              <a:buChar char="•"/>
            </a:pPr>
            <a:r>
              <a:rPr lang="en-US" sz="2400" dirty="0" smtClean="0"/>
              <a:t>Data populates the Personal Services records in Budget Prep Module</a:t>
            </a:r>
            <a:endParaRPr lang="en-US" sz="2400" dirty="0"/>
          </a:p>
        </p:txBody>
      </p:sp>
      <p:sp>
        <p:nvSpPr>
          <p:cNvPr id="11" name="TextBox 10"/>
          <p:cNvSpPr txBox="1"/>
          <p:nvPr/>
        </p:nvSpPr>
        <p:spPr>
          <a:xfrm>
            <a:off x="2743200" y="1905000"/>
            <a:ext cx="3962400" cy="984885"/>
          </a:xfrm>
          <a:prstGeom prst="rect">
            <a:avLst/>
          </a:prstGeom>
          <a:noFill/>
        </p:spPr>
        <p:txBody>
          <a:bodyPr wrap="square" rtlCol="0">
            <a:spAutoFit/>
          </a:bodyPr>
          <a:lstStyle/>
          <a:p>
            <a:pPr algn="ctr"/>
            <a:r>
              <a:rPr lang="en-US" sz="2000" dirty="0" smtClean="0"/>
              <a:t>ADP</a:t>
            </a:r>
          </a:p>
          <a:p>
            <a:pPr algn="ctr"/>
            <a:r>
              <a:rPr lang="en-US" sz="2000" b="1" u="sng" dirty="0" smtClean="0">
                <a:solidFill>
                  <a:schemeClr val="bg1"/>
                </a:solidFill>
              </a:rPr>
              <a:t>Personal Services Data</a:t>
            </a:r>
          </a:p>
          <a:p>
            <a:endParaRPr lang="en-US" dirty="0">
              <a:solidFill>
                <a:schemeClr val="bg1"/>
              </a:solidFill>
            </a:endParaRPr>
          </a:p>
        </p:txBody>
      </p:sp>
      <p:grpSp>
        <p:nvGrpSpPr>
          <p:cNvPr id="2" name="Group 7"/>
          <p:cNvGrpSpPr/>
          <p:nvPr/>
        </p:nvGrpSpPr>
        <p:grpSpPr>
          <a:xfrm>
            <a:off x="152400" y="609600"/>
            <a:ext cx="1143000" cy="1066800"/>
            <a:chOff x="381000" y="2743200"/>
            <a:chExt cx="1143000" cy="1066800"/>
          </a:xfrm>
        </p:grpSpPr>
        <p:sp>
          <p:nvSpPr>
            <p:cNvPr id="9" name="Can 8"/>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0" name="TextBox 9"/>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sp>
        <p:nvSpPr>
          <p:cNvPr id="12" name="Title 11"/>
          <p:cNvSpPr>
            <a:spLocks noGrp="1"/>
          </p:cNvSpPr>
          <p:nvPr>
            <p:ph type="title"/>
          </p:nvPr>
        </p:nvSpPr>
        <p:spPr>
          <a:xfrm>
            <a:off x="1371600" y="457200"/>
            <a:ext cx="7315200" cy="960438"/>
          </a:xfrm>
        </p:spPr>
        <p:txBody>
          <a:bodyPr/>
          <a:lstStyle/>
          <a:p>
            <a:pPr algn="l"/>
            <a:r>
              <a:rPr lang="en-US" dirty="0" smtClean="0"/>
              <a:t>FY2010 Budget Information</a:t>
            </a:r>
            <a:endParaRPr lang="en-US"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Changes</a:t>
            </a:r>
            <a:endParaRPr lang="en-US" dirty="0"/>
          </a:p>
        </p:txBody>
      </p:sp>
      <p:sp>
        <p:nvSpPr>
          <p:cNvPr id="3" name="Content Placeholder 2"/>
          <p:cNvSpPr>
            <a:spLocks noGrp="1"/>
          </p:cNvSpPr>
          <p:nvPr>
            <p:ph idx="1"/>
          </p:nvPr>
        </p:nvSpPr>
        <p:spPr/>
        <p:txBody>
          <a:bodyPr/>
          <a:lstStyle/>
          <a:p>
            <a:r>
              <a:rPr lang="en-US" dirty="0" smtClean="0"/>
              <a:t>Primary Changes</a:t>
            </a:r>
          </a:p>
          <a:p>
            <a:pPr lvl="1"/>
            <a:r>
              <a:rPr lang="en-US" dirty="0" smtClean="0"/>
              <a:t>Personal Services come from ADP Load</a:t>
            </a:r>
          </a:p>
          <a:p>
            <a:pPr lvl="1"/>
            <a:r>
              <a:rPr lang="en-US" dirty="0" smtClean="0"/>
              <a:t>Personal Services budget info exported to ADP EV5 through epxp001.txt data file</a:t>
            </a:r>
          </a:p>
          <a:p>
            <a:pPr lvl="2"/>
            <a:r>
              <a:rPr lang="en-US" dirty="0" smtClean="0"/>
              <a:t>Can be rerun until “final” checkbox is selected</a:t>
            </a:r>
          </a:p>
          <a:p>
            <a:pPr lvl="1"/>
            <a:r>
              <a:rPr lang="en-US" dirty="0" smtClean="0"/>
              <a:t>Business Unit added to Budget Prep panels</a:t>
            </a:r>
          </a:p>
          <a:p>
            <a:pPr lvl="1"/>
            <a:endParaRPr lang="en-US"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Wimba Wrap-Up</a:t>
            </a:r>
            <a:endParaRPr lang="en-US" dirty="0"/>
          </a:p>
        </p:txBody>
      </p:sp>
      <p:sp>
        <p:nvSpPr>
          <p:cNvPr id="3" name="Subtitle 2"/>
          <p:cNvSpPr>
            <a:spLocks noGrp="1"/>
          </p:cNvSpPr>
          <p:nvPr>
            <p:ph type="subTitle" idx="1"/>
          </p:nvPr>
        </p:nvSpPr>
        <p:spPr/>
        <p:txBody>
          <a:bodyPr/>
          <a:lstStyle/>
          <a:p>
            <a:r>
              <a:rPr lang="en-US" dirty="0" smtClean="0"/>
              <a:t>Budget Prep Updates</a:t>
            </a:r>
            <a:endParaRPr lang="en-US"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Focus for Today</a:t>
            </a:r>
            <a:endParaRPr lang="en-US" dirty="0"/>
          </a:p>
        </p:txBody>
      </p:sp>
      <p:sp>
        <p:nvSpPr>
          <p:cNvPr id="3" name="Content Placeholder 2"/>
          <p:cNvSpPr>
            <a:spLocks noGrp="1"/>
          </p:cNvSpPr>
          <p:nvPr>
            <p:ph idx="1"/>
          </p:nvPr>
        </p:nvSpPr>
        <p:spPr/>
        <p:txBody>
          <a:bodyPr/>
          <a:lstStyle/>
          <a:p>
            <a:r>
              <a:rPr lang="en-US" dirty="0" smtClean="0"/>
              <a:t>Detail the changes and updates in the Budget Prep process, due to the incorporation of ADP</a:t>
            </a:r>
            <a:endParaRPr lang="en-US"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Review the entire Budget Prep process from start to finish</a:t>
            </a:r>
          </a:p>
          <a:p>
            <a:r>
              <a:rPr lang="en-US" dirty="0" smtClean="0"/>
              <a:t>Identify how ADP has been incorporated into the Budget Prep Process</a:t>
            </a:r>
          </a:p>
          <a:p>
            <a:r>
              <a:rPr lang="en-US" dirty="0" smtClean="0"/>
              <a:t>Define how Budget Prep files are created in EV5</a:t>
            </a:r>
          </a:p>
          <a:p>
            <a:r>
              <a:rPr lang="en-US" dirty="0" smtClean="0"/>
              <a:t>Identify how data is loaded in EV5 at the conclusion of the Budget Prep process</a:t>
            </a:r>
            <a:endParaRPr lang="en-US" dirty="0"/>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Detail the changes in loading information from ADP for Personal Services budget data</a:t>
            </a:r>
          </a:p>
          <a:p>
            <a:r>
              <a:rPr lang="en-US" dirty="0" smtClean="0"/>
              <a:t>Identify the changes in exporting information from Budget Prep module to ADP</a:t>
            </a:r>
            <a:endParaRPr lang="en-US"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Requests</a:t>
            </a:r>
            <a:endParaRPr lang="en-US" dirty="0"/>
          </a:p>
        </p:txBody>
      </p:sp>
      <p:sp>
        <p:nvSpPr>
          <p:cNvPr id="3" name="Content Placeholder 2"/>
          <p:cNvSpPr>
            <a:spLocks noGrp="1"/>
          </p:cNvSpPr>
          <p:nvPr>
            <p:ph idx="1"/>
          </p:nvPr>
        </p:nvSpPr>
        <p:spPr/>
        <p:txBody>
          <a:bodyPr/>
          <a:lstStyle/>
          <a:p>
            <a:r>
              <a:rPr lang="en-US" dirty="0" smtClean="0"/>
              <a:t>ADP Screen or Output: </a:t>
            </a:r>
          </a:p>
          <a:p>
            <a:pPr lvl="1"/>
            <a:r>
              <a:rPr lang="en-US" dirty="0" smtClean="0"/>
              <a:t>Submit a ticket to Shared Services</a:t>
            </a:r>
          </a:p>
          <a:p>
            <a:r>
              <a:rPr lang="en-US" dirty="0" smtClean="0"/>
              <a:t>PSFIN Screen or Output:</a:t>
            </a:r>
          </a:p>
          <a:p>
            <a:pPr lvl="1"/>
            <a:r>
              <a:rPr lang="en-US" dirty="0" smtClean="0"/>
              <a:t>Submit a ticket to OIIT Helpdesk</a:t>
            </a:r>
            <a:endParaRPr lang="en-US"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Prep Workshop</a:t>
            </a:r>
            <a:endParaRPr lang="en-US" dirty="0"/>
          </a:p>
        </p:txBody>
      </p:sp>
      <p:sp>
        <p:nvSpPr>
          <p:cNvPr id="3" name="Content Placeholder 2"/>
          <p:cNvSpPr>
            <a:spLocks noGrp="1"/>
          </p:cNvSpPr>
          <p:nvPr>
            <p:ph idx="1"/>
          </p:nvPr>
        </p:nvSpPr>
        <p:spPr/>
        <p:txBody>
          <a:bodyPr/>
          <a:lstStyle/>
          <a:p>
            <a:r>
              <a:rPr lang="en-US" dirty="0" smtClean="0"/>
              <a:t>3/9/2010: Macon State College</a:t>
            </a:r>
          </a:p>
          <a:p>
            <a:pPr lvl="1"/>
            <a:r>
              <a:rPr lang="en-US" dirty="0" smtClean="0"/>
              <a:t>Learning Support Building, Auditorium</a:t>
            </a:r>
          </a:p>
          <a:p>
            <a:pPr lvl="1"/>
            <a:r>
              <a:rPr lang="en-US" dirty="0" smtClean="0"/>
              <a:t>9:00 – 4:00</a:t>
            </a:r>
          </a:p>
          <a:p>
            <a:pPr lvl="1"/>
            <a:r>
              <a:rPr lang="en-US" dirty="0" smtClean="0"/>
              <a:t>Rescheduled from 3/3/2010 due to </a:t>
            </a:r>
            <a:r>
              <a:rPr lang="en-US" smtClean="0"/>
              <a:t>inclement weather</a:t>
            </a:r>
            <a:endParaRPr lang="en-US" dirty="0" smtClean="0"/>
          </a:p>
          <a:p>
            <a:r>
              <a:rPr lang="en-US" dirty="0" smtClean="0"/>
              <a:t>Registration open until noon, 3/8/2010:</a:t>
            </a:r>
          </a:p>
          <a:p>
            <a:pPr lvl="1"/>
            <a:r>
              <a:rPr lang="en-US" u="sng" dirty="0" smtClean="0">
                <a:hlinkClick r:id="rId2"/>
              </a:rPr>
              <a:t>http://budgetprepworkshop.eventbrite.com/</a:t>
            </a:r>
            <a:r>
              <a:rPr lang="en-US" dirty="0" smtClean="0"/>
              <a:t> </a:t>
            </a:r>
            <a:endParaRPr lang="en-US"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n 6"/>
          <p:cNvSpPr/>
          <p:nvPr/>
        </p:nvSpPr>
        <p:spPr>
          <a:xfrm>
            <a:off x="914400" y="1905000"/>
            <a:ext cx="7543800" cy="4419600"/>
          </a:xfrm>
          <a:prstGeom prst="can">
            <a:avLst>
              <a:gd name="adj" fmla="val 18479"/>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u="sng" dirty="0" smtClean="0"/>
          </a:p>
          <a:p>
            <a:pPr>
              <a:buFont typeface="Arial" pitchFamily="34" charset="0"/>
              <a:buChar char="•"/>
            </a:pPr>
            <a:r>
              <a:rPr lang="en-US" sz="2400" dirty="0" smtClean="0"/>
              <a:t>For Fulltime, benefited employees in a single incumbent position, Budget prep loads the demographic info, job data info, health benefit info, and retirement info</a:t>
            </a:r>
          </a:p>
          <a:p>
            <a:pPr>
              <a:buFont typeface="Arial" pitchFamily="34" charset="0"/>
              <a:buChar char="•"/>
            </a:pPr>
            <a:r>
              <a:rPr lang="en-US" sz="2400" dirty="0" smtClean="0"/>
              <a:t>ADP Data is grouped on the data file as…</a:t>
            </a:r>
            <a:endParaRPr lang="en-US" sz="2400" dirty="0"/>
          </a:p>
        </p:txBody>
      </p:sp>
      <p:sp>
        <p:nvSpPr>
          <p:cNvPr id="11" name="TextBox 10"/>
          <p:cNvSpPr txBox="1"/>
          <p:nvPr/>
        </p:nvSpPr>
        <p:spPr>
          <a:xfrm>
            <a:off x="2590800" y="1905000"/>
            <a:ext cx="3962400" cy="984885"/>
          </a:xfrm>
          <a:prstGeom prst="rect">
            <a:avLst/>
          </a:prstGeom>
          <a:noFill/>
        </p:spPr>
        <p:txBody>
          <a:bodyPr wrap="square" rtlCol="0">
            <a:spAutoFit/>
          </a:bodyPr>
          <a:lstStyle/>
          <a:p>
            <a:pPr algn="ctr"/>
            <a:r>
              <a:rPr lang="en-US" sz="2000" dirty="0" smtClean="0"/>
              <a:t>ADP</a:t>
            </a:r>
          </a:p>
          <a:p>
            <a:pPr algn="ctr"/>
            <a:r>
              <a:rPr lang="en-US" sz="2000" b="1" u="sng" dirty="0" smtClean="0">
                <a:solidFill>
                  <a:schemeClr val="bg1"/>
                </a:solidFill>
              </a:rPr>
              <a:t>Personal Services Data</a:t>
            </a:r>
          </a:p>
          <a:p>
            <a:endParaRPr lang="en-US" dirty="0">
              <a:solidFill>
                <a:schemeClr val="bg1"/>
              </a:solidFill>
            </a:endParaRPr>
          </a:p>
        </p:txBody>
      </p:sp>
      <p:grpSp>
        <p:nvGrpSpPr>
          <p:cNvPr id="2" name="Group 7"/>
          <p:cNvGrpSpPr/>
          <p:nvPr/>
        </p:nvGrpSpPr>
        <p:grpSpPr>
          <a:xfrm>
            <a:off x="152400" y="609600"/>
            <a:ext cx="1143000" cy="1066800"/>
            <a:chOff x="381000" y="2743200"/>
            <a:chExt cx="1143000" cy="1066800"/>
          </a:xfrm>
        </p:grpSpPr>
        <p:sp>
          <p:nvSpPr>
            <p:cNvPr id="9" name="Can 8"/>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0" name="TextBox 9"/>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sp>
        <p:nvSpPr>
          <p:cNvPr id="12" name="Title 11"/>
          <p:cNvSpPr>
            <a:spLocks noGrp="1"/>
          </p:cNvSpPr>
          <p:nvPr>
            <p:ph type="title"/>
          </p:nvPr>
        </p:nvSpPr>
        <p:spPr>
          <a:xfrm>
            <a:off x="1371600" y="457200"/>
            <a:ext cx="7315200" cy="960438"/>
          </a:xfrm>
        </p:spPr>
        <p:txBody>
          <a:bodyPr/>
          <a:lstStyle/>
          <a:p>
            <a:pPr algn="l"/>
            <a:r>
              <a:rPr lang="en-US" dirty="0" smtClean="0"/>
              <a:t>FY2010 Budget Information</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n 6"/>
          <p:cNvSpPr/>
          <p:nvPr/>
        </p:nvSpPr>
        <p:spPr>
          <a:xfrm>
            <a:off x="914400" y="1905000"/>
            <a:ext cx="7543800" cy="4419600"/>
          </a:xfrm>
          <a:prstGeom prst="can">
            <a:avLst>
              <a:gd name="adj" fmla="val 18479"/>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u="sng" dirty="0" smtClean="0"/>
          </a:p>
          <a:p>
            <a:pPr>
              <a:buFont typeface="Arial" pitchFamily="34" charset="0"/>
              <a:buChar char="•"/>
            </a:pPr>
            <a:r>
              <a:rPr lang="en-US" sz="2400" dirty="0" smtClean="0"/>
              <a:t>Contains the following rows for FT, benefitted employees in a single incumbent position:</a:t>
            </a:r>
          </a:p>
          <a:p>
            <a:pPr lvl="1">
              <a:buFont typeface="Arial" pitchFamily="34" charset="0"/>
              <a:buChar char="•"/>
            </a:pPr>
            <a:r>
              <a:rPr lang="en-US" sz="2400" dirty="0" smtClean="0"/>
              <a:t>Demographic Information – D Row</a:t>
            </a:r>
          </a:p>
          <a:p>
            <a:pPr lvl="1">
              <a:buFont typeface="Arial" pitchFamily="34" charset="0"/>
              <a:buChar char="•"/>
            </a:pPr>
            <a:r>
              <a:rPr lang="en-US" sz="2400" dirty="0" smtClean="0"/>
              <a:t>Job Earnings Distribution Information – J Row</a:t>
            </a:r>
          </a:p>
          <a:p>
            <a:pPr lvl="1">
              <a:buFont typeface="Arial" pitchFamily="34" charset="0"/>
              <a:buChar char="•"/>
            </a:pPr>
            <a:r>
              <a:rPr lang="en-US" sz="2400" dirty="0" smtClean="0"/>
              <a:t>Retirement Information – R Row</a:t>
            </a:r>
          </a:p>
          <a:p>
            <a:pPr lvl="1">
              <a:buFont typeface="Arial" pitchFamily="34" charset="0"/>
              <a:buChar char="•"/>
            </a:pPr>
            <a:r>
              <a:rPr lang="en-US" sz="2400" dirty="0" smtClean="0"/>
              <a:t>Health Benefit Information – H Row</a:t>
            </a:r>
            <a:endParaRPr lang="en-US" sz="2400" dirty="0"/>
          </a:p>
        </p:txBody>
      </p:sp>
      <p:sp>
        <p:nvSpPr>
          <p:cNvPr id="11" name="TextBox 10"/>
          <p:cNvSpPr txBox="1"/>
          <p:nvPr/>
        </p:nvSpPr>
        <p:spPr>
          <a:xfrm>
            <a:off x="2667000" y="1981200"/>
            <a:ext cx="3962400" cy="984885"/>
          </a:xfrm>
          <a:prstGeom prst="rect">
            <a:avLst/>
          </a:prstGeom>
          <a:noFill/>
        </p:spPr>
        <p:txBody>
          <a:bodyPr wrap="square" rtlCol="0">
            <a:spAutoFit/>
          </a:bodyPr>
          <a:lstStyle/>
          <a:p>
            <a:pPr algn="ctr"/>
            <a:r>
              <a:rPr lang="en-US" sz="2000" dirty="0" smtClean="0"/>
              <a:t>ADP</a:t>
            </a:r>
          </a:p>
          <a:p>
            <a:pPr algn="ctr"/>
            <a:r>
              <a:rPr lang="en-US" sz="2000" b="1" u="sng" dirty="0" smtClean="0">
                <a:solidFill>
                  <a:schemeClr val="bg1"/>
                </a:solidFill>
              </a:rPr>
              <a:t>Data File epoh009.txt</a:t>
            </a:r>
          </a:p>
          <a:p>
            <a:endParaRPr lang="en-US" dirty="0">
              <a:solidFill>
                <a:schemeClr val="bg1"/>
              </a:solidFill>
            </a:endParaRPr>
          </a:p>
        </p:txBody>
      </p:sp>
      <p:grpSp>
        <p:nvGrpSpPr>
          <p:cNvPr id="2" name="Group 7"/>
          <p:cNvGrpSpPr/>
          <p:nvPr/>
        </p:nvGrpSpPr>
        <p:grpSpPr>
          <a:xfrm>
            <a:off x="152400" y="609600"/>
            <a:ext cx="1143000" cy="1066800"/>
            <a:chOff x="381000" y="2743200"/>
            <a:chExt cx="1143000" cy="1066800"/>
          </a:xfrm>
        </p:grpSpPr>
        <p:sp>
          <p:nvSpPr>
            <p:cNvPr id="9" name="Can 8"/>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0" name="TextBox 9"/>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sp>
        <p:nvSpPr>
          <p:cNvPr id="12" name="Title 11"/>
          <p:cNvSpPr>
            <a:spLocks noGrp="1"/>
          </p:cNvSpPr>
          <p:nvPr>
            <p:ph type="title"/>
          </p:nvPr>
        </p:nvSpPr>
        <p:spPr>
          <a:xfrm>
            <a:off x="1371600" y="457200"/>
            <a:ext cx="7620000" cy="960438"/>
          </a:xfrm>
        </p:spPr>
        <p:txBody>
          <a:bodyPr/>
          <a:lstStyle/>
          <a:p>
            <a:pPr algn="l"/>
            <a:r>
              <a:rPr lang="en-US" dirty="0" smtClean="0"/>
              <a:t>FY2010 Budget Information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an 6"/>
          <p:cNvSpPr/>
          <p:nvPr/>
        </p:nvSpPr>
        <p:spPr>
          <a:xfrm>
            <a:off x="914400" y="1905000"/>
            <a:ext cx="7543800" cy="4419600"/>
          </a:xfrm>
          <a:prstGeom prst="can">
            <a:avLst>
              <a:gd name="adj" fmla="val 18479"/>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u="sng" dirty="0" smtClean="0"/>
          </a:p>
          <a:p>
            <a:pPr>
              <a:buFont typeface="Arial" pitchFamily="34" charset="0"/>
              <a:buChar char="•"/>
            </a:pPr>
            <a:r>
              <a:rPr lang="en-US" sz="2400" dirty="0" smtClean="0"/>
              <a:t>For Part Time, Vacant, or Lump Sum positions, Budget Prep loads the demographic information and job data information</a:t>
            </a:r>
          </a:p>
          <a:p>
            <a:pPr>
              <a:buFont typeface="Arial" pitchFamily="34" charset="0"/>
              <a:buChar char="•"/>
            </a:pPr>
            <a:r>
              <a:rPr lang="en-US" sz="2400" dirty="0" smtClean="0"/>
              <a:t>Contains the following rows for Part Time, Vacant, or Lump Sum positions:</a:t>
            </a:r>
          </a:p>
          <a:p>
            <a:pPr lvl="1">
              <a:buFont typeface="Arial" pitchFamily="34" charset="0"/>
              <a:buChar char="•"/>
            </a:pPr>
            <a:r>
              <a:rPr lang="en-US" sz="2400" dirty="0" smtClean="0"/>
              <a:t>Demographic Information – D Row</a:t>
            </a:r>
          </a:p>
          <a:p>
            <a:pPr lvl="1">
              <a:buFont typeface="Arial" pitchFamily="34" charset="0"/>
              <a:buChar char="•"/>
            </a:pPr>
            <a:r>
              <a:rPr lang="en-US" sz="2400" dirty="0" smtClean="0"/>
              <a:t>Job Earnings Distribution Information – J Row</a:t>
            </a:r>
          </a:p>
          <a:p>
            <a:pPr>
              <a:buFont typeface="Arial" pitchFamily="34" charset="0"/>
              <a:buChar char="•"/>
            </a:pPr>
            <a:endParaRPr lang="en-US" sz="2400" dirty="0"/>
          </a:p>
        </p:txBody>
      </p:sp>
      <p:sp>
        <p:nvSpPr>
          <p:cNvPr id="11" name="TextBox 10"/>
          <p:cNvSpPr txBox="1"/>
          <p:nvPr/>
        </p:nvSpPr>
        <p:spPr>
          <a:xfrm>
            <a:off x="2743200" y="1981200"/>
            <a:ext cx="3962400" cy="984885"/>
          </a:xfrm>
          <a:prstGeom prst="rect">
            <a:avLst/>
          </a:prstGeom>
          <a:noFill/>
        </p:spPr>
        <p:txBody>
          <a:bodyPr wrap="square" rtlCol="0">
            <a:spAutoFit/>
          </a:bodyPr>
          <a:lstStyle/>
          <a:p>
            <a:pPr algn="ctr"/>
            <a:r>
              <a:rPr lang="en-US" sz="2000" dirty="0" smtClean="0"/>
              <a:t>ADP</a:t>
            </a:r>
          </a:p>
          <a:p>
            <a:pPr algn="ctr"/>
            <a:r>
              <a:rPr lang="en-US" sz="2000" b="1" u="sng" dirty="0" smtClean="0">
                <a:solidFill>
                  <a:schemeClr val="bg1"/>
                </a:solidFill>
              </a:rPr>
              <a:t>Personal Services Data</a:t>
            </a:r>
          </a:p>
          <a:p>
            <a:endParaRPr lang="en-US" dirty="0">
              <a:solidFill>
                <a:schemeClr val="bg1"/>
              </a:solidFill>
            </a:endParaRPr>
          </a:p>
        </p:txBody>
      </p:sp>
      <p:grpSp>
        <p:nvGrpSpPr>
          <p:cNvPr id="2" name="Group 7"/>
          <p:cNvGrpSpPr/>
          <p:nvPr/>
        </p:nvGrpSpPr>
        <p:grpSpPr>
          <a:xfrm>
            <a:off x="152400" y="609600"/>
            <a:ext cx="1143000" cy="1066800"/>
            <a:chOff x="381000" y="2743200"/>
            <a:chExt cx="1143000" cy="1066800"/>
          </a:xfrm>
        </p:grpSpPr>
        <p:sp>
          <p:nvSpPr>
            <p:cNvPr id="9" name="Can 8"/>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0" name="TextBox 9"/>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sp>
        <p:nvSpPr>
          <p:cNvPr id="12" name="Title 11"/>
          <p:cNvSpPr>
            <a:spLocks noGrp="1"/>
          </p:cNvSpPr>
          <p:nvPr>
            <p:ph type="title"/>
          </p:nvPr>
        </p:nvSpPr>
        <p:spPr>
          <a:xfrm>
            <a:off x="1371600" y="457200"/>
            <a:ext cx="7467600" cy="960438"/>
          </a:xfrm>
        </p:spPr>
        <p:txBody>
          <a:bodyPr/>
          <a:lstStyle/>
          <a:p>
            <a:pPr algn="l"/>
            <a:r>
              <a:rPr lang="en-US" dirty="0" smtClean="0"/>
              <a:t>FY2010 Budget Information</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52400" y="609600"/>
            <a:ext cx="1143000" cy="1066800"/>
            <a:chOff x="1905000" y="4724400"/>
            <a:chExt cx="1066800" cy="1066800"/>
          </a:xfrm>
        </p:grpSpPr>
        <p:sp>
          <p:nvSpPr>
            <p:cNvPr id="4" name="Can 3"/>
            <p:cNvSpPr/>
            <p:nvPr/>
          </p:nvSpPr>
          <p:spPr>
            <a:xfrm>
              <a:off x="1905000" y="4724400"/>
              <a:ext cx="1066800" cy="1066800"/>
            </a:xfrm>
            <a:prstGeom prst="can">
              <a:avLst>
                <a:gd name="adj" fmla="val 50000"/>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GL</a:t>
              </a:r>
              <a:endParaRPr lang="en-US" dirty="0"/>
            </a:p>
          </p:txBody>
        </p:sp>
        <p:sp>
          <p:nvSpPr>
            <p:cNvPr id="5" name="TextBox 4"/>
            <p:cNvSpPr txBox="1"/>
            <p:nvPr/>
          </p:nvSpPr>
          <p:spPr>
            <a:xfrm>
              <a:off x="1905000" y="4800600"/>
              <a:ext cx="1066800" cy="369332"/>
            </a:xfrm>
            <a:prstGeom prst="rect">
              <a:avLst/>
            </a:prstGeom>
            <a:noFill/>
          </p:spPr>
          <p:txBody>
            <a:bodyPr wrap="square" rtlCol="0">
              <a:spAutoFit/>
            </a:bodyPr>
            <a:lstStyle/>
            <a:p>
              <a:pPr algn="ctr"/>
              <a:r>
                <a:rPr lang="en-US" dirty="0" smtClean="0"/>
                <a:t>PSFIN</a:t>
              </a:r>
              <a:endParaRPr lang="en-US" dirty="0"/>
            </a:p>
          </p:txBody>
        </p:sp>
      </p:grpSp>
      <p:grpSp>
        <p:nvGrpSpPr>
          <p:cNvPr id="3" name="Group 5"/>
          <p:cNvGrpSpPr/>
          <p:nvPr/>
        </p:nvGrpSpPr>
        <p:grpSpPr>
          <a:xfrm>
            <a:off x="533400" y="1828801"/>
            <a:ext cx="8229600" cy="4546599"/>
            <a:chOff x="1905000" y="4712346"/>
            <a:chExt cx="1066800" cy="1078854"/>
          </a:xfrm>
        </p:grpSpPr>
        <p:sp>
          <p:nvSpPr>
            <p:cNvPr id="7" name="Can 6"/>
            <p:cNvSpPr/>
            <p:nvPr/>
          </p:nvSpPr>
          <p:spPr>
            <a:xfrm>
              <a:off x="1905000" y="4724400"/>
              <a:ext cx="1066800" cy="1066800"/>
            </a:xfrm>
            <a:prstGeom prst="can">
              <a:avLst>
                <a:gd name="adj" fmla="val 15893"/>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buFont typeface="Arial" pitchFamily="34" charset="0"/>
                <a:buChar char="•"/>
              </a:pPr>
              <a:r>
                <a:rPr lang="en-US" sz="2400" dirty="0" smtClean="0"/>
                <a:t> Starting Point for Non-Personal Services budgets is GL Budget Tables</a:t>
              </a:r>
            </a:p>
            <a:p>
              <a:pPr>
                <a:buFont typeface="Arial" pitchFamily="34" charset="0"/>
                <a:buChar char="•"/>
              </a:pPr>
              <a:r>
                <a:rPr lang="en-US" sz="2400" dirty="0" smtClean="0"/>
                <a:t>Budget Prep extracts:</a:t>
              </a:r>
            </a:p>
            <a:p>
              <a:pPr lvl="1">
                <a:buFont typeface="Arial" pitchFamily="34" charset="0"/>
                <a:buChar char="•"/>
              </a:pPr>
              <a:r>
                <a:rPr lang="en-US" sz="2400" dirty="0" smtClean="0"/>
                <a:t>Revenue Estimates</a:t>
              </a:r>
            </a:p>
            <a:p>
              <a:pPr lvl="1">
                <a:buFont typeface="Arial" pitchFamily="34" charset="0"/>
                <a:buChar char="•"/>
              </a:pPr>
              <a:r>
                <a:rPr lang="en-US" sz="2400" dirty="0" smtClean="0"/>
                <a:t>Non-Personal Services APPROP and ORG budgets</a:t>
              </a:r>
            </a:p>
            <a:p>
              <a:pPr lvl="1">
                <a:buFont typeface="Arial" pitchFamily="34" charset="0"/>
                <a:buChar char="•"/>
              </a:pPr>
              <a:r>
                <a:rPr lang="en-US" sz="2400" dirty="0" smtClean="0"/>
                <a:t>Non-Personal Services Grant Budgets</a:t>
              </a:r>
            </a:p>
            <a:p>
              <a:pPr>
                <a:buFont typeface="Arial" pitchFamily="34" charset="0"/>
                <a:buChar char="•"/>
              </a:pPr>
              <a:r>
                <a:rPr lang="en-US" sz="2400" dirty="0" smtClean="0"/>
                <a:t>Amount is calculated as Original Budget +/- any permanent changes.</a:t>
              </a:r>
              <a:endParaRPr lang="en-US" sz="2400" dirty="0"/>
            </a:p>
          </p:txBody>
        </p:sp>
        <p:sp>
          <p:nvSpPr>
            <p:cNvPr id="8" name="TextBox 7"/>
            <p:cNvSpPr txBox="1"/>
            <p:nvPr/>
          </p:nvSpPr>
          <p:spPr>
            <a:xfrm>
              <a:off x="1905000" y="4712346"/>
              <a:ext cx="1066800" cy="167973"/>
            </a:xfrm>
            <a:prstGeom prst="rect">
              <a:avLst/>
            </a:prstGeom>
            <a:noFill/>
          </p:spPr>
          <p:txBody>
            <a:bodyPr wrap="square" rtlCol="0">
              <a:spAutoFit/>
            </a:bodyPr>
            <a:lstStyle/>
            <a:p>
              <a:pPr algn="ctr"/>
              <a:r>
                <a:rPr lang="en-US" sz="2000" dirty="0" smtClean="0"/>
                <a:t>PSFIN</a:t>
              </a:r>
            </a:p>
            <a:p>
              <a:pPr algn="ctr"/>
              <a:r>
                <a:rPr lang="en-US" sz="2000" b="1" u="sng" dirty="0" smtClean="0">
                  <a:solidFill>
                    <a:schemeClr val="bg1"/>
                  </a:solidFill>
                </a:rPr>
                <a:t>Non-Personal Services Data</a:t>
              </a:r>
              <a:endParaRPr lang="en-US" sz="2000" b="1" u="sng" dirty="0">
                <a:solidFill>
                  <a:schemeClr val="bg1"/>
                </a:solidFill>
              </a:endParaRPr>
            </a:p>
          </p:txBody>
        </p:sp>
      </p:grpSp>
      <p:sp>
        <p:nvSpPr>
          <p:cNvPr id="9" name="Title 8"/>
          <p:cNvSpPr>
            <a:spLocks noGrp="1"/>
          </p:cNvSpPr>
          <p:nvPr>
            <p:ph type="title"/>
          </p:nvPr>
        </p:nvSpPr>
        <p:spPr>
          <a:xfrm>
            <a:off x="1371600" y="457200"/>
            <a:ext cx="7010400" cy="960438"/>
          </a:xfrm>
        </p:spPr>
        <p:txBody>
          <a:bodyPr/>
          <a:lstStyle/>
          <a:p>
            <a:pPr algn="l"/>
            <a:r>
              <a:rPr lang="en-US" dirty="0" smtClean="0"/>
              <a:t>FY2010 Budget Information</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6934200" cy="884238"/>
          </a:xfrm>
        </p:spPr>
        <p:txBody>
          <a:bodyPr/>
          <a:lstStyle/>
          <a:p>
            <a:pPr algn="l"/>
            <a:r>
              <a:rPr lang="en-US" dirty="0" smtClean="0"/>
              <a:t>Manipulate/Create Budget</a:t>
            </a:r>
            <a:endParaRPr lang="en-US" dirty="0"/>
          </a:p>
        </p:txBody>
      </p:sp>
      <p:grpSp>
        <p:nvGrpSpPr>
          <p:cNvPr id="3" name="Group 8"/>
          <p:cNvGrpSpPr/>
          <p:nvPr/>
        </p:nvGrpSpPr>
        <p:grpSpPr>
          <a:xfrm>
            <a:off x="304800" y="533400"/>
            <a:ext cx="1371600" cy="1066800"/>
            <a:chOff x="304800" y="228600"/>
            <a:chExt cx="1371600" cy="1066800"/>
          </a:xfrm>
        </p:grpSpPr>
        <p:sp>
          <p:nvSpPr>
            <p:cNvPr id="6" name="Can 5"/>
            <p:cNvSpPr/>
            <p:nvPr/>
          </p:nvSpPr>
          <p:spPr>
            <a:xfrm>
              <a:off x="304800" y="228600"/>
              <a:ext cx="1371600" cy="1066800"/>
            </a:xfrm>
            <a:prstGeom prst="can">
              <a:avLst>
                <a:gd name="adj" fmla="val 31803"/>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Budget Prep Module</a:t>
              </a:r>
              <a:endParaRPr lang="en-US" dirty="0"/>
            </a:p>
          </p:txBody>
        </p:sp>
        <p:sp>
          <p:nvSpPr>
            <p:cNvPr id="7" name="TextBox 6"/>
            <p:cNvSpPr txBox="1"/>
            <p:nvPr/>
          </p:nvSpPr>
          <p:spPr>
            <a:xfrm>
              <a:off x="580572" y="240268"/>
              <a:ext cx="838200" cy="369332"/>
            </a:xfrm>
            <a:prstGeom prst="rect">
              <a:avLst/>
            </a:prstGeom>
            <a:noFill/>
          </p:spPr>
          <p:txBody>
            <a:bodyPr wrap="square" rtlCol="0">
              <a:spAutoFit/>
            </a:bodyPr>
            <a:lstStyle/>
            <a:p>
              <a:pPr algn="ctr"/>
              <a:r>
                <a:rPr lang="en-US" dirty="0" smtClean="0"/>
                <a:t>PSFIN</a:t>
              </a:r>
              <a:endParaRPr lang="en-US" dirty="0"/>
            </a:p>
          </p:txBody>
        </p:sp>
      </p:grpSp>
      <p:grpSp>
        <p:nvGrpSpPr>
          <p:cNvPr id="9" name="Group 9"/>
          <p:cNvGrpSpPr/>
          <p:nvPr/>
        </p:nvGrpSpPr>
        <p:grpSpPr>
          <a:xfrm>
            <a:off x="1219200" y="1676400"/>
            <a:ext cx="7543800" cy="4800600"/>
            <a:chOff x="1828800" y="1447800"/>
            <a:chExt cx="6664911" cy="4800600"/>
          </a:xfrm>
        </p:grpSpPr>
        <p:sp>
          <p:nvSpPr>
            <p:cNvPr id="4" name="Can 3"/>
            <p:cNvSpPr/>
            <p:nvPr/>
          </p:nvSpPr>
          <p:spPr>
            <a:xfrm>
              <a:off x="1828800" y="1447800"/>
              <a:ext cx="5722398" cy="4572000"/>
            </a:xfrm>
            <a:prstGeom prst="can">
              <a:avLst>
                <a:gd name="adj" fmla="val 14206"/>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u="sng" dirty="0" smtClean="0"/>
                <a:t>Budget Prep Module</a:t>
              </a:r>
            </a:p>
            <a:p>
              <a:pPr algn="ctr"/>
              <a:endParaRPr lang="en-US" sz="2400" b="1" u="sng" dirty="0" smtClean="0"/>
            </a:p>
            <a:p>
              <a:pPr>
                <a:buFont typeface="Arial" pitchFamily="34" charset="0"/>
                <a:buChar char="•"/>
              </a:pPr>
              <a:r>
                <a:rPr lang="en-US" sz="2400" dirty="0" smtClean="0"/>
                <a:t> Create PLANNING version of budget from REFERENCE version</a:t>
              </a:r>
            </a:p>
            <a:p>
              <a:pPr>
                <a:buFont typeface="Arial" pitchFamily="34" charset="0"/>
                <a:buChar char="•"/>
              </a:pPr>
              <a:r>
                <a:rPr lang="en-US" sz="2400" dirty="0"/>
                <a:t> </a:t>
              </a:r>
              <a:r>
                <a:rPr lang="en-US" sz="2400" dirty="0" smtClean="0"/>
                <a:t>Perform mass updates/what-if analyses</a:t>
              </a:r>
            </a:p>
            <a:p>
              <a:pPr>
                <a:buFont typeface="Arial" pitchFamily="34" charset="0"/>
                <a:buChar char="•"/>
              </a:pPr>
              <a:r>
                <a:rPr lang="en-US" sz="2400" dirty="0"/>
                <a:t> </a:t>
              </a:r>
              <a:r>
                <a:rPr lang="en-US" sz="2400" dirty="0" smtClean="0"/>
                <a:t>Create CURRENT version of budget</a:t>
              </a:r>
            </a:p>
            <a:p>
              <a:pPr>
                <a:buFont typeface="Arial" pitchFamily="34" charset="0"/>
                <a:buChar char="•"/>
              </a:pPr>
              <a:r>
                <a:rPr lang="en-US" sz="2400" dirty="0"/>
                <a:t> </a:t>
              </a:r>
              <a:r>
                <a:rPr lang="en-US" sz="2400" dirty="0" smtClean="0"/>
                <a:t>Perform online updates</a:t>
              </a:r>
            </a:p>
            <a:p>
              <a:pPr>
                <a:buFont typeface="Arial" pitchFamily="34" charset="0"/>
                <a:buChar char="•"/>
              </a:pPr>
              <a:r>
                <a:rPr lang="en-US" sz="2400" dirty="0"/>
                <a:t> </a:t>
              </a:r>
              <a:r>
                <a:rPr lang="en-US" sz="2400" dirty="0" smtClean="0"/>
                <a:t>Generate and Update Fringe Benefit Estimates</a:t>
              </a:r>
            </a:p>
            <a:p>
              <a:pPr>
                <a:buFont typeface="Arial" pitchFamily="34" charset="0"/>
                <a:buChar char="•"/>
              </a:pPr>
              <a:r>
                <a:rPr lang="en-US" sz="2400" dirty="0"/>
                <a:t> </a:t>
              </a:r>
              <a:r>
                <a:rPr lang="en-US" sz="2400" dirty="0" smtClean="0"/>
                <a:t>Run Build Financials Process</a:t>
              </a:r>
            </a:p>
            <a:p>
              <a:endParaRPr lang="en-US" dirty="0"/>
            </a:p>
          </p:txBody>
        </p:sp>
        <p:sp>
          <p:nvSpPr>
            <p:cNvPr id="5" name="TextBox 4"/>
            <p:cNvSpPr txBox="1"/>
            <p:nvPr/>
          </p:nvSpPr>
          <p:spPr>
            <a:xfrm>
              <a:off x="3537908" y="1600200"/>
              <a:ext cx="2262909" cy="369332"/>
            </a:xfrm>
            <a:prstGeom prst="rect">
              <a:avLst/>
            </a:prstGeom>
            <a:noFill/>
          </p:spPr>
          <p:txBody>
            <a:bodyPr wrap="square" rtlCol="0">
              <a:spAutoFit/>
            </a:bodyPr>
            <a:lstStyle/>
            <a:p>
              <a:pPr algn="ctr"/>
              <a:r>
                <a:rPr lang="en-US" dirty="0" smtClean="0"/>
                <a:t>PSFIN</a:t>
              </a:r>
              <a:endParaRPr lang="en-US" dirty="0"/>
            </a:p>
          </p:txBody>
        </p:sp>
        <p:sp>
          <p:nvSpPr>
            <p:cNvPr id="8" name="Rounded Rectangular Callout 7"/>
            <p:cNvSpPr/>
            <p:nvPr/>
          </p:nvSpPr>
          <p:spPr>
            <a:xfrm>
              <a:off x="6474041" y="5181600"/>
              <a:ext cx="2019670" cy="1066800"/>
            </a:xfrm>
            <a:prstGeom prst="wedgeRoundRectCallout">
              <a:avLst>
                <a:gd name="adj1" fmla="val -112507"/>
                <a:gd name="adj2" fmla="val -43339"/>
                <a:gd name="adj3" fmla="val 16667"/>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Run inquiries and reports to analyze data</a:t>
              </a:r>
              <a:endParaRPr lang="en-US" dirty="0"/>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1447800" y="1905000"/>
            <a:ext cx="6248400" cy="4267200"/>
            <a:chOff x="3657600" y="2438400"/>
            <a:chExt cx="1371600" cy="4267200"/>
          </a:xfrm>
        </p:grpSpPr>
        <p:sp>
          <p:nvSpPr>
            <p:cNvPr id="7" name="Can 6"/>
            <p:cNvSpPr/>
            <p:nvPr/>
          </p:nvSpPr>
          <p:spPr>
            <a:xfrm>
              <a:off x="3657600" y="2438400"/>
              <a:ext cx="1371600" cy="4267200"/>
            </a:xfrm>
            <a:prstGeom prst="can">
              <a:avLst>
                <a:gd name="adj" fmla="val 12202"/>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400" b="1" u="sng" dirty="0" smtClean="0"/>
                <a:t>Budget Prep Module</a:t>
              </a:r>
            </a:p>
            <a:p>
              <a:pPr algn="ctr"/>
              <a:endParaRPr lang="en-US" sz="2400" b="1" u="sng" dirty="0" smtClean="0"/>
            </a:p>
            <a:p>
              <a:pPr>
                <a:buFont typeface="Arial" pitchFamily="34" charset="0"/>
                <a:buChar char="•"/>
              </a:pPr>
              <a:r>
                <a:rPr lang="en-US" sz="2400" dirty="0" smtClean="0"/>
                <a:t> After updating budget data, the data files that are created during the export processes are exported back to ADP and PS Financials.</a:t>
              </a:r>
            </a:p>
          </p:txBody>
        </p:sp>
        <p:sp>
          <p:nvSpPr>
            <p:cNvPr id="8" name="TextBox 7"/>
            <p:cNvSpPr txBox="1"/>
            <p:nvPr/>
          </p:nvSpPr>
          <p:spPr>
            <a:xfrm>
              <a:off x="3657600" y="2450068"/>
              <a:ext cx="1371600" cy="369332"/>
            </a:xfrm>
            <a:prstGeom prst="rect">
              <a:avLst/>
            </a:prstGeom>
            <a:noFill/>
          </p:spPr>
          <p:txBody>
            <a:bodyPr wrap="square" rtlCol="0">
              <a:spAutoFit/>
            </a:bodyPr>
            <a:lstStyle/>
            <a:p>
              <a:pPr algn="ctr"/>
              <a:r>
                <a:rPr lang="en-US" dirty="0" smtClean="0"/>
                <a:t>PSFIN</a:t>
              </a:r>
              <a:endParaRPr lang="en-US" dirty="0"/>
            </a:p>
          </p:txBody>
        </p:sp>
      </p:grpSp>
      <p:grpSp>
        <p:nvGrpSpPr>
          <p:cNvPr id="3" name="Group 8"/>
          <p:cNvGrpSpPr/>
          <p:nvPr/>
        </p:nvGrpSpPr>
        <p:grpSpPr>
          <a:xfrm>
            <a:off x="304800" y="533400"/>
            <a:ext cx="1371600" cy="1066800"/>
            <a:chOff x="304800" y="228600"/>
            <a:chExt cx="1371600" cy="1066800"/>
          </a:xfrm>
        </p:grpSpPr>
        <p:sp>
          <p:nvSpPr>
            <p:cNvPr id="10" name="Can 9"/>
            <p:cNvSpPr/>
            <p:nvPr/>
          </p:nvSpPr>
          <p:spPr>
            <a:xfrm>
              <a:off x="304800" y="228600"/>
              <a:ext cx="1371600" cy="1066800"/>
            </a:xfrm>
            <a:prstGeom prst="can">
              <a:avLst>
                <a:gd name="adj" fmla="val 31803"/>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Budget Prep Module</a:t>
              </a:r>
              <a:endParaRPr lang="en-US" dirty="0"/>
            </a:p>
          </p:txBody>
        </p:sp>
        <p:sp>
          <p:nvSpPr>
            <p:cNvPr id="11" name="TextBox 10"/>
            <p:cNvSpPr txBox="1"/>
            <p:nvPr/>
          </p:nvSpPr>
          <p:spPr>
            <a:xfrm>
              <a:off x="580572" y="240268"/>
              <a:ext cx="838200" cy="369332"/>
            </a:xfrm>
            <a:prstGeom prst="rect">
              <a:avLst/>
            </a:prstGeom>
            <a:noFill/>
          </p:spPr>
          <p:txBody>
            <a:bodyPr wrap="square" rtlCol="0">
              <a:spAutoFit/>
            </a:bodyPr>
            <a:lstStyle/>
            <a:p>
              <a:pPr algn="ctr"/>
              <a:r>
                <a:rPr lang="en-US" dirty="0" smtClean="0"/>
                <a:t>PSFIN</a:t>
              </a:r>
              <a:endParaRPr lang="en-US" dirty="0"/>
            </a:p>
          </p:txBody>
        </p:sp>
      </p:grpSp>
      <p:sp>
        <p:nvSpPr>
          <p:cNvPr id="12" name="Title 11"/>
          <p:cNvSpPr>
            <a:spLocks noGrp="1"/>
          </p:cNvSpPr>
          <p:nvPr>
            <p:ph type="title"/>
          </p:nvPr>
        </p:nvSpPr>
        <p:spPr>
          <a:xfrm>
            <a:off x="1752600" y="457200"/>
            <a:ext cx="6934200" cy="960438"/>
          </a:xfrm>
        </p:spPr>
        <p:txBody>
          <a:bodyPr/>
          <a:lstStyle/>
          <a:p>
            <a:pPr algn="l"/>
            <a:r>
              <a:rPr lang="en-US" dirty="0" smtClean="0"/>
              <a:t>Manipulate/Create Budget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a:xfrm>
            <a:off x="152400" y="609600"/>
            <a:ext cx="1600200" cy="10668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ADP</a:t>
            </a:r>
          </a:p>
          <a:p>
            <a:pPr algn="ctr"/>
            <a:r>
              <a:rPr lang="en-US" dirty="0" smtClean="0"/>
              <a:t>HR Salary Worktable</a:t>
            </a:r>
            <a:endParaRPr lang="en-US" dirty="0"/>
          </a:p>
        </p:txBody>
      </p:sp>
      <p:sp>
        <p:nvSpPr>
          <p:cNvPr id="4" name="Round Same Side Corner Rectangle 3"/>
          <p:cNvSpPr/>
          <p:nvPr/>
        </p:nvSpPr>
        <p:spPr>
          <a:xfrm>
            <a:off x="762000" y="2209800"/>
            <a:ext cx="7696200" cy="39624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smtClean="0"/>
              <a:t>Export Back to ADP</a:t>
            </a:r>
          </a:p>
          <a:p>
            <a:endParaRPr lang="en-US" sz="2400" dirty="0" smtClean="0"/>
          </a:p>
          <a:p>
            <a:pPr>
              <a:buFont typeface="Arial" pitchFamily="34" charset="0"/>
              <a:buChar char="•"/>
            </a:pPr>
            <a:r>
              <a:rPr lang="en-US" sz="2400" dirty="0" smtClean="0"/>
              <a:t> All salary changes for specific employees result in new job data rows in ADP</a:t>
            </a:r>
          </a:p>
          <a:p>
            <a:pPr>
              <a:buFont typeface="Arial" pitchFamily="34" charset="0"/>
              <a:buChar char="•"/>
            </a:pPr>
            <a:r>
              <a:rPr lang="en-US" sz="2400" dirty="0" smtClean="0"/>
              <a:t>Changes to vacant positions, lump-sum positions, etc., result in updated Position Data budget values</a:t>
            </a:r>
          </a:p>
          <a:p>
            <a:pPr>
              <a:buFont typeface="Arial" pitchFamily="34" charset="0"/>
              <a:buChar char="•"/>
            </a:pPr>
            <a:r>
              <a:rPr lang="en-US" sz="2400" dirty="0" smtClean="0"/>
              <a:t>Budget Prep automatically creates Department Budget Tables for new Budget Period</a:t>
            </a:r>
            <a:endParaRPr lang="en-US" sz="2400" dirty="0"/>
          </a:p>
        </p:txBody>
      </p:sp>
      <p:sp>
        <p:nvSpPr>
          <p:cNvPr id="5" name="Title 4"/>
          <p:cNvSpPr>
            <a:spLocks noGrp="1"/>
          </p:cNvSpPr>
          <p:nvPr>
            <p:ph type="title"/>
          </p:nvPr>
        </p:nvSpPr>
        <p:spPr>
          <a:xfrm>
            <a:off x="1828800" y="457200"/>
            <a:ext cx="70866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ame Side Corner Rectangle 3"/>
          <p:cNvSpPr/>
          <p:nvPr/>
        </p:nvSpPr>
        <p:spPr>
          <a:xfrm>
            <a:off x="762000" y="2209800"/>
            <a:ext cx="7696200" cy="39624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smtClean="0"/>
              <a:t>Export Back to ADP</a:t>
            </a:r>
          </a:p>
          <a:p>
            <a:endParaRPr lang="en-US" sz="2400" dirty="0" smtClean="0"/>
          </a:p>
          <a:p>
            <a:pPr>
              <a:buFont typeface="Arial" pitchFamily="34" charset="0"/>
              <a:buChar char="•"/>
            </a:pPr>
            <a:r>
              <a:rPr lang="en-US" sz="2400" dirty="0" smtClean="0"/>
              <a:t> Changes to funding associated with a position result in new rows in the Department Budget Table pages specific to that position.</a:t>
            </a:r>
            <a:endParaRPr lang="en-US" sz="2400" dirty="0"/>
          </a:p>
        </p:txBody>
      </p:sp>
      <p:sp>
        <p:nvSpPr>
          <p:cNvPr id="5" name="Round Same Side Corner Rectangle 4"/>
          <p:cNvSpPr/>
          <p:nvPr/>
        </p:nvSpPr>
        <p:spPr>
          <a:xfrm>
            <a:off x="152400" y="609600"/>
            <a:ext cx="1600200" cy="10668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ADP</a:t>
            </a:r>
          </a:p>
          <a:p>
            <a:pPr algn="ctr"/>
            <a:r>
              <a:rPr lang="en-US" dirty="0" smtClean="0"/>
              <a:t>HR Salary Worktable</a:t>
            </a:r>
            <a:endParaRPr lang="en-US" dirty="0"/>
          </a:p>
        </p:txBody>
      </p:sp>
      <p:sp>
        <p:nvSpPr>
          <p:cNvPr id="6" name="Title 5"/>
          <p:cNvSpPr>
            <a:spLocks noGrp="1"/>
          </p:cNvSpPr>
          <p:nvPr>
            <p:ph type="title"/>
          </p:nvPr>
        </p:nvSpPr>
        <p:spPr>
          <a:xfrm>
            <a:off x="1828800" y="457200"/>
            <a:ext cx="68580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p:txBody>
          <a:bodyPr/>
          <a:lstStyle/>
          <a:p>
            <a:r>
              <a:rPr lang="en-US" dirty="0" smtClean="0"/>
              <a:t>Wimba Ground Rules</a:t>
            </a:r>
          </a:p>
          <a:p>
            <a:r>
              <a:rPr lang="en-US" dirty="0" smtClean="0"/>
              <a:t>Review Today’s Objectives</a:t>
            </a:r>
          </a:p>
          <a:p>
            <a:r>
              <a:rPr lang="en-US" dirty="0" smtClean="0"/>
              <a:t>Budget Prep Process Flow</a:t>
            </a:r>
          </a:p>
          <a:p>
            <a:r>
              <a:rPr lang="en-US" dirty="0" smtClean="0"/>
              <a:t>ADP’s Role in Budget Prep</a:t>
            </a:r>
          </a:p>
          <a:p>
            <a:r>
              <a:rPr lang="en-US" dirty="0" smtClean="0"/>
              <a:t>Review changes in PSFIN in Budget Prep Module</a:t>
            </a:r>
          </a:p>
          <a:p>
            <a:r>
              <a:rPr lang="en-US" dirty="0" smtClean="0"/>
              <a:t>Q &amp; A</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ame Side Corner Rectangle 3"/>
          <p:cNvSpPr/>
          <p:nvPr/>
        </p:nvSpPr>
        <p:spPr>
          <a:xfrm>
            <a:off x="762000" y="2209800"/>
            <a:ext cx="7696200" cy="39624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smtClean="0"/>
              <a:t>ADP</a:t>
            </a:r>
          </a:p>
          <a:p>
            <a:endParaRPr lang="en-US" sz="2400" dirty="0" smtClean="0"/>
          </a:p>
          <a:p>
            <a:pPr>
              <a:buFont typeface="Arial" pitchFamily="34" charset="0"/>
              <a:buChar char="•"/>
            </a:pPr>
            <a:r>
              <a:rPr lang="en-US" sz="2400" dirty="0" smtClean="0"/>
              <a:t>BORBU8F2 Process in Budget Prep creates the EPXP001 files to be loaded into ADP </a:t>
            </a:r>
          </a:p>
          <a:p>
            <a:pPr>
              <a:buFont typeface="Arial" pitchFamily="34" charset="0"/>
              <a:buChar char="•"/>
            </a:pPr>
            <a:r>
              <a:rPr lang="en-US" sz="2400" smtClean="0"/>
              <a:t>Loads </a:t>
            </a:r>
            <a:r>
              <a:rPr lang="en-US" sz="2400" dirty="0" smtClean="0"/>
              <a:t>D and J rows into the HR Salary Worktable</a:t>
            </a:r>
          </a:p>
          <a:p>
            <a:pPr lvl="1">
              <a:buFont typeface="Arial" pitchFamily="34" charset="0"/>
              <a:buChar char="•"/>
            </a:pPr>
            <a:r>
              <a:rPr lang="en-US" sz="2400" dirty="0" smtClean="0"/>
              <a:t> EP_SAL_WRK_CORE</a:t>
            </a:r>
          </a:p>
          <a:p>
            <a:pPr lvl="1">
              <a:buFont typeface="Arial" pitchFamily="34" charset="0"/>
              <a:buChar char="•"/>
            </a:pPr>
            <a:r>
              <a:rPr lang="en-US" sz="2400" dirty="0" smtClean="0"/>
              <a:t> EP_SAL_WRK_JED</a:t>
            </a:r>
            <a:endParaRPr lang="en-US" sz="2400" dirty="0"/>
          </a:p>
        </p:txBody>
      </p:sp>
      <p:sp>
        <p:nvSpPr>
          <p:cNvPr id="5" name="Round Same Side Corner Rectangle 4"/>
          <p:cNvSpPr/>
          <p:nvPr/>
        </p:nvSpPr>
        <p:spPr>
          <a:xfrm>
            <a:off x="152400" y="609600"/>
            <a:ext cx="1600200" cy="10668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ADP</a:t>
            </a:r>
          </a:p>
          <a:p>
            <a:pPr algn="ctr"/>
            <a:r>
              <a:rPr lang="en-US" dirty="0" smtClean="0"/>
              <a:t>HR Salary Worktable</a:t>
            </a:r>
            <a:endParaRPr lang="en-US" dirty="0"/>
          </a:p>
        </p:txBody>
      </p:sp>
      <p:sp>
        <p:nvSpPr>
          <p:cNvPr id="6" name="Title 5"/>
          <p:cNvSpPr>
            <a:spLocks noGrp="1"/>
          </p:cNvSpPr>
          <p:nvPr>
            <p:ph type="title"/>
          </p:nvPr>
        </p:nvSpPr>
        <p:spPr>
          <a:xfrm>
            <a:off x="1828800" y="457200"/>
            <a:ext cx="71628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1143000" y="1854200"/>
            <a:ext cx="7086600" cy="4495800"/>
            <a:chOff x="7848600" y="2895600"/>
            <a:chExt cx="1066800" cy="1066800"/>
          </a:xfrm>
        </p:grpSpPr>
        <p:sp>
          <p:nvSpPr>
            <p:cNvPr id="7" name="Can 6"/>
            <p:cNvSpPr/>
            <p:nvPr/>
          </p:nvSpPr>
          <p:spPr>
            <a:xfrm>
              <a:off x="7848600" y="2895600"/>
              <a:ext cx="1066800" cy="1066800"/>
            </a:xfrm>
            <a:prstGeom prst="can">
              <a:avLst>
                <a:gd name="adj" fmla="val 9167"/>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u="sng" dirty="0" smtClean="0"/>
                <a:t>EV5</a:t>
              </a:r>
            </a:p>
            <a:p>
              <a:pPr algn="ctr"/>
              <a:endParaRPr lang="en-US" sz="2400" dirty="0" smtClean="0"/>
            </a:p>
            <a:p>
              <a:pPr>
                <a:buFont typeface="Arial" pitchFamily="34" charset="0"/>
                <a:buChar char="•"/>
              </a:pPr>
              <a:r>
                <a:rPr lang="en-US" sz="2400" dirty="0" smtClean="0"/>
                <a:t> EPBH011 Budget Prep Load to EV5 from HR Salary Worktable</a:t>
              </a:r>
            </a:p>
            <a:p>
              <a:pPr>
                <a:buFont typeface="Arial" pitchFamily="34" charset="0"/>
                <a:buChar char="•"/>
              </a:pPr>
              <a:r>
                <a:rPr lang="en-US" sz="2400" dirty="0" smtClean="0"/>
                <a:t> Run Report Mode*</a:t>
              </a:r>
            </a:p>
            <a:p>
              <a:pPr>
                <a:buFont typeface="Arial" pitchFamily="34" charset="0"/>
                <a:buChar char="•"/>
              </a:pPr>
              <a:r>
                <a:rPr lang="en-US" sz="2400" dirty="0" smtClean="0"/>
                <a:t> Run Report and Update Mode*</a:t>
              </a:r>
            </a:p>
            <a:p>
              <a:pPr>
                <a:buFont typeface="Arial" pitchFamily="34" charset="0"/>
                <a:buChar char="•"/>
              </a:pPr>
              <a:endParaRPr lang="en-US" sz="2400" dirty="0" smtClean="0"/>
            </a:p>
            <a:p>
              <a:pPr>
                <a:buFont typeface="Arial" pitchFamily="34" charset="0"/>
                <a:buChar char="•"/>
              </a:pPr>
              <a:r>
                <a:rPr lang="en-US" sz="2400" dirty="0" smtClean="0"/>
                <a:t> *EPBH001 should be run in Report Mode and errors corrected before the “final” checkbox in Budget Prep is checked</a:t>
              </a:r>
              <a:endParaRPr lang="en-US" sz="2400" dirty="0"/>
            </a:p>
          </p:txBody>
        </p:sp>
        <p:sp>
          <p:nvSpPr>
            <p:cNvPr id="8" name="TextBox 7"/>
            <p:cNvSpPr txBox="1"/>
            <p:nvPr/>
          </p:nvSpPr>
          <p:spPr>
            <a:xfrm>
              <a:off x="7924800" y="2895600"/>
              <a:ext cx="914400" cy="87638"/>
            </a:xfrm>
            <a:prstGeom prst="rect">
              <a:avLst/>
            </a:prstGeom>
            <a:noFill/>
          </p:spPr>
          <p:txBody>
            <a:bodyPr wrap="square" rtlCol="0">
              <a:spAutoFit/>
            </a:bodyPr>
            <a:lstStyle/>
            <a:p>
              <a:pPr algn="ctr"/>
              <a:r>
                <a:rPr lang="en-US" dirty="0" smtClean="0"/>
                <a:t>ADP</a:t>
              </a:r>
              <a:endParaRPr lang="en-US" dirty="0"/>
            </a:p>
          </p:txBody>
        </p:sp>
      </p:grpSp>
      <p:grpSp>
        <p:nvGrpSpPr>
          <p:cNvPr id="3" name="Group 8"/>
          <p:cNvGrpSpPr/>
          <p:nvPr/>
        </p:nvGrpSpPr>
        <p:grpSpPr>
          <a:xfrm>
            <a:off x="152400" y="609600"/>
            <a:ext cx="1143000" cy="1066800"/>
            <a:chOff x="381000" y="2743200"/>
            <a:chExt cx="1143000" cy="1066800"/>
          </a:xfrm>
        </p:grpSpPr>
        <p:sp>
          <p:nvSpPr>
            <p:cNvPr id="10" name="Can 9"/>
            <p:cNvSpPr/>
            <p:nvPr/>
          </p:nvSpPr>
          <p:spPr>
            <a:xfrm>
              <a:off x="381000" y="2743200"/>
              <a:ext cx="11430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1" name="TextBox 10"/>
            <p:cNvSpPr txBox="1"/>
            <p:nvPr/>
          </p:nvSpPr>
          <p:spPr>
            <a:xfrm>
              <a:off x="609600" y="2819400"/>
              <a:ext cx="635000" cy="369332"/>
            </a:xfrm>
            <a:prstGeom prst="rect">
              <a:avLst/>
            </a:prstGeom>
            <a:noFill/>
          </p:spPr>
          <p:txBody>
            <a:bodyPr wrap="square" rtlCol="0">
              <a:spAutoFit/>
            </a:bodyPr>
            <a:lstStyle/>
            <a:p>
              <a:pPr algn="ctr"/>
              <a:r>
                <a:rPr lang="en-US" dirty="0" smtClean="0"/>
                <a:t>ADP</a:t>
              </a:r>
              <a:endParaRPr lang="en-US" dirty="0"/>
            </a:p>
          </p:txBody>
        </p:sp>
      </p:grpSp>
      <p:sp>
        <p:nvSpPr>
          <p:cNvPr id="12" name="Title 11"/>
          <p:cNvSpPr>
            <a:spLocks noGrp="1"/>
          </p:cNvSpPr>
          <p:nvPr>
            <p:ph type="title"/>
          </p:nvPr>
        </p:nvSpPr>
        <p:spPr>
          <a:xfrm>
            <a:off x="1371600" y="457200"/>
            <a:ext cx="73914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Same Side Corner Rectangle 2"/>
          <p:cNvSpPr/>
          <p:nvPr/>
        </p:nvSpPr>
        <p:spPr>
          <a:xfrm>
            <a:off x="76200" y="533400"/>
            <a:ext cx="1752600" cy="1143000"/>
          </a:xfrm>
          <a:prstGeom prst="round2SameRect">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PSFIN</a:t>
            </a:r>
          </a:p>
          <a:p>
            <a:pPr algn="ctr"/>
            <a:r>
              <a:rPr lang="en-US" dirty="0" smtClean="0"/>
              <a:t>Export Budget Journals to KK</a:t>
            </a:r>
            <a:endParaRPr lang="en-US" dirty="0"/>
          </a:p>
        </p:txBody>
      </p:sp>
      <p:sp>
        <p:nvSpPr>
          <p:cNvPr id="4" name="Round Same Side Corner Rectangle 3"/>
          <p:cNvSpPr/>
          <p:nvPr/>
        </p:nvSpPr>
        <p:spPr>
          <a:xfrm>
            <a:off x="609600" y="2057400"/>
            <a:ext cx="8153400" cy="4267200"/>
          </a:xfrm>
          <a:prstGeom prst="round2SameRect">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u="sng" dirty="0" smtClean="0"/>
              <a:t>PSFIN</a:t>
            </a:r>
          </a:p>
          <a:p>
            <a:endParaRPr lang="en-US" sz="2400" dirty="0" smtClean="0"/>
          </a:p>
          <a:p>
            <a:pPr>
              <a:buFont typeface="Arial" pitchFamily="34" charset="0"/>
              <a:buChar char="•"/>
            </a:pPr>
            <a:r>
              <a:rPr lang="en-US" sz="2400" dirty="0" smtClean="0"/>
              <a:t> Budget Prep exports budget journals to Commitment Control to create the budget for the new year</a:t>
            </a:r>
          </a:p>
          <a:p>
            <a:pPr lvl="1">
              <a:buFont typeface="Arial" pitchFamily="34" charset="0"/>
              <a:buChar char="•"/>
            </a:pPr>
            <a:r>
              <a:rPr lang="en-US" sz="2400" dirty="0" smtClean="0"/>
              <a:t>All budgets, including Personal Services and fringe benefit estimates will be loaded into GL</a:t>
            </a:r>
          </a:p>
          <a:p>
            <a:pPr lvl="1">
              <a:buFont typeface="Arial" pitchFamily="34" charset="0"/>
              <a:buChar char="•"/>
            </a:pPr>
            <a:r>
              <a:rPr lang="en-US" sz="2400" dirty="0" smtClean="0"/>
              <a:t>Budgets created in Budget Prep become the KK budgets</a:t>
            </a:r>
          </a:p>
          <a:p>
            <a:pPr lvl="1">
              <a:buFont typeface="Arial" pitchFamily="34" charset="0"/>
              <a:buChar char="•"/>
            </a:pPr>
            <a:r>
              <a:rPr lang="en-US" sz="2400" dirty="0" err="1" smtClean="0"/>
              <a:t>Actuals</a:t>
            </a:r>
            <a:r>
              <a:rPr lang="en-US" sz="2400" dirty="0" smtClean="0"/>
              <a:t> Ledger transaction data is maintained separately from KK budget data</a:t>
            </a:r>
            <a:endParaRPr lang="en-US" sz="2400" dirty="0"/>
          </a:p>
        </p:txBody>
      </p:sp>
      <p:sp>
        <p:nvSpPr>
          <p:cNvPr id="5" name="Title 4"/>
          <p:cNvSpPr>
            <a:spLocks noGrp="1"/>
          </p:cNvSpPr>
          <p:nvPr>
            <p:ph type="title"/>
          </p:nvPr>
        </p:nvSpPr>
        <p:spPr>
          <a:xfrm>
            <a:off x="1828800" y="457200"/>
            <a:ext cx="71628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Same Side Corner Rectangle 3"/>
          <p:cNvSpPr/>
          <p:nvPr/>
        </p:nvSpPr>
        <p:spPr>
          <a:xfrm>
            <a:off x="1066800" y="2362200"/>
            <a:ext cx="7162800" cy="3657600"/>
          </a:xfrm>
          <a:prstGeom prst="round2SameRect">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u="sng" dirty="0" smtClean="0"/>
              <a:t>PSFIN</a:t>
            </a:r>
          </a:p>
          <a:p>
            <a:endParaRPr lang="en-US" sz="2400" dirty="0" smtClean="0"/>
          </a:p>
          <a:p>
            <a:pPr>
              <a:buFont typeface="Arial" pitchFamily="34" charset="0"/>
              <a:buChar char="•"/>
            </a:pPr>
            <a:r>
              <a:rPr lang="en-US" sz="2400" dirty="0" smtClean="0"/>
              <a:t> BORBU8F1 – Financials Export </a:t>
            </a:r>
          </a:p>
          <a:p>
            <a:pPr>
              <a:buFont typeface="Arial" pitchFamily="34" charset="0"/>
              <a:buChar char="•"/>
            </a:pPr>
            <a:r>
              <a:rPr lang="en-US" sz="2400" dirty="0" smtClean="0"/>
              <a:t> Export budget journals to Commitment Control</a:t>
            </a:r>
          </a:p>
          <a:p>
            <a:pPr>
              <a:buFont typeface="Arial" pitchFamily="34" charset="0"/>
              <a:buChar char="•"/>
            </a:pPr>
            <a:r>
              <a:rPr lang="en-US" sz="2400" dirty="0" smtClean="0"/>
              <a:t> Can only be exported once per Budget Development Cycle</a:t>
            </a:r>
            <a:endParaRPr lang="en-US" sz="2400" dirty="0"/>
          </a:p>
        </p:txBody>
      </p:sp>
      <p:sp>
        <p:nvSpPr>
          <p:cNvPr id="5" name="Round Same Side Corner Rectangle 4"/>
          <p:cNvSpPr/>
          <p:nvPr/>
        </p:nvSpPr>
        <p:spPr>
          <a:xfrm>
            <a:off x="76200" y="533400"/>
            <a:ext cx="1752600" cy="1143000"/>
          </a:xfrm>
          <a:prstGeom prst="round2SameRect">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PSFIN</a:t>
            </a:r>
          </a:p>
          <a:p>
            <a:pPr algn="ctr"/>
            <a:r>
              <a:rPr lang="en-US" dirty="0" smtClean="0"/>
              <a:t>Export Budget Journals to KK</a:t>
            </a:r>
            <a:endParaRPr lang="en-US" dirty="0"/>
          </a:p>
        </p:txBody>
      </p:sp>
      <p:sp>
        <p:nvSpPr>
          <p:cNvPr id="6" name="Title 5"/>
          <p:cNvSpPr>
            <a:spLocks noGrp="1"/>
          </p:cNvSpPr>
          <p:nvPr>
            <p:ph type="title"/>
          </p:nvPr>
        </p:nvSpPr>
        <p:spPr>
          <a:xfrm>
            <a:off x="1828800" y="457200"/>
            <a:ext cx="68580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28600" y="609600"/>
            <a:ext cx="1066800" cy="1066800"/>
            <a:chOff x="7848600" y="4737100"/>
            <a:chExt cx="1066800" cy="1066800"/>
          </a:xfrm>
        </p:grpSpPr>
        <p:sp>
          <p:nvSpPr>
            <p:cNvPr id="4" name="Can 3"/>
            <p:cNvSpPr/>
            <p:nvPr/>
          </p:nvSpPr>
          <p:spPr>
            <a:xfrm>
              <a:off x="7848600" y="4737100"/>
              <a:ext cx="1066800" cy="1066800"/>
            </a:xfrm>
            <a:prstGeom prst="can">
              <a:avLst>
                <a:gd name="adj" fmla="val 50000"/>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KK</a:t>
              </a:r>
              <a:endParaRPr lang="en-US" dirty="0"/>
            </a:p>
          </p:txBody>
        </p:sp>
        <p:sp>
          <p:nvSpPr>
            <p:cNvPr id="5" name="TextBox 4"/>
            <p:cNvSpPr txBox="1"/>
            <p:nvPr/>
          </p:nvSpPr>
          <p:spPr>
            <a:xfrm>
              <a:off x="7848600" y="4876800"/>
              <a:ext cx="1066800" cy="369332"/>
            </a:xfrm>
            <a:prstGeom prst="rect">
              <a:avLst/>
            </a:prstGeom>
            <a:noFill/>
          </p:spPr>
          <p:txBody>
            <a:bodyPr wrap="square" rtlCol="0">
              <a:spAutoFit/>
            </a:bodyPr>
            <a:lstStyle/>
            <a:p>
              <a:pPr algn="ctr"/>
              <a:r>
                <a:rPr lang="en-US" dirty="0" smtClean="0"/>
                <a:t>PSFIN</a:t>
              </a:r>
              <a:endParaRPr lang="en-US" dirty="0"/>
            </a:p>
          </p:txBody>
        </p:sp>
      </p:grpSp>
      <p:grpSp>
        <p:nvGrpSpPr>
          <p:cNvPr id="3" name="Group 5"/>
          <p:cNvGrpSpPr/>
          <p:nvPr/>
        </p:nvGrpSpPr>
        <p:grpSpPr>
          <a:xfrm>
            <a:off x="990600" y="2057402"/>
            <a:ext cx="7467600" cy="4191000"/>
            <a:chOff x="7848600" y="4659515"/>
            <a:chExt cx="1066800" cy="1066800"/>
          </a:xfrm>
        </p:grpSpPr>
        <p:sp>
          <p:nvSpPr>
            <p:cNvPr id="7" name="Can 6"/>
            <p:cNvSpPr/>
            <p:nvPr/>
          </p:nvSpPr>
          <p:spPr>
            <a:xfrm>
              <a:off x="7848600" y="4659515"/>
              <a:ext cx="1066800" cy="1066800"/>
            </a:xfrm>
            <a:prstGeom prst="can">
              <a:avLst>
                <a:gd name="adj" fmla="val 14773"/>
              </a:avLst>
            </a:prstGeom>
            <a:solidFill>
              <a:schemeClr val="accent2">
                <a:lumMod val="50000"/>
              </a:schemeClr>
            </a:solidFill>
            <a:ln>
              <a:solidFill>
                <a:schemeClr val="accent2">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400" u="sng" dirty="0" smtClean="0"/>
                <a:t>Commitment Control</a:t>
              </a:r>
            </a:p>
            <a:p>
              <a:pPr algn="ctr"/>
              <a:endParaRPr lang="en-US" sz="2400" dirty="0" smtClean="0"/>
            </a:p>
            <a:p>
              <a:pPr>
                <a:buFont typeface="Arial" pitchFamily="34" charset="0"/>
                <a:buChar char="•"/>
              </a:pPr>
              <a:r>
                <a:rPr lang="en-US" sz="2400" dirty="0" smtClean="0"/>
                <a:t> Post budget journals in Commitment Control</a:t>
              </a:r>
            </a:p>
            <a:p>
              <a:pPr>
                <a:buFont typeface="Arial" pitchFamily="34" charset="0"/>
                <a:buChar char="•"/>
              </a:pPr>
              <a:r>
                <a:rPr lang="en-US" sz="2400" dirty="0" smtClean="0"/>
                <a:t> The following budgets created in BP become KK Budgets/Ledgers:</a:t>
              </a:r>
            </a:p>
            <a:p>
              <a:pPr lvl="1">
                <a:buFont typeface="Arial" pitchFamily="34" charset="0"/>
                <a:buChar char="•"/>
              </a:pPr>
              <a:r>
                <a:rPr lang="en-US" sz="2400" dirty="0" smtClean="0"/>
                <a:t>Appropriation</a:t>
              </a:r>
            </a:p>
            <a:p>
              <a:pPr lvl="1">
                <a:buFont typeface="Arial" pitchFamily="34" charset="0"/>
                <a:buChar char="•"/>
              </a:pPr>
              <a:r>
                <a:rPr lang="en-US" sz="2400" dirty="0" smtClean="0"/>
                <a:t>Organization</a:t>
              </a:r>
            </a:p>
            <a:p>
              <a:pPr lvl="1">
                <a:buFont typeface="Arial" pitchFamily="34" charset="0"/>
                <a:buChar char="•"/>
              </a:pPr>
              <a:r>
                <a:rPr lang="en-US" sz="2400" dirty="0" smtClean="0"/>
                <a:t>Project/Grant</a:t>
              </a:r>
            </a:p>
            <a:p>
              <a:pPr lvl="1">
                <a:buFont typeface="Arial" pitchFamily="34" charset="0"/>
                <a:buChar char="•"/>
              </a:pPr>
              <a:r>
                <a:rPr lang="en-US" sz="2400" dirty="0" smtClean="0"/>
                <a:t>Revenue Estimate</a:t>
              </a:r>
              <a:endParaRPr lang="en-US" sz="2400" dirty="0"/>
            </a:p>
          </p:txBody>
        </p:sp>
        <p:sp>
          <p:nvSpPr>
            <p:cNvPr id="8" name="TextBox 7"/>
            <p:cNvSpPr txBox="1"/>
            <p:nvPr/>
          </p:nvSpPr>
          <p:spPr>
            <a:xfrm>
              <a:off x="7848600" y="4698307"/>
              <a:ext cx="1066800" cy="101846"/>
            </a:xfrm>
            <a:prstGeom prst="rect">
              <a:avLst/>
            </a:prstGeom>
            <a:noFill/>
          </p:spPr>
          <p:txBody>
            <a:bodyPr wrap="square" rtlCol="0">
              <a:spAutoFit/>
            </a:bodyPr>
            <a:lstStyle/>
            <a:p>
              <a:pPr algn="ctr"/>
              <a:r>
                <a:rPr lang="en-US" sz="2000" dirty="0" smtClean="0"/>
                <a:t>PSFIN</a:t>
              </a:r>
              <a:endParaRPr lang="en-US" sz="2000" dirty="0"/>
            </a:p>
          </p:txBody>
        </p:sp>
      </p:grpSp>
      <p:sp>
        <p:nvSpPr>
          <p:cNvPr id="9" name="Title 8"/>
          <p:cNvSpPr>
            <a:spLocks noGrp="1"/>
          </p:cNvSpPr>
          <p:nvPr>
            <p:ph type="title"/>
          </p:nvPr>
        </p:nvSpPr>
        <p:spPr>
          <a:xfrm>
            <a:off x="1371600" y="457200"/>
            <a:ext cx="7391400" cy="960438"/>
          </a:xfrm>
        </p:spPr>
        <p:txBody>
          <a:bodyPr/>
          <a:lstStyle/>
          <a:p>
            <a:pPr algn="l"/>
            <a:r>
              <a:rPr lang="en-US" dirty="0" smtClean="0"/>
              <a:t>FY2011 Budget Information</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Budget Prep Process Flow</a:t>
            </a:r>
            <a:endParaRPr lang="en-US" dirty="0"/>
          </a:p>
        </p:txBody>
      </p:sp>
      <p:sp>
        <p:nvSpPr>
          <p:cNvPr id="51" name="Can 50"/>
          <p:cNvSpPr/>
          <p:nvPr/>
        </p:nvSpPr>
        <p:spPr>
          <a:xfrm>
            <a:off x="1905000" y="2286000"/>
            <a:ext cx="10668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52" name="TextBox 51"/>
          <p:cNvSpPr txBox="1"/>
          <p:nvPr/>
        </p:nvSpPr>
        <p:spPr>
          <a:xfrm>
            <a:off x="2108200" y="2362200"/>
            <a:ext cx="635000" cy="369332"/>
          </a:xfrm>
          <a:prstGeom prst="rect">
            <a:avLst/>
          </a:prstGeom>
          <a:noFill/>
        </p:spPr>
        <p:txBody>
          <a:bodyPr wrap="square" rtlCol="0">
            <a:spAutoFit/>
          </a:bodyPr>
          <a:lstStyle/>
          <a:p>
            <a:pPr algn="ctr"/>
            <a:r>
              <a:rPr lang="en-US" dirty="0" smtClean="0"/>
              <a:t>ADP</a:t>
            </a:r>
            <a:endParaRPr lang="en-US" dirty="0"/>
          </a:p>
        </p:txBody>
      </p:sp>
      <p:sp>
        <p:nvSpPr>
          <p:cNvPr id="53" name="Can 52"/>
          <p:cNvSpPr/>
          <p:nvPr/>
        </p:nvSpPr>
        <p:spPr>
          <a:xfrm>
            <a:off x="1905000" y="4191000"/>
            <a:ext cx="1066800" cy="1066800"/>
          </a:xfrm>
          <a:prstGeom prst="can">
            <a:avLst>
              <a:gd name="adj" fmla="val 50000"/>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GL</a:t>
            </a:r>
            <a:endParaRPr lang="en-US" dirty="0"/>
          </a:p>
        </p:txBody>
      </p:sp>
      <p:sp>
        <p:nvSpPr>
          <p:cNvPr id="54" name="TextBox 53"/>
          <p:cNvSpPr txBox="1"/>
          <p:nvPr/>
        </p:nvSpPr>
        <p:spPr>
          <a:xfrm>
            <a:off x="2013858" y="4267200"/>
            <a:ext cx="838200" cy="369332"/>
          </a:xfrm>
          <a:prstGeom prst="rect">
            <a:avLst/>
          </a:prstGeom>
          <a:noFill/>
        </p:spPr>
        <p:txBody>
          <a:bodyPr wrap="square" rtlCol="0">
            <a:spAutoFit/>
          </a:bodyPr>
          <a:lstStyle/>
          <a:p>
            <a:pPr algn="ctr"/>
            <a:r>
              <a:rPr lang="en-US" dirty="0" smtClean="0"/>
              <a:t>PSFIN</a:t>
            </a:r>
            <a:endParaRPr lang="en-US" dirty="0"/>
          </a:p>
        </p:txBody>
      </p:sp>
      <p:sp>
        <p:nvSpPr>
          <p:cNvPr id="55" name="Can 54"/>
          <p:cNvSpPr/>
          <p:nvPr/>
        </p:nvSpPr>
        <p:spPr>
          <a:xfrm>
            <a:off x="3657600" y="1905000"/>
            <a:ext cx="1371600" cy="4267200"/>
          </a:xfrm>
          <a:prstGeom prst="can">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Budget Prep Module</a:t>
            </a:r>
            <a:endParaRPr lang="en-US" dirty="0"/>
          </a:p>
        </p:txBody>
      </p:sp>
      <p:sp>
        <p:nvSpPr>
          <p:cNvPr id="56" name="TextBox 55"/>
          <p:cNvSpPr txBox="1"/>
          <p:nvPr/>
        </p:nvSpPr>
        <p:spPr>
          <a:xfrm>
            <a:off x="3933372" y="1916668"/>
            <a:ext cx="838200" cy="369332"/>
          </a:xfrm>
          <a:prstGeom prst="rect">
            <a:avLst/>
          </a:prstGeom>
          <a:noFill/>
        </p:spPr>
        <p:txBody>
          <a:bodyPr wrap="square" rtlCol="0">
            <a:spAutoFit/>
          </a:bodyPr>
          <a:lstStyle/>
          <a:p>
            <a:pPr algn="ctr"/>
            <a:r>
              <a:rPr lang="en-US" dirty="0" smtClean="0"/>
              <a:t>PSFIN</a:t>
            </a:r>
            <a:endParaRPr lang="en-US" dirty="0"/>
          </a:p>
        </p:txBody>
      </p:sp>
      <p:sp>
        <p:nvSpPr>
          <p:cNvPr id="57" name="TextBox 56"/>
          <p:cNvSpPr txBox="1"/>
          <p:nvPr/>
        </p:nvSpPr>
        <p:spPr>
          <a:xfrm>
            <a:off x="1524000" y="1524000"/>
            <a:ext cx="1981200" cy="646331"/>
          </a:xfrm>
          <a:prstGeom prst="rect">
            <a:avLst/>
          </a:prstGeom>
          <a:noFill/>
        </p:spPr>
        <p:txBody>
          <a:bodyPr wrap="square" rtlCol="0">
            <a:spAutoFit/>
          </a:bodyPr>
          <a:lstStyle/>
          <a:p>
            <a:pPr algn="ctr"/>
            <a:r>
              <a:rPr lang="en-US" dirty="0" smtClean="0"/>
              <a:t>FY2010 Budget Information</a:t>
            </a:r>
            <a:endParaRPr lang="en-US" dirty="0"/>
          </a:p>
        </p:txBody>
      </p:sp>
      <p:sp>
        <p:nvSpPr>
          <p:cNvPr id="58" name="Round Same Side Corner Rectangle 57"/>
          <p:cNvSpPr/>
          <p:nvPr/>
        </p:nvSpPr>
        <p:spPr>
          <a:xfrm>
            <a:off x="5638800" y="2438400"/>
            <a:ext cx="1600200" cy="9144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ADP</a:t>
            </a:r>
          </a:p>
          <a:p>
            <a:pPr algn="ctr"/>
            <a:r>
              <a:rPr lang="en-US" dirty="0" smtClean="0"/>
              <a:t>HR Salary Worktable</a:t>
            </a:r>
            <a:endParaRPr lang="en-US" dirty="0"/>
          </a:p>
        </p:txBody>
      </p:sp>
      <p:sp>
        <p:nvSpPr>
          <p:cNvPr id="59" name="Round Same Side Corner Rectangle 58"/>
          <p:cNvSpPr/>
          <p:nvPr/>
        </p:nvSpPr>
        <p:spPr>
          <a:xfrm>
            <a:off x="5638800" y="4267200"/>
            <a:ext cx="1600200" cy="914400"/>
          </a:xfrm>
          <a:prstGeom prst="round2Same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PSFIN</a:t>
            </a:r>
          </a:p>
          <a:p>
            <a:pPr algn="ctr"/>
            <a:r>
              <a:rPr lang="en-US" dirty="0" smtClean="0"/>
              <a:t>Export Budget Journals to KK</a:t>
            </a:r>
            <a:endParaRPr lang="en-US" dirty="0"/>
          </a:p>
        </p:txBody>
      </p:sp>
      <p:sp>
        <p:nvSpPr>
          <p:cNvPr id="60" name="Can 59"/>
          <p:cNvSpPr/>
          <p:nvPr/>
        </p:nvSpPr>
        <p:spPr>
          <a:xfrm>
            <a:off x="7848600" y="2362200"/>
            <a:ext cx="10668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61" name="TextBox 60"/>
          <p:cNvSpPr txBox="1"/>
          <p:nvPr/>
        </p:nvSpPr>
        <p:spPr>
          <a:xfrm>
            <a:off x="8072362" y="2438400"/>
            <a:ext cx="592667" cy="369332"/>
          </a:xfrm>
          <a:prstGeom prst="rect">
            <a:avLst/>
          </a:prstGeom>
          <a:noFill/>
        </p:spPr>
        <p:txBody>
          <a:bodyPr wrap="square" rtlCol="0">
            <a:spAutoFit/>
          </a:bodyPr>
          <a:lstStyle/>
          <a:p>
            <a:pPr algn="ctr"/>
            <a:r>
              <a:rPr lang="en-US" dirty="0" smtClean="0"/>
              <a:t>ADP</a:t>
            </a:r>
            <a:endParaRPr lang="en-US" dirty="0"/>
          </a:p>
        </p:txBody>
      </p:sp>
      <p:sp>
        <p:nvSpPr>
          <p:cNvPr id="62" name="Can 61"/>
          <p:cNvSpPr/>
          <p:nvPr/>
        </p:nvSpPr>
        <p:spPr>
          <a:xfrm>
            <a:off x="7848600" y="4267200"/>
            <a:ext cx="1066800" cy="1066800"/>
          </a:xfrm>
          <a:prstGeom prst="can">
            <a:avLst>
              <a:gd name="adj" fmla="val 50000"/>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KK</a:t>
            </a:r>
            <a:endParaRPr lang="en-US" dirty="0"/>
          </a:p>
        </p:txBody>
      </p:sp>
      <p:sp>
        <p:nvSpPr>
          <p:cNvPr id="63" name="TextBox 62"/>
          <p:cNvSpPr txBox="1"/>
          <p:nvPr/>
        </p:nvSpPr>
        <p:spPr>
          <a:xfrm>
            <a:off x="7980680" y="4343400"/>
            <a:ext cx="782320" cy="369332"/>
          </a:xfrm>
          <a:prstGeom prst="rect">
            <a:avLst/>
          </a:prstGeom>
          <a:noFill/>
        </p:spPr>
        <p:txBody>
          <a:bodyPr wrap="square" rtlCol="0">
            <a:spAutoFit/>
          </a:bodyPr>
          <a:lstStyle/>
          <a:p>
            <a:pPr algn="ctr"/>
            <a:r>
              <a:rPr lang="en-US" dirty="0" smtClean="0"/>
              <a:t>PSFIN</a:t>
            </a:r>
            <a:endParaRPr lang="en-US" dirty="0"/>
          </a:p>
        </p:txBody>
      </p:sp>
      <p:sp>
        <p:nvSpPr>
          <p:cNvPr id="64" name="TextBox 63"/>
          <p:cNvSpPr txBox="1"/>
          <p:nvPr/>
        </p:nvSpPr>
        <p:spPr>
          <a:xfrm>
            <a:off x="5410200" y="1600200"/>
            <a:ext cx="3200400" cy="369332"/>
          </a:xfrm>
          <a:prstGeom prst="rect">
            <a:avLst/>
          </a:prstGeom>
          <a:noFill/>
        </p:spPr>
        <p:txBody>
          <a:bodyPr wrap="square" rtlCol="0">
            <a:spAutoFit/>
          </a:bodyPr>
          <a:lstStyle/>
          <a:p>
            <a:pPr algn="ctr"/>
            <a:r>
              <a:rPr lang="en-US" dirty="0" smtClean="0"/>
              <a:t>FY2011 Budget Information</a:t>
            </a:r>
            <a:endParaRPr lang="en-US" dirty="0"/>
          </a:p>
        </p:txBody>
      </p:sp>
      <p:sp>
        <p:nvSpPr>
          <p:cNvPr id="65" name="Right Arrow 64"/>
          <p:cNvSpPr/>
          <p:nvPr/>
        </p:nvSpPr>
        <p:spPr>
          <a:xfrm>
            <a:off x="3200400" y="27432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ight Arrow 65"/>
          <p:cNvSpPr/>
          <p:nvPr/>
        </p:nvSpPr>
        <p:spPr>
          <a:xfrm>
            <a:off x="5181600" y="28194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ight Arrow 66"/>
          <p:cNvSpPr/>
          <p:nvPr/>
        </p:nvSpPr>
        <p:spPr>
          <a:xfrm>
            <a:off x="7391400" y="2819400"/>
            <a:ext cx="304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ight Arrow 67"/>
          <p:cNvSpPr/>
          <p:nvPr/>
        </p:nvSpPr>
        <p:spPr>
          <a:xfrm>
            <a:off x="3200400" y="29718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ight Arrow 68"/>
          <p:cNvSpPr/>
          <p:nvPr/>
        </p:nvSpPr>
        <p:spPr>
          <a:xfrm>
            <a:off x="3200400" y="44958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Right Arrow 69"/>
          <p:cNvSpPr/>
          <p:nvPr/>
        </p:nvSpPr>
        <p:spPr>
          <a:xfrm>
            <a:off x="3200400" y="48006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1" name="Right Arrow 70"/>
          <p:cNvSpPr/>
          <p:nvPr/>
        </p:nvSpPr>
        <p:spPr>
          <a:xfrm>
            <a:off x="5181600" y="46482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2" name="Right Arrow 71"/>
          <p:cNvSpPr/>
          <p:nvPr/>
        </p:nvSpPr>
        <p:spPr>
          <a:xfrm>
            <a:off x="7391400" y="47244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3" name="Can 72"/>
          <p:cNvSpPr/>
          <p:nvPr/>
        </p:nvSpPr>
        <p:spPr>
          <a:xfrm>
            <a:off x="76200" y="2667000"/>
            <a:ext cx="1371600" cy="2209800"/>
          </a:xfrm>
          <a:prstGeom prst="can">
            <a:avLst>
              <a:gd name="adj" fmla="val 21825"/>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Budget Prep </a:t>
            </a:r>
            <a:r>
              <a:rPr lang="en-US" u="sng" dirty="0" smtClean="0"/>
              <a:t>Module</a:t>
            </a:r>
          </a:p>
          <a:p>
            <a:pPr algn="ctr"/>
            <a:r>
              <a:rPr lang="en-US" dirty="0" smtClean="0"/>
              <a:t>Update Parameter Definitions</a:t>
            </a:r>
            <a:endParaRPr lang="en-US" dirty="0"/>
          </a:p>
        </p:txBody>
      </p:sp>
      <p:sp>
        <p:nvSpPr>
          <p:cNvPr id="74" name="TextBox 73"/>
          <p:cNvSpPr txBox="1"/>
          <p:nvPr/>
        </p:nvSpPr>
        <p:spPr>
          <a:xfrm>
            <a:off x="351972" y="2649640"/>
            <a:ext cx="838200" cy="369332"/>
          </a:xfrm>
          <a:prstGeom prst="rect">
            <a:avLst/>
          </a:prstGeom>
          <a:noFill/>
        </p:spPr>
        <p:txBody>
          <a:bodyPr wrap="square" rtlCol="0">
            <a:spAutoFit/>
          </a:bodyPr>
          <a:lstStyle/>
          <a:p>
            <a:pPr algn="ctr"/>
            <a:r>
              <a:rPr lang="en-US" dirty="0" smtClean="0"/>
              <a:t>PSFIN</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ADP’s Role in Budget Prep</a:t>
            </a:r>
            <a:endParaRPr lang="en-US" dirty="0"/>
          </a:p>
        </p:txBody>
      </p:sp>
      <p:sp>
        <p:nvSpPr>
          <p:cNvPr id="3" name="Subtitle 2"/>
          <p:cNvSpPr>
            <a:spLocks noGrp="1"/>
          </p:cNvSpPr>
          <p:nvPr>
            <p:ph type="subTitle" idx="1"/>
          </p:nvPr>
        </p:nvSpPr>
        <p:spPr/>
        <p:txBody>
          <a:bodyPr/>
          <a:lstStyle/>
          <a:p>
            <a:r>
              <a:rPr lang="en-US" dirty="0" smtClean="0"/>
              <a:t>Budget Prep Updates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a:bodyPr>
          <a:lstStyle/>
          <a:p>
            <a:r>
              <a:rPr lang="en-US" sz="2400" dirty="0" smtClean="0"/>
              <a:t>Prior to the Extract Process</a:t>
            </a:r>
            <a:endParaRPr lang="en-US" sz="2400" dirty="0"/>
          </a:p>
        </p:txBody>
      </p:sp>
      <p:sp>
        <p:nvSpPr>
          <p:cNvPr id="3" name="Content Placeholder 2"/>
          <p:cNvSpPr>
            <a:spLocks noGrp="1"/>
          </p:cNvSpPr>
          <p:nvPr>
            <p:ph idx="1"/>
          </p:nvPr>
        </p:nvSpPr>
        <p:spPr/>
        <p:txBody>
          <a:bodyPr>
            <a:normAutofit fontScale="70000" lnSpcReduction="20000"/>
          </a:bodyPr>
          <a:lstStyle/>
          <a:p>
            <a:r>
              <a:rPr lang="en-US" dirty="0" smtClean="0"/>
              <a:t>Validate your Position Data</a:t>
            </a:r>
          </a:p>
          <a:p>
            <a:endParaRPr lang="en-US" dirty="0" smtClean="0"/>
          </a:p>
          <a:p>
            <a:r>
              <a:rPr lang="en-US" dirty="0" smtClean="0"/>
              <a:t>OIIT will provide a spreadsheet of your institution’s positions.  This spreadsheet includes </a:t>
            </a:r>
          </a:p>
          <a:p>
            <a:pPr>
              <a:buNone/>
            </a:pPr>
            <a:r>
              <a:rPr lang="en-US" dirty="0" smtClean="0"/>
              <a:t>		Uniquely Funded with Incumbents</a:t>
            </a:r>
          </a:p>
          <a:p>
            <a:pPr>
              <a:buNone/>
            </a:pPr>
            <a:r>
              <a:rPr lang="en-US" dirty="0" smtClean="0"/>
              <a:t>		Active Filled </a:t>
            </a:r>
            <a:r>
              <a:rPr lang="en-US" dirty="0" err="1" smtClean="0"/>
              <a:t>Lumpsum</a:t>
            </a:r>
            <a:r>
              <a:rPr lang="en-US" dirty="0" smtClean="0"/>
              <a:t> Positions</a:t>
            </a:r>
          </a:p>
          <a:p>
            <a:pPr>
              <a:buNone/>
            </a:pPr>
            <a:r>
              <a:rPr lang="en-US" dirty="0" smtClean="0"/>
              <a:t>		Active Vacant Positions</a:t>
            </a:r>
          </a:p>
          <a:p>
            <a:pPr>
              <a:buNone/>
            </a:pPr>
            <a:endParaRPr lang="en-US" dirty="0" smtClean="0"/>
          </a:p>
          <a:p>
            <a:r>
              <a:rPr lang="en-US" dirty="0" smtClean="0"/>
              <a:t>The Position Validation reports will be provided at the request of the institution.  </a:t>
            </a:r>
          </a:p>
          <a:p>
            <a:r>
              <a:rPr lang="en-US" dirty="0" smtClean="0"/>
              <a:t>Budget Prep Warnings Report.xlsx will also be provided by OIIT to reveal the Earnings Distribution discrepancies in your data.</a:t>
            </a:r>
          </a:p>
          <a:p>
            <a:r>
              <a:rPr lang="en-US" dirty="0" smtClean="0"/>
              <a:t>The institution will need to submit a TIR to Shared Services Center (SSC) requesting the Budget Prep Validation Reports. </a:t>
            </a:r>
          </a:p>
          <a:p>
            <a:pPr lvl="1"/>
            <a:endParaRPr lang="en-US" dirty="0" smtClean="0"/>
          </a:p>
          <a:p>
            <a:pPr lvl="1">
              <a:buNone/>
            </a:pPr>
            <a:endParaRPr lang="en-US" dirty="0" smtClean="0"/>
          </a:p>
          <a:p>
            <a:pPr lv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dissolv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ssolve">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normAutofit/>
          </a:bodyPr>
          <a:lstStyle/>
          <a:p>
            <a:r>
              <a:rPr lang="en-US" sz="2400" dirty="0" smtClean="0"/>
              <a:t>How has ADP been incorporated into the Budget Prep Process</a:t>
            </a:r>
            <a:endParaRPr lang="en-US" sz="2400" dirty="0"/>
          </a:p>
        </p:txBody>
      </p:sp>
      <p:sp>
        <p:nvSpPr>
          <p:cNvPr id="3" name="Content Placeholder 2"/>
          <p:cNvSpPr>
            <a:spLocks noGrp="1"/>
          </p:cNvSpPr>
          <p:nvPr>
            <p:ph idx="1"/>
          </p:nvPr>
        </p:nvSpPr>
        <p:spPr/>
        <p:txBody>
          <a:bodyPr>
            <a:normAutofit/>
          </a:bodyPr>
          <a:lstStyle/>
          <a:p>
            <a:r>
              <a:rPr lang="en-US" dirty="0" smtClean="0"/>
              <a:t>Data is extracted from EV5 to populate Budget Prep </a:t>
            </a:r>
          </a:p>
          <a:p>
            <a:pPr lvl="1"/>
            <a:r>
              <a:rPr lang="en-US" dirty="0" smtClean="0"/>
              <a:t>Employee Salary / Position Data</a:t>
            </a:r>
          </a:p>
          <a:p>
            <a:pPr lvl="1"/>
            <a:r>
              <a:rPr lang="en-US" dirty="0" smtClean="0"/>
              <a:t>Epoh009 – extracts data out of EV5</a:t>
            </a:r>
          </a:p>
          <a:p>
            <a:r>
              <a:rPr lang="en-US" dirty="0" smtClean="0"/>
              <a:t>Extracted data is updated in Budget Prep and exported into EV5</a:t>
            </a:r>
          </a:p>
          <a:p>
            <a:pPr lvl="1"/>
            <a:r>
              <a:rPr lang="en-US" dirty="0" smtClean="0"/>
              <a:t>Epxp001  - loads data to work table	</a:t>
            </a:r>
          </a:p>
          <a:p>
            <a:pPr lvl="1"/>
            <a:r>
              <a:rPr lang="en-US" dirty="0" smtClean="0"/>
              <a:t>Epbp011 – inserts rows for Salary and Position</a:t>
            </a:r>
          </a:p>
          <a:p>
            <a:pPr lvl="1"/>
            <a:endParaRPr lang="en-US" dirty="0" smtClean="0"/>
          </a:p>
          <a:p>
            <a:pPr lvl="1">
              <a:buNone/>
            </a:pPr>
            <a:endParaRPr lang="en-US" dirty="0" smtClean="0"/>
          </a:p>
          <a:p>
            <a:pPr lvl="1">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trips(down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trips(downLeft)">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How Budget Prep files are created in EV5</a:t>
            </a:r>
            <a:endParaRPr lang="en-US" sz="3200" dirty="0"/>
          </a:p>
        </p:txBody>
      </p:sp>
      <p:sp>
        <p:nvSpPr>
          <p:cNvPr id="3" name="Content Placeholder 2"/>
          <p:cNvSpPr>
            <a:spLocks noGrp="1"/>
          </p:cNvSpPr>
          <p:nvPr>
            <p:ph idx="1"/>
          </p:nvPr>
        </p:nvSpPr>
        <p:spPr/>
        <p:txBody>
          <a:bodyPr/>
          <a:lstStyle/>
          <a:p>
            <a:r>
              <a:rPr lang="en-US" dirty="0" smtClean="0"/>
              <a:t>Three types of records will be captured by EPOH009 extract process</a:t>
            </a:r>
          </a:p>
          <a:p>
            <a:pPr lvl="1"/>
            <a:r>
              <a:rPr lang="en-US" dirty="0" smtClean="0"/>
              <a:t>Active, filled single incumbent positions</a:t>
            </a:r>
          </a:p>
          <a:p>
            <a:pPr lvl="1"/>
            <a:r>
              <a:rPr lang="en-US" dirty="0" smtClean="0"/>
              <a:t>Active, Vacant single incumbent positions</a:t>
            </a:r>
          </a:p>
          <a:p>
            <a:pPr lvl="1"/>
            <a:r>
              <a:rPr lang="en-US" dirty="0" smtClean="0"/>
              <a:t>Lump Sum positions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trips(down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trips(down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Wimba Ground Rules</a:t>
            </a:r>
            <a:endParaRPr lang="en-US" dirty="0"/>
          </a:p>
        </p:txBody>
      </p:sp>
      <p:sp>
        <p:nvSpPr>
          <p:cNvPr id="3" name="Content Placeholder 2"/>
          <p:cNvSpPr>
            <a:spLocks noGrp="1"/>
          </p:cNvSpPr>
          <p:nvPr>
            <p:ph idx="1"/>
          </p:nvPr>
        </p:nvSpPr>
        <p:spPr/>
        <p:txBody>
          <a:bodyPr/>
          <a:lstStyle/>
          <a:p>
            <a:r>
              <a:rPr lang="en-US" dirty="0" smtClean="0"/>
              <a:t>To ask a question, please use the Chat box</a:t>
            </a:r>
          </a:p>
          <a:p>
            <a:r>
              <a:rPr lang="en-US" dirty="0" smtClean="0"/>
              <a:t>Submit your question to “Main Room”</a:t>
            </a:r>
          </a:p>
          <a:p>
            <a:r>
              <a:rPr lang="en-US" dirty="0" smtClean="0"/>
              <a:t>We may hold questions to the end of the session</a:t>
            </a:r>
          </a:p>
          <a:p>
            <a:r>
              <a:rPr lang="en-US" dirty="0" smtClean="0"/>
              <a:t>If you lose sound, try leaving the classroom and then re-entering</a:t>
            </a:r>
          </a:p>
          <a:p>
            <a:pPr lvl="1"/>
            <a:r>
              <a:rPr lang="en-US" dirty="0" smtClean="0"/>
              <a:t>Phone-in for Audio: 201-549-7592</a:t>
            </a:r>
          </a:p>
          <a:p>
            <a:pPr lvl="2"/>
            <a:r>
              <a:rPr lang="en-US" dirty="0" smtClean="0"/>
              <a:t>Pin: 17503389</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How Budget Prep files are created in EV5</a:t>
            </a:r>
            <a:endParaRPr lang="en-US" sz="3200" dirty="0"/>
          </a:p>
        </p:txBody>
      </p:sp>
      <p:sp>
        <p:nvSpPr>
          <p:cNvPr id="3" name="Content Placeholder 2"/>
          <p:cNvSpPr>
            <a:spLocks noGrp="1"/>
          </p:cNvSpPr>
          <p:nvPr>
            <p:ph idx="1"/>
          </p:nvPr>
        </p:nvSpPr>
        <p:spPr/>
        <p:txBody>
          <a:bodyPr>
            <a:normAutofit/>
          </a:bodyPr>
          <a:lstStyle/>
          <a:p>
            <a:r>
              <a:rPr lang="en-US" sz="3600" b="1" u="sng" dirty="0" smtClean="0"/>
              <a:t>Expected records</a:t>
            </a:r>
            <a:endParaRPr lang="en-US" sz="3600" dirty="0" smtClean="0"/>
          </a:p>
          <a:p>
            <a:pPr lvl="1"/>
            <a:r>
              <a:rPr lang="en-US" dirty="0" smtClean="0"/>
              <a:t>A single D (Demographic) row will be written for each position captured</a:t>
            </a:r>
          </a:p>
          <a:p>
            <a:pPr lvl="1"/>
            <a:r>
              <a:rPr lang="en-US" dirty="0" smtClean="0"/>
              <a:t>Multiple  </a:t>
            </a:r>
            <a:r>
              <a:rPr lang="en-US" dirty="0" smtClean="0"/>
              <a:t>J (Earnings Distribution) rows can be written for a single position.  </a:t>
            </a:r>
          </a:p>
          <a:p>
            <a:pPr lvl="1"/>
            <a:r>
              <a:rPr lang="en-US" dirty="0" smtClean="0"/>
              <a:t>A single H (Health) record will be written for all occupied non-</a:t>
            </a:r>
            <a:r>
              <a:rPr lang="en-US" dirty="0" err="1" smtClean="0"/>
              <a:t>lumpsum</a:t>
            </a:r>
            <a:r>
              <a:rPr lang="en-US" dirty="0" smtClean="0"/>
              <a:t> positions.</a:t>
            </a:r>
          </a:p>
          <a:p>
            <a:pPr lvl="1"/>
            <a:r>
              <a:rPr lang="en-US" dirty="0" smtClean="0"/>
              <a:t>A single R (Retirement) record will be written for all occupied non-</a:t>
            </a:r>
            <a:r>
              <a:rPr lang="en-US" dirty="0" err="1" smtClean="0"/>
              <a:t>lumpsum</a:t>
            </a:r>
            <a:r>
              <a:rPr lang="en-US" dirty="0" smtClean="0"/>
              <a:t> positions.</a:t>
            </a:r>
          </a:p>
          <a:p>
            <a:endParaRPr lang="en-US" dirty="0" smtClean="0"/>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 to Extract Data</a:t>
            </a:r>
            <a:endParaRPr lang="en-US" dirty="0"/>
          </a:p>
        </p:txBody>
      </p:sp>
      <p:pic>
        <p:nvPicPr>
          <p:cNvPr id="1026" name="Picture 2" descr="NavigationExtract"/>
          <p:cNvPicPr>
            <a:picLocks noChangeAspect="1" noChangeArrowheads="1"/>
          </p:cNvPicPr>
          <p:nvPr/>
        </p:nvPicPr>
        <p:blipFill>
          <a:blip r:embed="rId2" cstate="print"/>
          <a:srcRect/>
          <a:stretch>
            <a:fillRect/>
          </a:stretch>
        </p:blipFill>
        <p:spPr bwMode="auto">
          <a:xfrm>
            <a:off x="1219200" y="1447799"/>
            <a:ext cx="5791200" cy="4494117"/>
          </a:xfrm>
          <a:prstGeom prst="rect">
            <a:avLst/>
          </a:prstGeom>
          <a:noFill/>
          <a:ln w="9525">
            <a:noFill/>
            <a:miter lim="800000"/>
            <a:headEnd/>
            <a:tailEnd/>
          </a:ln>
        </p:spPr>
      </p:pic>
      <p:sp>
        <p:nvSpPr>
          <p:cNvPr id="5" name="Rectangle 4"/>
          <p:cNvSpPr/>
          <p:nvPr/>
        </p:nvSpPr>
        <p:spPr>
          <a:xfrm>
            <a:off x="2438400" y="5257800"/>
            <a:ext cx="4191000" cy="304800"/>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Executing EPOH009 </a:t>
            </a:r>
            <a:endParaRPr lang="en-US" dirty="0"/>
          </a:p>
        </p:txBody>
      </p:sp>
      <p:grpSp>
        <p:nvGrpSpPr>
          <p:cNvPr id="3" name="Group 7"/>
          <p:cNvGrpSpPr/>
          <p:nvPr/>
        </p:nvGrpSpPr>
        <p:grpSpPr>
          <a:xfrm>
            <a:off x="685800" y="1447800"/>
            <a:ext cx="7696200" cy="4876800"/>
            <a:chOff x="1295400" y="1676400"/>
            <a:chExt cx="6334125" cy="4105275"/>
          </a:xfrm>
        </p:grpSpPr>
        <p:pic>
          <p:nvPicPr>
            <p:cNvPr id="2050" name="Picture 2" descr="ExtractPanel(EPOH009)"/>
            <p:cNvPicPr>
              <a:picLocks noChangeAspect="1" noChangeArrowheads="1"/>
            </p:cNvPicPr>
            <p:nvPr/>
          </p:nvPicPr>
          <p:blipFill>
            <a:blip r:embed="rId2" cstate="print"/>
            <a:srcRect/>
            <a:stretch>
              <a:fillRect/>
            </a:stretch>
          </p:blipFill>
          <p:spPr bwMode="auto">
            <a:xfrm>
              <a:off x="1295400" y="1676400"/>
              <a:ext cx="6334125" cy="4105275"/>
            </a:xfrm>
            <a:prstGeom prst="rect">
              <a:avLst/>
            </a:prstGeom>
            <a:noFill/>
            <a:ln w="9525">
              <a:noFill/>
              <a:miter lim="800000"/>
              <a:headEnd/>
              <a:tailEnd/>
            </a:ln>
          </p:spPr>
        </p:pic>
        <p:sp>
          <p:nvSpPr>
            <p:cNvPr id="4" name="Rectangle 3"/>
            <p:cNvSpPr/>
            <p:nvPr/>
          </p:nvSpPr>
          <p:spPr>
            <a:xfrm>
              <a:off x="1524000" y="2286000"/>
              <a:ext cx="22860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2133600" y="2895600"/>
              <a:ext cx="13716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057400" y="3581400"/>
              <a:ext cx="2286000" cy="8382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324600" y="4953000"/>
              <a:ext cx="114300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EPOH009</a:t>
            </a:r>
            <a:endParaRPr lang="en-US" dirty="0"/>
          </a:p>
        </p:txBody>
      </p:sp>
      <p:sp>
        <p:nvSpPr>
          <p:cNvPr id="6" name="Content Placeholder 5"/>
          <p:cNvSpPr>
            <a:spLocks noGrp="1"/>
          </p:cNvSpPr>
          <p:nvPr>
            <p:ph sz="half" idx="2"/>
          </p:nvPr>
        </p:nvSpPr>
        <p:spPr>
          <a:xfrm>
            <a:off x="685800" y="4876800"/>
            <a:ext cx="8001000" cy="762000"/>
          </a:xfrm>
        </p:spPr>
        <p:txBody>
          <a:bodyPr>
            <a:normAutofit/>
          </a:bodyPr>
          <a:lstStyle/>
          <a:p>
            <a:pPr lvl="0">
              <a:buNone/>
            </a:pPr>
            <a:r>
              <a:rPr lang="en-US" dirty="0" smtClean="0"/>
              <a:t>    A .</a:t>
            </a:r>
            <a:r>
              <a:rPr lang="en-US" dirty="0" err="1" smtClean="0"/>
              <a:t>lis</a:t>
            </a:r>
            <a:r>
              <a:rPr lang="en-US" dirty="0" smtClean="0"/>
              <a:t>, .log, .</a:t>
            </a:r>
            <a:r>
              <a:rPr lang="en-US" dirty="0" err="1" smtClean="0"/>
              <a:t>dat</a:t>
            </a:r>
            <a:r>
              <a:rPr lang="en-US" dirty="0" smtClean="0"/>
              <a:t>, .txt, and .</a:t>
            </a:r>
            <a:r>
              <a:rPr lang="en-US" dirty="0" err="1" smtClean="0"/>
              <a:t>csv</a:t>
            </a:r>
            <a:r>
              <a:rPr lang="en-US" dirty="0" smtClean="0"/>
              <a:t> files will be created. </a:t>
            </a:r>
            <a:endParaRPr lang="en-US" dirty="0"/>
          </a:p>
        </p:txBody>
      </p:sp>
      <p:pic>
        <p:nvPicPr>
          <p:cNvPr id="3074" name="Picture 2" descr="EPOH009RptOutputs"/>
          <p:cNvPicPr>
            <a:picLocks noChangeAspect="1" noChangeArrowheads="1"/>
          </p:cNvPicPr>
          <p:nvPr/>
        </p:nvPicPr>
        <p:blipFill>
          <a:blip r:embed="rId3" cstate="print"/>
          <a:srcRect/>
          <a:stretch>
            <a:fillRect/>
          </a:stretch>
        </p:blipFill>
        <p:spPr bwMode="auto">
          <a:xfrm>
            <a:off x="1524000" y="1469142"/>
            <a:ext cx="6477000" cy="334807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EPOH009 Report</a:t>
            </a:r>
            <a:endParaRPr lang="en-US" dirty="0"/>
          </a:p>
        </p:txBody>
      </p:sp>
      <p:sp>
        <p:nvSpPr>
          <p:cNvPr id="6" name="Content Placeholder 5"/>
          <p:cNvSpPr>
            <a:spLocks noGrp="1"/>
          </p:cNvSpPr>
          <p:nvPr>
            <p:ph sz="half" idx="2"/>
          </p:nvPr>
        </p:nvSpPr>
        <p:spPr>
          <a:xfrm>
            <a:off x="457200" y="1676400"/>
            <a:ext cx="8001000" cy="914400"/>
          </a:xfrm>
        </p:spPr>
        <p:txBody>
          <a:bodyPr>
            <a:normAutofit lnSpcReduction="10000"/>
          </a:bodyPr>
          <a:lstStyle/>
          <a:p>
            <a:pPr lvl="0" algn="ctr">
              <a:buNone/>
            </a:pPr>
            <a:r>
              <a:rPr lang="en-US" dirty="0" smtClean="0"/>
              <a:t>    The </a:t>
            </a:r>
            <a:r>
              <a:rPr lang="en-US" dirty="0" err="1" smtClean="0"/>
              <a:t>lis</a:t>
            </a:r>
            <a:r>
              <a:rPr lang="en-US" dirty="0" smtClean="0"/>
              <a:t> report will contain the detail of the positions information that will appear on the file.  </a:t>
            </a:r>
            <a:endParaRPr lang="en-US" dirty="0"/>
          </a:p>
        </p:txBody>
      </p:sp>
      <p:pic>
        <p:nvPicPr>
          <p:cNvPr id="4098" name="Picture 2" descr="epoh009lisfile"/>
          <p:cNvPicPr>
            <a:picLocks noChangeAspect="1" noChangeArrowheads="1"/>
          </p:cNvPicPr>
          <p:nvPr/>
        </p:nvPicPr>
        <p:blipFill>
          <a:blip r:embed="rId3" cstate="print"/>
          <a:srcRect/>
          <a:stretch>
            <a:fillRect/>
          </a:stretch>
        </p:blipFill>
        <p:spPr bwMode="auto">
          <a:xfrm>
            <a:off x="1447800" y="2514600"/>
            <a:ext cx="6172200" cy="373369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Totals</a:t>
            </a:r>
            <a:endParaRPr lang="en-US" dirty="0"/>
          </a:p>
        </p:txBody>
      </p:sp>
      <p:sp>
        <p:nvSpPr>
          <p:cNvPr id="6" name="Content Placeholder 5"/>
          <p:cNvSpPr>
            <a:spLocks noGrp="1"/>
          </p:cNvSpPr>
          <p:nvPr>
            <p:ph sz="half" idx="2"/>
          </p:nvPr>
        </p:nvSpPr>
        <p:spPr>
          <a:xfrm>
            <a:off x="457200" y="1676400"/>
            <a:ext cx="8305800" cy="1295400"/>
          </a:xfrm>
        </p:spPr>
        <p:txBody>
          <a:bodyPr>
            <a:normAutofit fontScale="70000" lnSpcReduction="20000"/>
          </a:bodyPr>
          <a:lstStyle/>
          <a:p>
            <a:pPr algn="ctr">
              <a:buNone/>
            </a:pPr>
            <a:r>
              <a:rPr lang="en-US" dirty="0" smtClean="0"/>
              <a:t>    </a:t>
            </a:r>
            <a:r>
              <a:rPr lang="en-US" sz="4000" dirty="0" smtClean="0"/>
              <a:t>The last page will show number of positions extracted and the various types of positions.   </a:t>
            </a:r>
          </a:p>
          <a:p>
            <a:pPr lvl="0">
              <a:buNone/>
            </a:pPr>
            <a:r>
              <a:rPr lang="en-US" sz="4000" dirty="0" smtClean="0"/>
              <a:t>  </a:t>
            </a:r>
            <a:endParaRPr lang="en-US" sz="4000" dirty="0"/>
          </a:p>
        </p:txBody>
      </p:sp>
      <p:pic>
        <p:nvPicPr>
          <p:cNvPr id="5122" name="Picture 2"/>
          <p:cNvPicPr>
            <a:picLocks noChangeAspect="1" noChangeArrowheads="1"/>
          </p:cNvPicPr>
          <p:nvPr/>
        </p:nvPicPr>
        <p:blipFill>
          <a:blip r:embed="rId3" cstate="print"/>
          <a:srcRect/>
          <a:stretch>
            <a:fillRect/>
          </a:stretch>
        </p:blipFill>
        <p:spPr bwMode="auto">
          <a:xfrm>
            <a:off x="1487179" y="2497372"/>
            <a:ext cx="6590021" cy="2531828"/>
          </a:xfrm>
          <a:prstGeom prst="rect">
            <a:avLst/>
          </a:prstGeom>
          <a:noFill/>
          <a:ln w="9525">
            <a:noFill/>
            <a:miter lim="800000"/>
            <a:headEnd/>
            <a:tailEnd/>
          </a:ln>
        </p:spPr>
      </p:pic>
      <p:sp>
        <p:nvSpPr>
          <p:cNvPr id="5" name="Content Placeholder 5"/>
          <p:cNvSpPr>
            <a:spLocks noGrp="1"/>
          </p:cNvSpPr>
          <p:nvPr>
            <p:ph sz="half" idx="2"/>
          </p:nvPr>
        </p:nvSpPr>
        <p:spPr>
          <a:xfrm>
            <a:off x="533400" y="5029200"/>
            <a:ext cx="8305800" cy="1295400"/>
          </a:xfrm>
        </p:spPr>
        <p:txBody>
          <a:bodyPr>
            <a:normAutofit fontScale="47500" lnSpcReduction="20000"/>
          </a:bodyPr>
          <a:lstStyle/>
          <a:p>
            <a:pPr algn="ctr">
              <a:buNone/>
            </a:pPr>
            <a:r>
              <a:rPr lang="en-US" dirty="0" smtClean="0"/>
              <a:t>    </a:t>
            </a:r>
            <a:r>
              <a:rPr lang="en-US" sz="5900" dirty="0" smtClean="0"/>
              <a:t>These totals will be used to validate the data is imported into the Budget Prep module.   </a:t>
            </a:r>
          </a:p>
          <a:p>
            <a:pPr lvl="0">
              <a:buNone/>
            </a:pPr>
            <a:r>
              <a:rPr lang="en-US" sz="5900" dirty="0" smtClean="0"/>
              <a:t>  </a:t>
            </a:r>
            <a:endParaRPr lang="en-US" sz="59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strips(down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strips(downLeft)">
                                      <p:cBhvr>
                                        <p:cTn id="12"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Validate Extract</a:t>
            </a:r>
            <a:endParaRPr lang="en-US" dirty="0"/>
          </a:p>
        </p:txBody>
      </p:sp>
      <p:sp>
        <p:nvSpPr>
          <p:cNvPr id="6" name="Content Placeholder 5"/>
          <p:cNvSpPr>
            <a:spLocks noGrp="1"/>
          </p:cNvSpPr>
          <p:nvPr>
            <p:ph sz="half" idx="2"/>
          </p:nvPr>
        </p:nvSpPr>
        <p:spPr>
          <a:xfrm>
            <a:off x="457200" y="1676400"/>
            <a:ext cx="8305800" cy="5181600"/>
          </a:xfrm>
        </p:spPr>
        <p:txBody>
          <a:bodyPr>
            <a:normAutofit fontScale="70000" lnSpcReduction="20000"/>
          </a:bodyPr>
          <a:lstStyle/>
          <a:p>
            <a:pPr>
              <a:buNone/>
            </a:pPr>
            <a:r>
              <a:rPr lang="en-US" dirty="0" smtClean="0"/>
              <a:t>Validate the data that was extracted and loaded by executing queries in PeopleSoft Budget Prep.</a:t>
            </a:r>
          </a:p>
          <a:p>
            <a:pPr lvl="1"/>
            <a:r>
              <a:rPr lang="en-US" dirty="0" smtClean="0"/>
              <a:t>BOR_BP_AGG_GRANTS</a:t>
            </a:r>
          </a:p>
          <a:p>
            <a:pPr lvl="1"/>
            <a:r>
              <a:rPr lang="en-US" dirty="0" smtClean="0"/>
              <a:t>BOR_BP_BUDAGG</a:t>
            </a:r>
          </a:p>
          <a:p>
            <a:pPr lvl="1"/>
            <a:r>
              <a:rPr lang="en-US" dirty="0" smtClean="0"/>
              <a:t>BOR_BP_ORIG_SAL_NAMES</a:t>
            </a:r>
          </a:p>
          <a:p>
            <a:pPr lvl="1"/>
            <a:r>
              <a:rPr lang="en-US" dirty="0" smtClean="0"/>
              <a:t>BOR_BP_ORIG_SAL_NONAME</a:t>
            </a:r>
          </a:p>
          <a:p>
            <a:pPr>
              <a:buNone/>
            </a:pPr>
            <a:endParaRPr lang="en-US" dirty="0" smtClean="0"/>
          </a:p>
          <a:p>
            <a:pPr>
              <a:buNone/>
            </a:pPr>
            <a:r>
              <a:rPr lang="en-US" dirty="0" smtClean="0"/>
              <a:t>Add the results of BOR_BP_ORIG_SAL_NAMES and BOR_BP_ORIG_SAL_NONAME to get the same data as extract (epoh009)</a:t>
            </a:r>
          </a:p>
          <a:p>
            <a:pPr>
              <a:buNone/>
            </a:pPr>
            <a:endParaRPr lang="en-US" dirty="0" smtClean="0"/>
          </a:p>
          <a:p>
            <a:pPr>
              <a:buNone/>
            </a:pPr>
            <a:r>
              <a:rPr lang="en-US" dirty="0" smtClean="0"/>
              <a:t>Use the epoh009</a:t>
            </a:r>
            <a:r>
              <a:rPr lang="en-US" i="1" dirty="0" smtClean="0"/>
              <a:t>nnn</a:t>
            </a:r>
            <a:r>
              <a:rPr lang="en-US" dirty="0" smtClean="0"/>
              <a:t>.csv to compare with Budget Prep Queries.    </a:t>
            </a:r>
          </a:p>
          <a:p>
            <a:pPr>
              <a:buNone/>
            </a:pPr>
            <a:r>
              <a:rPr lang="en-US" dirty="0" smtClean="0"/>
              <a:t>	Pivot Tables</a:t>
            </a:r>
          </a:p>
          <a:p>
            <a:pPr>
              <a:buNone/>
            </a:pPr>
            <a:r>
              <a:rPr lang="en-US" dirty="0" smtClean="0"/>
              <a:t>	VLOOKUP Function</a:t>
            </a:r>
          </a:p>
          <a:p>
            <a:pPr>
              <a:buNone/>
            </a:pPr>
            <a:endParaRPr lang="en-US" dirty="0" smtClean="0"/>
          </a:p>
          <a:p>
            <a:pPr>
              <a:buNone/>
            </a:pPr>
            <a:endParaRPr lang="en-US" dirty="0" smtClean="0"/>
          </a:p>
          <a:p>
            <a:pPr lvl="0">
              <a:buNone/>
            </a:pPr>
            <a:r>
              <a:rPr lang="en-US" sz="4000" dirty="0" smtClean="0"/>
              <a:t>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strips(downLeft)">
                                      <p:cBhvr>
                                        <p:cTn id="7" dur="500"/>
                                        <p:tgtEl>
                                          <p:spTgt spid="6">
                                            <p:txEl>
                                              <p:pRg st="1" end="1"/>
                                            </p:txEl>
                                          </p:spTgt>
                                        </p:tgtEl>
                                      </p:cBhvr>
                                    </p:animEffect>
                                  </p:childTnLst>
                                </p:cTn>
                              </p:par>
                              <p:par>
                                <p:cTn id="8" presetID="18" presetClass="entr" presetSubtype="12" fill="hold" nodeType="withEffect">
                                  <p:stCondLst>
                                    <p:cond delay="0"/>
                                  </p:stCondLst>
                                  <p:childTnLst>
                                    <p:set>
                                      <p:cBhvr>
                                        <p:cTn id="9" dur="1" fill="hold">
                                          <p:stCondLst>
                                            <p:cond delay="0"/>
                                          </p:stCondLst>
                                        </p:cTn>
                                        <p:tgtEl>
                                          <p:spTgt spid="6">
                                            <p:txEl>
                                              <p:pRg st="2" end="2"/>
                                            </p:txEl>
                                          </p:spTgt>
                                        </p:tgtEl>
                                        <p:attrNameLst>
                                          <p:attrName>style.visibility</p:attrName>
                                        </p:attrNameLst>
                                      </p:cBhvr>
                                      <p:to>
                                        <p:strVal val="visible"/>
                                      </p:to>
                                    </p:set>
                                    <p:animEffect transition="in" filter="strips(downLeft)">
                                      <p:cBhvr>
                                        <p:cTn id="10" dur="500"/>
                                        <p:tgtEl>
                                          <p:spTgt spid="6">
                                            <p:txEl>
                                              <p:pRg st="2" end="2"/>
                                            </p:txEl>
                                          </p:spTgt>
                                        </p:tgtEl>
                                      </p:cBhvr>
                                    </p:animEffect>
                                  </p:childTnLst>
                                </p:cTn>
                              </p:par>
                              <p:par>
                                <p:cTn id="11" presetID="18" presetClass="entr" presetSubtype="12"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Effect transition="in" filter="strips(downLeft)">
                                      <p:cBhvr>
                                        <p:cTn id="13" dur="500"/>
                                        <p:tgtEl>
                                          <p:spTgt spid="6">
                                            <p:txEl>
                                              <p:pRg st="3" end="3"/>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6">
                                            <p:txEl>
                                              <p:pRg st="4" end="4"/>
                                            </p:txEl>
                                          </p:spTgt>
                                        </p:tgtEl>
                                        <p:attrNameLst>
                                          <p:attrName>style.visibility</p:attrName>
                                        </p:attrNameLst>
                                      </p:cBhvr>
                                      <p:to>
                                        <p:strVal val="visible"/>
                                      </p:to>
                                    </p:set>
                                    <p:animEffect transition="in" filter="strips(downLeft)">
                                      <p:cBhvr>
                                        <p:cTn id="16" dur="500"/>
                                        <p:tgtEl>
                                          <p:spTgt spid="6">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8" presetClass="entr" presetSubtype="12" fill="hold" nodeType="click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animEffect transition="in" filter="strips(downLeft)">
                                      <p:cBhvr>
                                        <p:cTn id="21" dur="500"/>
                                        <p:tgtEl>
                                          <p:spTgt spid="6">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8" presetClass="entr" presetSubtype="12" fill="hold" nodeType="clickEffect">
                                  <p:stCondLst>
                                    <p:cond delay="0"/>
                                  </p:stCondLst>
                                  <p:childTnLst>
                                    <p:set>
                                      <p:cBhvr>
                                        <p:cTn id="25" dur="1" fill="hold">
                                          <p:stCondLst>
                                            <p:cond delay="0"/>
                                          </p:stCondLst>
                                        </p:cTn>
                                        <p:tgtEl>
                                          <p:spTgt spid="6">
                                            <p:txEl>
                                              <p:pRg st="8" end="8"/>
                                            </p:txEl>
                                          </p:spTgt>
                                        </p:tgtEl>
                                        <p:attrNameLst>
                                          <p:attrName>style.visibility</p:attrName>
                                        </p:attrNameLst>
                                      </p:cBhvr>
                                      <p:to>
                                        <p:strVal val="visible"/>
                                      </p:to>
                                    </p:set>
                                    <p:animEffect transition="in" filter="strips(downLeft)">
                                      <p:cBhvr>
                                        <p:cTn id="26" dur="500"/>
                                        <p:tgtEl>
                                          <p:spTgt spid="6">
                                            <p:txEl>
                                              <p:pRg st="8" end="8"/>
                                            </p:txEl>
                                          </p:spTgt>
                                        </p:tgtEl>
                                      </p:cBhvr>
                                    </p:animEffect>
                                  </p:childTnLst>
                                </p:cTn>
                              </p:par>
                              <p:par>
                                <p:cTn id="27" presetID="18" presetClass="entr" presetSubtype="12"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animEffect transition="in" filter="strips(downLeft)">
                                      <p:cBhvr>
                                        <p:cTn id="29" dur="500"/>
                                        <p:tgtEl>
                                          <p:spTgt spid="6">
                                            <p:txEl>
                                              <p:pRg st="9" end="9"/>
                                            </p:txEl>
                                          </p:spTgt>
                                        </p:tgtEl>
                                      </p:cBhvr>
                                    </p:animEffect>
                                  </p:childTnLst>
                                </p:cTn>
                              </p:par>
                              <p:par>
                                <p:cTn id="30" presetID="18" presetClass="entr" presetSubtype="12" fill="hold" nodeType="withEffect">
                                  <p:stCondLst>
                                    <p:cond delay="0"/>
                                  </p:stCondLst>
                                  <p:childTnLst>
                                    <p:set>
                                      <p:cBhvr>
                                        <p:cTn id="31" dur="1" fill="hold">
                                          <p:stCondLst>
                                            <p:cond delay="0"/>
                                          </p:stCondLst>
                                        </p:cTn>
                                        <p:tgtEl>
                                          <p:spTgt spid="6">
                                            <p:txEl>
                                              <p:pRg st="10" end="10"/>
                                            </p:txEl>
                                          </p:spTgt>
                                        </p:tgtEl>
                                        <p:attrNameLst>
                                          <p:attrName>style.visibility</p:attrName>
                                        </p:attrNameLst>
                                      </p:cBhvr>
                                      <p:to>
                                        <p:strVal val="visible"/>
                                      </p:to>
                                    </p:set>
                                    <p:animEffect transition="in" filter="strips(downLeft)">
                                      <p:cBhvr>
                                        <p:cTn id="32"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Validate Extract</a:t>
            </a:r>
            <a:endParaRPr lang="en-US" dirty="0"/>
          </a:p>
        </p:txBody>
      </p:sp>
      <p:sp>
        <p:nvSpPr>
          <p:cNvPr id="6" name="Content Placeholder 5"/>
          <p:cNvSpPr>
            <a:spLocks noGrp="1"/>
          </p:cNvSpPr>
          <p:nvPr>
            <p:ph sz="half" idx="2"/>
          </p:nvPr>
        </p:nvSpPr>
        <p:spPr>
          <a:xfrm>
            <a:off x="457200" y="1676400"/>
            <a:ext cx="8305800" cy="5181600"/>
          </a:xfrm>
        </p:spPr>
        <p:txBody>
          <a:bodyPr>
            <a:normAutofit fontScale="92500" lnSpcReduction="10000"/>
          </a:bodyPr>
          <a:lstStyle/>
          <a:p>
            <a:pPr>
              <a:buNone/>
            </a:pPr>
            <a:r>
              <a:rPr lang="en-US" dirty="0" smtClean="0"/>
              <a:t>Query will show split funding coming in as 100% for both rows.  </a:t>
            </a:r>
          </a:p>
          <a:p>
            <a:pPr>
              <a:buNone/>
            </a:pPr>
            <a:r>
              <a:rPr lang="en-US" dirty="0" smtClean="0"/>
              <a:t>To correct this, after you have added the results of BOR_BP_ORIG_SAL_NAMES and BOR_BP_ORIG_SAL_NONAME together, insert a column next to the Proposed Salary column (M).  Enter the formula to multiply the Proposed Salary (M) * </a:t>
            </a:r>
            <a:r>
              <a:rPr lang="en-US" dirty="0" err="1" smtClean="0"/>
              <a:t>Distr</a:t>
            </a:r>
            <a:r>
              <a:rPr lang="en-US" dirty="0" smtClean="0"/>
              <a:t> %.</a:t>
            </a:r>
          </a:p>
          <a:p>
            <a:pPr>
              <a:buNone/>
            </a:pPr>
            <a:r>
              <a:rPr lang="en-US" dirty="0" smtClean="0"/>
              <a:t>You can then total the new column to arrive at the Sum of your Proposed Salaries.  </a:t>
            </a:r>
          </a:p>
          <a:p>
            <a:pPr>
              <a:buNone/>
            </a:pPr>
            <a:endParaRPr lang="en-US" dirty="0" smtClean="0"/>
          </a:p>
          <a:p>
            <a:pPr>
              <a:buNone/>
            </a:pPr>
            <a:endParaRPr lang="en-US" dirty="0" smtClean="0"/>
          </a:p>
          <a:p>
            <a:pPr lvl="0">
              <a:buNone/>
            </a:pPr>
            <a:r>
              <a:rPr lang="en-US" sz="4000" dirty="0" smtClean="0"/>
              <a:t>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trips(downLef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strips(downLeft)">
                                      <p:cBhvr>
                                        <p:cTn id="17" dur="5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Validate Extract</a:t>
            </a:r>
            <a:endParaRPr lang="en-US" dirty="0"/>
          </a:p>
        </p:txBody>
      </p:sp>
      <p:sp>
        <p:nvSpPr>
          <p:cNvPr id="6" name="Content Placeholder 5"/>
          <p:cNvSpPr>
            <a:spLocks noGrp="1"/>
          </p:cNvSpPr>
          <p:nvPr>
            <p:ph sz="half" idx="2"/>
          </p:nvPr>
        </p:nvSpPr>
        <p:spPr>
          <a:xfrm>
            <a:off x="457200" y="1676400"/>
            <a:ext cx="8305800" cy="5181600"/>
          </a:xfrm>
        </p:spPr>
        <p:txBody>
          <a:bodyPr>
            <a:normAutofit fontScale="92500" lnSpcReduction="20000"/>
          </a:bodyPr>
          <a:lstStyle/>
          <a:p>
            <a:pPr>
              <a:buNone/>
            </a:pPr>
            <a:r>
              <a:rPr lang="en-US" dirty="0" smtClean="0"/>
              <a:t>Validate </a:t>
            </a:r>
            <a:r>
              <a:rPr lang="en-US" dirty="0" err="1" smtClean="0"/>
              <a:t>Paygroup</a:t>
            </a:r>
            <a:r>
              <a:rPr lang="en-US" dirty="0" smtClean="0"/>
              <a:t> and Job Code on Vacant and Lump Sum Positions</a:t>
            </a:r>
          </a:p>
          <a:p>
            <a:pPr>
              <a:buNone/>
            </a:pPr>
            <a:r>
              <a:rPr lang="en-US" dirty="0" smtClean="0"/>
              <a:t>PeopleSoft Version 8 – the </a:t>
            </a:r>
            <a:r>
              <a:rPr lang="en-US" dirty="0" err="1" smtClean="0"/>
              <a:t>Paygroup</a:t>
            </a:r>
            <a:r>
              <a:rPr lang="en-US" dirty="0" smtClean="0"/>
              <a:t> was not on position.  When the conversion occurred, EV5 needed a </a:t>
            </a:r>
            <a:r>
              <a:rPr lang="en-US" dirty="0" err="1" smtClean="0"/>
              <a:t>Paygroup</a:t>
            </a:r>
            <a:r>
              <a:rPr lang="en-US" dirty="0" smtClean="0"/>
              <a:t>. </a:t>
            </a:r>
          </a:p>
          <a:p>
            <a:pPr>
              <a:buNone/>
            </a:pPr>
            <a:r>
              <a:rPr lang="en-US" dirty="0" smtClean="0"/>
              <a:t>This </a:t>
            </a:r>
            <a:r>
              <a:rPr lang="en-US" dirty="0" err="1" smtClean="0"/>
              <a:t>Paygroup</a:t>
            </a:r>
            <a:r>
              <a:rPr lang="en-US" dirty="0" smtClean="0"/>
              <a:t> was derived based on </a:t>
            </a:r>
            <a:r>
              <a:rPr lang="en-US" dirty="0" err="1" smtClean="0"/>
              <a:t>Jobcode</a:t>
            </a:r>
            <a:r>
              <a:rPr lang="en-US" dirty="0" smtClean="0"/>
              <a:t>.  </a:t>
            </a:r>
          </a:p>
          <a:p>
            <a:pPr>
              <a:buNone/>
            </a:pPr>
            <a:r>
              <a:rPr lang="en-US" dirty="0" smtClean="0"/>
              <a:t>You need to validate the Position has the correct </a:t>
            </a:r>
            <a:r>
              <a:rPr lang="en-US" dirty="0" err="1" smtClean="0"/>
              <a:t>Jobcode</a:t>
            </a:r>
            <a:r>
              <a:rPr lang="en-US" dirty="0" smtClean="0"/>
              <a:t> associated with the </a:t>
            </a:r>
            <a:r>
              <a:rPr lang="en-US" dirty="0" err="1" smtClean="0"/>
              <a:t>PayGroup</a:t>
            </a:r>
            <a:r>
              <a:rPr lang="en-US" dirty="0" smtClean="0"/>
              <a:t>. </a:t>
            </a:r>
          </a:p>
          <a:p>
            <a:pPr>
              <a:buNone/>
            </a:pPr>
            <a:r>
              <a:rPr lang="en-US" dirty="0" smtClean="0"/>
              <a:t>A pivot table can be created in the epoh009.csv file on </a:t>
            </a:r>
            <a:r>
              <a:rPr lang="en-US" dirty="0" err="1" smtClean="0"/>
              <a:t>PayGroup</a:t>
            </a:r>
            <a:r>
              <a:rPr lang="en-US" dirty="0" smtClean="0"/>
              <a:t> to compare </a:t>
            </a:r>
            <a:r>
              <a:rPr lang="en-US" dirty="0" err="1" smtClean="0"/>
              <a:t>PayGroup</a:t>
            </a:r>
            <a:r>
              <a:rPr lang="en-US" dirty="0" smtClean="0"/>
              <a:t> Totals. </a:t>
            </a:r>
          </a:p>
          <a:p>
            <a:pPr>
              <a:buNone/>
            </a:pPr>
            <a:endParaRPr lang="en-US" dirty="0" smtClean="0"/>
          </a:p>
          <a:p>
            <a:pPr>
              <a:buNone/>
            </a:pPr>
            <a:endParaRPr lang="en-US" dirty="0" smtClean="0"/>
          </a:p>
          <a:p>
            <a:pPr>
              <a:buNone/>
            </a:pPr>
            <a:endParaRPr lang="en-US" dirty="0" smtClean="0"/>
          </a:p>
          <a:p>
            <a:pPr lvl="0">
              <a:buNone/>
            </a:pPr>
            <a:r>
              <a:rPr lang="en-US" sz="4000" dirty="0" smtClean="0"/>
              <a:t>  </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trips(downLef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strips(downLeft)">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strips(downLeft)">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strips(downLeft)">
                                      <p:cBhvr>
                                        <p:cTn id="27"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sp>
        <p:nvSpPr>
          <p:cNvPr id="6" name="Content Placeholder 5"/>
          <p:cNvSpPr>
            <a:spLocks noGrp="1"/>
          </p:cNvSpPr>
          <p:nvPr>
            <p:ph sz="half" idx="2"/>
          </p:nvPr>
        </p:nvSpPr>
        <p:spPr>
          <a:xfrm>
            <a:off x="457200" y="1676400"/>
            <a:ext cx="8305800" cy="1371600"/>
          </a:xfrm>
        </p:spPr>
        <p:txBody>
          <a:bodyPr>
            <a:normAutofit fontScale="92500" lnSpcReduction="20000"/>
          </a:bodyPr>
          <a:lstStyle/>
          <a:p>
            <a:pPr>
              <a:buNone/>
            </a:pPr>
            <a:r>
              <a:rPr lang="en-US" dirty="0" smtClean="0"/>
              <a:t>Use the epoh009</a:t>
            </a:r>
            <a:r>
              <a:rPr lang="en-US" i="1" dirty="0" smtClean="0"/>
              <a:t>nnn</a:t>
            </a:r>
            <a:r>
              <a:rPr lang="en-US" dirty="0" smtClean="0"/>
              <a:t>.csv to compare with Budgets HR/Payroll Load BORBU8HX .</a:t>
            </a:r>
            <a:r>
              <a:rPr lang="en-US" dirty="0" err="1" smtClean="0"/>
              <a:t>pdf</a:t>
            </a:r>
            <a:r>
              <a:rPr lang="en-US" dirty="0" smtClean="0"/>
              <a:t> </a:t>
            </a:r>
          </a:p>
          <a:p>
            <a:pPr lvl="0">
              <a:buNone/>
            </a:pPr>
            <a:r>
              <a:rPr lang="en-US" sz="4000" dirty="0" smtClean="0"/>
              <a:t>  </a:t>
            </a:r>
            <a:endParaRPr lang="en-US" sz="4000" dirty="0"/>
          </a:p>
        </p:txBody>
      </p:sp>
      <p:sp>
        <p:nvSpPr>
          <p:cNvPr id="5" name="Content Placeholder 5"/>
          <p:cNvSpPr>
            <a:spLocks noGrp="1"/>
          </p:cNvSpPr>
          <p:nvPr>
            <p:ph sz="half" idx="2"/>
          </p:nvPr>
        </p:nvSpPr>
        <p:spPr>
          <a:xfrm>
            <a:off x="609600" y="4343400"/>
            <a:ext cx="8305800" cy="1371600"/>
          </a:xfrm>
        </p:spPr>
        <p:txBody>
          <a:bodyPr>
            <a:normAutofit/>
          </a:bodyPr>
          <a:lstStyle/>
          <a:p>
            <a:pPr>
              <a:buNone/>
            </a:pPr>
            <a:r>
              <a:rPr lang="en-US" dirty="0" smtClean="0"/>
              <a:t>Epoh009</a:t>
            </a:r>
            <a:r>
              <a:rPr lang="en-US" i="1" dirty="0" smtClean="0"/>
              <a:t>nnn</a:t>
            </a:r>
            <a:r>
              <a:rPr lang="en-US" dirty="0" smtClean="0"/>
              <a:t>.csv will have at the end of the file totals for the various types of records.  </a:t>
            </a:r>
            <a:endParaRPr lang="en-US" sz="4000" dirty="0"/>
          </a:p>
        </p:txBody>
      </p:sp>
      <p:grpSp>
        <p:nvGrpSpPr>
          <p:cNvPr id="3" name="Group 7"/>
          <p:cNvGrpSpPr/>
          <p:nvPr/>
        </p:nvGrpSpPr>
        <p:grpSpPr>
          <a:xfrm>
            <a:off x="609600" y="2514600"/>
            <a:ext cx="7772400" cy="1752600"/>
            <a:chOff x="990600" y="2819400"/>
            <a:chExt cx="6724650" cy="1066800"/>
          </a:xfrm>
        </p:grpSpPr>
        <p:pic>
          <p:nvPicPr>
            <p:cNvPr id="1026" name="Picture 2" descr="epoh009csvfileTotals"/>
            <p:cNvPicPr>
              <a:picLocks noChangeAspect="1" noChangeArrowheads="1"/>
            </p:cNvPicPr>
            <p:nvPr/>
          </p:nvPicPr>
          <p:blipFill>
            <a:blip r:embed="rId3" cstate="print"/>
            <a:srcRect/>
            <a:stretch>
              <a:fillRect/>
            </a:stretch>
          </p:blipFill>
          <p:spPr bwMode="auto">
            <a:xfrm>
              <a:off x="1143000" y="2819400"/>
              <a:ext cx="6572250" cy="1028700"/>
            </a:xfrm>
            <a:prstGeom prst="rect">
              <a:avLst/>
            </a:prstGeom>
            <a:noFill/>
            <a:ln w="9525">
              <a:noFill/>
              <a:miter lim="800000"/>
              <a:headEnd/>
              <a:tailEnd/>
            </a:ln>
          </p:spPr>
        </p:pic>
        <p:sp>
          <p:nvSpPr>
            <p:cNvPr id="7" name="Rounded Rectangle 6"/>
            <p:cNvSpPr/>
            <p:nvPr/>
          </p:nvSpPr>
          <p:spPr>
            <a:xfrm>
              <a:off x="990600" y="3276600"/>
              <a:ext cx="1143000" cy="6096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strips(downLeft)">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strips(downLeft)">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strips(downLeft)">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Focus for Today</a:t>
            </a:r>
            <a:endParaRPr lang="en-US" dirty="0"/>
          </a:p>
        </p:txBody>
      </p:sp>
      <p:sp>
        <p:nvSpPr>
          <p:cNvPr id="3" name="Content Placeholder 2"/>
          <p:cNvSpPr>
            <a:spLocks noGrp="1"/>
          </p:cNvSpPr>
          <p:nvPr>
            <p:ph idx="1"/>
          </p:nvPr>
        </p:nvSpPr>
        <p:spPr/>
        <p:txBody>
          <a:bodyPr/>
          <a:lstStyle/>
          <a:p>
            <a:r>
              <a:rPr lang="en-US" dirty="0" smtClean="0"/>
              <a:t>Detail the changes and updates in the Budget Prep process, due to the incorporation of ADP</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sp>
        <p:nvSpPr>
          <p:cNvPr id="10" name="Content Placeholder 2"/>
          <p:cNvSpPr>
            <a:spLocks noGrp="1"/>
          </p:cNvSpPr>
          <p:nvPr>
            <p:ph idx="1"/>
          </p:nvPr>
        </p:nvSpPr>
        <p:spPr>
          <a:xfrm>
            <a:off x="1981200" y="4038600"/>
            <a:ext cx="5257800" cy="1981200"/>
          </a:xfrm>
        </p:spPr>
        <p:txBody>
          <a:bodyPr>
            <a:normAutofit/>
          </a:bodyPr>
          <a:lstStyle/>
          <a:p>
            <a:pPr lvl="1"/>
            <a:r>
              <a:rPr lang="en-US" dirty="0" smtClean="0"/>
              <a:t>D  = Demographic</a:t>
            </a:r>
          </a:p>
          <a:p>
            <a:pPr lvl="1"/>
            <a:r>
              <a:rPr lang="en-US" dirty="0" smtClean="0"/>
              <a:t>J = Earnings Distribution rows</a:t>
            </a:r>
          </a:p>
          <a:p>
            <a:pPr lvl="1"/>
            <a:r>
              <a:rPr lang="en-US" dirty="0" smtClean="0"/>
              <a:t>H = Health record</a:t>
            </a:r>
          </a:p>
          <a:p>
            <a:pPr lvl="1"/>
            <a:r>
              <a:rPr lang="en-US" dirty="0" smtClean="0"/>
              <a:t>R = Retirement record</a:t>
            </a:r>
          </a:p>
          <a:p>
            <a:endParaRPr lang="en-US" dirty="0"/>
          </a:p>
        </p:txBody>
      </p:sp>
      <p:grpSp>
        <p:nvGrpSpPr>
          <p:cNvPr id="3" name="Group 5"/>
          <p:cNvGrpSpPr/>
          <p:nvPr/>
        </p:nvGrpSpPr>
        <p:grpSpPr>
          <a:xfrm>
            <a:off x="2819400" y="1524000"/>
            <a:ext cx="2819400" cy="2362200"/>
            <a:chOff x="2819400" y="1524000"/>
            <a:chExt cx="2286000" cy="1990725"/>
          </a:xfrm>
        </p:grpSpPr>
        <p:pic>
          <p:nvPicPr>
            <p:cNvPr id="2050" name="Picture 2" descr="epoh009csvfileRowCounts"/>
            <p:cNvPicPr>
              <a:picLocks noChangeAspect="1" noChangeArrowheads="1"/>
            </p:cNvPicPr>
            <p:nvPr/>
          </p:nvPicPr>
          <p:blipFill>
            <a:blip r:embed="rId3" cstate="print"/>
            <a:srcRect/>
            <a:stretch>
              <a:fillRect/>
            </a:stretch>
          </p:blipFill>
          <p:spPr bwMode="auto">
            <a:xfrm>
              <a:off x="2819400" y="1524000"/>
              <a:ext cx="2286000" cy="1990725"/>
            </a:xfrm>
            <a:prstGeom prst="rect">
              <a:avLst/>
            </a:prstGeom>
            <a:noFill/>
            <a:ln w="9525">
              <a:noFill/>
              <a:miter lim="800000"/>
              <a:headEnd/>
              <a:tailEnd/>
            </a:ln>
          </p:spPr>
        </p:pic>
        <p:sp>
          <p:nvSpPr>
            <p:cNvPr id="11" name="Rounded Rectangle 10"/>
            <p:cNvSpPr/>
            <p:nvPr/>
          </p:nvSpPr>
          <p:spPr>
            <a:xfrm>
              <a:off x="2895600" y="2590800"/>
              <a:ext cx="1676400" cy="7620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dissolve">
                                      <p:cBhvr>
                                        <p:cTn id="7" dur="500"/>
                                        <p:tgtEl>
                                          <p:spTgt spid="10">
                                            <p:txEl>
                                              <p:pRg st="0" end="0"/>
                                            </p:txEl>
                                          </p:spTgt>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0">
                                            <p:txEl>
                                              <p:pRg st="1" end="1"/>
                                            </p:txEl>
                                          </p:spTgt>
                                        </p:tgtEl>
                                        <p:attrNameLst>
                                          <p:attrName>style.visibility</p:attrName>
                                        </p:attrNameLst>
                                      </p:cBhvr>
                                      <p:to>
                                        <p:strVal val="visible"/>
                                      </p:to>
                                    </p:set>
                                    <p:animEffect transition="in" filter="dissolve">
                                      <p:cBhvr>
                                        <p:cTn id="10" dur="500"/>
                                        <p:tgtEl>
                                          <p:spTgt spid="10">
                                            <p:txEl>
                                              <p:pRg st="1" end="1"/>
                                            </p:txEl>
                                          </p:spTgt>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0">
                                            <p:txEl>
                                              <p:pRg st="2" end="2"/>
                                            </p:txEl>
                                          </p:spTgt>
                                        </p:tgtEl>
                                        <p:attrNameLst>
                                          <p:attrName>style.visibility</p:attrName>
                                        </p:attrNameLst>
                                      </p:cBhvr>
                                      <p:to>
                                        <p:strVal val="visible"/>
                                      </p:to>
                                    </p:set>
                                    <p:animEffect transition="in" filter="dissolve">
                                      <p:cBhvr>
                                        <p:cTn id="13" dur="500"/>
                                        <p:tgtEl>
                                          <p:spTgt spid="10">
                                            <p:txEl>
                                              <p:pRg st="2" end="2"/>
                                            </p:txEl>
                                          </p:spTgt>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0">
                                            <p:txEl>
                                              <p:pRg st="3" end="3"/>
                                            </p:txEl>
                                          </p:spTgt>
                                        </p:tgtEl>
                                        <p:attrNameLst>
                                          <p:attrName>style.visibility</p:attrName>
                                        </p:attrNameLst>
                                      </p:cBhvr>
                                      <p:to>
                                        <p:strVal val="visible"/>
                                      </p:to>
                                    </p:set>
                                    <p:animEffect transition="in" filter="dissolve">
                                      <p:cBhvr>
                                        <p:cTn id="16"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pic>
        <p:nvPicPr>
          <p:cNvPr id="2050" name="Picture 2" descr="epoh009csvfileRowCounts"/>
          <p:cNvPicPr>
            <a:picLocks noChangeAspect="1" noChangeArrowheads="1"/>
          </p:cNvPicPr>
          <p:nvPr/>
        </p:nvPicPr>
        <p:blipFill>
          <a:blip r:embed="rId3" cstate="print"/>
          <a:srcRect/>
          <a:stretch>
            <a:fillRect/>
          </a:stretch>
        </p:blipFill>
        <p:spPr bwMode="auto">
          <a:xfrm>
            <a:off x="5562600" y="1600200"/>
            <a:ext cx="2286000" cy="1752600"/>
          </a:xfrm>
          <a:prstGeom prst="rect">
            <a:avLst/>
          </a:prstGeom>
          <a:noFill/>
          <a:ln w="9525">
            <a:noFill/>
            <a:miter lim="800000"/>
            <a:headEnd/>
            <a:tailEnd/>
          </a:ln>
        </p:spPr>
      </p:pic>
      <p:sp>
        <p:nvSpPr>
          <p:cNvPr id="11" name="Rounded Rectangle 10"/>
          <p:cNvSpPr/>
          <p:nvPr/>
        </p:nvSpPr>
        <p:spPr>
          <a:xfrm>
            <a:off x="5715000" y="2514600"/>
            <a:ext cx="16764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 y="1524000"/>
            <a:ext cx="4572000" cy="923330"/>
          </a:xfrm>
          <a:prstGeom prst="rect">
            <a:avLst/>
          </a:prstGeom>
        </p:spPr>
        <p:txBody>
          <a:bodyPr>
            <a:spAutoFit/>
          </a:bodyPr>
          <a:lstStyle/>
          <a:p>
            <a:r>
              <a:rPr lang="en-US" dirty="0" smtClean="0"/>
              <a:t>Validate that the row counts for D, H, J and R agree with the Budgets HR/Payroll Load BORBU8HX.pdf file contents.</a:t>
            </a:r>
            <a:endParaRPr lang="en-US" dirty="0"/>
          </a:p>
        </p:txBody>
      </p:sp>
      <p:grpSp>
        <p:nvGrpSpPr>
          <p:cNvPr id="3" name="Group 8"/>
          <p:cNvGrpSpPr/>
          <p:nvPr/>
        </p:nvGrpSpPr>
        <p:grpSpPr>
          <a:xfrm>
            <a:off x="152400" y="3657600"/>
            <a:ext cx="7315200" cy="2667000"/>
            <a:chOff x="685800" y="3657600"/>
            <a:chExt cx="6581775" cy="2066925"/>
          </a:xfrm>
        </p:grpSpPr>
        <p:pic>
          <p:nvPicPr>
            <p:cNvPr id="3074" name="Picture 2" descr="D Records"/>
            <p:cNvPicPr>
              <a:picLocks noChangeAspect="1" noChangeArrowheads="1"/>
            </p:cNvPicPr>
            <p:nvPr/>
          </p:nvPicPr>
          <p:blipFill>
            <a:blip r:embed="rId4" cstate="print"/>
            <a:srcRect/>
            <a:stretch>
              <a:fillRect/>
            </a:stretch>
          </p:blipFill>
          <p:spPr bwMode="auto">
            <a:xfrm>
              <a:off x="685800" y="3657600"/>
              <a:ext cx="6581775" cy="2066925"/>
            </a:xfrm>
            <a:prstGeom prst="rect">
              <a:avLst/>
            </a:prstGeom>
            <a:noFill/>
            <a:ln w="9525">
              <a:noFill/>
              <a:miter lim="800000"/>
              <a:headEnd/>
              <a:tailEnd/>
            </a:ln>
          </p:spPr>
        </p:pic>
        <p:sp>
          <p:nvSpPr>
            <p:cNvPr id="13" name="Rounded Rectangle 12"/>
            <p:cNvSpPr/>
            <p:nvPr/>
          </p:nvSpPr>
          <p:spPr>
            <a:xfrm>
              <a:off x="990600" y="5334000"/>
              <a:ext cx="9906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Arrow Connector 11"/>
          <p:cNvCxnSpPr/>
          <p:nvPr/>
        </p:nvCxnSpPr>
        <p:spPr>
          <a:xfrm rot="10800000" flipV="1">
            <a:off x="1524000" y="2819400"/>
            <a:ext cx="5334000" cy="29718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pic>
        <p:nvPicPr>
          <p:cNvPr id="2050" name="Picture 2" descr="epoh009csvfileRowCounts"/>
          <p:cNvPicPr>
            <a:picLocks noChangeAspect="1" noChangeArrowheads="1"/>
          </p:cNvPicPr>
          <p:nvPr/>
        </p:nvPicPr>
        <p:blipFill>
          <a:blip r:embed="rId3" cstate="print"/>
          <a:srcRect/>
          <a:stretch>
            <a:fillRect/>
          </a:stretch>
        </p:blipFill>
        <p:spPr bwMode="auto">
          <a:xfrm>
            <a:off x="5562600" y="1600200"/>
            <a:ext cx="2286000" cy="1752600"/>
          </a:xfrm>
          <a:prstGeom prst="rect">
            <a:avLst/>
          </a:prstGeom>
          <a:noFill/>
          <a:ln w="9525">
            <a:noFill/>
            <a:miter lim="800000"/>
            <a:headEnd/>
            <a:tailEnd/>
          </a:ln>
        </p:spPr>
      </p:pic>
      <p:sp>
        <p:nvSpPr>
          <p:cNvPr id="11" name="Rounded Rectangle 10"/>
          <p:cNvSpPr/>
          <p:nvPr/>
        </p:nvSpPr>
        <p:spPr>
          <a:xfrm>
            <a:off x="5715000" y="2667000"/>
            <a:ext cx="16764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 y="1524000"/>
            <a:ext cx="4572000" cy="923330"/>
          </a:xfrm>
          <a:prstGeom prst="rect">
            <a:avLst/>
          </a:prstGeom>
        </p:spPr>
        <p:txBody>
          <a:bodyPr>
            <a:spAutoFit/>
          </a:bodyPr>
          <a:lstStyle/>
          <a:p>
            <a:r>
              <a:rPr lang="en-US" dirty="0" smtClean="0"/>
              <a:t>Validate that the row counts for D, H, J and R agree with the Budgets HR/Payroll Load BORBU8HX.pdf file contents.</a:t>
            </a:r>
            <a:endParaRPr lang="en-US" dirty="0"/>
          </a:p>
        </p:txBody>
      </p:sp>
      <p:grpSp>
        <p:nvGrpSpPr>
          <p:cNvPr id="3" name="Group 8"/>
          <p:cNvGrpSpPr/>
          <p:nvPr/>
        </p:nvGrpSpPr>
        <p:grpSpPr>
          <a:xfrm>
            <a:off x="0" y="3352800"/>
            <a:ext cx="5410200" cy="2133600"/>
            <a:chOff x="381000" y="3352800"/>
            <a:chExt cx="4848225" cy="1809750"/>
          </a:xfrm>
        </p:grpSpPr>
        <p:pic>
          <p:nvPicPr>
            <p:cNvPr id="4098" name="Picture 2" descr="H Records"/>
            <p:cNvPicPr>
              <a:picLocks noChangeAspect="1" noChangeArrowheads="1"/>
            </p:cNvPicPr>
            <p:nvPr/>
          </p:nvPicPr>
          <p:blipFill>
            <a:blip r:embed="rId4" cstate="print"/>
            <a:srcRect/>
            <a:stretch>
              <a:fillRect/>
            </a:stretch>
          </p:blipFill>
          <p:spPr bwMode="auto">
            <a:xfrm>
              <a:off x="381000" y="3352800"/>
              <a:ext cx="4848225" cy="1809750"/>
            </a:xfrm>
            <a:prstGeom prst="rect">
              <a:avLst/>
            </a:prstGeom>
            <a:noFill/>
            <a:ln w="9525">
              <a:noFill/>
              <a:miter lim="800000"/>
              <a:headEnd/>
              <a:tailEnd/>
            </a:ln>
          </p:spPr>
        </p:pic>
        <p:sp>
          <p:nvSpPr>
            <p:cNvPr id="13" name="Rounded Rectangle 12"/>
            <p:cNvSpPr/>
            <p:nvPr/>
          </p:nvSpPr>
          <p:spPr>
            <a:xfrm>
              <a:off x="2819400" y="4724400"/>
              <a:ext cx="9906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Arrow Connector 11"/>
          <p:cNvCxnSpPr>
            <a:stCxn id="11" idx="2"/>
          </p:cNvCxnSpPr>
          <p:nvPr/>
        </p:nvCxnSpPr>
        <p:spPr>
          <a:xfrm rot="5400000">
            <a:off x="4114800" y="2514600"/>
            <a:ext cx="1981200" cy="28956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JRecords"/>
          <p:cNvPicPr>
            <a:picLocks noChangeAspect="1" noChangeArrowheads="1"/>
          </p:cNvPicPr>
          <p:nvPr/>
        </p:nvPicPr>
        <p:blipFill>
          <a:blip r:embed="rId3" cstate="print"/>
          <a:srcRect/>
          <a:stretch>
            <a:fillRect/>
          </a:stretch>
        </p:blipFill>
        <p:spPr bwMode="auto">
          <a:xfrm>
            <a:off x="609600" y="2409825"/>
            <a:ext cx="3886199" cy="3836902"/>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pic>
        <p:nvPicPr>
          <p:cNvPr id="2050" name="Picture 2" descr="epoh009csvfileRowCounts"/>
          <p:cNvPicPr>
            <a:picLocks noChangeAspect="1" noChangeArrowheads="1"/>
          </p:cNvPicPr>
          <p:nvPr/>
        </p:nvPicPr>
        <p:blipFill>
          <a:blip r:embed="rId4" cstate="print"/>
          <a:srcRect/>
          <a:stretch>
            <a:fillRect/>
          </a:stretch>
        </p:blipFill>
        <p:spPr bwMode="auto">
          <a:xfrm>
            <a:off x="5562600" y="1600200"/>
            <a:ext cx="2286000" cy="1752600"/>
          </a:xfrm>
          <a:prstGeom prst="rect">
            <a:avLst/>
          </a:prstGeom>
          <a:noFill/>
          <a:ln w="9525">
            <a:noFill/>
            <a:miter lim="800000"/>
            <a:headEnd/>
            <a:tailEnd/>
          </a:ln>
        </p:spPr>
      </p:pic>
      <p:sp>
        <p:nvSpPr>
          <p:cNvPr id="11" name="Rounded Rectangle 10"/>
          <p:cNvSpPr/>
          <p:nvPr/>
        </p:nvSpPr>
        <p:spPr>
          <a:xfrm>
            <a:off x="5638800" y="2819400"/>
            <a:ext cx="16764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 y="1524000"/>
            <a:ext cx="4572000" cy="923330"/>
          </a:xfrm>
          <a:prstGeom prst="rect">
            <a:avLst/>
          </a:prstGeom>
        </p:spPr>
        <p:txBody>
          <a:bodyPr>
            <a:spAutoFit/>
          </a:bodyPr>
          <a:lstStyle/>
          <a:p>
            <a:r>
              <a:rPr lang="en-US" dirty="0" smtClean="0"/>
              <a:t>Validate that the row counts for D, H, J and R agree with the Budgets HR/Payroll Load BORBU8HX.pdf file contents.</a:t>
            </a:r>
            <a:endParaRPr lang="en-US" dirty="0"/>
          </a:p>
        </p:txBody>
      </p:sp>
      <p:cxnSp>
        <p:nvCxnSpPr>
          <p:cNvPr id="12" name="Straight Arrow Connector 11"/>
          <p:cNvCxnSpPr/>
          <p:nvPr/>
        </p:nvCxnSpPr>
        <p:spPr>
          <a:xfrm rot="10800000" flipV="1">
            <a:off x="2133600" y="3124200"/>
            <a:ext cx="4267200" cy="28194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1143000" y="5943600"/>
            <a:ext cx="9906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pic>
        <p:nvPicPr>
          <p:cNvPr id="2050" name="Picture 2" descr="epoh009csvfileRowCounts"/>
          <p:cNvPicPr>
            <a:picLocks noChangeAspect="1" noChangeArrowheads="1"/>
          </p:cNvPicPr>
          <p:nvPr/>
        </p:nvPicPr>
        <p:blipFill>
          <a:blip r:embed="rId3" cstate="print"/>
          <a:srcRect/>
          <a:stretch>
            <a:fillRect/>
          </a:stretch>
        </p:blipFill>
        <p:spPr bwMode="auto">
          <a:xfrm>
            <a:off x="5562600" y="1600200"/>
            <a:ext cx="2286000" cy="1752600"/>
          </a:xfrm>
          <a:prstGeom prst="rect">
            <a:avLst/>
          </a:prstGeom>
          <a:noFill/>
          <a:ln w="9525">
            <a:noFill/>
            <a:miter lim="800000"/>
            <a:headEnd/>
            <a:tailEnd/>
          </a:ln>
        </p:spPr>
      </p:pic>
      <p:sp>
        <p:nvSpPr>
          <p:cNvPr id="11" name="Rounded Rectangle 10"/>
          <p:cNvSpPr/>
          <p:nvPr/>
        </p:nvSpPr>
        <p:spPr>
          <a:xfrm>
            <a:off x="5638800" y="2971800"/>
            <a:ext cx="16764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 y="1524000"/>
            <a:ext cx="4572000" cy="923330"/>
          </a:xfrm>
          <a:prstGeom prst="rect">
            <a:avLst/>
          </a:prstGeom>
        </p:spPr>
        <p:txBody>
          <a:bodyPr>
            <a:spAutoFit/>
          </a:bodyPr>
          <a:lstStyle/>
          <a:p>
            <a:r>
              <a:rPr lang="en-US" dirty="0" smtClean="0"/>
              <a:t>Validate that the row counts for D, H, J and R agree with the Budgets HR/Payroll Load BORBU8HX.pdf file contents.</a:t>
            </a:r>
            <a:endParaRPr lang="en-US" dirty="0"/>
          </a:p>
        </p:txBody>
      </p:sp>
      <p:grpSp>
        <p:nvGrpSpPr>
          <p:cNvPr id="3" name="Group 8"/>
          <p:cNvGrpSpPr/>
          <p:nvPr/>
        </p:nvGrpSpPr>
        <p:grpSpPr>
          <a:xfrm>
            <a:off x="381000" y="3276600"/>
            <a:ext cx="4953000" cy="2057400"/>
            <a:chOff x="381000" y="3276600"/>
            <a:chExt cx="4591050" cy="1914525"/>
          </a:xfrm>
        </p:grpSpPr>
        <p:pic>
          <p:nvPicPr>
            <p:cNvPr id="6146" name="Picture 2" descr="R Records"/>
            <p:cNvPicPr>
              <a:picLocks noChangeAspect="1" noChangeArrowheads="1"/>
            </p:cNvPicPr>
            <p:nvPr/>
          </p:nvPicPr>
          <p:blipFill>
            <a:blip r:embed="rId4" cstate="print"/>
            <a:srcRect/>
            <a:stretch>
              <a:fillRect/>
            </a:stretch>
          </p:blipFill>
          <p:spPr bwMode="auto">
            <a:xfrm>
              <a:off x="381000" y="3276600"/>
              <a:ext cx="4591050" cy="1914525"/>
            </a:xfrm>
            <a:prstGeom prst="rect">
              <a:avLst/>
            </a:prstGeom>
            <a:noFill/>
            <a:ln w="9525">
              <a:noFill/>
              <a:miter lim="800000"/>
              <a:headEnd/>
              <a:tailEnd/>
            </a:ln>
          </p:spPr>
        </p:pic>
        <p:sp>
          <p:nvSpPr>
            <p:cNvPr id="13" name="Rounded Rectangle 12"/>
            <p:cNvSpPr/>
            <p:nvPr/>
          </p:nvSpPr>
          <p:spPr>
            <a:xfrm>
              <a:off x="1066800" y="4648200"/>
              <a:ext cx="990600" cy="304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2" name="Straight Arrow Connector 11"/>
          <p:cNvCxnSpPr/>
          <p:nvPr/>
        </p:nvCxnSpPr>
        <p:spPr>
          <a:xfrm rot="10800000" flipV="1">
            <a:off x="2133600" y="3276600"/>
            <a:ext cx="4114800" cy="15240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Tracefile"/>
          <p:cNvPicPr>
            <a:picLocks noChangeAspect="1" noChangeArrowheads="1"/>
          </p:cNvPicPr>
          <p:nvPr/>
        </p:nvPicPr>
        <p:blipFill>
          <a:blip r:embed="rId3" cstate="print"/>
          <a:srcRect/>
          <a:stretch>
            <a:fillRect/>
          </a:stretch>
        </p:blipFill>
        <p:spPr bwMode="auto">
          <a:xfrm>
            <a:off x="1143000" y="2667000"/>
            <a:ext cx="4219575" cy="280987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pic>
        <p:nvPicPr>
          <p:cNvPr id="2050" name="Picture 2" descr="epoh009csvfileRowCounts"/>
          <p:cNvPicPr>
            <a:picLocks noChangeAspect="1" noChangeArrowheads="1"/>
          </p:cNvPicPr>
          <p:nvPr/>
        </p:nvPicPr>
        <p:blipFill>
          <a:blip r:embed="rId4" cstate="print"/>
          <a:srcRect/>
          <a:stretch>
            <a:fillRect/>
          </a:stretch>
        </p:blipFill>
        <p:spPr bwMode="auto">
          <a:xfrm>
            <a:off x="5562600" y="1600200"/>
            <a:ext cx="2286000" cy="1752600"/>
          </a:xfrm>
          <a:prstGeom prst="rect">
            <a:avLst/>
          </a:prstGeom>
          <a:noFill/>
          <a:ln w="9525">
            <a:noFill/>
            <a:miter lim="800000"/>
            <a:headEnd/>
            <a:tailEnd/>
          </a:ln>
        </p:spPr>
      </p:pic>
      <p:sp>
        <p:nvSpPr>
          <p:cNvPr id="11" name="Rounded Rectangle 10"/>
          <p:cNvSpPr/>
          <p:nvPr/>
        </p:nvSpPr>
        <p:spPr>
          <a:xfrm>
            <a:off x="5638800" y="2438400"/>
            <a:ext cx="1676400" cy="8382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 y="1524000"/>
            <a:ext cx="4572000" cy="923330"/>
          </a:xfrm>
          <a:prstGeom prst="rect">
            <a:avLst/>
          </a:prstGeom>
        </p:spPr>
        <p:txBody>
          <a:bodyPr>
            <a:spAutoFit/>
          </a:bodyPr>
          <a:lstStyle/>
          <a:p>
            <a:r>
              <a:rPr lang="en-US" dirty="0" smtClean="0"/>
              <a:t>Verify row counts with data contained in the Trace File from Budget Prep against the epoh009</a:t>
            </a:r>
            <a:r>
              <a:rPr lang="en-US" i="1" dirty="0" smtClean="0"/>
              <a:t>nnn</a:t>
            </a:r>
            <a:r>
              <a:rPr lang="en-US" dirty="0" smtClean="0"/>
              <a:t>.csv.  </a:t>
            </a:r>
            <a:endParaRPr lang="en-US" dirty="0"/>
          </a:p>
        </p:txBody>
      </p:sp>
      <p:cxnSp>
        <p:nvCxnSpPr>
          <p:cNvPr id="12" name="Straight Arrow Connector 11"/>
          <p:cNvCxnSpPr>
            <a:stCxn id="11" idx="1"/>
          </p:cNvCxnSpPr>
          <p:nvPr/>
        </p:nvCxnSpPr>
        <p:spPr>
          <a:xfrm rot="10800000" flipV="1">
            <a:off x="3810000" y="2857500"/>
            <a:ext cx="1828800" cy="3429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3" name="Rounded Rectangle 12"/>
          <p:cNvSpPr/>
          <p:nvPr/>
        </p:nvSpPr>
        <p:spPr>
          <a:xfrm>
            <a:off x="990600" y="2819400"/>
            <a:ext cx="2743200" cy="6858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sp>
        <p:nvSpPr>
          <p:cNvPr id="6" name="Rectangle 5"/>
          <p:cNvSpPr/>
          <p:nvPr/>
        </p:nvSpPr>
        <p:spPr>
          <a:xfrm>
            <a:off x="762000" y="1905000"/>
            <a:ext cx="7620000" cy="369332"/>
          </a:xfrm>
          <a:prstGeom prst="rect">
            <a:avLst/>
          </a:prstGeom>
        </p:spPr>
        <p:txBody>
          <a:bodyPr wrap="square">
            <a:spAutoFit/>
          </a:bodyPr>
          <a:lstStyle/>
          <a:p>
            <a:r>
              <a:rPr lang="en-US" dirty="0" smtClean="0"/>
              <a:t>Sum columns for Annual Rate and Position Budget in the epoh009_</a:t>
            </a:r>
            <a:r>
              <a:rPr lang="en-US" i="1" dirty="0" smtClean="0"/>
              <a:t>nnn</a:t>
            </a:r>
            <a:r>
              <a:rPr lang="en-US" dirty="0" smtClean="0"/>
              <a:t>.csv file</a:t>
            </a:r>
            <a:endParaRPr lang="en-US" dirty="0"/>
          </a:p>
        </p:txBody>
      </p:sp>
      <p:grpSp>
        <p:nvGrpSpPr>
          <p:cNvPr id="3" name="Group 6"/>
          <p:cNvGrpSpPr/>
          <p:nvPr/>
        </p:nvGrpSpPr>
        <p:grpSpPr>
          <a:xfrm>
            <a:off x="228600" y="2743200"/>
            <a:ext cx="7924800" cy="2438400"/>
            <a:chOff x="1066800" y="2743200"/>
            <a:chExt cx="6572250" cy="1666875"/>
          </a:xfrm>
        </p:grpSpPr>
        <p:pic>
          <p:nvPicPr>
            <p:cNvPr id="9218" name="Picture 2" descr="009SumTotals"/>
            <p:cNvPicPr>
              <a:picLocks noChangeAspect="1" noChangeArrowheads="1"/>
            </p:cNvPicPr>
            <p:nvPr/>
          </p:nvPicPr>
          <p:blipFill>
            <a:blip r:embed="rId3" cstate="print"/>
            <a:srcRect/>
            <a:stretch>
              <a:fillRect/>
            </a:stretch>
          </p:blipFill>
          <p:spPr bwMode="auto">
            <a:xfrm>
              <a:off x="1066800" y="2895600"/>
              <a:ext cx="6572250" cy="1514475"/>
            </a:xfrm>
            <a:prstGeom prst="rect">
              <a:avLst/>
            </a:prstGeom>
            <a:noFill/>
            <a:ln w="9525">
              <a:noFill/>
              <a:miter lim="800000"/>
              <a:headEnd/>
              <a:tailEnd/>
            </a:ln>
          </p:spPr>
        </p:pic>
        <p:sp>
          <p:nvSpPr>
            <p:cNvPr id="11" name="Rounded Rectangle 10"/>
            <p:cNvSpPr/>
            <p:nvPr/>
          </p:nvSpPr>
          <p:spPr>
            <a:xfrm>
              <a:off x="5791200" y="2743200"/>
              <a:ext cx="1676400" cy="1295400"/>
            </a:xfrm>
            <a:prstGeom prst="round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to Validate Load into Budget Prep</a:t>
            </a:r>
            <a:endParaRPr lang="en-US" dirty="0"/>
          </a:p>
        </p:txBody>
      </p:sp>
      <p:sp>
        <p:nvSpPr>
          <p:cNvPr id="6" name="Rectangle 5"/>
          <p:cNvSpPr/>
          <p:nvPr/>
        </p:nvSpPr>
        <p:spPr>
          <a:xfrm>
            <a:off x="228600" y="1371600"/>
            <a:ext cx="8610600" cy="1200329"/>
          </a:xfrm>
          <a:prstGeom prst="rect">
            <a:avLst/>
          </a:prstGeom>
        </p:spPr>
        <p:txBody>
          <a:bodyPr wrap="square">
            <a:spAutoFit/>
          </a:bodyPr>
          <a:lstStyle/>
          <a:p>
            <a:r>
              <a:rPr lang="en-US" dirty="0" smtClean="0"/>
              <a:t>Validate that the epoh009_</a:t>
            </a:r>
            <a:r>
              <a:rPr lang="en-US" i="1" dirty="0" smtClean="0"/>
              <a:t>nnn</a:t>
            </a:r>
            <a:r>
              <a:rPr lang="en-US" dirty="0" smtClean="0"/>
              <a:t>.csv Summed columns for Annual Rate and Position Budget equal the Budgets HR/Payroll Load BORBU8HX .</a:t>
            </a:r>
            <a:r>
              <a:rPr lang="en-US" dirty="0" err="1" smtClean="0"/>
              <a:t>pdf</a:t>
            </a:r>
            <a:r>
              <a:rPr lang="en-US" dirty="0" smtClean="0"/>
              <a:t> file for ADP  D  RECORDS INSERT INTO BUD_PSB_BOR report for columns TOTAL ANNUAL SALARY ($) and TOTAL POSITION BUDGET ($).</a:t>
            </a:r>
            <a:endParaRPr lang="en-US" dirty="0"/>
          </a:p>
        </p:txBody>
      </p:sp>
      <p:pic>
        <p:nvPicPr>
          <p:cNvPr id="8195" name="Picture 3" descr="009SumTotals"/>
          <p:cNvPicPr>
            <a:picLocks noChangeAspect="1" noChangeArrowheads="1"/>
          </p:cNvPicPr>
          <p:nvPr/>
        </p:nvPicPr>
        <p:blipFill>
          <a:blip r:embed="rId3" cstate="print"/>
          <a:srcRect/>
          <a:stretch>
            <a:fillRect/>
          </a:stretch>
        </p:blipFill>
        <p:spPr bwMode="auto">
          <a:xfrm>
            <a:off x="1676400" y="2362200"/>
            <a:ext cx="6572250" cy="1514475"/>
          </a:xfrm>
          <a:prstGeom prst="rect">
            <a:avLst/>
          </a:prstGeom>
          <a:noFill/>
          <a:ln w="9525">
            <a:noFill/>
            <a:miter lim="800000"/>
            <a:headEnd/>
            <a:tailEnd/>
          </a:ln>
        </p:spPr>
      </p:pic>
      <p:pic>
        <p:nvPicPr>
          <p:cNvPr id="8196" name="Picture 4" descr="D Records"/>
          <p:cNvPicPr>
            <a:picLocks noChangeAspect="1" noChangeArrowheads="1"/>
          </p:cNvPicPr>
          <p:nvPr/>
        </p:nvPicPr>
        <p:blipFill>
          <a:blip r:embed="rId4" cstate="print"/>
          <a:srcRect/>
          <a:stretch>
            <a:fillRect/>
          </a:stretch>
        </p:blipFill>
        <p:spPr bwMode="auto">
          <a:xfrm>
            <a:off x="457200" y="3657600"/>
            <a:ext cx="6581775" cy="2066925"/>
          </a:xfrm>
          <a:prstGeom prst="rect">
            <a:avLst/>
          </a:prstGeom>
          <a:noFill/>
          <a:ln w="9525">
            <a:noFill/>
            <a:miter lim="800000"/>
            <a:headEnd/>
            <a:tailEnd/>
          </a:ln>
        </p:spPr>
      </p:pic>
      <p:sp>
        <p:nvSpPr>
          <p:cNvPr id="8197" name="Rectangle 5"/>
          <p:cNvSpPr>
            <a:spLocks noChangeArrowheads="1"/>
          </p:cNvSpPr>
          <p:nvPr/>
        </p:nvSpPr>
        <p:spPr bwMode="auto">
          <a:xfrm>
            <a:off x="6667500" y="3200400"/>
            <a:ext cx="571500" cy="190500"/>
          </a:xfrm>
          <a:prstGeom prst="rect">
            <a:avLst/>
          </a:prstGeom>
          <a:noFill/>
          <a:ln w="28575" algn="ctr">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cxnSp>
        <p:nvCxnSpPr>
          <p:cNvPr id="8198" name="AutoShape 6"/>
          <p:cNvCxnSpPr>
            <a:cxnSpLocks noChangeShapeType="1"/>
          </p:cNvCxnSpPr>
          <p:nvPr/>
        </p:nvCxnSpPr>
        <p:spPr bwMode="auto">
          <a:xfrm rot="10800000" flipV="1">
            <a:off x="3810000" y="3390900"/>
            <a:ext cx="3095626" cy="2019300"/>
          </a:xfrm>
          <a:prstGeom prst="straightConnector1">
            <a:avLst/>
          </a:prstGeom>
          <a:noFill/>
          <a:ln w="9525">
            <a:solidFill>
              <a:srgbClr val="FF0000"/>
            </a:solidFill>
            <a:round/>
            <a:headEnd/>
            <a:tailEnd type="triangle" w="med" len="med"/>
          </a:ln>
          <a:effectLst/>
        </p:spPr>
      </p:cxnSp>
      <p:sp>
        <p:nvSpPr>
          <p:cNvPr id="8199" name="Rectangle 7"/>
          <p:cNvSpPr>
            <a:spLocks noChangeArrowheads="1"/>
          </p:cNvSpPr>
          <p:nvPr/>
        </p:nvSpPr>
        <p:spPr bwMode="auto">
          <a:xfrm>
            <a:off x="7239000" y="3200400"/>
            <a:ext cx="571500" cy="190500"/>
          </a:xfrm>
          <a:prstGeom prst="rect">
            <a:avLst/>
          </a:prstGeom>
          <a:noFill/>
          <a:ln w="28575" algn="ctr">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8200" name="Rectangle 8"/>
          <p:cNvSpPr>
            <a:spLocks noChangeArrowheads="1"/>
          </p:cNvSpPr>
          <p:nvPr/>
        </p:nvSpPr>
        <p:spPr bwMode="auto">
          <a:xfrm>
            <a:off x="2962275" y="5400675"/>
            <a:ext cx="828675" cy="190500"/>
          </a:xfrm>
          <a:prstGeom prst="rect">
            <a:avLst/>
          </a:prstGeom>
          <a:noFill/>
          <a:ln w="28575" algn="ctr">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sp>
        <p:nvSpPr>
          <p:cNvPr id="8201" name="Rectangle 9"/>
          <p:cNvSpPr>
            <a:spLocks noChangeArrowheads="1"/>
          </p:cNvSpPr>
          <p:nvPr/>
        </p:nvSpPr>
        <p:spPr bwMode="auto">
          <a:xfrm>
            <a:off x="5334000" y="5400675"/>
            <a:ext cx="828675" cy="190500"/>
          </a:xfrm>
          <a:prstGeom prst="rect">
            <a:avLst/>
          </a:prstGeom>
          <a:noFill/>
          <a:ln w="28575" algn="ctr">
            <a:solidFill>
              <a:srgbClr val="FF0000"/>
            </a:solidFill>
            <a:miter lim="800000"/>
            <a:headEnd/>
            <a:tailEnd/>
          </a:ln>
          <a:effectLst/>
        </p:spPr>
        <p:txBody>
          <a:bodyPr vert="horz" wrap="square" lIns="91440" tIns="45720" rIns="91440" bIns="45720" numCol="1" anchor="t" anchorCtr="0" compatLnSpc="1">
            <a:prstTxWarp prst="textNoShape">
              <a:avLst/>
            </a:prstTxWarp>
          </a:bodyPr>
          <a:lstStyle/>
          <a:p>
            <a:endParaRPr lang="en-US"/>
          </a:p>
        </p:txBody>
      </p:sp>
      <p:cxnSp>
        <p:nvCxnSpPr>
          <p:cNvPr id="8202" name="AutoShape 10"/>
          <p:cNvCxnSpPr>
            <a:cxnSpLocks noChangeShapeType="1"/>
            <a:stCxn id="8199" idx="2"/>
          </p:cNvCxnSpPr>
          <p:nvPr/>
        </p:nvCxnSpPr>
        <p:spPr bwMode="auto">
          <a:xfrm rot="5400000">
            <a:off x="5824538" y="3700462"/>
            <a:ext cx="2009775" cy="1390650"/>
          </a:xfrm>
          <a:prstGeom prst="straightConnector1">
            <a:avLst/>
          </a:prstGeom>
          <a:noFill/>
          <a:ln w="9525">
            <a:solidFill>
              <a:srgbClr val="FF0000"/>
            </a:solidFill>
            <a:round/>
            <a:headEnd/>
            <a:tailEnd type="triangle" w="med" len="med"/>
          </a:ln>
          <a:effectLst/>
        </p:spPr>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How data is loaded in EV5 at conclusion of Budget Prep process</a:t>
            </a:r>
            <a:endParaRPr lang="en-US" sz="3200" dirty="0"/>
          </a:p>
        </p:txBody>
      </p:sp>
      <p:sp>
        <p:nvSpPr>
          <p:cNvPr id="12" name="Rectangle 11"/>
          <p:cNvSpPr/>
          <p:nvPr/>
        </p:nvSpPr>
        <p:spPr>
          <a:xfrm>
            <a:off x="381000" y="1600200"/>
            <a:ext cx="7848600" cy="1323439"/>
          </a:xfrm>
          <a:prstGeom prst="rect">
            <a:avLst/>
          </a:prstGeom>
        </p:spPr>
        <p:txBody>
          <a:bodyPr wrap="square">
            <a:spAutoFit/>
          </a:bodyPr>
          <a:lstStyle/>
          <a:p>
            <a:pPr algn="ctr"/>
            <a:r>
              <a:rPr lang="en-US" sz="4000" dirty="0" smtClean="0"/>
              <a:t>Two processes load the Budget Prep data into EV5</a:t>
            </a:r>
            <a:endParaRPr lang="en-US" sz="4000" dirty="0"/>
          </a:p>
        </p:txBody>
      </p:sp>
      <p:sp>
        <p:nvSpPr>
          <p:cNvPr id="13" name="Rectangle 12"/>
          <p:cNvSpPr/>
          <p:nvPr/>
        </p:nvSpPr>
        <p:spPr>
          <a:xfrm>
            <a:off x="990600" y="3505200"/>
            <a:ext cx="6248400" cy="1077218"/>
          </a:xfrm>
          <a:prstGeom prst="rect">
            <a:avLst/>
          </a:prstGeom>
        </p:spPr>
        <p:txBody>
          <a:bodyPr wrap="square">
            <a:spAutoFit/>
          </a:bodyPr>
          <a:lstStyle/>
          <a:p>
            <a:r>
              <a:rPr lang="en-US" sz="3200" dirty="0" smtClean="0"/>
              <a:t>Epxp001 – Loads into a work table</a:t>
            </a:r>
          </a:p>
          <a:p>
            <a:r>
              <a:rPr lang="en-US" sz="3200" dirty="0" smtClean="0"/>
              <a:t>Epbp011 – Inserts data rows in EV5</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strips(downLeft)">
                                      <p:cBhvr>
                                        <p:cTn id="7" dur="500"/>
                                        <p:tgtEl>
                                          <p:spTgt spid="1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13">
                                            <p:txEl>
                                              <p:pRg st="1" end="1"/>
                                            </p:txEl>
                                          </p:spTgt>
                                        </p:tgtEl>
                                        <p:attrNameLst>
                                          <p:attrName>style.visibility</p:attrName>
                                        </p:attrNameLst>
                                      </p:cBhvr>
                                      <p:to>
                                        <p:strVal val="visible"/>
                                      </p:to>
                                    </p:set>
                                    <p:animEffect transition="in" filter="strips(downLeft)">
                                      <p:cBhvr>
                                        <p:cTn id="1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How data is loaded in EV5 at conclusion of Budget Prep process</a:t>
            </a:r>
            <a:endParaRPr lang="en-US" sz="3200" dirty="0"/>
          </a:p>
        </p:txBody>
      </p:sp>
      <p:sp>
        <p:nvSpPr>
          <p:cNvPr id="6" name="Rectangle 5"/>
          <p:cNvSpPr/>
          <p:nvPr/>
        </p:nvSpPr>
        <p:spPr>
          <a:xfrm>
            <a:off x="533400" y="1600200"/>
            <a:ext cx="8229600" cy="2062103"/>
          </a:xfrm>
          <a:prstGeom prst="rect">
            <a:avLst/>
          </a:prstGeom>
        </p:spPr>
        <p:txBody>
          <a:bodyPr wrap="square">
            <a:spAutoFit/>
          </a:bodyPr>
          <a:lstStyle/>
          <a:p>
            <a:r>
              <a:rPr lang="en-US" sz="3200" dirty="0" smtClean="0"/>
              <a:t>The file epxp001</a:t>
            </a:r>
            <a:r>
              <a:rPr lang="en-US" sz="3200" i="1" dirty="0" smtClean="0"/>
              <a:t>nnn</a:t>
            </a:r>
            <a:r>
              <a:rPr lang="en-US" sz="3200" dirty="0" smtClean="0"/>
              <a:t>.txt generated from the Budget Prep module needs to be uploaded into the EV5 Report Outputs directory for the epxp001 process to locate the file for import. </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Review the entire Budget Prep process from start to finish</a:t>
            </a:r>
          </a:p>
          <a:p>
            <a:r>
              <a:rPr lang="en-US" dirty="0" smtClean="0"/>
              <a:t>Identify how ADP has been incorporated into the Budget Prep Process</a:t>
            </a:r>
          </a:p>
          <a:p>
            <a:r>
              <a:rPr lang="en-US" dirty="0" smtClean="0"/>
              <a:t>Define how Budget Prep files are created in EV5</a:t>
            </a:r>
          </a:p>
          <a:p>
            <a:r>
              <a:rPr lang="en-US" dirty="0" smtClean="0"/>
              <a:t>Identify how data is loaded in EV5 at the conclusion of the Budget Prep process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Loading the epxp001nnn.txt into EV5</a:t>
            </a:r>
            <a:endParaRPr lang="en-US" sz="3200" dirty="0"/>
          </a:p>
        </p:txBody>
      </p:sp>
      <p:pic>
        <p:nvPicPr>
          <p:cNvPr id="10242" name="Picture 2"/>
          <p:cNvPicPr>
            <a:picLocks noChangeAspect="1" noChangeArrowheads="1"/>
          </p:cNvPicPr>
          <p:nvPr/>
        </p:nvPicPr>
        <p:blipFill>
          <a:blip r:embed="rId3" cstate="print"/>
          <a:srcRect/>
          <a:stretch>
            <a:fillRect/>
          </a:stretch>
        </p:blipFill>
        <p:spPr bwMode="auto">
          <a:xfrm>
            <a:off x="1676400" y="2286000"/>
            <a:ext cx="5891003" cy="4418013"/>
          </a:xfrm>
          <a:prstGeom prst="rect">
            <a:avLst/>
          </a:prstGeom>
          <a:noFill/>
          <a:ln w="9525">
            <a:noFill/>
            <a:miter lim="800000"/>
            <a:headEnd/>
            <a:tailEnd/>
          </a:ln>
        </p:spPr>
      </p:pic>
      <p:sp>
        <p:nvSpPr>
          <p:cNvPr id="11" name="Rectangle 10"/>
          <p:cNvSpPr/>
          <p:nvPr/>
        </p:nvSpPr>
        <p:spPr>
          <a:xfrm>
            <a:off x="685800" y="1600200"/>
            <a:ext cx="7620000" cy="646331"/>
          </a:xfrm>
          <a:prstGeom prst="rect">
            <a:avLst/>
          </a:prstGeom>
        </p:spPr>
        <p:txBody>
          <a:bodyPr wrap="square">
            <a:spAutoFit/>
          </a:bodyPr>
          <a:lstStyle/>
          <a:p>
            <a:r>
              <a:rPr lang="en-US" dirty="0" smtClean="0"/>
              <a:t>Within EV5 click the File Upload icon  from the Process Bar in the upper right hand corner of the EV5 window</a:t>
            </a:r>
            <a:endParaRPr lang="en-US" dirty="0"/>
          </a:p>
        </p:txBody>
      </p:sp>
      <p:pic>
        <p:nvPicPr>
          <p:cNvPr id="10249" name="Picture 9" descr="ProcessBar"/>
          <p:cNvPicPr>
            <a:picLocks noChangeAspect="1" noChangeArrowheads="1"/>
          </p:cNvPicPr>
          <p:nvPr/>
        </p:nvPicPr>
        <p:blipFill>
          <a:blip r:embed="rId4" cstate="print"/>
          <a:srcRect/>
          <a:stretch>
            <a:fillRect/>
          </a:stretch>
        </p:blipFill>
        <p:spPr bwMode="auto">
          <a:xfrm>
            <a:off x="5334000" y="3810000"/>
            <a:ext cx="1587500" cy="381000"/>
          </a:xfrm>
          <a:prstGeom prst="rect">
            <a:avLst/>
          </a:prstGeom>
          <a:noFill/>
          <a:ln w="9525">
            <a:noFill/>
            <a:miter lim="800000"/>
            <a:headEnd/>
            <a:tailEnd/>
          </a:ln>
        </p:spPr>
      </p:pic>
      <p:cxnSp>
        <p:nvCxnSpPr>
          <p:cNvPr id="25" name="Straight Arrow Connector 24"/>
          <p:cNvCxnSpPr/>
          <p:nvPr/>
        </p:nvCxnSpPr>
        <p:spPr>
          <a:xfrm rot="5400000">
            <a:off x="6515100" y="2857500"/>
            <a:ext cx="1219200" cy="685800"/>
          </a:xfrm>
          <a:prstGeom prst="straightConnector1">
            <a:avLst/>
          </a:prstGeom>
          <a:ln w="25400">
            <a:solidFill>
              <a:srgbClr val="FF0000"/>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6" name="Oval 25"/>
          <p:cNvSpPr/>
          <p:nvPr/>
        </p:nvSpPr>
        <p:spPr>
          <a:xfrm>
            <a:off x="6400800" y="3810000"/>
            <a:ext cx="6096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Loading the epxp001nnn.txt into EV5</a:t>
            </a:r>
            <a:endParaRPr lang="en-US" sz="3200" dirty="0"/>
          </a:p>
        </p:txBody>
      </p:sp>
      <p:sp>
        <p:nvSpPr>
          <p:cNvPr id="11" name="Rectangle 10"/>
          <p:cNvSpPr/>
          <p:nvPr/>
        </p:nvSpPr>
        <p:spPr>
          <a:xfrm>
            <a:off x="685800" y="1600200"/>
            <a:ext cx="7620000" cy="369332"/>
          </a:xfrm>
          <a:prstGeom prst="rect">
            <a:avLst/>
          </a:prstGeom>
        </p:spPr>
        <p:txBody>
          <a:bodyPr wrap="square">
            <a:spAutoFit/>
          </a:bodyPr>
          <a:lstStyle/>
          <a:p>
            <a:r>
              <a:rPr lang="en-US" dirty="0" smtClean="0"/>
              <a:t>Select the location where the epxp001</a:t>
            </a:r>
            <a:r>
              <a:rPr lang="en-US" i="1" dirty="0" smtClean="0"/>
              <a:t>nnn</a:t>
            </a:r>
            <a:r>
              <a:rPr lang="en-US" dirty="0" smtClean="0"/>
              <a:t>.txt was stored. </a:t>
            </a:r>
            <a:endParaRPr lang="en-US" dirty="0"/>
          </a:p>
        </p:txBody>
      </p:sp>
      <p:pic>
        <p:nvPicPr>
          <p:cNvPr id="54274" name="Picture 2" descr="FileUploadBox"/>
          <p:cNvPicPr>
            <a:picLocks noChangeAspect="1" noChangeArrowheads="1"/>
          </p:cNvPicPr>
          <p:nvPr/>
        </p:nvPicPr>
        <p:blipFill>
          <a:blip r:embed="rId3" cstate="print"/>
          <a:srcRect/>
          <a:stretch>
            <a:fillRect/>
          </a:stretch>
        </p:blipFill>
        <p:spPr bwMode="auto">
          <a:xfrm>
            <a:off x="990600" y="2133600"/>
            <a:ext cx="4838700" cy="4029075"/>
          </a:xfrm>
          <a:prstGeom prst="rect">
            <a:avLst/>
          </a:prstGeom>
          <a:noFill/>
          <a:ln w="9525">
            <a:noFill/>
            <a:miter lim="800000"/>
            <a:headEnd/>
            <a:tailEnd/>
          </a:ln>
        </p:spPr>
      </p:pic>
      <p:sp>
        <p:nvSpPr>
          <p:cNvPr id="9" name="Rectangle 8"/>
          <p:cNvSpPr/>
          <p:nvPr/>
        </p:nvSpPr>
        <p:spPr>
          <a:xfrm>
            <a:off x="6248400" y="3505200"/>
            <a:ext cx="2057400" cy="1200329"/>
          </a:xfrm>
          <a:prstGeom prst="rect">
            <a:avLst/>
          </a:prstGeom>
        </p:spPr>
        <p:txBody>
          <a:bodyPr wrap="square">
            <a:spAutoFit/>
          </a:bodyPr>
          <a:lstStyle/>
          <a:p>
            <a:r>
              <a:rPr lang="en-US" dirty="0" smtClean="0"/>
              <a:t>Use the </a:t>
            </a:r>
            <a:r>
              <a:rPr lang="en-US" dirty="0" smtClean="0">
                <a:sym typeface="Wingdings 3"/>
              </a:rPr>
              <a:t></a:t>
            </a:r>
            <a:r>
              <a:rPr lang="en-US" dirty="0" smtClean="0"/>
              <a:t> for Destination to select User Directory.</a:t>
            </a:r>
            <a:endParaRPr lang="en-US" dirty="0"/>
          </a:p>
        </p:txBody>
      </p:sp>
      <p:cxnSp>
        <p:nvCxnSpPr>
          <p:cNvPr id="10" name="Straight Arrow Connector 9"/>
          <p:cNvCxnSpPr/>
          <p:nvPr/>
        </p:nvCxnSpPr>
        <p:spPr>
          <a:xfrm>
            <a:off x="2286000" y="1981200"/>
            <a:ext cx="1904206" cy="610394"/>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3810000" y="2819400"/>
            <a:ext cx="12954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rot="5400000">
            <a:off x="5448300" y="4686300"/>
            <a:ext cx="990600" cy="6096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324600" y="5029200"/>
            <a:ext cx="2057400" cy="646331"/>
          </a:xfrm>
          <a:prstGeom prst="rect">
            <a:avLst/>
          </a:prstGeom>
        </p:spPr>
        <p:txBody>
          <a:bodyPr wrap="square">
            <a:spAutoFit/>
          </a:bodyPr>
          <a:lstStyle/>
          <a:p>
            <a:r>
              <a:rPr lang="en-US" dirty="0" smtClean="0"/>
              <a:t>Click the Upload button</a:t>
            </a:r>
            <a:endParaRPr lang="en-US" dirty="0"/>
          </a:p>
        </p:txBody>
      </p:sp>
      <p:cxnSp>
        <p:nvCxnSpPr>
          <p:cNvPr id="19" name="Straight Arrow Connector 18"/>
          <p:cNvCxnSpPr/>
          <p:nvPr/>
        </p:nvCxnSpPr>
        <p:spPr>
          <a:xfrm rot="10800000" flipV="1">
            <a:off x="5029200" y="5562600"/>
            <a:ext cx="1219200" cy="3048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Left)">
                                      <p:cBhvr>
                                        <p:cTn id="7" dur="500"/>
                                        <p:tgtEl>
                                          <p:spTgt spid="9"/>
                                        </p:tgtEl>
                                      </p:cBhvr>
                                    </p:animEffect>
                                  </p:childTnLst>
                                </p:cTn>
                              </p:par>
                              <p:par>
                                <p:cTn id="8" presetID="18" presetClass="entr" presetSubtype="12"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strips(downLeft)">
                                      <p:cBhvr>
                                        <p:cTn id="10" dur="500"/>
                                        <p:tgtEl>
                                          <p:spTgt spid="15"/>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trips(downLeft)">
                                      <p:cBhvr>
                                        <p:cTn id="15" dur="500"/>
                                        <p:tgtEl>
                                          <p:spTgt spid="18"/>
                                        </p:tgtEl>
                                      </p:cBhvr>
                                    </p:animEffect>
                                  </p:childTnLst>
                                </p:cTn>
                              </p:par>
                              <p:par>
                                <p:cTn id="16" presetID="18" presetClass="entr" presetSubtype="12"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strips(downLeft)">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Loading the epxp001nnn.txt into EV5</a:t>
            </a:r>
            <a:endParaRPr lang="en-US" sz="3200" dirty="0"/>
          </a:p>
        </p:txBody>
      </p:sp>
      <p:sp>
        <p:nvSpPr>
          <p:cNvPr id="11" name="Rectangle 10"/>
          <p:cNvSpPr/>
          <p:nvPr/>
        </p:nvSpPr>
        <p:spPr>
          <a:xfrm>
            <a:off x="685800" y="1600200"/>
            <a:ext cx="7620000" cy="369332"/>
          </a:xfrm>
          <a:prstGeom prst="rect">
            <a:avLst/>
          </a:prstGeom>
        </p:spPr>
        <p:txBody>
          <a:bodyPr wrap="square">
            <a:spAutoFit/>
          </a:bodyPr>
          <a:lstStyle/>
          <a:p>
            <a:r>
              <a:rPr lang="en-US" dirty="0" smtClean="0"/>
              <a:t>Validate the load is successful.  </a:t>
            </a:r>
            <a:endParaRPr lang="en-US" dirty="0"/>
          </a:p>
        </p:txBody>
      </p:sp>
      <p:pic>
        <p:nvPicPr>
          <p:cNvPr id="55298" name="Picture 2" descr="FileUploadStatusBox"/>
          <p:cNvPicPr>
            <a:picLocks noChangeAspect="1" noChangeArrowheads="1"/>
          </p:cNvPicPr>
          <p:nvPr/>
        </p:nvPicPr>
        <p:blipFill>
          <a:blip r:embed="rId3" cstate="print"/>
          <a:srcRect/>
          <a:stretch>
            <a:fillRect/>
          </a:stretch>
        </p:blipFill>
        <p:spPr bwMode="auto">
          <a:xfrm>
            <a:off x="1371600" y="2133600"/>
            <a:ext cx="5715000" cy="3810000"/>
          </a:xfrm>
          <a:prstGeom prst="rect">
            <a:avLst/>
          </a:prstGeom>
          <a:noFill/>
          <a:ln w="9525">
            <a:noFill/>
            <a:miter lim="800000"/>
            <a:headEnd/>
            <a:tailEnd/>
          </a:ln>
        </p:spPr>
      </p:pic>
      <p:cxnSp>
        <p:nvCxnSpPr>
          <p:cNvPr id="10" name="Straight Arrow Connector 9"/>
          <p:cNvCxnSpPr/>
          <p:nvPr/>
        </p:nvCxnSpPr>
        <p:spPr>
          <a:xfrm rot="5400000">
            <a:off x="2438400" y="2209800"/>
            <a:ext cx="1143000" cy="533400"/>
          </a:xfrm>
          <a:prstGeom prst="straightConnector1">
            <a:avLst/>
          </a:prstGeom>
          <a:ln w="34925" cmpd="sng">
            <a:solidFill>
              <a:srgbClr val="FF0000"/>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143000" y="2895600"/>
            <a:ext cx="1828800" cy="6858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Loading the epxp001nnn.txt into EV5</a:t>
            </a:r>
            <a:endParaRPr lang="en-US" sz="3200" dirty="0"/>
          </a:p>
        </p:txBody>
      </p:sp>
      <p:sp>
        <p:nvSpPr>
          <p:cNvPr id="11" name="Rectangle 10"/>
          <p:cNvSpPr/>
          <p:nvPr/>
        </p:nvSpPr>
        <p:spPr>
          <a:xfrm>
            <a:off x="685800" y="1600200"/>
            <a:ext cx="7620000" cy="369332"/>
          </a:xfrm>
          <a:prstGeom prst="rect">
            <a:avLst/>
          </a:prstGeom>
        </p:spPr>
        <p:txBody>
          <a:bodyPr wrap="square">
            <a:spAutoFit/>
          </a:bodyPr>
          <a:lstStyle/>
          <a:p>
            <a:r>
              <a:rPr lang="en-US" dirty="0" smtClean="0"/>
              <a:t>You will now see the file in the Report Outputs in EV5.  </a:t>
            </a:r>
            <a:endParaRPr lang="en-US" dirty="0"/>
          </a:p>
        </p:txBody>
      </p:sp>
      <p:pic>
        <p:nvPicPr>
          <p:cNvPr id="56322" name="Picture 2" descr="epxp001570txtRO"/>
          <p:cNvPicPr>
            <a:picLocks noChangeAspect="1" noChangeArrowheads="1"/>
          </p:cNvPicPr>
          <p:nvPr/>
        </p:nvPicPr>
        <p:blipFill>
          <a:blip r:embed="rId3" cstate="print"/>
          <a:srcRect/>
          <a:stretch>
            <a:fillRect/>
          </a:stretch>
        </p:blipFill>
        <p:spPr bwMode="auto">
          <a:xfrm>
            <a:off x="1752600" y="2362200"/>
            <a:ext cx="5067300" cy="2619375"/>
          </a:xfrm>
          <a:prstGeom prst="rect">
            <a:avLst/>
          </a:prstGeom>
          <a:noFill/>
          <a:ln w="9525">
            <a:noFill/>
            <a:miter lim="800000"/>
            <a:headEnd/>
            <a:tailEnd/>
          </a:ln>
        </p:spPr>
      </p:pic>
      <p:sp>
        <p:nvSpPr>
          <p:cNvPr id="14" name="Oval 13"/>
          <p:cNvSpPr/>
          <p:nvPr/>
        </p:nvSpPr>
        <p:spPr>
          <a:xfrm>
            <a:off x="1371600" y="3200400"/>
            <a:ext cx="22860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38200" y="5334000"/>
            <a:ext cx="7620000" cy="369332"/>
          </a:xfrm>
          <a:prstGeom prst="rect">
            <a:avLst/>
          </a:prstGeom>
        </p:spPr>
        <p:txBody>
          <a:bodyPr wrap="square">
            <a:spAutoFit/>
          </a:bodyPr>
          <a:lstStyle/>
          <a:p>
            <a:r>
              <a:rPr lang="en-US" dirty="0" smtClean="0"/>
              <a:t>You can now run the epxp001 to load the Budget Prep data into the Work table.  </a:t>
            </a:r>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Navigating to HR Salary Worktable (Epxp001)</a:t>
            </a:r>
            <a:endParaRPr lang="en-US" sz="3200" dirty="0"/>
          </a:p>
        </p:txBody>
      </p:sp>
      <p:sp>
        <p:nvSpPr>
          <p:cNvPr id="8" name="Rectangle 7"/>
          <p:cNvSpPr/>
          <p:nvPr/>
        </p:nvSpPr>
        <p:spPr>
          <a:xfrm>
            <a:off x="762000" y="1752600"/>
            <a:ext cx="7620000" cy="646331"/>
          </a:xfrm>
          <a:prstGeom prst="rect">
            <a:avLst/>
          </a:prstGeom>
        </p:spPr>
        <p:txBody>
          <a:bodyPr wrap="square">
            <a:spAutoFit/>
          </a:bodyPr>
          <a:lstStyle/>
          <a:p>
            <a:r>
              <a:rPr lang="en-US" dirty="0" smtClean="0"/>
              <a:t>To load the Budget Prep data into the Work table you need to navigate to the process in the Planning &amp; Analysis Functional Group.  </a:t>
            </a:r>
            <a:endParaRPr lang="en-US" dirty="0"/>
          </a:p>
        </p:txBody>
      </p:sp>
      <p:grpSp>
        <p:nvGrpSpPr>
          <p:cNvPr id="3" name="Group 5"/>
          <p:cNvGrpSpPr/>
          <p:nvPr/>
        </p:nvGrpSpPr>
        <p:grpSpPr>
          <a:xfrm>
            <a:off x="2514600" y="2667000"/>
            <a:ext cx="3810000" cy="2362200"/>
            <a:chOff x="3124200" y="3124200"/>
            <a:chExt cx="2609850" cy="1562100"/>
          </a:xfrm>
        </p:grpSpPr>
        <p:pic>
          <p:nvPicPr>
            <p:cNvPr id="1026" name="Picture 2" descr="epxp001Navi"/>
            <p:cNvPicPr>
              <a:picLocks noChangeAspect="1" noChangeArrowheads="1"/>
            </p:cNvPicPr>
            <p:nvPr/>
          </p:nvPicPr>
          <p:blipFill>
            <a:blip r:embed="rId3" cstate="print"/>
            <a:srcRect/>
            <a:stretch>
              <a:fillRect/>
            </a:stretch>
          </p:blipFill>
          <p:spPr bwMode="auto">
            <a:xfrm>
              <a:off x="3124200" y="3124200"/>
              <a:ext cx="2609850" cy="1562100"/>
            </a:xfrm>
            <a:prstGeom prst="rect">
              <a:avLst/>
            </a:prstGeom>
            <a:noFill/>
            <a:ln w="9525">
              <a:noFill/>
              <a:miter lim="800000"/>
              <a:headEnd/>
              <a:tailEnd/>
            </a:ln>
          </p:spPr>
        </p:pic>
        <p:sp>
          <p:nvSpPr>
            <p:cNvPr id="14" name="Oval 13"/>
            <p:cNvSpPr/>
            <p:nvPr/>
          </p:nvSpPr>
          <p:spPr>
            <a:xfrm>
              <a:off x="3200400" y="4191000"/>
              <a:ext cx="22860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Executing HR Salary Worktable (Epxp001)</a:t>
            </a:r>
            <a:endParaRPr lang="en-US" sz="3200" dirty="0"/>
          </a:p>
        </p:txBody>
      </p:sp>
      <p:sp>
        <p:nvSpPr>
          <p:cNvPr id="8" name="Rectangle 7"/>
          <p:cNvSpPr/>
          <p:nvPr/>
        </p:nvSpPr>
        <p:spPr>
          <a:xfrm>
            <a:off x="914400" y="1600200"/>
            <a:ext cx="7620000" cy="369332"/>
          </a:xfrm>
          <a:prstGeom prst="rect">
            <a:avLst/>
          </a:prstGeom>
        </p:spPr>
        <p:txBody>
          <a:bodyPr wrap="square">
            <a:spAutoFit/>
          </a:bodyPr>
          <a:lstStyle/>
          <a:p>
            <a:r>
              <a:rPr lang="en-US" dirty="0" smtClean="0"/>
              <a:t>Run the process in Run Report Only mode first.  </a:t>
            </a:r>
            <a:endParaRPr lang="en-US" dirty="0"/>
          </a:p>
        </p:txBody>
      </p:sp>
      <p:grpSp>
        <p:nvGrpSpPr>
          <p:cNvPr id="3" name="Group 5"/>
          <p:cNvGrpSpPr/>
          <p:nvPr/>
        </p:nvGrpSpPr>
        <p:grpSpPr>
          <a:xfrm>
            <a:off x="914400" y="2057400"/>
            <a:ext cx="6743700" cy="4095750"/>
            <a:chOff x="1447800" y="2438400"/>
            <a:chExt cx="6210300" cy="3714750"/>
          </a:xfrm>
        </p:grpSpPr>
        <p:pic>
          <p:nvPicPr>
            <p:cNvPr id="2050" name="Picture 2" descr="epxp001panel"/>
            <p:cNvPicPr>
              <a:picLocks noChangeAspect="1" noChangeArrowheads="1"/>
            </p:cNvPicPr>
            <p:nvPr/>
          </p:nvPicPr>
          <p:blipFill>
            <a:blip r:embed="rId3" cstate="print"/>
            <a:srcRect/>
            <a:stretch>
              <a:fillRect/>
            </a:stretch>
          </p:blipFill>
          <p:spPr bwMode="auto">
            <a:xfrm>
              <a:off x="1447800" y="2438400"/>
              <a:ext cx="6210300" cy="3714750"/>
            </a:xfrm>
            <a:prstGeom prst="rect">
              <a:avLst/>
            </a:prstGeom>
            <a:noFill/>
            <a:ln w="9525">
              <a:noFill/>
              <a:miter lim="800000"/>
              <a:headEnd/>
              <a:tailEnd/>
            </a:ln>
          </p:spPr>
        </p:pic>
        <p:sp>
          <p:nvSpPr>
            <p:cNvPr id="14" name="Oval 13"/>
            <p:cNvSpPr/>
            <p:nvPr/>
          </p:nvSpPr>
          <p:spPr>
            <a:xfrm>
              <a:off x="1524000" y="3200400"/>
              <a:ext cx="1524000" cy="38100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Executing HR Salary Worktable (Epxp001)</a:t>
            </a:r>
            <a:endParaRPr lang="en-US" sz="3200" dirty="0"/>
          </a:p>
        </p:txBody>
      </p:sp>
      <p:sp>
        <p:nvSpPr>
          <p:cNvPr id="8" name="Rectangle 7"/>
          <p:cNvSpPr/>
          <p:nvPr/>
        </p:nvSpPr>
        <p:spPr>
          <a:xfrm>
            <a:off x="914400" y="1600200"/>
            <a:ext cx="7620000" cy="369332"/>
          </a:xfrm>
          <a:prstGeom prst="rect">
            <a:avLst/>
          </a:prstGeom>
        </p:spPr>
        <p:txBody>
          <a:bodyPr wrap="square">
            <a:spAutoFit/>
          </a:bodyPr>
          <a:lstStyle/>
          <a:p>
            <a:r>
              <a:rPr lang="en-US" dirty="0" smtClean="0"/>
              <a:t>Epxp001 will produce a .</a:t>
            </a:r>
            <a:r>
              <a:rPr lang="en-US" dirty="0" err="1" smtClean="0"/>
              <a:t>csv</a:t>
            </a:r>
            <a:r>
              <a:rPr lang="en-US" dirty="0" smtClean="0"/>
              <a:t>, .log, .</a:t>
            </a:r>
            <a:r>
              <a:rPr lang="en-US" dirty="0" err="1" smtClean="0"/>
              <a:t>lis</a:t>
            </a:r>
            <a:r>
              <a:rPr lang="en-US" dirty="0" smtClean="0"/>
              <a:t> and .</a:t>
            </a:r>
            <a:r>
              <a:rPr lang="en-US" dirty="0" err="1" smtClean="0"/>
              <a:t>dat</a:t>
            </a:r>
            <a:r>
              <a:rPr lang="en-US" dirty="0" smtClean="0"/>
              <a:t> file.</a:t>
            </a:r>
            <a:endParaRPr lang="en-US" dirty="0"/>
          </a:p>
        </p:txBody>
      </p:sp>
      <p:grpSp>
        <p:nvGrpSpPr>
          <p:cNvPr id="3" name="Group 5"/>
          <p:cNvGrpSpPr/>
          <p:nvPr/>
        </p:nvGrpSpPr>
        <p:grpSpPr>
          <a:xfrm>
            <a:off x="1066800" y="2286000"/>
            <a:ext cx="6858000" cy="3810000"/>
            <a:chOff x="2057400" y="2895600"/>
            <a:chExt cx="5067300" cy="2619375"/>
          </a:xfrm>
        </p:grpSpPr>
        <p:pic>
          <p:nvPicPr>
            <p:cNvPr id="3074" name="Picture 2" descr="epxp001RO"/>
            <p:cNvPicPr>
              <a:picLocks noChangeAspect="1" noChangeArrowheads="1"/>
            </p:cNvPicPr>
            <p:nvPr/>
          </p:nvPicPr>
          <p:blipFill>
            <a:blip r:embed="rId3" cstate="print"/>
            <a:srcRect/>
            <a:stretch>
              <a:fillRect/>
            </a:stretch>
          </p:blipFill>
          <p:spPr bwMode="auto">
            <a:xfrm>
              <a:off x="2057400" y="2895600"/>
              <a:ext cx="5067300" cy="2619375"/>
            </a:xfrm>
            <a:prstGeom prst="rect">
              <a:avLst/>
            </a:prstGeom>
            <a:noFill/>
            <a:ln w="9525">
              <a:noFill/>
              <a:miter lim="800000"/>
              <a:headEnd/>
              <a:tailEnd/>
            </a:ln>
          </p:spPr>
        </p:pic>
        <p:sp>
          <p:nvSpPr>
            <p:cNvPr id="7" name="Rectangle 6"/>
            <p:cNvSpPr/>
            <p:nvPr/>
          </p:nvSpPr>
          <p:spPr>
            <a:xfrm>
              <a:off x="2057400" y="3810000"/>
              <a:ext cx="1981200" cy="762000"/>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Validating HR Salary Worktable (Epxp001)</a:t>
            </a:r>
            <a:endParaRPr lang="en-US" sz="3200" dirty="0"/>
          </a:p>
        </p:txBody>
      </p:sp>
      <p:sp>
        <p:nvSpPr>
          <p:cNvPr id="8" name="Rectangle 7"/>
          <p:cNvSpPr/>
          <p:nvPr/>
        </p:nvSpPr>
        <p:spPr>
          <a:xfrm>
            <a:off x="914400" y="1600200"/>
            <a:ext cx="7620000" cy="923330"/>
          </a:xfrm>
          <a:prstGeom prst="rect">
            <a:avLst/>
          </a:prstGeom>
        </p:spPr>
        <p:txBody>
          <a:bodyPr wrap="square">
            <a:spAutoFit/>
          </a:bodyPr>
          <a:lstStyle/>
          <a:p>
            <a:r>
              <a:rPr lang="en-US" dirty="0" smtClean="0"/>
              <a:t>Comparison of the Epxp001.lis report can be made against the Schedule G-1 that is produced in the Budget Prep module.   The report is in the same format as the G-1.</a:t>
            </a:r>
            <a:endParaRPr lang="en-US" dirty="0"/>
          </a:p>
        </p:txBody>
      </p:sp>
      <p:pic>
        <p:nvPicPr>
          <p:cNvPr id="4098" name="Picture 2" descr="epxp001lis"/>
          <p:cNvPicPr>
            <a:picLocks noChangeAspect="1" noChangeArrowheads="1"/>
          </p:cNvPicPr>
          <p:nvPr/>
        </p:nvPicPr>
        <p:blipFill>
          <a:blip r:embed="rId3" cstate="print"/>
          <a:srcRect/>
          <a:stretch>
            <a:fillRect/>
          </a:stretch>
        </p:blipFill>
        <p:spPr bwMode="auto">
          <a:xfrm>
            <a:off x="1524000" y="2590800"/>
            <a:ext cx="6572250" cy="3629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Validating HR Salary Worktable (Epxp001)</a:t>
            </a:r>
            <a:endParaRPr lang="en-US" sz="3200" dirty="0"/>
          </a:p>
        </p:txBody>
      </p:sp>
      <p:sp>
        <p:nvSpPr>
          <p:cNvPr id="8" name="Rectangle 7"/>
          <p:cNvSpPr/>
          <p:nvPr/>
        </p:nvSpPr>
        <p:spPr>
          <a:xfrm>
            <a:off x="914400" y="1600200"/>
            <a:ext cx="7620000" cy="646331"/>
          </a:xfrm>
          <a:prstGeom prst="rect">
            <a:avLst/>
          </a:prstGeom>
        </p:spPr>
        <p:txBody>
          <a:bodyPr wrap="square">
            <a:spAutoFit/>
          </a:bodyPr>
          <a:lstStyle/>
          <a:p>
            <a:pPr lvl="0"/>
            <a:r>
              <a:rPr lang="en-US" dirty="0" smtClean="0"/>
              <a:t>The last page of the epxp001.lis lists the totals for the report along with the record count.  These totals can be compared with the Schedule G-1 Totals.</a:t>
            </a:r>
          </a:p>
        </p:txBody>
      </p:sp>
      <p:pic>
        <p:nvPicPr>
          <p:cNvPr id="5122" name="Picture 2" descr="epxp001lisTotals"/>
          <p:cNvPicPr>
            <a:picLocks noChangeAspect="1" noChangeArrowheads="1"/>
          </p:cNvPicPr>
          <p:nvPr/>
        </p:nvPicPr>
        <p:blipFill>
          <a:blip r:embed="rId3" cstate="print"/>
          <a:srcRect/>
          <a:stretch>
            <a:fillRect/>
          </a:stretch>
        </p:blipFill>
        <p:spPr bwMode="auto">
          <a:xfrm>
            <a:off x="1440416" y="2743200"/>
            <a:ext cx="5798584" cy="3431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Validating HR Salary Worktable (Epxp001)</a:t>
            </a:r>
            <a:endParaRPr lang="en-US" sz="3200" dirty="0"/>
          </a:p>
        </p:txBody>
      </p:sp>
      <p:sp>
        <p:nvSpPr>
          <p:cNvPr id="8" name="Rectangle 7"/>
          <p:cNvSpPr/>
          <p:nvPr/>
        </p:nvSpPr>
        <p:spPr>
          <a:xfrm>
            <a:off x="914400" y="1600200"/>
            <a:ext cx="7620000" cy="1384995"/>
          </a:xfrm>
          <a:prstGeom prst="rect">
            <a:avLst/>
          </a:prstGeom>
        </p:spPr>
        <p:txBody>
          <a:bodyPr wrap="square">
            <a:spAutoFit/>
          </a:bodyPr>
          <a:lstStyle/>
          <a:p>
            <a:pPr lvl="0"/>
            <a:r>
              <a:rPr lang="en-US" sz="2800" dirty="0" smtClean="0"/>
              <a:t>The epxp001_</a:t>
            </a:r>
            <a:r>
              <a:rPr lang="en-US" sz="2800" i="1" dirty="0" smtClean="0"/>
              <a:t>nnnyyy-xx-xxxx.xx.xx.</a:t>
            </a:r>
            <a:r>
              <a:rPr lang="en-US" sz="2800" dirty="0" smtClean="0"/>
              <a:t>.</a:t>
            </a:r>
            <a:r>
              <a:rPr lang="en-US" sz="2800" dirty="0" err="1" smtClean="0"/>
              <a:t>csv</a:t>
            </a:r>
            <a:r>
              <a:rPr lang="en-US" sz="2800" dirty="0" smtClean="0"/>
              <a:t> provides the same data as the .</a:t>
            </a:r>
            <a:r>
              <a:rPr lang="en-US" sz="2800" dirty="0" err="1" smtClean="0"/>
              <a:t>lis</a:t>
            </a:r>
            <a:r>
              <a:rPr lang="en-US" sz="2800" dirty="0" smtClean="0"/>
              <a:t> but allows you to open in EXCEL to sort and sum. </a:t>
            </a:r>
            <a:endParaRPr lang="en-US" sz="2800" dirty="0"/>
          </a:p>
        </p:txBody>
      </p:sp>
      <p:sp>
        <p:nvSpPr>
          <p:cNvPr id="7169" name="Rectangle 1"/>
          <p:cNvSpPr>
            <a:spLocks noChangeArrowheads="1"/>
          </p:cNvSpPr>
          <p:nvPr/>
        </p:nvSpPr>
        <p:spPr bwMode="auto">
          <a:xfrm>
            <a:off x="914400" y="3429000"/>
            <a:ext cx="75438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sng" strike="noStrike" cap="none" normalizeH="0" baseline="0" dirty="0" smtClean="0">
                <a:ln>
                  <a:noFill/>
                </a:ln>
                <a:solidFill>
                  <a:schemeClr val="tx1"/>
                </a:solidFill>
                <a:effectLst/>
                <a:latin typeface="Arial" pitchFamily="34" charset="0"/>
                <a:ea typeface="Times New Roman" pitchFamily="18" charset="0"/>
              </a:rPr>
              <a:t>Validation Tip: </a:t>
            </a:r>
            <a:endParaRPr kumimoji="0" lang="en-US" sz="24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rPr>
              <a:t>Comparison of this file can be made against the queries in the Budget Prep module. </a:t>
            </a:r>
            <a:endParaRPr kumimoji="0" lang="en-US" sz="2400" b="0" i="0" u="none" strike="noStrike" cap="none" normalizeH="0" baseline="0" dirty="0" smtClean="0">
              <a:ln>
                <a:noFill/>
              </a:ln>
              <a:solidFill>
                <a:schemeClr val="tx1"/>
              </a:solidFill>
              <a:effectLst/>
              <a:latin typeface="Arial" pitchFamily="34" charset="0"/>
            </a:endParaRPr>
          </a:p>
        </p:txBody>
      </p:sp>
      <p:sp>
        <p:nvSpPr>
          <p:cNvPr id="6" name="Rectangle 5"/>
          <p:cNvSpPr/>
          <p:nvPr/>
        </p:nvSpPr>
        <p:spPr>
          <a:xfrm>
            <a:off x="990600" y="4953000"/>
            <a:ext cx="7391400" cy="1200329"/>
          </a:xfrm>
          <a:prstGeom prst="rect">
            <a:avLst/>
          </a:prstGeom>
        </p:spPr>
        <p:txBody>
          <a:bodyPr wrap="square">
            <a:spAutoFit/>
          </a:bodyPr>
          <a:lstStyle/>
          <a:p>
            <a:r>
              <a:rPr lang="en-US" sz="2400" b="1" u="sng" dirty="0" smtClean="0">
                <a:latin typeface="Arial" pitchFamily="34" charset="0"/>
                <a:ea typeface="Times New Roman" pitchFamily="18" charset="0"/>
              </a:rPr>
              <a:t>Note</a:t>
            </a:r>
            <a:r>
              <a:rPr lang="en-US" sz="2400" dirty="0" smtClean="0">
                <a:latin typeface="Arial" pitchFamily="34" charset="0"/>
                <a:ea typeface="Times New Roman" pitchFamily="18" charset="0"/>
              </a:rPr>
              <a:t>:   A later session will be provided to give information on validation of the data being loaded into EV5. </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Effect transition="in" filter="dissolve">
                                      <p:cBhvr>
                                        <p:cTn id="7" dur="500"/>
                                        <p:tgtEl>
                                          <p:spTgt spid="716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Detail the changes in loading information from ADP for Personal Services budget data</a:t>
            </a:r>
          </a:p>
          <a:p>
            <a:r>
              <a:rPr lang="en-US" dirty="0" smtClean="0"/>
              <a:t>Identify the changes in exporting information from Budget Prep module to ADP</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Correcting HR Salary Worktable (Epxp001)</a:t>
            </a:r>
            <a:endParaRPr lang="en-US" sz="3200" dirty="0"/>
          </a:p>
        </p:txBody>
      </p:sp>
      <p:sp>
        <p:nvSpPr>
          <p:cNvPr id="8" name="Rectangle 7"/>
          <p:cNvSpPr/>
          <p:nvPr/>
        </p:nvSpPr>
        <p:spPr>
          <a:xfrm>
            <a:off x="914400" y="1600200"/>
            <a:ext cx="7620000" cy="4401205"/>
          </a:xfrm>
          <a:prstGeom prst="rect">
            <a:avLst/>
          </a:prstGeom>
        </p:spPr>
        <p:txBody>
          <a:bodyPr wrap="square">
            <a:spAutoFit/>
          </a:bodyPr>
          <a:lstStyle/>
          <a:p>
            <a:pPr lvl="0"/>
            <a:r>
              <a:rPr lang="en-US" sz="2800" dirty="0" smtClean="0"/>
              <a:t>Incorrect data within the data loaded into the worktable will need to be corrected in the Budget Prep module. </a:t>
            </a:r>
          </a:p>
          <a:p>
            <a:pPr lvl="0"/>
            <a:endParaRPr lang="en-US" sz="2800" dirty="0" smtClean="0"/>
          </a:p>
          <a:p>
            <a:pPr lvl="0"/>
            <a:r>
              <a:rPr lang="en-US" sz="2800" dirty="0" smtClean="0"/>
              <a:t>The export will be performed again and loaded into the work table.  </a:t>
            </a:r>
          </a:p>
          <a:p>
            <a:pPr lvl="0"/>
            <a:endParaRPr lang="en-US" sz="2800" dirty="0" smtClean="0"/>
          </a:p>
          <a:p>
            <a:pPr lvl="0"/>
            <a:r>
              <a:rPr lang="en-US" sz="2800" dirty="0" smtClean="0"/>
              <a:t>The export and load can be performed as many times as needed as long as you haven’t identified the export as the “Final” from Budget Prep.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dissolv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dissolve">
                                      <p:cBhvr>
                                        <p:cTn id="1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Final Export from Budget Prep</a:t>
            </a:r>
            <a:endParaRPr lang="en-US" sz="3200" dirty="0"/>
          </a:p>
        </p:txBody>
      </p:sp>
      <p:sp>
        <p:nvSpPr>
          <p:cNvPr id="8" name="Rectangle 7"/>
          <p:cNvSpPr/>
          <p:nvPr/>
        </p:nvSpPr>
        <p:spPr>
          <a:xfrm>
            <a:off x="914400" y="1600200"/>
            <a:ext cx="7620000" cy="1384995"/>
          </a:xfrm>
          <a:prstGeom prst="rect">
            <a:avLst/>
          </a:prstGeom>
        </p:spPr>
        <p:txBody>
          <a:bodyPr wrap="square">
            <a:spAutoFit/>
          </a:bodyPr>
          <a:lstStyle/>
          <a:p>
            <a:pPr lvl="0"/>
            <a:r>
              <a:rPr lang="en-US" sz="2800" dirty="0" smtClean="0"/>
              <a:t>On the “Final” export you will load (epxp001) the file once more as Run Report Only to validate the data is correct.  </a:t>
            </a:r>
            <a:endParaRPr lang="en-US" sz="2800" dirty="0"/>
          </a:p>
        </p:txBody>
      </p:sp>
      <p:sp>
        <p:nvSpPr>
          <p:cNvPr id="4" name="Rectangle 3"/>
          <p:cNvSpPr/>
          <p:nvPr/>
        </p:nvSpPr>
        <p:spPr>
          <a:xfrm>
            <a:off x="914400" y="3124200"/>
            <a:ext cx="7620000" cy="1384995"/>
          </a:xfrm>
          <a:prstGeom prst="rect">
            <a:avLst/>
          </a:prstGeom>
        </p:spPr>
        <p:txBody>
          <a:bodyPr wrap="square">
            <a:spAutoFit/>
          </a:bodyPr>
          <a:lstStyle/>
          <a:p>
            <a:pPr lvl="0"/>
            <a:r>
              <a:rPr lang="en-US" sz="2800" dirty="0" smtClean="0"/>
              <a:t>Run epxp001 in Run Report and Update the Database to load the data into the work table to create the rows to insert into EV5 </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a:t>
            </a:r>
            <a:endParaRPr lang="en-US" sz="3200" dirty="0"/>
          </a:p>
        </p:txBody>
      </p:sp>
      <p:sp>
        <p:nvSpPr>
          <p:cNvPr id="8" name="Rectangle 7"/>
          <p:cNvSpPr/>
          <p:nvPr/>
        </p:nvSpPr>
        <p:spPr>
          <a:xfrm>
            <a:off x="914400" y="1600200"/>
            <a:ext cx="7620000" cy="1384995"/>
          </a:xfrm>
          <a:prstGeom prst="rect">
            <a:avLst/>
          </a:prstGeom>
        </p:spPr>
        <p:txBody>
          <a:bodyPr wrap="square">
            <a:spAutoFit/>
          </a:bodyPr>
          <a:lstStyle/>
          <a:p>
            <a:pPr lvl="0"/>
            <a:r>
              <a:rPr lang="en-US" sz="2800" dirty="0" smtClean="0"/>
              <a:t>Budget Load (epbh011) will create the rows to insert into Position Management and Employee Data rows</a:t>
            </a:r>
            <a:endParaRPr lang="en-US" sz="28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Navigation to Budget Load (epbh011)</a:t>
            </a:r>
            <a:endParaRPr lang="en-US" sz="3200" dirty="0"/>
          </a:p>
        </p:txBody>
      </p:sp>
      <p:grpSp>
        <p:nvGrpSpPr>
          <p:cNvPr id="3" name="Group 5"/>
          <p:cNvGrpSpPr/>
          <p:nvPr/>
        </p:nvGrpSpPr>
        <p:grpSpPr>
          <a:xfrm>
            <a:off x="2971800" y="1524000"/>
            <a:ext cx="2971800" cy="4343400"/>
            <a:chOff x="3200400" y="1905000"/>
            <a:chExt cx="2638425" cy="3962400"/>
          </a:xfrm>
        </p:grpSpPr>
        <p:pic>
          <p:nvPicPr>
            <p:cNvPr id="72706" name="Picture 2" descr="epbh011Navi"/>
            <p:cNvPicPr>
              <a:picLocks noChangeAspect="1" noChangeArrowheads="1"/>
            </p:cNvPicPr>
            <p:nvPr/>
          </p:nvPicPr>
          <p:blipFill>
            <a:blip r:embed="rId3" cstate="print"/>
            <a:srcRect/>
            <a:stretch>
              <a:fillRect/>
            </a:stretch>
          </p:blipFill>
          <p:spPr bwMode="auto">
            <a:xfrm>
              <a:off x="3200400" y="1905000"/>
              <a:ext cx="2638425" cy="3914775"/>
            </a:xfrm>
            <a:prstGeom prst="rect">
              <a:avLst/>
            </a:prstGeom>
            <a:noFill/>
            <a:ln w="9525">
              <a:noFill/>
              <a:miter lim="800000"/>
              <a:headEnd/>
              <a:tailEnd/>
            </a:ln>
          </p:spPr>
        </p:pic>
        <p:sp>
          <p:nvSpPr>
            <p:cNvPr id="5" name="Rectangle 4"/>
            <p:cNvSpPr/>
            <p:nvPr/>
          </p:nvSpPr>
          <p:spPr>
            <a:xfrm>
              <a:off x="3581400" y="5562600"/>
              <a:ext cx="1828800" cy="304800"/>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a:t>
            </a:r>
            <a:endParaRPr lang="en-US" sz="3200" dirty="0"/>
          </a:p>
        </p:txBody>
      </p:sp>
      <p:pic>
        <p:nvPicPr>
          <p:cNvPr id="73730" name="Picture 2" descr="epbh011BudgetLoad"/>
          <p:cNvPicPr>
            <a:picLocks noChangeAspect="1" noChangeArrowheads="1"/>
          </p:cNvPicPr>
          <p:nvPr/>
        </p:nvPicPr>
        <p:blipFill>
          <a:blip r:embed="rId3" cstate="print"/>
          <a:srcRect/>
          <a:stretch>
            <a:fillRect/>
          </a:stretch>
        </p:blipFill>
        <p:spPr bwMode="auto">
          <a:xfrm>
            <a:off x="1600200" y="1752600"/>
            <a:ext cx="6134100" cy="343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a:t>
            </a:r>
            <a:endParaRPr lang="en-US" sz="3200" dirty="0"/>
          </a:p>
        </p:txBody>
      </p:sp>
      <p:sp>
        <p:nvSpPr>
          <p:cNvPr id="4" name="Rectangle 3"/>
          <p:cNvSpPr/>
          <p:nvPr/>
        </p:nvSpPr>
        <p:spPr>
          <a:xfrm>
            <a:off x="685800" y="1524000"/>
            <a:ext cx="8001000" cy="2308324"/>
          </a:xfrm>
          <a:prstGeom prst="rect">
            <a:avLst/>
          </a:prstGeom>
        </p:spPr>
        <p:txBody>
          <a:bodyPr wrap="square">
            <a:spAutoFit/>
          </a:bodyPr>
          <a:lstStyle/>
          <a:p>
            <a:r>
              <a:rPr lang="en-US" dirty="0" smtClean="0"/>
              <a:t>The execution of Budget Load (epbh011) will produce the following </a:t>
            </a:r>
          </a:p>
          <a:p>
            <a:r>
              <a:rPr lang="en-US" dirty="0" smtClean="0"/>
              <a:t>	epbp011.log </a:t>
            </a:r>
          </a:p>
          <a:p>
            <a:r>
              <a:rPr lang="en-US" dirty="0" smtClean="0"/>
              <a:t>	epbp011.dat  </a:t>
            </a:r>
          </a:p>
          <a:p>
            <a:r>
              <a:rPr lang="en-US" dirty="0" smtClean="0"/>
              <a:t>	epbp011_01.lis shows the Employee Errors</a:t>
            </a:r>
          </a:p>
          <a:p>
            <a:r>
              <a:rPr lang="en-US" dirty="0" smtClean="0"/>
              <a:t>	epbp011_02.lis shows the Position Errors</a:t>
            </a:r>
          </a:p>
          <a:p>
            <a:r>
              <a:rPr lang="en-US" dirty="0" smtClean="0"/>
              <a:t>	epbp011_03.lis shows Employee Warning</a:t>
            </a:r>
          </a:p>
          <a:p>
            <a:r>
              <a:rPr lang="en-US" dirty="0" smtClean="0"/>
              <a:t>	epbp011_04.lis shows Position Warnings</a:t>
            </a:r>
          </a:p>
          <a:p>
            <a:r>
              <a:rPr lang="en-US" dirty="0" smtClean="0"/>
              <a:t>	epbp011</a:t>
            </a:r>
            <a:r>
              <a:rPr lang="en-US" i="1" dirty="0" smtClean="0"/>
              <a:t>.</a:t>
            </a:r>
            <a:r>
              <a:rPr lang="en-US" dirty="0" smtClean="0"/>
              <a:t>.</a:t>
            </a:r>
            <a:r>
              <a:rPr lang="en-US" dirty="0" err="1" smtClean="0"/>
              <a:t>csv</a:t>
            </a:r>
            <a:endParaRPr lang="en-US" dirty="0"/>
          </a:p>
        </p:txBody>
      </p:sp>
      <p:pic>
        <p:nvPicPr>
          <p:cNvPr id="74754" name="Picture 2" descr="epbh011RO"/>
          <p:cNvPicPr>
            <a:picLocks noChangeAspect="1" noChangeArrowheads="1"/>
          </p:cNvPicPr>
          <p:nvPr/>
        </p:nvPicPr>
        <p:blipFill>
          <a:blip r:embed="rId3" cstate="print"/>
          <a:srcRect/>
          <a:stretch>
            <a:fillRect/>
          </a:stretch>
        </p:blipFill>
        <p:spPr bwMode="auto">
          <a:xfrm>
            <a:off x="3352800" y="3657600"/>
            <a:ext cx="5067300" cy="2619375"/>
          </a:xfrm>
          <a:prstGeom prst="rect">
            <a:avLst/>
          </a:prstGeom>
          <a:noFill/>
          <a:ln w="9525">
            <a:noFill/>
            <a:miter lim="800000"/>
            <a:headEnd/>
            <a:tailEnd/>
          </a:ln>
        </p:spPr>
      </p:pic>
      <p:sp>
        <p:nvSpPr>
          <p:cNvPr id="6" name="Rectangle 5"/>
          <p:cNvSpPr/>
          <p:nvPr/>
        </p:nvSpPr>
        <p:spPr>
          <a:xfrm>
            <a:off x="3352800" y="4648200"/>
            <a:ext cx="2057400" cy="1143000"/>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 Reports</a:t>
            </a:r>
            <a:endParaRPr lang="en-US" sz="3200" dirty="0"/>
          </a:p>
        </p:txBody>
      </p:sp>
      <p:sp>
        <p:nvSpPr>
          <p:cNvPr id="4" name="Rectangle 3"/>
          <p:cNvSpPr/>
          <p:nvPr/>
        </p:nvSpPr>
        <p:spPr>
          <a:xfrm>
            <a:off x="685800" y="1524000"/>
            <a:ext cx="8001000" cy="1107996"/>
          </a:xfrm>
          <a:prstGeom prst="rect">
            <a:avLst/>
          </a:prstGeom>
        </p:spPr>
        <p:txBody>
          <a:bodyPr wrap="square">
            <a:spAutoFit/>
          </a:bodyPr>
          <a:lstStyle/>
          <a:p>
            <a:r>
              <a:rPr lang="en-US" dirty="0" smtClean="0"/>
              <a:t>	</a:t>
            </a:r>
            <a:r>
              <a:rPr lang="en-US" sz="2400" dirty="0" smtClean="0"/>
              <a:t>epbp011_01.lis shows the Employee Errors</a:t>
            </a:r>
          </a:p>
          <a:p>
            <a:r>
              <a:rPr lang="en-US" sz="2400" dirty="0" smtClean="0"/>
              <a:t>	(Errors will not be loaded into EV5)</a:t>
            </a:r>
          </a:p>
          <a:p>
            <a:r>
              <a:rPr lang="en-US" dirty="0" smtClean="0"/>
              <a:t>	</a:t>
            </a:r>
            <a:endParaRPr lang="en-US" dirty="0"/>
          </a:p>
        </p:txBody>
      </p:sp>
      <p:pic>
        <p:nvPicPr>
          <p:cNvPr id="75778" name="Picture 2" descr="epbh011_01lis"/>
          <p:cNvPicPr>
            <a:picLocks noChangeAspect="1" noChangeArrowheads="1"/>
          </p:cNvPicPr>
          <p:nvPr/>
        </p:nvPicPr>
        <p:blipFill>
          <a:blip r:embed="rId3" cstate="print"/>
          <a:srcRect/>
          <a:stretch>
            <a:fillRect/>
          </a:stretch>
        </p:blipFill>
        <p:spPr bwMode="auto">
          <a:xfrm>
            <a:off x="228600" y="2743200"/>
            <a:ext cx="8788201" cy="183409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 Reports</a:t>
            </a:r>
            <a:endParaRPr lang="en-US" sz="3200" dirty="0"/>
          </a:p>
        </p:txBody>
      </p:sp>
      <p:sp>
        <p:nvSpPr>
          <p:cNvPr id="4" name="Rectangle 3"/>
          <p:cNvSpPr/>
          <p:nvPr/>
        </p:nvSpPr>
        <p:spPr>
          <a:xfrm>
            <a:off x="685800" y="1524000"/>
            <a:ext cx="8001000" cy="1107996"/>
          </a:xfrm>
          <a:prstGeom prst="rect">
            <a:avLst/>
          </a:prstGeom>
        </p:spPr>
        <p:txBody>
          <a:bodyPr wrap="square">
            <a:spAutoFit/>
          </a:bodyPr>
          <a:lstStyle/>
          <a:p>
            <a:r>
              <a:rPr lang="en-US" dirty="0" smtClean="0"/>
              <a:t>	</a:t>
            </a:r>
            <a:r>
              <a:rPr lang="en-US" sz="2400" dirty="0" smtClean="0"/>
              <a:t> epbp011_02.lis shows the Position Errors</a:t>
            </a:r>
          </a:p>
          <a:p>
            <a:r>
              <a:rPr lang="en-US" sz="2400" dirty="0" smtClean="0"/>
              <a:t>	     (Errors will not be loaded into EV5)</a:t>
            </a:r>
          </a:p>
          <a:p>
            <a:r>
              <a:rPr lang="en-US" dirty="0" smtClean="0"/>
              <a:t>	</a:t>
            </a:r>
            <a:endParaRPr lang="en-US" dirty="0"/>
          </a:p>
        </p:txBody>
      </p:sp>
      <p:pic>
        <p:nvPicPr>
          <p:cNvPr id="76802" name="Picture 2" descr="epbh011_02lis"/>
          <p:cNvPicPr>
            <a:picLocks noChangeAspect="1" noChangeArrowheads="1"/>
          </p:cNvPicPr>
          <p:nvPr/>
        </p:nvPicPr>
        <p:blipFill>
          <a:blip r:embed="rId3" cstate="print"/>
          <a:srcRect/>
          <a:stretch>
            <a:fillRect/>
          </a:stretch>
        </p:blipFill>
        <p:spPr bwMode="auto">
          <a:xfrm>
            <a:off x="-1" y="2667000"/>
            <a:ext cx="9144001" cy="17227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 Reports</a:t>
            </a:r>
            <a:endParaRPr lang="en-US" sz="3200" dirty="0"/>
          </a:p>
        </p:txBody>
      </p:sp>
      <p:sp>
        <p:nvSpPr>
          <p:cNvPr id="4" name="Rectangle 3"/>
          <p:cNvSpPr/>
          <p:nvPr/>
        </p:nvSpPr>
        <p:spPr>
          <a:xfrm>
            <a:off x="685800" y="1524000"/>
            <a:ext cx="8001000" cy="1107996"/>
          </a:xfrm>
          <a:prstGeom prst="rect">
            <a:avLst/>
          </a:prstGeom>
        </p:spPr>
        <p:txBody>
          <a:bodyPr wrap="square">
            <a:spAutoFit/>
          </a:bodyPr>
          <a:lstStyle/>
          <a:p>
            <a:r>
              <a:rPr lang="en-US" dirty="0" smtClean="0"/>
              <a:t>	</a:t>
            </a:r>
            <a:r>
              <a:rPr lang="en-US" sz="2400" dirty="0" smtClean="0"/>
              <a:t> epbp011_03.lis shows Employee Warning</a:t>
            </a:r>
          </a:p>
          <a:p>
            <a:r>
              <a:rPr lang="en-US" sz="2400" dirty="0" smtClean="0"/>
              <a:t>	</a:t>
            </a:r>
          </a:p>
          <a:p>
            <a:r>
              <a:rPr lang="en-US" dirty="0" smtClean="0"/>
              <a:t>	</a:t>
            </a:r>
            <a:endParaRPr lang="en-US" dirty="0"/>
          </a:p>
        </p:txBody>
      </p:sp>
      <p:pic>
        <p:nvPicPr>
          <p:cNvPr id="77826" name="Picture 2" descr="epbh011_03lis"/>
          <p:cNvPicPr>
            <a:picLocks noChangeAspect="1" noChangeArrowheads="1"/>
          </p:cNvPicPr>
          <p:nvPr/>
        </p:nvPicPr>
        <p:blipFill>
          <a:blip r:embed="rId3" cstate="print"/>
          <a:srcRect/>
          <a:stretch>
            <a:fillRect/>
          </a:stretch>
        </p:blipFill>
        <p:spPr bwMode="auto">
          <a:xfrm>
            <a:off x="381000" y="2895600"/>
            <a:ext cx="8166100" cy="2209800"/>
          </a:xfrm>
          <a:prstGeom prst="rect">
            <a:avLst/>
          </a:prstGeom>
          <a:noFill/>
          <a:ln w="9525">
            <a:noFill/>
            <a:miter lim="800000"/>
            <a:headEnd/>
            <a:tailEnd/>
          </a:ln>
        </p:spPr>
      </p:pic>
      <p:sp>
        <p:nvSpPr>
          <p:cNvPr id="6" name="Rectangle 5"/>
          <p:cNvSpPr/>
          <p:nvPr/>
        </p:nvSpPr>
        <p:spPr>
          <a:xfrm>
            <a:off x="1905000" y="2057400"/>
            <a:ext cx="5105400" cy="646331"/>
          </a:xfrm>
          <a:prstGeom prst="rect">
            <a:avLst/>
          </a:prstGeom>
        </p:spPr>
        <p:txBody>
          <a:bodyPr wrap="square">
            <a:spAutoFit/>
          </a:bodyPr>
          <a:lstStyle/>
          <a:p>
            <a:pPr algn="ctr"/>
            <a:r>
              <a:rPr lang="en-US" dirty="0" smtClean="0"/>
              <a:t>(Warnings will be loaded into EV5) </a:t>
            </a:r>
          </a:p>
          <a:p>
            <a:pPr algn="ctr"/>
            <a:r>
              <a:rPr lang="en-US" dirty="0" smtClean="0"/>
              <a:t>You will have to make manual corrections in EV5.</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 Reports</a:t>
            </a:r>
            <a:endParaRPr lang="en-US" sz="3200" dirty="0"/>
          </a:p>
        </p:txBody>
      </p:sp>
      <p:sp>
        <p:nvSpPr>
          <p:cNvPr id="4" name="Rectangle 3"/>
          <p:cNvSpPr/>
          <p:nvPr/>
        </p:nvSpPr>
        <p:spPr>
          <a:xfrm>
            <a:off x="685800" y="1524000"/>
            <a:ext cx="8001000" cy="738664"/>
          </a:xfrm>
          <a:prstGeom prst="rect">
            <a:avLst/>
          </a:prstGeom>
        </p:spPr>
        <p:txBody>
          <a:bodyPr wrap="square">
            <a:spAutoFit/>
          </a:bodyPr>
          <a:lstStyle/>
          <a:p>
            <a:r>
              <a:rPr lang="en-US" dirty="0" smtClean="0"/>
              <a:t>	</a:t>
            </a:r>
            <a:r>
              <a:rPr lang="en-US" sz="2400" dirty="0" smtClean="0"/>
              <a:t> epbp011_04.lis shows Position Warning</a:t>
            </a:r>
          </a:p>
          <a:p>
            <a:r>
              <a:rPr lang="en-US" dirty="0" smtClean="0"/>
              <a:t>	</a:t>
            </a:r>
            <a:endParaRPr lang="en-US" dirty="0"/>
          </a:p>
        </p:txBody>
      </p:sp>
      <p:pic>
        <p:nvPicPr>
          <p:cNvPr id="78850" name="Picture 2" descr="epbh011_04lis"/>
          <p:cNvPicPr>
            <a:picLocks noChangeAspect="1" noChangeArrowheads="1"/>
          </p:cNvPicPr>
          <p:nvPr/>
        </p:nvPicPr>
        <p:blipFill>
          <a:blip r:embed="rId3" cstate="print"/>
          <a:srcRect/>
          <a:stretch>
            <a:fillRect/>
          </a:stretch>
        </p:blipFill>
        <p:spPr bwMode="auto">
          <a:xfrm>
            <a:off x="247118" y="3124200"/>
            <a:ext cx="8744482" cy="1905000"/>
          </a:xfrm>
          <a:prstGeom prst="rect">
            <a:avLst/>
          </a:prstGeom>
          <a:noFill/>
          <a:ln w="9525">
            <a:noFill/>
            <a:miter lim="800000"/>
            <a:headEnd/>
            <a:tailEnd/>
          </a:ln>
        </p:spPr>
      </p:pic>
      <p:sp>
        <p:nvSpPr>
          <p:cNvPr id="6" name="Rectangle 5"/>
          <p:cNvSpPr/>
          <p:nvPr/>
        </p:nvSpPr>
        <p:spPr>
          <a:xfrm>
            <a:off x="1905000" y="2057400"/>
            <a:ext cx="5105400" cy="646331"/>
          </a:xfrm>
          <a:prstGeom prst="rect">
            <a:avLst/>
          </a:prstGeom>
        </p:spPr>
        <p:txBody>
          <a:bodyPr wrap="square">
            <a:spAutoFit/>
          </a:bodyPr>
          <a:lstStyle/>
          <a:p>
            <a:pPr algn="ctr"/>
            <a:r>
              <a:rPr lang="en-US" dirty="0" smtClean="0"/>
              <a:t>(Warnings will be loaded into EV5) </a:t>
            </a:r>
          </a:p>
          <a:p>
            <a:pPr algn="ctr"/>
            <a:r>
              <a:rPr lang="en-US" dirty="0" smtClean="0"/>
              <a:t>You will have to make manual corrections in EV5.</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Overview of Budget Prep </a:t>
            </a:r>
            <a:br>
              <a:rPr lang="en-US" dirty="0" smtClean="0"/>
            </a:br>
            <a:r>
              <a:rPr lang="en-US" dirty="0" smtClean="0"/>
              <a:t>Process Flow</a:t>
            </a:r>
            <a:endParaRPr lang="en-US" dirty="0"/>
          </a:p>
        </p:txBody>
      </p:sp>
      <p:sp>
        <p:nvSpPr>
          <p:cNvPr id="4" name="Subtitle 3"/>
          <p:cNvSpPr>
            <a:spLocks noGrp="1"/>
          </p:cNvSpPr>
          <p:nvPr>
            <p:ph type="subTitle" idx="1"/>
          </p:nvPr>
        </p:nvSpPr>
        <p:spPr/>
        <p:txBody>
          <a:bodyPr/>
          <a:lstStyle/>
          <a:p>
            <a:r>
              <a:rPr lang="en-US" dirty="0" smtClean="0"/>
              <a:t>Budget Prep Updates</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Budget Load (epbh011)</a:t>
            </a:r>
            <a:endParaRPr lang="en-US" sz="3200" dirty="0"/>
          </a:p>
        </p:txBody>
      </p:sp>
      <p:sp>
        <p:nvSpPr>
          <p:cNvPr id="4" name="Rectangle 3"/>
          <p:cNvSpPr/>
          <p:nvPr/>
        </p:nvSpPr>
        <p:spPr>
          <a:xfrm>
            <a:off x="685800" y="1524000"/>
            <a:ext cx="8001000" cy="1107996"/>
          </a:xfrm>
          <a:prstGeom prst="rect">
            <a:avLst/>
          </a:prstGeom>
        </p:spPr>
        <p:txBody>
          <a:bodyPr wrap="square">
            <a:spAutoFit/>
          </a:bodyPr>
          <a:lstStyle/>
          <a:p>
            <a:r>
              <a:rPr lang="en-US" sz="2400" dirty="0" smtClean="0"/>
              <a:t>To create the actual rows in EV5, you must execute the Budget Load (epbh011) in Run Report and Update the Database.  </a:t>
            </a:r>
          </a:p>
          <a:p>
            <a:r>
              <a:rPr lang="en-US" dirty="0" smtClean="0"/>
              <a:t>	</a:t>
            </a:r>
            <a:endParaRPr lang="en-US" dirty="0"/>
          </a:p>
        </p:txBody>
      </p:sp>
      <p:pic>
        <p:nvPicPr>
          <p:cNvPr id="79874" name="Picture 2" descr="epbh011BudgetLoadUpdate"/>
          <p:cNvPicPr>
            <a:picLocks noChangeAspect="1" noChangeArrowheads="1"/>
          </p:cNvPicPr>
          <p:nvPr/>
        </p:nvPicPr>
        <p:blipFill>
          <a:blip r:embed="rId3" cstate="print"/>
          <a:srcRect/>
          <a:stretch>
            <a:fillRect/>
          </a:stretch>
        </p:blipFill>
        <p:spPr bwMode="auto">
          <a:xfrm>
            <a:off x="1676400" y="2514600"/>
            <a:ext cx="5972175" cy="3067050"/>
          </a:xfrm>
          <a:prstGeom prst="rect">
            <a:avLst/>
          </a:prstGeom>
          <a:noFill/>
          <a:ln w="9525">
            <a:noFill/>
            <a:miter lim="800000"/>
            <a:headEnd/>
            <a:tailEnd/>
          </a:ln>
        </p:spPr>
      </p:pic>
      <p:sp>
        <p:nvSpPr>
          <p:cNvPr id="79875" name="Oval 3"/>
          <p:cNvSpPr>
            <a:spLocks noChangeArrowheads="1"/>
          </p:cNvSpPr>
          <p:nvPr/>
        </p:nvSpPr>
        <p:spPr bwMode="auto">
          <a:xfrm>
            <a:off x="2971800" y="2362200"/>
            <a:ext cx="2255837" cy="571500"/>
          </a:xfrm>
          <a:prstGeom prst="ellipse">
            <a:avLst/>
          </a:prstGeom>
          <a:noFill/>
          <a:ln w="28575" algn="ctr">
            <a:solidFill>
              <a:srgbClr val="FF0000"/>
            </a:solidFill>
            <a:round/>
            <a:headEnd/>
            <a:tailEnd/>
          </a:ln>
          <a:effec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9875"/>
                                        </p:tgtEl>
                                        <p:attrNameLst>
                                          <p:attrName>style.visibility</p:attrName>
                                        </p:attrNameLst>
                                      </p:cBhvr>
                                      <p:to>
                                        <p:strVal val="visible"/>
                                      </p:to>
                                    </p:set>
                                    <p:animEffect transition="in" filter="circle(in)">
                                      <p:cBhvr>
                                        <p:cTn id="7" dur="2000"/>
                                        <p:tgtEl>
                                          <p:spTgt spid="79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Validating Budget Load (epbh011)</a:t>
            </a:r>
            <a:endParaRPr lang="en-US" sz="3200" dirty="0"/>
          </a:p>
        </p:txBody>
      </p:sp>
      <p:sp>
        <p:nvSpPr>
          <p:cNvPr id="4" name="Rectangle 3"/>
          <p:cNvSpPr/>
          <p:nvPr/>
        </p:nvSpPr>
        <p:spPr>
          <a:xfrm>
            <a:off x="685800" y="1828800"/>
            <a:ext cx="8001000" cy="3693319"/>
          </a:xfrm>
          <a:prstGeom prst="rect">
            <a:avLst/>
          </a:prstGeom>
        </p:spPr>
        <p:txBody>
          <a:bodyPr wrap="square">
            <a:spAutoFit/>
          </a:bodyPr>
          <a:lstStyle/>
          <a:p>
            <a:pPr lvl="0"/>
            <a:r>
              <a:rPr lang="en-US" sz="2400" dirty="0" smtClean="0"/>
              <a:t>Validate rows have been entered in EV5</a:t>
            </a:r>
          </a:p>
          <a:p>
            <a:pPr lvl="0"/>
            <a:endParaRPr lang="en-US" sz="2400" dirty="0" smtClean="0"/>
          </a:p>
          <a:p>
            <a:pPr lvl="0"/>
            <a:r>
              <a:rPr lang="en-US" sz="2400" dirty="0" smtClean="0"/>
              <a:t>	</a:t>
            </a:r>
            <a:r>
              <a:rPr lang="en-US" sz="2400" u="sng" dirty="0" smtClean="0"/>
              <a:t>Employee Records </a:t>
            </a:r>
            <a:r>
              <a:rPr lang="en-US" sz="2400" dirty="0" smtClean="0"/>
              <a:t>(People – Personnel Actions – 	Change Job/Position Information – Change Job/Position 	– Compensation Details Tab) </a:t>
            </a:r>
          </a:p>
          <a:p>
            <a:pPr lvl="0"/>
            <a:endParaRPr lang="en-US" sz="2400" dirty="0" smtClean="0"/>
          </a:p>
          <a:p>
            <a:pPr lvl="0"/>
            <a:r>
              <a:rPr lang="en-US" sz="2400" dirty="0" smtClean="0"/>
              <a:t>	</a:t>
            </a:r>
            <a:r>
              <a:rPr lang="en-US" sz="2400" u="sng" dirty="0" smtClean="0"/>
              <a:t>Position Records </a:t>
            </a:r>
            <a:r>
              <a:rPr lang="en-US" sz="2400" dirty="0" smtClean="0"/>
              <a:t>(Planning &amp; Analysis – Position 	Management – Update Positions – Position Information 	– Compensation and Accounting Tab)  </a:t>
            </a:r>
          </a:p>
          <a:p>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strips(downLeft)">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strips(downLeft)">
                                      <p:cBhvr>
                                        <p:cTn id="1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Review Changes in PSFIN in Budget Prep Process</a:t>
            </a:r>
            <a:endParaRPr lang="en-US" dirty="0"/>
          </a:p>
        </p:txBody>
      </p:sp>
      <p:sp>
        <p:nvSpPr>
          <p:cNvPr id="3" name="Subtitle 2"/>
          <p:cNvSpPr>
            <a:spLocks noGrp="1"/>
          </p:cNvSpPr>
          <p:nvPr>
            <p:ph type="subTitle" idx="1"/>
          </p:nvPr>
        </p:nvSpPr>
        <p:spPr/>
        <p:txBody>
          <a:bodyPr/>
          <a:lstStyle/>
          <a:p>
            <a:r>
              <a:rPr lang="en-US" dirty="0" smtClean="0"/>
              <a:t>Budget Prep Updates</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Major Changes</a:t>
            </a:r>
            <a:endParaRPr lang="en-US" dirty="0"/>
          </a:p>
        </p:txBody>
      </p:sp>
      <p:sp>
        <p:nvSpPr>
          <p:cNvPr id="3" name="Content Placeholder 2"/>
          <p:cNvSpPr>
            <a:spLocks noGrp="1"/>
          </p:cNvSpPr>
          <p:nvPr>
            <p:ph idx="1"/>
          </p:nvPr>
        </p:nvSpPr>
        <p:spPr/>
        <p:txBody>
          <a:bodyPr/>
          <a:lstStyle/>
          <a:p>
            <a:r>
              <a:rPr lang="en-US" dirty="0" smtClean="0"/>
              <a:t>Personal Services Data now comes from ADP EV5 Data File instead of PSHRMS</a:t>
            </a:r>
          </a:p>
          <a:p>
            <a:r>
              <a:rPr lang="en-US" dirty="0" smtClean="0"/>
              <a:t>Budget Prep panels now include Business Unit</a:t>
            </a:r>
          </a:p>
          <a:p>
            <a:r>
              <a:rPr lang="en-US" dirty="0" smtClean="0"/>
              <a:t>When exporting data back to ADP, can rerun process until “final” is checked</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Parameters</a:t>
            </a:r>
            <a:endParaRPr lang="en-US" dirty="0"/>
          </a:p>
        </p:txBody>
      </p:sp>
      <p:sp>
        <p:nvSpPr>
          <p:cNvPr id="3" name="Content Placeholder 2"/>
          <p:cNvSpPr>
            <a:spLocks noGrp="1"/>
          </p:cNvSpPr>
          <p:nvPr>
            <p:ph idx="1"/>
          </p:nvPr>
        </p:nvSpPr>
        <p:spPr/>
        <p:txBody>
          <a:bodyPr/>
          <a:lstStyle/>
          <a:p>
            <a:r>
              <a:rPr lang="en-US" dirty="0" smtClean="0"/>
              <a:t>Use the following when specifying Budget Prep Year/Hour Parameters:</a:t>
            </a:r>
          </a:p>
        </p:txBody>
      </p:sp>
      <p:pic>
        <p:nvPicPr>
          <p:cNvPr id="4" name="Picture 3" descr="BP.010.010_01.PNG"/>
          <p:cNvPicPr>
            <a:picLocks noChangeAspect="1"/>
          </p:cNvPicPr>
          <p:nvPr/>
        </p:nvPicPr>
        <p:blipFill>
          <a:blip r:embed="rId2" cstate="print"/>
          <a:stretch>
            <a:fillRect/>
          </a:stretch>
        </p:blipFill>
        <p:spPr>
          <a:xfrm>
            <a:off x="762000" y="2743200"/>
            <a:ext cx="7868444" cy="3505200"/>
          </a:xfrm>
          <a:prstGeom prst="rect">
            <a:avLst/>
          </a:prstGeom>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Parameters</a:t>
            </a:r>
            <a:endParaRPr lang="en-US" dirty="0"/>
          </a:p>
        </p:txBody>
      </p:sp>
      <p:sp>
        <p:nvSpPr>
          <p:cNvPr id="3" name="Content Placeholder 2"/>
          <p:cNvSpPr>
            <a:spLocks noGrp="1"/>
          </p:cNvSpPr>
          <p:nvPr>
            <p:ph idx="1"/>
          </p:nvPr>
        </p:nvSpPr>
        <p:spPr/>
        <p:txBody>
          <a:bodyPr/>
          <a:lstStyle/>
          <a:p>
            <a:r>
              <a:rPr lang="en-US" dirty="0" smtClean="0"/>
              <a:t>When setting Raise Effective Date, each pay group is prefixed with the first two digits of the institution’s Business Unit. </a:t>
            </a:r>
          </a:p>
          <a:p>
            <a:pPr lvl="1"/>
            <a:r>
              <a:rPr lang="en-US" dirty="0" smtClean="0"/>
              <a:t>For example, “43A” is the Salaried Pay Group for Kennesaw State University</a:t>
            </a:r>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sz="3600" dirty="0" smtClean="0"/>
              <a:t>Differences in Extracting from HRMS and Loading from ADP</a:t>
            </a:r>
            <a:endParaRPr lang="en-US" sz="3600" dirty="0"/>
          </a:p>
        </p:txBody>
      </p:sp>
      <p:sp>
        <p:nvSpPr>
          <p:cNvPr id="3" name="Content Placeholder 2"/>
          <p:cNvSpPr>
            <a:spLocks noGrp="1"/>
          </p:cNvSpPr>
          <p:nvPr>
            <p:ph idx="1"/>
          </p:nvPr>
        </p:nvSpPr>
        <p:spPr/>
        <p:txBody>
          <a:bodyPr/>
          <a:lstStyle/>
          <a:p>
            <a:r>
              <a:rPr lang="en-US" dirty="0" smtClean="0"/>
              <a:t>A data file (epoh009.txt) will be pulled from the ADP production database and saved in a TEMP file for loading into Budget Prep</a:t>
            </a:r>
          </a:p>
          <a:p>
            <a:r>
              <a:rPr lang="en-US" dirty="0" smtClean="0"/>
              <a:t>The process will initiate a browsing option to look for the file</a:t>
            </a:r>
          </a:p>
          <a:p>
            <a:r>
              <a:rPr lang="en-US" dirty="0" smtClean="0"/>
              <a:t>The file will have a .txt extension</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sz="3600" dirty="0" smtClean="0"/>
              <a:t>Differences in Extracting from HRMS and Loading from ADP</a:t>
            </a:r>
            <a:endParaRPr lang="en-US" sz="3600" dirty="0"/>
          </a:p>
        </p:txBody>
      </p:sp>
      <p:pic>
        <p:nvPicPr>
          <p:cNvPr id="5" name="Content Placeholder 4" descr="Export to BP Load.PNG"/>
          <p:cNvPicPr>
            <a:picLocks noGrp="1" noChangeAspect="1"/>
          </p:cNvPicPr>
          <p:nvPr>
            <p:ph idx="1"/>
          </p:nvPr>
        </p:nvPicPr>
        <p:blipFill>
          <a:blip r:embed="rId2" cstate="print"/>
          <a:stretch>
            <a:fillRect/>
          </a:stretch>
        </p:blipFill>
        <p:spPr>
          <a:xfrm>
            <a:off x="304801" y="1600200"/>
            <a:ext cx="8514788" cy="4495800"/>
          </a:xfrm>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sz="3600" dirty="0" smtClean="0"/>
              <a:t>Differences in Extracting from HRMS and Loading from ADP</a:t>
            </a:r>
            <a:endParaRPr lang="en-US" sz="3600" dirty="0"/>
          </a:p>
        </p:txBody>
      </p:sp>
      <p:pic>
        <p:nvPicPr>
          <p:cNvPr id="6" name="Content Placeholder 5" descr="Export to BP Load 2.PNG"/>
          <p:cNvPicPr>
            <a:picLocks noGrp="1" noChangeAspect="1"/>
          </p:cNvPicPr>
          <p:nvPr>
            <p:ph idx="1"/>
          </p:nvPr>
        </p:nvPicPr>
        <p:blipFill>
          <a:blip r:embed="rId2" cstate="print"/>
          <a:stretch>
            <a:fillRect/>
          </a:stretch>
        </p:blipFill>
        <p:spPr>
          <a:xfrm>
            <a:off x="457200" y="2286000"/>
            <a:ext cx="8229600" cy="1449004"/>
          </a:xfrm>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sz="3600" dirty="0" smtClean="0"/>
              <a:t>Differences in Extracting from HRMS and Loading from ADP</a:t>
            </a:r>
            <a:endParaRPr lang="en-US" sz="3600" dirty="0"/>
          </a:p>
        </p:txBody>
      </p:sp>
      <p:sp>
        <p:nvSpPr>
          <p:cNvPr id="4" name="Content Placeholder 3"/>
          <p:cNvSpPr>
            <a:spLocks noGrp="1"/>
          </p:cNvSpPr>
          <p:nvPr>
            <p:ph idx="1"/>
          </p:nvPr>
        </p:nvSpPr>
        <p:spPr/>
        <p:txBody>
          <a:bodyPr/>
          <a:lstStyle/>
          <a:p>
            <a:r>
              <a:rPr lang="en-US" dirty="0" smtClean="0"/>
              <a:t>The data file that is pulled from ADP will contain the following rows:</a:t>
            </a:r>
          </a:p>
          <a:p>
            <a:pPr lvl="1"/>
            <a:r>
              <a:rPr lang="en-US" dirty="0" smtClean="0"/>
              <a:t>D: Rows that contain Demographic Information</a:t>
            </a:r>
          </a:p>
          <a:p>
            <a:pPr lvl="1"/>
            <a:r>
              <a:rPr lang="en-US" dirty="0" smtClean="0"/>
              <a:t>J: Rows that contain Job Information</a:t>
            </a:r>
          </a:p>
          <a:p>
            <a:pPr lvl="1"/>
            <a:r>
              <a:rPr lang="en-US" dirty="0" smtClean="0"/>
              <a:t>H: Rows that contain Health Benefit Information</a:t>
            </a:r>
          </a:p>
          <a:p>
            <a:pPr lvl="1"/>
            <a:r>
              <a:rPr lang="en-US" dirty="0" smtClean="0"/>
              <a:t>R: Rows that contain Retirement Information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Basic Budget Prep Process Flow</a:t>
            </a:r>
            <a:endParaRPr lang="en-US" dirty="0"/>
          </a:p>
        </p:txBody>
      </p:sp>
      <p:sp>
        <p:nvSpPr>
          <p:cNvPr id="4" name="Can 3"/>
          <p:cNvSpPr/>
          <p:nvPr/>
        </p:nvSpPr>
        <p:spPr>
          <a:xfrm>
            <a:off x="1905000" y="2286000"/>
            <a:ext cx="10668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5" name="TextBox 4"/>
          <p:cNvSpPr txBox="1"/>
          <p:nvPr/>
        </p:nvSpPr>
        <p:spPr>
          <a:xfrm>
            <a:off x="2108200" y="2362200"/>
            <a:ext cx="635000" cy="369332"/>
          </a:xfrm>
          <a:prstGeom prst="rect">
            <a:avLst/>
          </a:prstGeom>
          <a:noFill/>
        </p:spPr>
        <p:txBody>
          <a:bodyPr wrap="square" rtlCol="0">
            <a:spAutoFit/>
          </a:bodyPr>
          <a:lstStyle/>
          <a:p>
            <a:pPr algn="ctr"/>
            <a:r>
              <a:rPr lang="en-US" dirty="0" smtClean="0"/>
              <a:t>ADP</a:t>
            </a:r>
            <a:endParaRPr lang="en-US" dirty="0"/>
          </a:p>
        </p:txBody>
      </p:sp>
      <p:sp>
        <p:nvSpPr>
          <p:cNvPr id="6" name="Can 5"/>
          <p:cNvSpPr/>
          <p:nvPr/>
        </p:nvSpPr>
        <p:spPr>
          <a:xfrm>
            <a:off x="1905000" y="4191000"/>
            <a:ext cx="1066800" cy="1066800"/>
          </a:xfrm>
          <a:prstGeom prst="can">
            <a:avLst>
              <a:gd name="adj" fmla="val 50000"/>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GL</a:t>
            </a:r>
            <a:endParaRPr lang="en-US" dirty="0"/>
          </a:p>
        </p:txBody>
      </p:sp>
      <p:sp>
        <p:nvSpPr>
          <p:cNvPr id="7" name="TextBox 6"/>
          <p:cNvSpPr txBox="1"/>
          <p:nvPr/>
        </p:nvSpPr>
        <p:spPr>
          <a:xfrm>
            <a:off x="2013858" y="4267200"/>
            <a:ext cx="838200" cy="369332"/>
          </a:xfrm>
          <a:prstGeom prst="rect">
            <a:avLst/>
          </a:prstGeom>
          <a:noFill/>
        </p:spPr>
        <p:txBody>
          <a:bodyPr wrap="square" rtlCol="0">
            <a:spAutoFit/>
          </a:bodyPr>
          <a:lstStyle/>
          <a:p>
            <a:pPr algn="ctr"/>
            <a:r>
              <a:rPr lang="en-US" dirty="0" smtClean="0"/>
              <a:t>PSFIN</a:t>
            </a:r>
            <a:endParaRPr lang="en-US" dirty="0"/>
          </a:p>
        </p:txBody>
      </p:sp>
      <p:sp>
        <p:nvSpPr>
          <p:cNvPr id="8" name="Can 7"/>
          <p:cNvSpPr/>
          <p:nvPr/>
        </p:nvSpPr>
        <p:spPr>
          <a:xfrm>
            <a:off x="3657600" y="1905000"/>
            <a:ext cx="1371600" cy="4267200"/>
          </a:xfrm>
          <a:prstGeom prst="can">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Budget Prep Module</a:t>
            </a:r>
            <a:endParaRPr lang="en-US" dirty="0"/>
          </a:p>
        </p:txBody>
      </p:sp>
      <p:sp>
        <p:nvSpPr>
          <p:cNvPr id="9" name="TextBox 8"/>
          <p:cNvSpPr txBox="1"/>
          <p:nvPr/>
        </p:nvSpPr>
        <p:spPr>
          <a:xfrm>
            <a:off x="3933372" y="1916668"/>
            <a:ext cx="838200" cy="369332"/>
          </a:xfrm>
          <a:prstGeom prst="rect">
            <a:avLst/>
          </a:prstGeom>
          <a:noFill/>
        </p:spPr>
        <p:txBody>
          <a:bodyPr wrap="square" rtlCol="0">
            <a:spAutoFit/>
          </a:bodyPr>
          <a:lstStyle/>
          <a:p>
            <a:pPr algn="ctr"/>
            <a:r>
              <a:rPr lang="en-US" dirty="0" smtClean="0"/>
              <a:t>PSFIN</a:t>
            </a:r>
            <a:endParaRPr lang="en-US" dirty="0"/>
          </a:p>
        </p:txBody>
      </p:sp>
      <p:sp>
        <p:nvSpPr>
          <p:cNvPr id="10" name="TextBox 9"/>
          <p:cNvSpPr txBox="1"/>
          <p:nvPr/>
        </p:nvSpPr>
        <p:spPr>
          <a:xfrm>
            <a:off x="1524000" y="1524000"/>
            <a:ext cx="1981200" cy="646331"/>
          </a:xfrm>
          <a:prstGeom prst="rect">
            <a:avLst/>
          </a:prstGeom>
          <a:noFill/>
        </p:spPr>
        <p:txBody>
          <a:bodyPr wrap="square" rtlCol="0">
            <a:spAutoFit/>
          </a:bodyPr>
          <a:lstStyle/>
          <a:p>
            <a:pPr algn="ctr"/>
            <a:r>
              <a:rPr lang="en-US" dirty="0" smtClean="0"/>
              <a:t>FY2010 Budget Information</a:t>
            </a:r>
            <a:endParaRPr lang="en-US" dirty="0"/>
          </a:p>
        </p:txBody>
      </p:sp>
      <p:sp>
        <p:nvSpPr>
          <p:cNvPr id="11" name="Round Same Side Corner Rectangle 10"/>
          <p:cNvSpPr/>
          <p:nvPr/>
        </p:nvSpPr>
        <p:spPr>
          <a:xfrm>
            <a:off x="5638800" y="2438400"/>
            <a:ext cx="1600200" cy="914400"/>
          </a:xfrm>
          <a:prstGeom prst="round2Same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ADP</a:t>
            </a:r>
          </a:p>
          <a:p>
            <a:pPr algn="ctr"/>
            <a:r>
              <a:rPr lang="en-US" dirty="0" smtClean="0"/>
              <a:t>HR Salary Worktable</a:t>
            </a:r>
            <a:endParaRPr lang="en-US" dirty="0"/>
          </a:p>
        </p:txBody>
      </p:sp>
      <p:sp>
        <p:nvSpPr>
          <p:cNvPr id="12" name="Round Same Side Corner Rectangle 11"/>
          <p:cNvSpPr/>
          <p:nvPr/>
        </p:nvSpPr>
        <p:spPr>
          <a:xfrm>
            <a:off x="5638800" y="4267200"/>
            <a:ext cx="1600200" cy="914400"/>
          </a:xfrm>
          <a:prstGeom prst="round2SameRect">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PSFIN</a:t>
            </a:r>
          </a:p>
          <a:p>
            <a:pPr algn="ctr"/>
            <a:r>
              <a:rPr lang="en-US" dirty="0" smtClean="0"/>
              <a:t>Export Budget Journals to KK</a:t>
            </a:r>
            <a:endParaRPr lang="en-US" dirty="0"/>
          </a:p>
        </p:txBody>
      </p:sp>
      <p:sp>
        <p:nvSpPr>
          <p:cNvPr id="13" name="Can 12"/>
          <p:cNvSpPr/>
          <p:nvPr/>
        </p:nvSpPr>
        <p:spPr>
          <a:xfrm>
            <a:off x="7848600" y="2362200"/>
            <a:ext cx="1066800" cy="1066800"/>
          </a:xfrm>
          <a:prstGeom prst="can">
            <a:avLst>
              <a:gd name="adj" fmla="val 50000"/>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EV5</a:t>
            </a:r>
            <a:endParaRPr lang="en-US" dirty="0"/>
          </a:p>
        </p:txBody>
      </p:sp>
      <p:sp>
        <p:nvSpPr>
          <p:cNvPr id="14" name="TextBox 13"/>
          <p:cNvSpPr txBox="1"/>
          <p:nvPr/>
        </p:nvSpPr>
        <p:spPr>
          <a:xfrm>
            <a:off x="8072362" y="2438400"/>
            <a:ext cx="592667" cy="369332"/>
          </a:xfrm>
          <a:prstGeom prst="rect">
            <a:avLst/>
          </a:prstGeom>
          <a:noFill/>
        </p:spPr>
        <p:txBody>
          <a:bodyPr wrap="square" rtlCol="0">
            <a:spAutoFit/>
          </a:bodyPr>
          <a:lstStyle/>
          <a:p>
            <a:pPr algn="ctr"/>
            <a:r>
              <a:rPr lang="en-US" dirty="0" smtClean="0"/>
              <a:t>ADP</a:t>
            </a:r>
            <a:endParaRPr lang="en-US" dirty="0"/>
          </a:p>
        </p:txBody>
      </p:sp>
      <p:sp>
        <p:nvSpPr>
          <p:cNvPr id="15" name="Can 14"/>
          <p:cNvSpPr/>
          <p:nvPr/>
        </p:nvSpPr>
        <p:spPr>
          <a:xfrm>
            <a:off x="7848600" y="4267200"/>
            <a:ext cx="1066800" cy="1066800"/>
          </a:xfrm>
          <a:prstGeom prst="can">
            <a:avLst>
              <a:gd name="adj" fmla="val 50000"/>
            </a:avLst>
          </a:prstGeom>
          <a:solidFill>
            <a:schemeClr val="accent2">
              <a:lumMod val="50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dirty="0" smtClean="0"/>
              <a:t>KK</a:t>
            </a:r>
            <a:endParaRPr lang="en-US" dirty="0"/>
          </a:p>
        </p:txBody>
      </p:sp>
      <p:sp>
        <p:nvSpPr>
          <p:cNvPr id="16" name="TextBox 15"/>
          <p:cNvSpPr txBox="1"/>
          <p:nvPr/>
        </p:nvSpPr>
        <p:spPr>
          <a:xfrm>
            <a:off x="7980680" y="4343400"/>
            <a:ext cx="782320" cy="369332"/>
          </a:xfrm>
          <a:prstGeom prst="rect">
            <a:avLst/>
          </a:prstGeom>
          <a:noFill/>
        </p:spPr>
        <p:txBody>
          <a:bodyPr wrap="square" rtlCol="0">
            <a:spAutoFit/>
          </a:bodyPr>
          <a:lstStyle/>
          <a:p>
            <a:pPr algn="ctr"/>
            <a:r>
              <a:rPr lang="en-US" dirty="0" smtClean="0"/>
              <a:t>PSFIN</a:t>
            </a:r>
            <a:endParaRPr lang="en-US" dirty="0"/>
          </a:p>
        </p:txBody>
      </p:sp>
      <p:sp>
        <p:nvSpPr>
          <p:cNvPr id="17" name="TextBox 16"/>
          <p:cNvSpPr txBox="1"/>
          <p:nvPr/>
        </p:nvSpPr>
        <p:spPr>
          <a:xfrm>
            <a:off x="5410200" y="1600200"/>
            <a:ext cx="3200400" cy="369332"/>
          </a:xfrm>
          <a:prstGeom prst="rect">
            <a:avLst/>
          </a:prstGeom>
          <a:noFill/>
        </p:spPr>
        <p:txBody>
          <a:bodyPr wrap="square" rtlCol="0">
            <a:spAutoFit/>
          </a:bodyPr>
          <a:lstStyle/>
          <a:p>
            <a:pPr algn="ctr"/>
            <a:r>
              <a:rPr lang="en-US" dirty="0" smtClean="0"/>
              <a:t>FY2011 Budget Information</a:t>
            </a:r>
            <a:endParaRPr lang="en-US" dirty="0"/>
          </a:p>
        </p:txBody>
      </p:sp>
      <p:sp>
        <p:nvSpPr>
          <p:cNvPr id="18" name="Right Arrow 17"/>
          <p:cNvSpPr/>
          <p:nvPr/>
        </p:nvSpPr>
        <p:spPr>
          <a:xfrm>
            <a:off x="3200400" y="27432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a:off x="5181600" y="28194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a:off x="7391400" y="2819400"/>
            <a:ext cx="3048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a:off x="3200400" y="2971800"/>
            <a:ext cx="304800" cy="152400"/>
          </a:xfrm>
          <a:prstGeom prst="rightArrow">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a:off x="3200400" y="44958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Right Arrow 22"/>
          <p:cNvSpPr/>
          <p:nvPr/>
        </p:nvSpPr>
        <p:spPr>
          <a:xfrm>
            <a:off x="3200400" y="48006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Right Arrow 23"/>
          <p:cNvSpPr/>
          <p:nvPr/>
        </p:nvSpPr>
        <p:spPr>
          <a:xfrm>
            <a:off x="5181600" y="46482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5" name="Right Arrow 24"/>
          <p:cNvSpPr/>
          <p:nvPr/>
        </p:nvSpPr>
        <p:spPr>
          <a:xfrm>
            <a:off x="7391400" y="4724400"/>
            <a:ext cx="304800" cy="15240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6" name="Can 25"/>
          <p:cNvSpPr/>
          <p:nvPr/>
        </p:nvSpPr>
        <p:spPr>
          <a:xfrm>
            <a:off x="76200" y="2667000"/>
            <a:ext cx="1371600" cy="2209800"/>
          </a:xfrm>
          <a:prstGeom prst="can">
            <a:avLst>
              <a:gd name="adj" fmla="val 21825"/>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Budget Prep </a:t>
            </a:r>
            <a:r>
              <a:rPr lang="en-US" u="sng" dirty="0" smtClean="0"/>
              <a:t>Module</a:t>
            </a:r>
          </a:p>
          <a:p>
            <a:pPr algn="ctr"/>
            <a:r>
              <a:rPr lang="en-US" dirty="0" smtClean="0"/>
              <a:t>Update Parameter Definitions</a:t>
            </a:r>
            <a:endParaRPr lang="en-US" dirty="0"/>
          </a:p>
        </p:txBody>
      </p:sp>
      <p:sp>
        <p:nvSpPr>
          <p:cNvPr id="27" name="TextBox 26"/>
          <p:cNvSpPr txBox="1"/>
          <p:nvPr/>
        </p:nvSpPr>
        <p:spPr>
          <a:xfrm>
            <a:off x="351972" y="2649640"/>
            <a:ext cx="838200" cy="369332"/>
          </a:xfrm>
          <a:prstGeom prst="rect">
            <a:avLst/>
          </a:prstGeom>
          <a:noFill/>
        </p:spPr>
        <p:txBody>
          <a:bodyPr wrap="square" rtlCol="0">
            <a:spAutoFit/>
          </a:bodyPr>
          <a:lstStyle/>
          <a:p>
            <a:pPr algn="ctr"/>
            <a:r>
              <a:rPr lang="en-US" dirty="0" smtClean="0"/>
              <a:t>PSFIN</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990600"/>
          </a:xfrm>
        </p:spPr>
        <p:txBody>
          <a:bodyPr>
            <a:normAutofit fontScale="90000"/>
          </a:bodyPr>
          <a:lstStyle/>
          <a:p>
            <a:r>
              <a:rPr lang="en-US" sz="3600" dirty="0" smtClean="0"/>
              <a:t>Differences in Extracting from HRMS and Loading from ADP</a:t>
            </a:r>
            <a:endParaRPr lang="en-US" sz="3600" dirty="0"/>
          </a:p>
        </p:txBody>
      </p:sp>
      <p:sp>
        <p:nvSpPr>
          <p:cNvPr id="4" name="Content Placeholder 3"/>
          <p:cNvSpPr>
            <a:spLocks noGrp="1"/>
          </p:cNvSpPr>
          <p:nvPr>
            <p:ph idx="1"/>
          </p:nvPr>
        </p:nvSpPr>
        <p:spPr/>
        <p:txBody>
          <a:bodyPr>
            <a:normAutofit fontScale="92500" lnSpcReduction="10000"/>
          </a:bodyPr>
          <a:lstStyle/>
          <a:p>
            <a:r>
              <a:rPr lang="en-US" dirty="0" smtClean="0"/>
              <a:t>A PDF report will be created during the process that will show the following:</a:t>
            </a:r>
          </a:p>
          <a:p>
            <a:pPr lvl="1"/>
            <a:r>
              <a:rPr lang="en-US" dirty="0" smtClean="0"/>
              <a:t>Row count for each row type</a:t>
            </a:r>
          </a:p>
          <a:p>
            <a:pPr lvl="1"/>
            <a:r>
              <a:rPr lang="en-US" dirty="0" smtClean="0"/>
              <a:t>Total annual salary and total position budget for each Pay Group</a:t>
            </a:r>
          </a:p>
          <a:p>
            <a:pPr lvl="1"/>
            <a:r>
              <a:rPr lang="en-US" dirty="0" smtClean="0"/>
              <a:t>Number of positions by Department</a:t>
            </a:r>
          </a:p>
          <a:p>
            <a:pPr lvl="1"/>
            <a:r>
              <a:rPr lang="en-US" dirty="0" smtClean="0"/>
              <a:t>Number of positions in each Retirement and Health Benefit option</a:t>
            </a:r>
          </a:p>
          <a:p>
            <a:r>
              <a:rPr lang="en-US" dirty="0" smtClean="0"/>
              <a:t>Report is found in the View Log/Trace link in the Process Details (on the Process Monitor)</a:t>
            </a:r>
            <a:endParaRPr lang="en-US"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Financials Extract</a:t>
            </a:r>
            <a:endParaRPr lang="en-US" dirty="0"/>
          </a:p>
        </p:txBody>
      </p:sp>
      <p:sp>
        <p:nvSpPr>
          <p:cNvPr id="3" name="Content Placeholder 2"/>
          <p:cNvSpPr>
            <a:spLocks noGrp="1"/>
          </p:cNvSpPr>
          <p:nvPr>
            <p:ph idx="1"/>
          </p:nvPr>
        </p:nvSpPr>
        <p:spPr/>
        <p:txBody>
          <a:bodyPr/>
          <a:lstStyle/>
          <a:p>
            <a:r>
              <a:rPr lang="en-US" dirty="0" smtClean="0"/>
              <a:t>Business Unit has been added</a:t>
            </a:r>
          </a:p>
          <a:p>
            <a:r>
              <a:rPr lang="en-US" dirty="0" smtClean="0"/>
              <a:t>On first extract, it is still recommended that you run it for all departments</a:t>
            </a:r>
          </a:p>
          <a:p>
            <a:r>
              <a:rPr lang="en-US" dirty="0" smtClean="0"/>
              <a:t>Loads Non-Personal Services budget info</a:t>
            </a:r>
          </a:p>
          <a:p>
            <a:r>
              <a:rPr lang="en-US" dirty="0" smtClean="0"/>
              <a:t>Must complete all parameter definition prior to running extract process</a:t>
            </a:r>
            <a:endParaRPr lang="en-US"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Processing Financials Extract</a:t>
            </a:r>
            <a:endParaRPr lang="en-US" dirty="0"/>
          </a:p>
        </p:txBody>
      </p:sp>
      <p:pic>
        <p:nvPicPr>
          <p:cNvPr id="4" name="Content Placeholder 3" descr="FinExtract.PNG"/>
          <p:cNvPicPr>
            <a:picLocks noGrp="1" noChangeAspect="1"/>
          </p:cNvPicPr>
          <p:nvPr>
            <p:ph idx="1"/>
          </p:nvPr>
        </p:nvPicPr>
        <p:blipFill>
          <a:blip r:embed="rId3" cstate="print"/>
          <a:stretch>
            <a:fillRect/>
          </a:stretch>
        </p:blipFill>
        <p:spPr>
          <a:xfrm>
            <a:off x="380999" y="1676400"/>
            <a:ext cx="8378221" cy="4375537"/>
          </a:xfr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Copy/Mass Updates</a:t>
            </a:r>
            <a:endParaRPr lang="en-US" dirty="0"/>
          </a:p>
        </p:txBody>
      </p:sp>
      <p:sp>
        <p:nvSpPr>
          <p:cNvPr id="3" name="Content Placeholder 2"/>
          <p:cNvSpPr>
            <a:spLocks noGrp="1"/>
          </p:cNvSpPr>
          <p:nvPr>
            <p:ph idx="1"/>
          </p:nvPr>
        </p:nvSpPr>
        <p:spPr/>
        <p:txBody>
          <a:bodyPr/>
          <a:lstStyle/>
          <a:p>
            <a:r>
              <a:rPr lang="en-US" dirty="0" smtClean="0"/>
              <a:t>No major changes when making copies of different budget versions</a:t>
            </a:r>
          </a:p>
          <a:p>
            <a:r>
              <a:rPr lang="en-US" dirty="0" smtClean="0"/>
              <a:t>No major changes when performing mass updates (or what-if analyses)</a:t>
            </a:r>
          </a:p>
          <a:p>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Budget Copy Process</a:t>
            </a:r>
            <a:endParaRPr lang="en-US" dirty="0"/>
          </a:p>
        </p:txBody>
      </p:sp>
      <p:pic>
        <p:nvPicPr>
          <p:cNvPr id="4" name="Content Placeholder 3" descr="BudgetCopy.PNG"/>
          <p:cNvPicPr>
            <a:picLocks noGrp="1" noChangeAspect="1"/>
          </p:cNvPicPr>
          <p:nvPr>
            <p:ph idx="1"/>
          </p:nvPr>
        </p:nvPicPr>
        <p:blipFill>
          <a:blip r:embed="rId3" cstate="print"/>
          <a:stretch>
            <a:fillRect/>
          </a:stretch>
        </p:blipFill>
        <p:spPr>
          <a:xfrm>
            <a:off x="942975" y="1953419"/>
            <a:ext cx="7258050" cy="3819525"/>
          </a:xfrm>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What-If Analysis</a:t>
            </a:r>
            <a:endParaRPr lang="en-US" dirty="0"/>
          </a:p>
        </p:txBody>
      </p:sp>
      <p:pic>
        <p:nvPicPr>
          <p:cNvPr id="4" name="Content Placeholder 3" descr="What-If_01.PNG"/>
          <p:cNvPicPr>
            <a:picLocks noGrp="1" noChangeAspect="1"/>
          </p:cNvPicPr>
          <p:nvPr>
            <p:ph idx="1"/>
          </p:nvPr>
        </p:nvPicPr>
        <p:blipFill>
          <a:blip r:embed="rId3" cstate="print"/>
          <a:stretch>
            <a:fillRect/>
          </a:stretch>
        </p:blipFill>
        <p:spPr>
          <a:xfrm>
            <a:off x="293113" y="1600200"/>
            <a:ext cx="8644823" cy="4572000"/>
          </a:xfrm>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Analyzing Results of “What-If” Analysis</a:t>
            </a:r>
            <a:endParaRPr lang="en-US" dirty="0"/>
          </a:p>
        </p:txBody>
      </p:sp>
      <p:sp>
        <p:nvSpPr>
          <p:cNvPr id="3" name="Content Placeholder 2"/>
          <p:cNvSpPr>
            <a:spLocks noGrp="1"/>
          </p:cNvSpPr>
          <p:nvPr>
            <p:ph idx="1"/>
          </p:nvPr>
        </p:nvSpPr>
        <p:spPr/>
        <p:txBody>
          <a:bodyPr/>
          <a:lstStyle/>
          <a:p>
            <a:r>
              <a:rPr lang="en-US" dirty="0" smtClean="0"/>
              <a:t>Inquire on Personal Services</a:t>
            </a:r>
          </a:p>
          <a:p>
            <a:r>
              <a:rPr lang="en-US" dirty="0" smtClean="0"/>
              <a:t>Inquire on Non-Personal Services</a:t>
            </a:r>
          </a:p>
          <a:p>
            <a:r>
              <a:rPr lang="en-US" dirty="0" smtClean="0"/>
              <a:t>Create query on record BUD_PSB_BOR</a:t>
            </a:r>
          </a:p>
          <a:p>
            <a:pPr lvl="1"/>
            <a:r>
              <a:rPr lang="en-US" dirty="0" smtClean="0"/>
              <a:t>Include criteria for:</a:t>
            </a:r>
          </a:p>
          <a:p>
            <a:pPr lvl="2"/>
            <a:r>
              <a:rPr lang="en-US" dirty="0" smtClean="0"/>
              <a:t>SetID</a:t>
            </a:r>
          </a:p>
          <a:p>
            <a:pPr lvl="2"/>
            <a:r>
              <a:rPr lang="en-US" dirty="0" smtClean="0"/>
              <a:t>BUD_VERSION_BOR = PLANNING</a:t>
            </a:r>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Performing Online Updates</a:t>
            </a:r>
            <a:endParaRPr lang="en-US" dirty="0"/>
          </a:p>
        </p:txBody>
      </p:sp>
      <p:sp>
        <p:nvSpPr>
          <p:cNvPr id="3" name="Content Placeholder 2"/>
          <p:cNvSpPr>
            <a:spLocks noGrp="1"/>
          </p:cNvSpPr>
          <p:nvPr>
            <p:ph idx="1"/>
          </p:nvPr>
        </p:nvSpPr>
        <p:spPr/>
        <p:txBody>
          <a:bodyPr/>
          <a:lstStyle/>
          <a:p>
            <a:r>
              <a:rPr lang="en-US" dirty="0" smtClean="0"/>
              <a:t>Still done on CURRENT budget version</a:t>
            </a:r>
          </a:p>
          <a:p>
            <a:pPr lvl="1"/>
            <a:r>
              <a:rPr lang="en-US" dirty="0" smtClean="0"/>
              <a:t>Copy PLANNING to CURRENT (BP.020.010)</a:t>
            </a:r>
          </a:p>
          <a:p>
            <a:pPr lvl="1"/>
            <a:r>
              <a:rPr lang="en-US" dirty="0" smtClean="0"/>
              <a:t>Delete unwanted PLANNING versions</a:t>
            </a:r>
          </a:p>
          <a:p>
            <a:r>
              <a:rPr lang="en-US" dirty="0" smtClean="0"/>
              <a:t>Update Personal Services Budgets Online</a:t>
            </a:r>
          </a:p>
          <a:p>
            <a:r>
              <a:rPr lang="en-US" dirty="0" smtClean="0"/>
              <a:t>Update Non-Personal Services Budgets Online</a:t>
            </a:r>
          </a:p>
          <a:p>
            <a:r>
              <a:rPr lang="en-US" dirty="0" smtClean="0"/>
              <a:t>Update the Revenue Estimate Budgets Online</a:t>
            </a:r>
          </a:p>
          <a:p>
            <a:r>
              <a:rPr lang="en-US" dirty="0" smtClean="0"/>
              <a:t>Update the Grants Budgets Online (Non-Personal Services) </a:t>
            </a:r>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Personal Services Budgets</a:t>
            </a:r>
            <a:endParaRPr lang="en-US" dirty="0"/>
          </a:p>
        </p:txBody>
      </p:sp>
      <p:pic>
        <p:nvPicPr>
          <p:cNvPr id="4" name="Content Placeholder 3" descr="Update Pers Serv_01.PNG"/>
          <p:cNvPicPr>
            <a:picLocks noGrp="1" noChangeAspect="1"/>
          </p:cNvPicPr>
          <p:nvPr>
            <p:ph idx="1"/>
          </p:nvPr>
        </p:nvPicPr>
        <p:blipFill>
          <a:blip r:embed="rId3" cstate="print"/>
          <a:stretch>
            <a:fillRect/>
          </a:stretch>
        </p:blipFill>
        <p:spPr>
          <a:xfrm>
            <a:off x="759126" y="1498176"/>
            <a:ext cx="7851474" cy="4597824"/>
          </a:xfrm>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Update Non-Personal Services Budget</a:t>
            </a:r>
            <a:endParaRPr lang="en-US" dirty="0"/>
          </a:p>
        </p:txBody>
      </p:sp>
      <p:pic>
        <p:nvPicPr>
          <p:cNvPr id="4" name="Content Placeholder 3" descr="Update NonPers Serv_01.PNG"/>
          <p:cNvPicPr>
            <a:picLocks noGrp="1" noChangeAspect="1"/>
          </p:cNvPicPr>
          <p:nvPr>
            <p:ph idx="1"/>
          </p:nvPr>
        </p:nvPicPr>
        <p:blipFill>
          <a:blip r:embed="rId3" cstate="print"/>
          <a:stretch>
            <a:fillRect/>
          </a:stretch>
        </p:blipFill>
        <p:spPr>
          <a:xfrm>
            <a:off x="457200" y="2353904"/>
            <a:ext cx="8229600" cy="3018555"/>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33400"/>
            <a:ext cx="7010400" cy="884238"/>
          </a:xfrm>
        </p:spPr>
        <p:txBody>
          <a:bodyPr/>
          <a:lstStyle/>
          <a:p>
            <a:pPr algn="l"/>
            <a:r>
              <a:rPr lang="en-US" dirty="0" smtClean="0"/>
              <a:t>Budget Prep Module Setup</a:t>
            </a:r>
            <a:endParaRPr lang="en-US" dirty="0"/>
          </a:p>
        </p:txBody>
      </p:sp>
      <p:sp>
        <p:nvSpPr>
          <p:cNvPr id="4" name="Can 3"/>
          <p:cNvSpPr/>
          <p:nvPr/>
        </p:nvSpPr>
        <p:spPr>
          <a:xfrm>
            <a:off x="1828800" y="1676400"/>
            <a:ext cx="6019800" cy="4572000"/>
          </a:xfrm>
          <a:prstGeom prst="can">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u="sng" dirty="0" smtClean="0"/>
              <a:t>Update Parameter Definitions</a:t>
            </a:r>
          </a:p>
          <a:p>
            <a:pPr algn="ctr"/>
            <a:endParaRPr lang="en-US" sz="2400" b="1" u="sng" dirty="0" smtClean="0"/>
          </a:p>
          <a:p>
            <a:pPr>
              <a:buFont typeface="Arial" pitchFamily="34" charset="0"/>
              <a:buChar char="•"/>
            </a:pPr>
            <a:r>
              <a:rPr lang="en-US" sz="2400" dirty="0" smtClean="0"/>
              <a:t> Budget Prep Year/Hour Parameters</a:t>
            </a:r>
          </a:p>
          <a:p>
            <a:pPr>
              <a:buFont typeface="Arial" pitchFamily="34" charset="0"/>
              <a:buChar char="•"/>
            </a:pPr>
            <a:r>
              <a:rPr lang="en-US" sz="2400" dirty="0" smtClean="0"/>
              <a:t> Pay Group Raise Effective Date Parameters</a:t>
            </a:r>
          </a:p>
          <a:p>
            <a:pPr>
              <a:buFont typeface="Arial" pitchFamily="34" charset="0"/>
              <a:buChar char="•"/>
            </a:pPr>
            <a:r>
              <a:rPr lang="en-US" sz="2400" dirty="0" smtClean="0"/>
              <a:t> Reason Codes and Descriptions</a:t>
            </a:r>
          </a:p>
          <a:p>
            <a:pPr>
              <a:buFont typeface="Arial" pitchFamily="34" charset="0"/>
              <a:buChar char="•"/>
            </a:pPr>
            <a:r>
              <a:rPr lang="en-US" sz="2400" dirty="0" smtClean="0"/>
              <a:t> Fringe Accounts</a:t>
            </a:r>
            <a:endParaRPr lang="en-US" sz="2400" dirty="0"/>
          </a:p>
        </p:txBody>
      </p:sp>
      <p:sp>
        <p:nvSpPr>
          <p:cNvPr id="5" name="TextBox 4"/>
          <p:cNvSpPr txBox="1"/>
          <p:nvPr/>
        </p:nvSpPr>
        <p:spPr>
          <a:xfrm>
            <a:off x="3669146" y="2057400"/>
            <a:ext cx="2262909" cy="400110"/>
          </a:xfrm>
          <a:prstGeom prst="rect">
            <a:avLst/>
          </a:prstGeom>
          <a:noFill/>
        </p:spPr>
        <p:txBody>
          <a:bodyPr wrap="square" rtlCol="0">
            <a:spAutoFit/>
          </a:bodyPr>
          <a:lstStyle/>
          <a:p>
            <a:pPr algn="ctr"/>
            <a:r>
              <a:rPr lang="en-US" sz="2000" dirty="0" smtClean="0"/>
              <a:t>PSFIN</a:t>
            </a:r>
            <a:endParaRPr lang="en-US" sz="2000" dirty="0"/>
          </a:p>
        </p:txBody>
      </p:sp>
      <p:grpSp>
        <p:nvGrpSpPr>
          <p:cNvPr id="3" name="Group 7"/>
          <p:cNvGrpSpPr/>
          <p:nvPr/>
        </p:nvGrpSpPr>
        <p:grpSpPr>
          <a:xfrm>
            <a:off x="304800" y="533400"/>
            <a:ext cx="1219200" cy="1371600"/>
            <a:chOff x="228600" y="592240"/>
            <a:chExt cx="1371600" cy="1465160"/>
          </a:xfrm>
        </p:grpSpPr>
        <p:sp>
          <p:nvSpPr>
            <p:cNvPr id="6" name="Can 5"/>
            <p:cNvSpPr/>
            <p:nvPr/>
          </p:nvSpPr>
          <p:spPr>
            <a:xfrm>
              <a:off x="228600" y="609600"/>
              <a:ext cx="1371600" cy="1447800"/>
            </a:xfrm>
            <a:prstGeom prst="can">
              <a:avLst>
                <a:gd name="adj" fmla="val 21825"/>
              </a:avLst>
            </a:prstGeom>
            <a:solidFill>
              <a:schemeClr val="accent5">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smtClean="0"/>
                <a:t>Update Parameter Definitions</a:t>
              </a:r>
              <a:endParaRPr lang="en-US" dirty="0"/>
            </a:p>
          </p:txBody>
        </p:sp>
        <p:sp>
          <p:nvSpPr>
            <p:cNvPr id="7" name="TextBox 6"/>
            <p:cNvSpPr txBox="1"/>
            <p:nvPr/>
          </p:nvSpPr>
          <p:spPr>
            <a:xfrm>
              <a:off x="504372" y="592240"/>
              <a:ext cx="838200" cy="369332"/>
            </a:xfrm>
            <a:prstGeom prst="rect">
              <a:avLst/>
            </a:prstGeom>
            <a:noFill/>
          </p:spPr>
          <p:txBody>
            <a:bodyPr wrap="square" rtlCol="0">
              <a:spAutoFit/>
            </a:bodyPr>
            <a:lstStyle/>
            <a:p>
              <a:pPr algn="ctr"/>
              <a:r>
                <a:rPr lang="en-US" dirty="0" smtClean="0"/>
                <a:t>PSFIN</a:t>
              </a:r>
              <a:endParaRPr lang="en-US" dirty="0"/>
            </a:p>
          </p:txBody>
        </p:sp>
      </p:gr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Revenue Estimate Budget</a:t>
            </a:r>
            <a:endParaRPr lang="en-US" dirty="0"/>
          </a:p>
        </p:txBody>
      </p:sp>
      <p:pic>
        <p:nvPicPr>
          <p:cNvPr id="4" name="Content Placeholder 3" descr="Update REVEST_01.PNG"/>
          <p:cNvPicPr>
            <a:picLocks noGrp="1" noChangeAspect="1"/>
          </p:cNvPicPr>
          <p:nvPr>
            <p:ph idx="1"/>
          </p:nvPr>
        </p:nvPicPr>
        <p:blipFill>
          <a:blip r:embed="rId3" cstate="print"/>
          <a:stretch>
            <a:fillRect/>
          </a:stretch>
        </p:blipFill>
        <p:spPr>
          <a:xfrm>
            <a:off x="933450" y="1934369"/>
            <a:ext cx="7277100" cy="3857625"/>
          </a:xfrm>
        </p:spPr>
      </p:pic>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Grants Budgets </a:t>
            </a:r>
            <a:endParaRPr lang="en-US" dirty="0"/>
          </a:p>
        </p:txBody>
      </p:sp>
      <p:pic>
        <p:nvPicPr>
          <p:cNvPr id="4" name="Content Placeholder 3" descr="Update Grants Budget_05.PNG"/>
          <p:cNvPicPr>
            <a:picLocks noGrp="1" noChangeAspect="1"/>
          </p:cNvPicPr>
          <p:nvPr>
            <p:ph idx="1"/>
          </p:nvPr>
        </p:nvPicPr>
        <p:blipFill>
          <a:blip r:embed="rId3" cstate="print"/>
          <a:stretch>
            <a:fillRect/>
          </a:stretch>
        </p:blipFill>
        <p:spPr>
          <a:xfrm>
            <a:off x="1076325" y="1801019"/>
            <a:ext cx="6991350" cy="4124325"/>
          </a:xfr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Reset Raise Effective Dates</a:t>
            </a:r>
            <a:endParaRPr lang="en-US" dirty="0"/>
          </a:p>
        </p:txBody>
      </p:sp>
      <p:pic>
        <p:nvPicPr>
          <p:cNvPr id="4" name="Content Placeholder 3" descr="Reset Raise ED_01.PNG"/>
          <p:cNvPicPr>
            <a:picLocks noGrp="1" noChangeAspect="1"/>
          </p:cNvPicPr>
          <p:nvPr>
            <p:ph idx="1"/>
          </p:nvPr>
        </p:nvPicPr>
        <p:blipFill>
          <a:blip r:embed="rId3" cstate="print"/>
          <a:stretch>
            <a:fillRect/>
          </a:stretch>
        </p:blipFill>
        <p:spPr>
          <a:xfrm>
            <a:off x="1097845" y="1600200"/>
            <a:ext cx="6948309" cy="4525963"/>
          </a:xfrm>
        </p:spPr>
      </p:pic>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Fringe Benefit Estimates</a:t>
            </a:r>
            <a:endParaRPr lang="en-US" dirty="0"/>
          </a:p>
        </p:txBody>
      </p:sp>
      <p:pic>
        <p:nvPicPr>
          <p:cNvPr id="4" name="Content Placeholder 3" descr="Gen Fringe Estimates_01.PNG"/>
          <p:cNvPicPr>
            <a:picLocks noGrp="1" noChangeAspect="1"/>
          </p:cNvPicPr>
          <p:nvPr>
            <p:ph idx="1"/>
          </p:nvPr>
        </p:nvPicPr>
        <p:blipFill>
          <a:blip r:embed="rId3" cstate="print"/>
          <a:stretch>
            <a:fillRect/>
          </a:stretch>
        </p:blipFill>
        <p:spPr>
          <a:xfrm>
            <a:off x="957262" y="1977231"/>
            <a:ext cx="7229475" cy="3771900"/>
          </a:xfrm>
        </p:spPr>
      </p:pic>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 Fringe Benefit Estimates</a:t>
            </a:r>
            <a:endParaRPr lang="en-US" dirty="0"/>
          </a:p>
        </p:txBody>
      </p:sp>
      <p:pic>
        <p:nvPicPr>
          <p:cNvPr id="4" name="Content Placeholder 3" descr="Update Fringe Bene_01.PNG"/>
          <p:cNvPicPr>
            <a:picLocks noGrp="1" noChangeAspect="1"/>
          </p:cNvPicPr>
          <p:nvPr>
            <p:ph idx="1"/>
          </p:nvPr>
        </p:nvPicPr>
        <p:blipFill>
          <a:blip r:embed="rId3" cstate="print"/>
          <a:stretch>
            <a:fillRect/>
          </a:stretch>
        </p:blipFill>
        <p:spPr>
          <a:xfrm>
            <a:off x="152399" y="2590800"/>
            <a:ext cx="8895025" cy="2528891"/>
          </a:xfrm>
        </p:spPr>
      </p:pic>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Financials Process</a:t>
            </a:r>
            <a:endParaRPr lang="en-US" dirty="0"/>
          </a:p>
        </p:txBody>
      </p:sp>
      <p:sp>
        <p:nvSpPr>
          <p:cNvPr id="3" name="Content Placeholder 2"/>
          <p:cNvSpPr>
            <a:spLocks noGrp="1"/>
          </p:cNvSpPr>
          <p:nvPr>
            <p:ph idx="1"/>
          </p:nvPr>
        </p:nvSpPr>
        <p:spPr/>
        <p:txBody>
          <a:bodyPr/>
          <a:lstStyle/>
          <a:p>
            <a:r>
              <a:rPr lang="en-US" dirty="0" smtClean="0"/>
              <a:t>Aggregates all Personal Services, Fringe Estimates, Non-Personal Services, Revenue Estimates, and Grant Budget data in both summary and detail</a:t>
            </a:r>
          </a:p>
          <a:p>
            <a:r>
              <a:rPr lang="en-US" dirty="0" smtClean="0"/>
              <a:t>Aggregate Financials Budget (AFB) table supports reporting by presenting a complete budget picture in a consistent format</a:t>
            </a:r>
            <a:endParaRPr lang="en-US"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Financials Process</a:t>
            </a:r>
            <a:endParaRPr lang="en-US" dirty="0"/>
          </a:p>
        </p:txBody>
      </p:sp>
      <p:sp>
        <p:nvSpPr>
          <p:cNvPr id="3" name="Content Placeholder 2"/>
          <p:cNvSpPr>
            <a:spLocks noGrp="1"/>
          </p:cNvSpPr>
          <p:nvPr>
            <p:ph idx="1"/>
          </p:nvPr>
        </p:nvSpPr>
        <p:spPr/>
        <p:txBody>
          <a:bodyPr/>
          <a:lstStyle/>
          <a:p>
            <a:r>
              <a:rPr lang="en-US" dirty="0" smtClean="0"/>
              <a:t>Can build the AFB table as many times as needed</a:t>
            </a:r>
          </a:p>
          <a:p>
            <a:r>
              <a:rPr lang="en-US" dirty="0" smtClean="0"/>
              <a:t>Two tables generated during process:</a:t>
            </a:r>
          </a:p>
          <a:p>
            <a:pPr lvl="1"/>
            <a:r>
              <a:rPr lang="en-US" dirty="0" smtClean="0"/>
              <a:t>BUD_AGGDET_BOR</a:t>
            </a:r>
          </a:p>
          <a:p>
            <a:pPr lvl="2"/>
            <a:r>
              <a:rPr lang="en-US" dirty="0" smtClean="0"/>
              <a:t>Detailed Financials budget data</a:t>
            </a:r>
          </a:p>
          <a:p>
            <a:pPr lvl="1"/>
            <a:r>
              <a:rPr lang="en-US" dirty="0" smtClean="0"/>
              <a:t>BUD_JRNLBLD_BOR</a:t>
            </a:r>
          </a:p>
          <a:p>
            <a:pPr lvl="2"/>
            <a:r>
              <a:rPr lang="en-US" dirty="0" smtClean="0"/>
              <a:t>Summary of Financials budget data</a:t>
            </a:r>
          </a:p>
          <a:p>
            <a:pPr lvl="2"/>
            <a:r>
              <a:rPr lang="en-US" dirty="0" smtClean="0"/>
              <a:t>List of all budget journals that will be created during Export to Financials process</a:t>
            </a:r>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Financials Process</a:t>
            </a:r>
            <a:endParaRPr lang="en-US" dirty="0"/>
          </a:p>
        </p:txBody>
      </p:sp>
      <p:pic>
        <p:nvPicPr>
          <p:cNvPr id="4" name="Content Placeholder 3" descr="Build Fin_01.PNG"/>
          <p:cNvPicPr>
            <a:picLocks noGrp="1" noChangeAspect="1"/>
          </p:cNvPicPr>
          <p:nvPr>
            <p:ph idx="1"/>
          </p:nvPr>
        </p:nvPicPr>
        <p:blipFill>
          <a:blip r:embed="rId2" cstate="print"/>
          <a:stretch>
            <a:fillRect/>
          </a:stretch>
        </p:blipFill>
        <p:spPr>
          <a:xfrm>
            <a:off x="494519" y="1752600"/>
            <a:ext cx="8344681" cy="3886199"/>
          </a:xfrm>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Inquiries</a:t>
            </a:r>
            <a:endParaRPr lang="en-US" dirty="0"/>
          </a:p>
        </p:txBody>
      </p:sp>
      <p:sp>
        <p:nvSpPr>
          <p:cNvPr id="3" name="Content Placeholder 2"/>
          <p:cNvSpPr>
            <a:spLocks noGrp="1"/>
          </p:cNvSpPr>
          <p:nvPr>
            <p:ph idx="1"/>
          </p:nvPr>
        </p:nvSpPr>
        <p:spPr/>
        <p:txBody>
          <a:bodyPr/>
          <a:lstStyle/>
          <a:p>
            <a:r>
              <a:rPr lang="en-US" dirty="0" smtClean="0"/>
              <a:t>Aggregate Detail Inquiry</a:t>
            </a:r>
          </a:p>
          <a:p>
            <a:r>
              <a:rPr lang="en-US" dirty="0" smtClean="0"/>
              <a:t>Personal Services Inquiry</a:t>
            </a:r>
          </a:p>
          <a:p>
            <a:r>
              <a:rPr lang="en-US" dirty="0" smtClean="0"/>
              <a:t>Non-Personal Services Inquiry</a:t>
            </a:r>
            <a:endParaRPr lang="en-US"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Aggregate Detail Inquiry</a:t>
            </a:r>
            <a:endParaRPr lang="en-US" dirty="0"/>
          </a:p>
        </p:txBody>
      </p:sp>
      <p:pic>
        <p:nvPicPr>
          <p:cNvPr id="4" name="Content Placeholder 3" descr="Agg Detail Inquiry_01.PNG"/>
          <p:cNvPicPr>
            <a:picLocks noGrp="1" noChangeAspect="1"/>
          </p:cNvPicPr>
          <p:nvPr>
            <p:ph idx="1"/>
          </p:nvPr>
        </p:nvPicPr>
        <p:blipFill>
          <a:blip r:embed="rId2" cstate="print"/>
          <a:stretch>
            <a:fillRect/>
          </a:stretch>
        </p:blipFill>
        <p:spPr>
          <a:xfrm>
            <a:off x="457200" y="1916881"/>
            <a:ext cx="8229600" cy="3892601"/>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1018</TotalTime>
  <Words>5872</Words>
  <Application>Microsoft Office PowerPoint</Application>
  <PresentationFormat>On-screen Show (4:3)</PresentationFormat>
  <Paragraphs>779</Paragraphs>
  <Slides>117</Slides>
  <Notes>78</Notes>
  <HiddenSlides>0</HiddenSlides>
  <MMClips>0</MMClips>
  <ScaleCrop>false</ScaleCrop>
  <HeadingPairs>
    <vt:vector size="4" baseType="variant">
      <vt:variant>
        <vt:lpstr>Theme</vt:lpstr>
      </vt:variant>
      <vt:variant>
        <vt:i4>1</vt:i4>
      </vt:variant>
      <vt:variant>
        <vt:lpstr>Slide Titles</vt:lpstr>
      </vt:variant>
      <vt:variant>
        <vt:i4>117</vt:i4>
      </vt:variant>
    </vt:vector>
  </HeadingPairs>
  <TitlesOfParts>
    <vt:vector size="118" baseType="lpstr">
      <vt:lpstr>Office Theme</vt:lpstr>
      <vt:lpstr>Budget Prep Updates</vt:lpstr>
      <vt:lpstr>Agenda</vt:lpstr>
      <vt:lpstr>Wimba Ground Rules</vt:lpstr>
      <vt:lpstr>Primary Focus for Today</vt:lpstr>
      <vt:lpstr>Objectives</vt:lpstr>
      <vt:lpstr>Objectives</vt:lpstr>
      <vt:lpstr>Overview of Budget Prep  Process Flow</vt:lpstr>
      <vt:lpstr>Basic Budget Prep Process Flow</vt:lpstr>
      <vt:lpstr>Budget Prep Module Setup</vt:lpstr>
      <vt:lpstr>FY2010 Budget Information</vt:lpstr>
      <vt:lpstr>FY2010 Budget Information</vt:lpstr>
      <vt:lpstr>FY2010 Budget Information</vt:lpstr>
      <vt:lpstr>FY2010 Budget Information</vt:lpstr>
      <vt:lpstr>FY2010 Budget Information</vt:lpstr>
      <vt:lpstr>FY2010 Budget Information</vt:lpstr>
      <vt:lpstr>Manipulate/Create Budget</vt:lpstr>
      <vt:lpstr>Manipulate/Create Budget</vt:lpstr>
      <vt:lpstr>FY2011 Budget Information</vt:lpstr>
      <vt:lpstr>FY2011 Budget Information</vt:lpstr>
      <vt:lpstr>FY2011 Budget Information</vt:lpstr>
      <vt:lpstr>FY2011 Budget Information</vt:lpstr>
      <vt:lpstr>FY2011 Budget Information</vt:lpstr>
      <vt:lpstr>FY2011 Budget Information</vt:lpstr>
      <vt:lpstr>FY2011 Budget Information</vt:lpstr>
      <vt:lpstr>Basic Budget Prep Process Flow</vt:lpstr>
      <vt:lpstr>ADP’s Role in Budget Prep</vt:lpstr>
      <vt:lpstr>Prior to the Extract Process</vt:lpstr>
      <vt:lpstr>How has ADP been incorporated into the Budget Prep Process</vt:lpstr>
      <vt:lpstr>How Budget Prep files are created in EV5</vt:lpstr>
      <vt:lpstr>How Budget Prep files are created in EV5</vt:lpstr>
      <vt:lpstr>Navigation to Extract Data</vt:lpstr>
      <vt:lpstr>Executing EPOH009 </vt:lpstr>
      <vt:lpstr>Results of EPOH009</vt:lpstr>
      <vt:lpstr>EPOH009 Report</vt:lpstr>
      <vt:lpstr>Validation Totals</vt:lpstr>
      <vt:lpstr>How to Validate Extract</vt:lpstr>
      <vt:lpstr>How to Validate Extract</vt:lpstr>
      <vt:lpstr>How to Validate Extract</vt:lpstr>
      <vt:lpstr>How to Validate Load into Budget Prep</vt:lpstr>
      <vt:lpstr>How to Validate Load into Budget Prep</vt:lpstr>
      <vt:lpstr>How to Validate Load into Budget Prep</vt:lpstr>
      <vt:lpstr>How to Validate Load into Budget Prep</vt:lpstr>
      <vt:lpstr>How to Validate Load into Budget Prep</vt:lpstr>
      <vt:lpstr>How to Validate Load into Budget Prep</vt:lpstr>
      <vt:lpstr>How to Validate Load into Budget Prep</vt:lpstr>
      <vt:lpstr>How to Validate Load into Budget Prep</vt:lpstr>
      <vt:lpstr>How to Validate Load into Budget Prep</vt:lpstr>
      <vt:lpstr>How data is loaded in EV5 at conclusion of Budget Prep process</vt:lpstr>
      <vt:lpstr>How data is loaded in EV5 at conclusion of Budget Prep process</vt:lpstr>
      <vt:lpstr>Loading the epxp001nnn.txt into EV5</vt:lpstr>
      <vt:lpstr>Loading the epxp001nnn.txt into EV5</vt:lpstr>
      <vt:lpstr>Loading the epxp001nnn.txt into EV5</vt:lpstr>
      <vt:lpstr>Loading the epxp001nnn.txt into EV5</vt:lpstr>
      <vt:lpstr>Navigating to HR Salary Worktable (Epxp001)</vt:lpstr>
      <vt:lpstr>Executing HR Salary Worktable (Epxp001)</vt:lpstr>
      <vt:lpstr>Executing HR Salary Worktable (Epxp001)</vt:lpstr>
      <vt:lpstr>Validating HR Salary Worktable (Epxp001)</vt:lpstr>
      <vt:lpstr>Validating HR Salary Worktable (Epxp001)</vt:lpstr>
      <vt:lpstr>Validating HR Salary Worktable (Epxp001)</vt:lpstr>
      <vt:lpstr>Correcting HR Salary Worktable (Epxp001)</vt:lpstr>
      <vt:lpstr>Final Export from Budget Prep</vt:lpstr>
      <vt:lpstr>Budget Load (epbh011)</vt:lpstr>
      <vt:lpstr>Navigation to Budget Load (epbh011)</vt:lpstr>
      <vt:lpstr>Budget Load (epbh011)</vt:lpstr>
      <vt:lpstr>Budget Load (epbh011)</vt:lpstr>
      <vt:lpstr>Budget Load (epbh011) Reports</vt:lpstr>
      <vt:lpstr>Budget Load (epbh011) Reports</vt:lpstr>
      <vt:lpstr>Budget Load (epbh011) Reports</vt:lpstr>
      <vt:lpstr>Budget Load (epbh011) Reports</vt:lpstr>
      <vt:lpstr>Budget Load (epbh011)</vt:lpstr>
      <vt:lpstr>Validating Budget Load (epbh011)</vt:lpstr>
      <vt:lpstr>Review Changes in PSFIN in Budget Prep Process</vt:lpstr>
      <vt:lpstr>Overall Major Changes</vt:lpstr>
      <vt:lpstr>Updating Parameters</vt:lpstr>
      <vt:lpstr>Updating Parameters</vt:lpstr>
      <vt:lpstr>Differences in Extracting from HRMS and Loading from ADP</vt:lpstr>
      <vt:lpstr>Differences in Extracting from HRMS and Loading from ADP</vt:lpstr>
      <vt:lpstr>Differences in Extracting from HRMS and Loading from ADP</vt:lpstr>
      <vt:lpstr>Differences in Extracting from HRMS and Loading from ADP</vt:lpstr>
      <vt:lpstr>Differences in Extracting from HRMS and Loading from ADP</vt:lpstr>
      <vt:lpstr>Processing Financials Extract</vt:lpstr>
      <vt:lpstr>Processing Financials Extract</vt:lpstr>
      <vt:lpstr>Budget Copy/Mass Updates</vt:lpstr>
      <vt:lpstr>Budget Copy Process</vt:lpstr>
      <vt:lpstr>What-If Analysis</vt:lpstr>
      <vt:lpstr>Analyzing Results of “What-If” Analysis</vt:lpstr>
      <vt:lpstr>Performing Online Updates</vt:lpstr>
      <vt:lpstr>Update Personal Services Budgets</vt:lpstr>
      <vt:lpstr>Update Non-Personal Services Budget</vt:lpstr>
      <vt:lpstr>Update Revenue Estimate Budget</vt:lpstr>
      <vt:lpstr>Update Grants Budgets </vt:lpstr>
      <vt:lpstr>Reset Raise Effective Dates</vt:lpstr>
      <vt:lpstr>Fringe Benefit Estimates</vt:lpstr>
      <vt:lpstr>Update Fringe Benefit Estimates</vt:lpstr>
      <vt:lpstr>Build Financials Process</vt:lpstr>
      <vt:lpstr>Build Financials Process</vt:lpstr>
      <vt:lpstr>Build Financials Process</vt:lpstr>
      <vt:lpstr>Inquiries</vt:lpstr>
      <vt:lpstr>Aggregate Detail Inquiry</vt:lpstr>
      <vt:lpstr>Personal Services Inquiry</vt:lpstr>
      <vt:lpstr>Non-Personal Services Inquiry</vt:lpstr>
      <vt:lpstr>Reports</vt:lpstr>
      <vt:lpstr>Export Journals to Financials</vt:lpstr>
      <vt:lpstr>Export Journals to Financials</vt:lpstr>
      <vt:lpstr>Export Journals to Financials</vt:lpstr>
      <vt:lpstr>Exporting Changes to ADP</vt:lpstr>
      <vt:lpstr>Exporting Changes to ADP</vt:lpstr>
      <vt:lpstr>Exporting Changes to ADP</vt:lpstr>
      <vt:lpstr>Exporting Changes in ADP</vt:lpstr>
      <vt:lpstr>Summary of Changes</vt:lpstr>
      <vt:lpstr>Wimba Wrap-Up</vt:lpstr>
      <vt:lpstr>Primary Focus for Today</vt:lpstr>
      <vt:lpstr>Objectives</vt:lpstr>
      <vt:lpstr>Objectives</vt:lpstr>
      <vt:lpstr>Support Requests</vt:lpstr>
      <vt:lpstr>Budget Prep Workshop</vt:lpstr>
      <vt:lpstr>Questions</vt:lpstr>
    </vt:vector>
  </TitlesOfParts>
  <Company>BOR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1099 Overview</dc:title>
  <dc:creator>tpiazza</dc:creator>
  <cp:lastModifiedBy>tpiazza</cp:lastModifiedBy>
  <cp:revision>124</cp:revision>
  <dcterms:created xsi:type="dcterms:W3CDTF">2009-12-16T14:36:12Z</dcterms:created>
  <dcterms:modified xsi:type="dcterms:W3CDTF">2010-03-04T12:48:10Z</dcterms:modified>
</cp:coreProperties>
</file>