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39"/>
  </p:notesMasterIdLst>
  <p:handoutMasterIdLst>
    <p:handoutMasterId r:id="rId40"/>
  </p:handoutMasterIdLst>
  <p:sldIdLst>
    <p:sldId id="256" r:id="rId5"/>
    <p:sldId id="311" r:id="rId6"/>
    <p:sldId id="394" r:id="rId7"/>
    <p:sldId id="418" r:id="rId8"/>
    <p:sldId id="395" r:id="rId9"/>
    <p:sldId id="409" r:id="rId10"/>
    <p:sldId id="480" r:id="rId11"/>
    <p:sldId id="396" r:id="rId12"/>
    <p:sldId id="413" r:id="rId13"/>
    <p:sldId id="397" r:id="rId14"/>
    <p:sldId id="459" r:id="rId15"/>
    <p:sldId id="429" r:id="rId16"/>
    <p:sldId id="461" r:id="rId17"/>
    <p:sldId id="462" r:id="rId18"/>
    <p:sldId id="463" r:id="rId19"/>
    <p:sldId id="464" r:id="rId20"/>
    <p:sldId id="465" r:id="rId21"/>
    <p:sldId id="466" r:id="rId22"/>
    <p:sldId id="467" r:id="rId23"/>
    <p:sldId id="468" r:id="rId24"/>
    <p:sldId id="481" r:id="rId25"/>
    <p:sldId id="469" r:id="rId26"/>
    <p:sldId id="470" r:id="rId27"/>
    <p:sldId id="472" r:id="rId28"/>
    <p:sldId id="473" r:id="rId29"/>
    <p:sldId id="474" r:id="rId30"/>
    <p:sldId id="475" r:id="rId31"/>
    <p:sldId id="476" r:id="rId32"/>
    <p:sldId id="458" r:id="rId33"/>
    <p:sldId id="482" r:id="rId34"/>
    <p:sldId id="452" r:id="rId35"/>
    <p:sldId id="478" r:id="rId36"/>
    <p:sldId id="479" r:id="rId37"/>
    <p:sldId id="371" r:id="rId38"/>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A2B08"/>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7904" autoAdjust="0"/>
  </p:normalViewPr>
  <p:slideViewPr>
    <p:cSldViewPr snapToGrid="0">
      <p:cViewPr>
        <p:scale>
          <a:sx n="100" d="100"/>
          <a:sy n="100" d="100"/>
        </p:scale>
        <p:origin x="-1104" y="-67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E06DBBB-4C7A-4872-859C-28DB73BE470F}" type="doc">
      <dgm:prSet loTypeId="urn:microsoft.com/office/officeart/2005/8/layout/hProcess7" loCatId="process" qsTypeId="urn:microsoft.com/office/officeart/2005/8/quickstyle/3d2" qsCatId="3D" csTypeId="urn:microsoft.com/office/officeart/2005/8/colors/accent1_2#1" csCatId="accent1" phldr="1"/>
      <dgm:spPr/>
      <dgm:t>
        <a:bodyPr/>
        <a:lstStyle/>
        <a:p>
          <a:endParaRPr lang="en-US"/>
        </a:p>
      </dgm:t>
    </dgm:pt>
    <dgm:pt modelId="{3D77C2D7-3282-4138-9D4D-7A5D1C3FF22E}">
      <dgm:prSet phldrT="[Text]"/>
      <dgm:spPr/>
      <dgm:t>
        <a:bodyPr/>
        <a:lstStyle/>
        <a:p>
          <a:r>
            <a:rPr lang="en-US" dirty="0" smtClean="0"/>
            <a:t>Step 1</a:t>
          </a:r>
          <a:endParaRPr lang="en-US" dirty="0"/>
        </a:p>
      </dgm:t>
    </dgm:pt>
    <dgm:pt modelId="{2447CA0F-6797-4D78-A5E7-0BC24ED09E5E}" type="parTrans" cxnId="{2D2091BC-6E13-4D81-AB3E-0F1FE9B78365}">
      <dgm:prSet/>
      <dgm:spPr/>
      <dgm:t>
        <a:bodyPr/>
        <a:lstStyle/>
        <a:p>
          <a:endParaRPr lang="en-US"/>
        </a:p>
      </dgm:t>
    </dgm:pt>
    <dgm:pt modelId="{FABD14A5-03E0-4914-B21B-1AA17C2C6D28}" type="sibTrans" cxnId="{2D2091BC-6E13-4D81-AB3E-0F1FE9B78365}">
      <dgm:prSet/>
      <dgm:spPr/>
      <dgm:t>
        <a:bodyPr/>
        <a:lstStyle/>
        <a:p>
          <a:endParaRPr lang="en-US"/>
        </a:p>
      </dgm:t>
    </dgm:pt>
    <dgm:pt modelId="{12C06EDA-9ADD-498E-850B-0A19CB8D62AD}">
      <dgm:prSet phldrT="[Text]"/>
      <dgm:spPr/>
      <dgm:t>
        <a:bodyPr/>
        <a:lstStyle/>
        <a:p>
          <a:r>
            <a:rPr lang="en-US" dirty="0" smtClean="0"/>
            <a:t>Record retiree receivables in Banner (epop046-a)</a:t>
          </a:r>
          <a:endParaRPr lang="en-US" dirty="0"/>
        </a:p>
      </dgm:t>
    </dgm:pt>
    <dgm:pt modelId="{8E218411-8606-48E5-A44B-AB322E9FBD40}" type="parTrans" cxnId="{AB940AD1-AD3A-4366-8690-47B912488E46}">
      <dgm:prSet/>
      <dgm:spPr/>
      <dgm:t>
        <a:bodyPr/>
        <a:lstStyle/>
        <a:p>
          <a:endParaRPr lang="en-US"/>
        </a:p>
      </dgm:t>
    </dgm:pt>
    <dgm:pt modelId="{F6A5C7F1-BCAB-4067-954F-E13082B36B3B}" type="sibTrans" cxnId="{AB940AD1-AD3A-4366-8690-47B912488E46}">
      <dgm:prSet/>
      <dgm:spPr/>
      <dgm:t>
        <a:bodyPr/>
        <a:lstStyle/>
        <a:p>
          <a:endParaRPr lang="en-US"/>
        </a:p>
      </dgm:t>
    </dgm:pt>
    <dgm:pt modelId="{805DFBD7-4264-4EEF-8941-A0A744AE5691}">
      <dgm:prSet phldrT="[Text]"/>
      <dgm:spPr/>
      <dgm:t>
        <a:bodyPr/>
        <a:lstStyle/>
        <a:p>
          <a:r>
            <a:rPr lang="en-US" dirty="0" smtClean="0"/>
            <a:t>Step 2</a:t>
          </a:r>
          <a:endParaRPr lang="en-US" dirty="0"/>
        </a:p>
      </dgm:t>
    </dgm:pt>
    <dgm:pt modelId="{A51550E4-D556-40B5-A0C0-83A9019211B2}" type="parTrans" cxnId="{00B24B8B-1869-410D-AC38-543A780BEF62}">
      <dgm:prSet/>
      <dgm:spPr/>
      <dgm:t>
        <a:bodyPr/>
        <a:lstStyle/>
        <a:p>
          <a:endParaRPr lang="en-US"/>
        </a:p>
      </dgm:t>
    </dgm:pt>
    <dgm:pt modelId="{BA837824-C8D2-4208-99A6-0B13F6FD4B41}" type="sibTrans" cxnId="{00B24B8B-1869-410D-AC38-543A780BEF62}">
      <dgm:prSet/>
      <dgm:spPr/>
      <dgm:t>
        <a:bodyPr/>
        <a:lstStyle/>
        <a:p>
          <a:endParaRPr lang="en-US"/>
        </a:p>
      </dgm:t>
    </dgm:pt>
    <dgm:pt modelId="{1709CCCF-7A7F-4E9F-B297-A1B64445B052}">
      <dgm:prSet phldrT="[Text]"/>
      <dgm:spPr/>
      <dgm:t>
        <a:bodyPr/>
        <a:lstStyle/>
        <a:p>
          <a:r>
            <a:rPr lang="en-US" smtClean="0"/>
            <a:t>Record retiree benefits expense, accrue liabilities and zero Banner clearing  (epop046-b)</a:t>
          </a:r>
          <a:endParaRPr lang="en-US" dirty="0"/>
        </a:p>
      </dgm:t>
    </dgm:pt>
    <dgm:pt modelId="{0B1FD80C-06E0-4F96-8B89-D657D5EECDC1}" type="parTrans" cxnId="{973F6C2B-4AE1-4FFD-8730-B9CED90C7805}">
      <dgm:prSet/>
      <dgm:spPr/>
      <dgm:t>
        <a:bodyPr/>
        <a:lstStyle/>
        <a:p>
          <a:endParaRPr lang="en-US"/>
        </a:p>
      </dgm:t>
    </dgm:pt>
    <dgm:pt modelId="{ED10278E-730B-4969-A055-66E245FA8EE0}" type="sibTrans" cxnId="{973F6C2B-4AE1-4FFD-8730-B9CED90C7805}">
      <dgm:prSet/>
      <dgm:spPr/>
      <dgm:t>
        <a:bodyPr/>
        <a:lstStyle/>
        <a:p>
          <a:endParaRPr lang="en-US"/>
        </a:p>
      </dgm:t>
    </dgm:pt>
    <dgm:pt modelId="{57329C8B-5C58-4CAE-9CA2-92FBE5EBCC79}">
      <dgm:prSet phldrT="[Text]"/>
      <dgm:spPr/>
      <dgm:t>
        <a:bodyPr/>
        <a:lstStyle/>
        <a:p>
          <a:r>
            <a:rPr lang="en-US" dirty="0" smtClean="0"/>
            <a:t>Step 3 </a:t>
          </a:r>
          <a:endParaRPr lang="en-US" dirty="0"/>
        </a:p>
      </dgm:t>
    </dgm:pt>
    <dgm:pt modelId="{C3E505EC-2F5D-43D9-8AAE-99DCF4CA9220}" type="parTrans" cxnId="{AADC366E-377B-4E0E-A360-DC1CC24702E2}">
      <dgm:prSet/>
      <dgm:spPr/>
      <dgm:t>
        <a:bodyPr/>
        <a:lstStyle/>
        <a:p>
          <a:endParaRPr lang="en-US"/>
        </a:p>
      </dgm:t>
    </dgm:pt>
    <dgm:pt modelId="{112BBB75-9879-426F-8C78-129B1977985C}" type="sibTrans" cxnId="{AADC366E-377B-4E0E-A360-DC1CC24702E2}">
      <dgm:prSet/>
      <dgm:spPr/>
      <dgm:t>
        <a:bodyPr/>
        <a:lstStyle/>
        <a:p>
          <a:endParaRPr lang="en-US"/>
        </a:p>
      </dgm:t>
    </dgm:pt>
    <dgm:pt modelId="{2AAD2506-8AAB-4C3D-AD49-352BBE84935D}">
      <dgm:prSet phldrT="[Text]"/>
      <dgm:spPr/>
      <dgm:t>
        <a:bodyPr/>
        <a:lstStyle/>
        <a:p>
          <a:r>
            <a:rPr lang="en-US" smtClean="0"/>
            <a:t>Pay benefits liability (CES Accounting)</a:t>
          </a:r>
          <a:endParaRPr lang="en-US" dirty="0"/>
        </a:p>
      </dgm:t>
    </dgm:pt>
    <dgm:pt modelId="{4FC7BD53-B189-4D5D-8F8D-98EF18AEFA5F}" type="parTrans" cxnId="{38306EF5-38CB-4F88-ABB0-C56351FC70EA}">
      <dgm:prSet/>
      <dgm:spPr/>
      <dgm:t>
        <a:bodyPr/>
        <a:lstStyle/>
        <a:p>
          <a:endParaRPr lang="en-US"/>
        </a:p>
      </dgm:t>
    </dgm:pt>
    <dgm:pt modelId="{9F59A8D2-9ED5-4CE5-9FE1-D76E5C20BD8F}" type="sibTrans" cxnId="{38306EF5-38CB-4F88-ABB0-C56351FC70EA}">
      <dgm:prSet/>
      <dgm:spPr/>
      <dgm:t>
        <a:bodyPr/>
        <a:lstStyle/>
        <a:p>
          <a:endParaRPr lang="en-US"/>
        </a:p>
      </dgm:t>
    </dgm:pt>
    <dgm:pt modelId="{2A86DE1C-9B5B-4D4E-B4C9-7046EF623C33}">
      <dgm:prSet phldrT="[Text]"/>
      <dgm:spPr/>
      <dgm:t>
        <a:bodyPr/>
        <a:lstStyle/>
        <a:p>
          <a:r>
            <a:rPr lang="en-US" dirty="0" smtClean="0"/>
            <a:t>Step 4 </a:t>
          </a:r>
          <a:endParaRPr lang="en-US" dirty="0"/>
        </a:p>
      </dgm:t>
    </dgm:pt>
    <dgm:pt modelId="{1055DDD5-9382-4818-B90D-A417766DB38F}" type="parTrans" cxnId="{73D6BE6E-EB44-4795-964A-E864078E9D5A}">
      <dgm:prSet/>
      <dgm:spPr/>
      <dgm:t>
        <a:bodyPr/>
        <a:lstStyle/>
        <a:p>
          <a:endParaRPr lang="en-US"/>
        </a:p>
      </dgm:t>
    </dgm:pt>
    <dgm:pt modelId="{22B2E6B7-DF6D-4FB2-9CA5-28C6A01C96BE}" type="sibTrans" cxnId="{73D6BE6E-EB44-4795-964A-E864078E9D5A}">
      <dgm:prSet/>
      <dgm:spPr/>
      <dgm:t>
        <a:bodyPr/>
        <a:lstStyle/>
        <a:p>
          <a:endParaRPr lang="en-US"/>
        </a:p>
      </dgm:t>
    </dgm:pt>
    <dgm:pt modelId="{87B86053-ED9E-4C2A-B9F4-6BBB6F99BA4D}">
      <dgm:prSet phldrT="[Text]"/>
      <dgm:spPr/>
      <dgm:t>
        <a:bodyPr/>
        <a:lstStyle/>
        <a:p>
          <a:r>
            <a:rPr lang="en-US" dirty="0" smtClean="0"/>
            <a:t>Record employee payment – clear receivable balance (direct bill)</a:t>
          </a:r>
          <a:endParaRPr lang="en-US" dirty="0"/>
        </a:p>
      </dgm:t>
    </dgm:pt>
    <dgm:pt modelId="{E5D737A2-5CE1-4363-9FFA-7431CF8EC08C}" type="parTrans" cxnId="{BEBAAAFB-D3DF-4405-9D68-73A4C751B431}">
      <dgm:prSet/>
      <dgm:spPr/>
      <dgm:t>
        <a:bodyPr/>
        <a:lstStyle/>
        <a:p>
          <a:endParaRPr lang="en-US"/>
        </a:p>
      </dgm:t>
    </dgm:pt>
    <dgm:pt modelId="{3A803E50-FE14-4CF9-B615-3D19952AB753}" type="sibTrans" cxnId="{BEBAAAFB-D3DF-4405-9D68-73A4C751B431}">
      <dgm:prSet/>
      <dgm:spPr/>
      <dgm:t>
        <a:bodyPr/>
        <a:lstStyle/>
        <a:p>
          <a:endParaRPr lang="en-US"/>
        </a:p>
      </dgm:t>
    </dgm:pt>
    <dgm:pt modelId="{10F25B21-2099-45D3-8BC4-1D35974BE954}" type="pres">
      <dgm:prSet presAssocID="{DE06DBBB-4C7A-4872-859C-28DB73BE470F}" presName="Name0" presStyleCnt="0">
        <dgm:presLayoutVars>
          <dgm:dir/>
          <dgm:animLvl val="lvl"/>
          <dgm:resizeHandles val="exact"/>
        </dgm:presLayoutVars>
      </dgm:prSet>
      <dgm:spPr/>
      <dgm:t>
        <a:bodyPr/>
        <a:lstStyle/>
        <a:p>
          <a:endParaRPr lang="en-US"/>
        </a:p>
      </dgm:t>
    </dgm:pt>
    <dgm:pt modelId="{6826437C-C1BA-4A0E-9462-C9E618245C3C}" type="pres">
      <dgm:prSet presAssocID="{3D77C2D7-3282-4138-9D4D-7A5D1C3FF22E}" presName="compositeNode" presStyleCnt="0">
        <dgm:presLayoutVars>
          <dgm:bulletEnabled val="1"/>
        </dgm:presLayoutVars>
      </dgm:prSet>
      <dgm:spPr/>
    </dgm:pt>
    <dgm:pt modelId="{F31ED182-D7C4-4421-BF55-10A4AF35E53F}" type="pres">
      <dgm:prSet presAssocID="{3D77C2D7-3282-4138-9D4D-7A5D1C3FF22E}" presName="bgRect" presStyleLbl="node1" presStyleIdx="0" presStyleCnt="4"/>
      <dgm:spPr/>
      <dgm:t>
        <a:bodyPr/>
        <a:lstStyle/>
        <a:p>
          <a:endParaRPr lang="en-US"/>
        </a:p>
      </dgm:t>
    </dgm:pt>
    <dgm:pt modelId="{68FCB3F6-B536-4717-A68F-C8F1D716CDCC}" type="pres">
      <dgm:prSet presAssocID="{3D77C2D7-3282-4138-9D4D-7A5D1C3FF22E}" presName="parentNode" presStyleLbl="node1" presStyleIdx="0" presStyleCnt="4">
        <dgm:presLayoutVars>
          <dgm:chMax val="0"/>
          <dgm:bulletEnabled val="1"/>
        </dgm:presLayoutVars>
      </dgm:prSet>
      <dgm:spPr/>
      <dgm:t>
        <a:bodyPr/>
        <a:lstStyle/>
        <a:p>
          <a:endParaRPr lang="en-US"/>
        </a:p>
      </dgm:t>
    </dgm:pt>
    <dgm:pt modelId="{6DEC9804-6A9A-407F-BDDB-80332B3CDCF3}" type="pres">
      <dgm:prSet presAssocID="{3D77C2D7-3282-4138-9D4D-7A5D1C3FF22E}" presName="childNode" presStyleLbl="node1" presStyleIdx="0" presStyleCnt="4">
        <dgm:presLayoutVars>
          <dgm:bulletEnabled val="1"/>
        </dgm:presLayoutVars>
      </dgm:prSet>
      <dgm:spPr/>
      <dgm:t>
        <a:bodyPr/>
        <a:lstStyle/>
        <a:p>
          <a:endParaRPr lang="en-US"/>
        </a:p>
      </dgm:t>
    </dgm:pt>
    <dgm:pt modelId="{FD3EC546-92A3-467D-A59D-B905AB4F5204}" type="pres">
      <dgm:prSet presAssocID="{FABD14A5-03E0-4914-B21B-1AA17C2C6D28}" presName="hSp" presStyleCnt="0"/>
      <dgm:spPr/>
    </dgm:pt>
    <dgm:pt modelId="{D6AD39A4-28AF-4F10-9910-832C76150F48}" type="pres">
      <dgm:prSet presAssocID="{FABD14A5-03E0-4914-B21B-1AA17C2C6D28}" presName="vProcSp" presStyleCnt="0"/>
      <dgm:spPr/>
    </dgm:pt>
    <dgm:pt modelId="{1E9948CC-6BA0-4534-A962-19659E16975C}" type="pres">
      <dgm:prSet presAssocID="{FABD14A5-03E0-4914-B21B-1AA17C2C6D28}" presName="vSp1" presStyleCnt="0"/>
      <dgm:spPr/>
    </dgm:pt>
    <dgm:pt modelId="{0F29F3FA-A012-4F10-856B-9411BB84204D}" type="pres">
      <dgm:prSet presAssocID="{FABD14A5-03E0-4914-B21B-1AA17C2C6D28}" presName="simulatedConn" presStyleLbl="solidFgAcc1" presStyleIdx="0" presStyleCnt="3"/>
      <dgm:spPr/>
    </dgm:pt>
    <dgm:pt modelId="{D038293F-06D6-44CD-BD42-15D79BE71668}" type="pres">
      <dgm:prSet presAssocID="{FABD14A5-03E0-4914-B21B-1AA17C2C6D28}" presName="vSp2" presStyleCnt="0"/>
      <dgm:spPr/>
    </dgm:pt>
    <dgm:pt modelId="{4AAA09B1-6722-4509-9B5D-4E37EB113E90}" type="pres">
      <dgm:prSet presAssocID="{FABD14A5-03E0-4914-B21B-1AA17C2C6D28}" presName="sibTrans" presStyleCnt="0"/>
      <dgm:spPr/>
    </dgm:pt>
    <dgm:pt modelId="{D3250B15-1B68-466F-92CB-76B5C124DD4A}" type="pres">
      <dgm:prSet presAssocID="{805DFBD7-4264-4EEF-8941-A0A744AE5691}" presName="compositeNode" presStyleCnt="0">
        <dgm:presLayoutVars>
          <dgm:bulletEnabled val="1"/>
        </dgm:presLayoutVars>
      </dgm:prSet>
      <dgm:spPr/>
    </dgm:pt>
    <dgm:pt modelId="{2F3FC581-459B-411E-ADE4-AA34601BAF36}" type="pres">
      <dgm:prSet presAssocID="{805DFBD7-4264-4EEF-8941-A0A744AE5691}" presName="bgRect" presStyleLbl="node1" presStyleIdx="1" presStyleCnt="4"/>
      <dgm:spPr/>
      <dgm:t>
        <a:bodyPr/>
        <a:lstStyle/>
        <a:p>
          <a:endParaRPr lang="en-US"/>
        </a:p>
      </dgm:t>
    </dgm:pt>
    <dgm:pt modelId="{7BF9B03C-CAE1-4B3F-9ED9-1B500BD86C39}" type="pres">
      <dgm:prSet presAssocID="{805DFBD7-4264-4EEF-8941-A0A744AE5691}" presName="parentNode" presStyleLbl="node1" presStyleIdx="1" presStyleCnt="4">
        <dgm:presLayoutVars>
          <dgm:chMax val="0"/>
          <dgm:bulletEnabled val="1"/>
        </dgm:presLayoutVars>
      </dgm:prSet>
      <dgm:spPr/>
      <dgm:t>
        <a:bodyPr/>
        <a:lstStyle/>
        <a:p>
          <a:endParaRPr lang="en-US"/>
        </a:p>
      </dgm:t>
    </dgm:pt>
    <dgm:pt modelId="{C0724CB4-FFDE-4F0D-AE88-364DA5BA97BC}" type="pres">
      <dgm:prSet presAssocID="{805DFBD7-4264-4EEF-8941-A0A744AE5691}" presName="childNode" presStyleLbl="node1" presStyleIdx="1" presStyleCnt="4">
        <dgm:presLayoutVars>
          <dgm:bulletEnabled val="1"/>
        </dgm:presLayoutVars>
      </dgm:prSet>
      <dgm:spPr/>
      <dgm:t>
        <a:bodyPr/>
        <a:lstStyle/>
        <a:p>
          <a:endParaRPr lang="en-US"/>
        </a:p>
      </dgm:t>
    </dgm:pt>
    <dgm:pt modelId="{259A1853-0C63-45BA-97DB-503BAD26C566}" type="pres">
      <dgm:prSet presAssocID="{BA837824-C8D2-4208-99A6-0B13F6FD4B41}" presName="hSp" presStyleCnt="0"/>
      <dgm:spPr/>
    </dgm:pt>
    <dgm:pt modelId="{AED3795A-ADB1-4173-83C8-783E7D5E8D08}" type="pres">
      <dgm:prSet presAssocID="{BA837824-C8D2-4208-99A6-0B13F6FD4B41}" presName="vProcSp" presStyleCnt="0"/>
      <dgm:spPr/>
    </dgm:pt>
    <dgm:pt modelId="{56920C15-4B4B-435E-867F-FD9D80FA3129}" type="pres">
      <dgm:prSet presAssocID="{BA837824-C8D2-4208-99A6-0B13F6FD4B41}" presName="vSp1" presStyleCnt="0"/>
      <dgm:spPr/>
    </dgm:pt>
    <dgm:pt modelId="{E53E8B33-6BFF-4B73-A3F1-0D419999B413}" type="pres">
      <dgm:prSet presAssocID="{BA837824-C8D2-4208-99A6-0B13F6FD4B41}" presName="simulatedConn" presStyleLbl="solidFgAcc1" presStyleIdx="1" presStyleCnt="3"/>
      <dgm:spPr/>
    </dgm:pt>
    <dgm:pt modelId="{BD5D4B92-313E-496D-AC65-11E8E2397F42}" type="pres">
      <dgm:prSet presAssocID="{BA837824-C8D2-4208-99A6-0B13F6FD4B41}" presName="vSp2" presStyleCnt="0"/>
      <dgm:spPr/>
    </dgm:pt>
    <dgm:pt modelId="{8CBF4E1B-C7CE-4283-9098-1232B1C4CE6B}" type="pres">
      <dgm:prSet presAssocID="{BA837824-C8D2-4208-99A6-0B13F6FD4B41}" presName="sibTrans" presStyleCnt="0"/>
      <dgm:spPr/>
    </dgm:pt>
    <dgm:pt modelId="{F942A545-36A4-461D-A234-362A638224C1}" type="pres">
      <dgm:prSet presAssocID="{57329C8B-5C58-4CAE-9CA2-92FBE5EBCC79}" presName="compositeNode" presStyleCnt="0">
        <dgm:presLayoutVars>
          <dgm:bulletEnabled val="1"/>
        </dgm:presLayoutVars>
      </dgm:prSet>
      <dgm:spPr/>
    </dgm:pt>
    <dgm:pt modelId="{09B16133-097E-4E4F-8306-72921FC7EAF5}" type="pres">
      <dgm:prSet presAssocID="{57329C8B-5C58-4CAE-9CA2-92FBE5EBCC79}" presName="bgRect" presStyleLbl="node1" presStyleIdx="2" presStyleCnt="4"/>
      <dgm:spPr/>
      <dgm:t>
        <a:bodyPr/>
        <a:lstStyle/>
        <a:p>
          <a:endParaRPr lang="en-US"/>
        </a:p>
      </dgm:t>
    </dgm:pt>
    <dgm:pt modelId="{33D71C57-0BA9-4119-A796-8C738D39122F}" type="pres">
      <dgm:prSet presAssocID="{57329C8B-5C58-4CAE-9CA2-92FBE5EBCC79}" presName="parentNode" presStyleLbl="node1" presStyleIdx="2" presStyleCnt="4">
        <dgm:presLayoutVars>
          <dgm:chMax val="0"/>
          <dgm:bulletEnabled val="1"/>
        </dgm:presLayoutVars>
      </dgm:prSet>
      <dgm:spPr/>
      <dgm:t>
        <a:bodyPr/>
        <a:lstStyle/>
        <a:p>
          <a:endParaRPr lang="en-US"/>
        </a:p>
      </dgm:t>
    </dgm:pt>
    <dgm:pt modelId="{1D79C9E9-C46B-465C-B44E-B39B5DC46DF7}" type="pres">
      <dgm:prSet presAssocID="{57329C8B-5C58-4CAE-9CA2-92FBE5EBCC79}" presName="childNode" presStyleLbl="node1" presStyleIdx="2" presStyleCnt="4">
        <dgm:presLayoutVars>
          <dgm:bulletEnabled val="1"/>
        </dgm:presLayoutVars>
      </dgm:prSet>
      <dgm:spPr/>
      <dgm:t>
        <a:bodyPr/>
        <a:lstStyle/>
        <a:p>
          <a:endParaRPr lang="en-US"/>
        </a:p>
      </dgm:t>
    </dgm:pt>
    <dgm:pt modelId="{237A5DA8-8219-48B6-9D22-33A8C73852BC}" type="pres">
      <dgm:prSet presAssocID="{112BBB75-9879-426F-8C78-129B1977985C}" presName="hSp" presStyleCnt="0"/>
      <dgm:spPr/>
    </dgm:pt>
    <dgm:pt modelId="{37B7CC43-19B2-42DF-82B6-38DDBEF25460}" type="pres">
      <dgm:prSet presAssocID="{112BBB75-9879-426F-8C78-129B1977985C}" presName="vProcSp" presStyleCnt="0"/>
      <dgm:spPr/>
    </dgm:pt>
    <dgm:pt modelId="{BE2D5D05-CA0F-49DC-ADF5-FDB487E91E17}" type="pres">
      <dgm:prSet presAssocID="{112BBB75-9879-426F-8C78-129B1977985C}" presName="vSp1" presStyleCnt="0"/>
      <dgm:spPr/>
    </dgm:pt>
    <dgm:pt modelId="{7F7233E5-280D-4024-809E-5C4C5004349F}" type="pres">
      <dgm:prSet presAssocID="{112BBB75-9879-426F-8C78-129B1977985C}" presName="simulatedConn" presStyleLbl="solidFgAcc1" presStyleIdx="2" presStyleCnt="3"/>
      <dgm:spPr/>
    </dgm:pt>
    <dgm:pt modelId="{0ED20390-35B6-4B8D-A3D1-91AC4B3444CA}" type="pres">
      <dgm:prSet presAssocID="{112BBB75-9879-426F-8C78-129B1977985C}" presName="vSp2" presStyleCnt="0"/>
      <dgm:spPr/>
    </dgm:pt>
    <dgm:pt modelId="{1F6CE6FC-E9C6-4E11-89CD-77636C254E2C}" type="pres">
      <dgm:prSet presAssocID="{112BBB75-9879-426F-8C78-129B1977985C}" presName="sibTrans" presStyleCnt="0"/>
      <dgm:spPr/>
    </dgm:pt>
    <dgm:pt modelId="{A14D46DC-A3B8-4D14-BF0A-C4B5F04230CC}" type="pres">
      <dgm:prSet presAssocID="{2A86DE1C-9B5B-4D4E-B4C9-7046EF623C33}" presName="compositeNode" presStyleCnt="0">
        <dgm:presLayoutVars>
          <dgm:bulletEnabled val="1"/>
        </dgm:presLayoutVars>
      </dgm:prSet>
      <dgm:spPr/>
    </dgm:pt>
    <dgm:pt modelId="{A76EA394-9A3C-4414-A245-15EC2960688B}" type="pres">
      <dgm:prSet presAssocID="{2A86DE1C-9B5B-4D4E-B4C9-7046EF623C33}" presName="bgRect" presStyleLbl="node1" presStyleIdx="3" presStyleCnt="4"/>
      <dgm:spPr/>
      <dgm:t>
        <a:bodyPr/>
        <a:lstStyle/>
        <a:p>
          <a:endParaRPr lang="en-US"/>
        </a:p>
      </dgm:t>
    </dgm:pt>
    <dgm:pt modelId="{90644562-34B4-449C-92EE-C43E2B762AE7}" type="pres">
      <dgm:prSet presAssocID="{2A86DE1C-9B5B-4D4E-B4C9-7046EF623C33}" presName="parentNode" presStyleLbl="node1" presStyleIdx="3" presStyleCnt="4">
        <dgm:presLayoutVars>
          <dgm:chMax val="0"/>
          <dgm:bulletEnabled val="1"/>
        </dgm:presLayoutVars>
      </dgm:prSet>
      <dgm:spPr/>
      <dgm:t>
        <a:bodyPr/>
        <a:lstStyle/>
        <a:p>
          <a:endParaRPr lang="en-US"/>
        </a:p>
      </dgm:t>
    </dgm:pt>
    <dgm:pt modelId="{6CB80328-5D2A-4064-8F9F-3D0308BDEB97}" type="pres">
      <dgm:prSet presAssocID="{2A86DE1C-9B5B-4D4E-B4C9-7046EF623C33}" presName="childNode" presStyleLbl="node1" presStyleIdx="3" presStyleCnt="4">
        <dgm:presLayoutVars>
          <dgm:bulletEnabled val="1"/>
        </dgm:presLayoutVars>
      </dgm:prSet>
      <dgm:spPr/>
      <dgm:t>
        <a:bodyPr/>
        <a:lstStyle/>
        <a:p>
          <a:endParaRPr lang="en-US"/>
        </a:p>
      </dgm:t>
    </dgm:pt>
  </dgm:ptLst>
  <dgm:cxnLst>
    <dgm:cxn modelId="{BB756986-C537-404B-B6B4-5CE5902DF840}" type="presOf" srcId="{57329C8B-5C58-4CAE-9CA2-92FBE5EBCC79}" destId="{33D71C57-0BA9-4119-A796-8C738D39122F}" srcOrd="1" destOrd="0" presId="urn:microsoft.com/office/officeart/2005/8/layout/hProcess7"/>
    <dgm:cxn modelId="{973F6C2B-4AE1-4FFD-8730-B9CED90C7805}" srcId="{805DFBD7-4264-4EEF-8941-A0A744AE5691}" destId="{1709CCCF-7A7F-4E9F-B297-A1B64445B052}" srcOrd="0" destOrd="0" parTransId="{0B1FD80C-06E0-4F96-8B89-D657D5EECDC1}" sibTransId="{ED10278E-730B-4969-A055-66E245FA8EE0}"/>
    <dgm:cxn modelId="{D720E622-1C0C-49D3-964D-0EFFAF65B241}" type="presOf" srcId="{57329C8B-5C58-4CAE-9CA2-92FBE5EBCC79}" destId="{09B16133-097E-4E4F-8306-72921FC7EAF5}" srcOrd="0" destOrd="0" presId="urn:microsoft.com/office/officeart/2005/8/layout/hProcess7"/>
    <dgm:cxn modelId="{44614D74-0612-4CE0-ADD6-5D34C3751C98}" type="presOf" srcId="{3D77C2D7-3282-4138-9D4D-7A5D1C3FF22E}" destId="{F31ED182-D7C4-4421-BF55-10A4AF35E53F}" srcOrd="0" destOrd="0" presId="urn:microsoft.com/office/officeart/2005/8/layout/hProcess7"/>
    <dgm:cxn modelId="{38306EF5-38CB-4F88-ABB0-C56351FC70EA}" srcId="{57329C8B-5C58-4CAE-9CA2-92FBE5EBCC79}" destId="{2AAD2506-8AAB-4C3D-AD49-352BBE84935D}" srcOrd="0" destOrd="0" parTransId="{4FC7BD53-B189-4D5D-8F8D-98EF18AEFA5F}" sibTransId="{9F59A8D2-9ED5-4CE5-9FE1-D76E5C20BD8F}"/>
    <dgm:cxn modelId="{3DB03BDC-69B5-4AA8-957D-5E78A5A4603C}" type="presOf" srcId="{2A86DE1C-9B5B-4D4E-B4C9-7046EF623C33}" destId="{90644562-34B4-449C-92EE-C43E2B762AE7}" srcOrd="1" destOrd="0" presId="urn:microsoft.com/office/officeart/2005/8/layout/hProcess7"/>
    <dgm:cxn modelId="{B9751A59-196D-4160-B735-415832284168}" type="presOf" srcId="{12C06EDA-9ADD-498E-850B-0A19CB8D62AD}" destId="{6DEC9804-6A9A-407F-BDDB-80332B3CDCF3}" srcOrd="0" destOrd="0" presId="urn:microsoft.com/office/officeart/2005/8/layout/hProcess7"/>
    <dgm:cxn modelId="{34FEA382-58E3-4B0C-886E-B00947E8D356}" type="presOf" srcId="{3D77C2D7-3282-4138-9D4D-7A5D1C3FF22E}" destId="{68FCB3F6-B536-4717-A68F-C8F1D716CDCC}" srcOrd="1" destOrd="0" presId="urn:microsoft.com/office/officeart/2005/8/layout/hProcess7"/>
    <dgm:cxn modelId="{73D6BE6E-EB44-4795-964A-E864078E9D5A}" srcId="{DE06DBBB-4C7A-4872-859C-28DB73BE470F}" destId="{2A86DE1C-9B5B-4D4E-B4C9-7046EF623C33}" srcOrd="3" destOrd="0" parTransId="{1055DDD5-9382-4818-B90D-A417766DB38F}" sibTransId="{22B2E6B7-DF6D-4FB2-9CA5-28C6A01C96BE}"/>
    <dgm:cxn modelId="{53C68568-D3EE-49D6-AB3F-0E61B1CA7130}" type="presOf" srcId="{2AAD2506-8AAB-4C3D-AD49-352BBE84935D}" destId="{1D79C9E9-C46B-465C-B44E-B39B5DC46DF7}" srcOrd="0" destOrd="0" presId="urn:microsoft.com/office/officeart/2005/8/layout/hProcess7"/>
    <dgm:cxn modelId="{D0F90EBF-0055-4E9A-A816-6C65A4298FE6}" type="presOf" srcId="{805DFBD7-4264-4EEF-8941-A0A744AE5691}" destId="{2F3FC581-459B-411E-ADE4-AA34601BAF36}" srcOrd="0" destOrd="0" presId="urn:microsoft.com/office/officeart/2005/8/layout/hProcess7"/>
    <dgm:cxn modelId="{AADC366E-377B-4E0E-A360-DC1CC24702E2}" srcId="{DE06DBBB-4C7A-4872-859C-28DB73BE470F}" destId="{57329C8B-5C58-4CAE-9CA2-92FBE5EBCC79}" srcOrd="2" destOrd="0" parTransId="{C3E505EC-2F5D-43D9-8AAE-99DCF4CA9220}" sibTransId="{112BBB75-9879-426F-8C78-129B1977985C}"/>
    <dgm:cxn modelId="{00B24B8B-1869-410D-AC38-543A780BEF62}" srcId="{DE06DBBB-4C7A-4872-859C-28DB73BE470F}" destId="{805DFBD7-4264-4EEF-8941-A0A744AE5691}" srcOrd="1" destOrd="0" parTransId="{A51550E4-D556-40B5-A0C0-83A9019211B2}" sibTransId="{BA837824-C8D2-4208-99A6-0B13F6FD4B41}"/>
    <dgm:cxn modelId="{BEBAAAFB-D3DF-4405-9D68-73A4C751B431}" srcId="{2A86DE1C-9B5B-4D4E-B4C9-7046EF623C33}" destId="{87B86053-ED9E-4C2A-B9F4-6BBB6F99BA4D}" srcOrd="0" destOrd="0" parTransId="{E5D737A2-5CE1-4363-9FFA-7431CF8EC08C}" sibTransId="{3A803E50-FE14-4CF9-B615-3D19952AB753}"/>
    <dgm:cxn modelId="{113142B1-0F2F-453D-B946-7CE88EDF8154}" type="presOf" srcId="{DE06DBBB-4C7A-4872-859C-28DB73BE470F}" destId="{10F25B21-2099-45D3-8BC4-1D35974BE954}" srcOrd="0" destOrd="0" presId="urn:microsoft.com/office/officeart/2005/8/layout/hProcess7"/>
    <dgm:cxn modelId="{D59504A6-5367-45D6-B833-15C5ECF79021}" type="presOf" srcId="{2A86DE1C-9B5B-4D4E-B4C9-7046EF623C33}" destId="{A76EA394-9A3C-4414-A245-15EC2960688B}" srcOrd="0" destOrd="0" presId="urn:microsoft.com/office/officeart/2005/8/layout/hProcess7"/>
    <dgm:cxn modelId="{AB940AD1-AD3A-4366-8690-47B912488E46}" srcId="{3D77C2D7-3282-4138-9D4D-7A5D1C3FF22E}" destId="{12C06EDA-9ADD-498E-850B-0A19CB8D62AD}" srcOrd="0" destOrd="0" parTransId="{8E218411-8606-48E5-A44B-AB322E9FBD40}" sibTransId="{F6A5C7F1-BCAB-4067-954F-E13082B36B3B}"/>
    <dgm:cxn modelId="{44335B38-E58D-4290-BC9B-255A57124F05}" type="presOf" srcId="{805DFBD7-4264-4EEF-8941-A0A744AE5691}" destId="{7BF9B03C-CAE1-4B3F-9ED9-1B500BD86C39}" srcOrd="1" destOrd="0" presId="urn:microsoft.com/office/officeart/2005/8/layout/hProcess7"/>
    <dgm:cxn modelId="{2FEF86C0-5B04-45D6-9E5F-58C01B80CE96}" type="presOf" srcId="{1709CCCF-7A7F-4E9F-B297-A1B64445B052}" destId="{C0724CB4-FFDE-4F0D-AE88-364DA5BA97BC}" srcOrd="0" destOrd="0" presId="urn:microsoft.com/office/officeart/2005/8/layout/hProcess7"/>
    <dgm:cxn modelId="{9234BF3F-5508-4533-A69E-0941C5F220DA}" type="presOf" srcId="{87B86053-ED9E-4C2A-B9F4-6BBB6F99BA4D}" destId="{6CB80328-5D2A-4064-8F9F-3D0308BDEB97}" srcOrd="0" destOrd="0" presId="urn:microsoft.com/office/officeart/2005/8/layout/hProcess7"/>
    <dgm:cxn modelId="{2D2091BC-6E13-4D81-AB3E-0F1FE9B78365}" srcId="{DE06DBBB-4C7A-4872-859C-28DB73BE470F}" destId="{3D77C2D7-3282-4138-9D4D-7A5D1C3FF22E}" srcOrd="0" destOrd="0" parTransId="{2447CA0F-6797-4D78-A5E7-0BC24ED09E5E}" sibTransId="{FABD14A5-03E0-4914-B21B-1AA17C2C6D28}"/>
    <dgm:cxn modelId="{B47B27F0-802E-4F12-9E00-D5B6A83D558D}" type="presParOf" srcId="{10F25B21-2099-45D3-8BC4-1D35974BE954}" destId="{6826437C-C1BA-4A0E-9462-C9E618245C3C}" srcOrd="0" destOrd="0" presId="urn:microsoft.com/office/officeart/2005/8/layout/hProcess7"/>
    <dgm:cxn modelId="{9101F67C-6E4F-4DFC-8321-FE608047214C}" type="presParOf" srcId="{6826437C-C1BA-4A0E-9462-C9E618245C3C}" destId="{F31ED182-D7C4-4421-BF55-10A4AF35E53F}" srcOrd="0" destOrd="0" presId="urn:microsoft.com/office/officeart/2005/8/layout/hProcess7"/>
    <dgm:cxn modelId="{BDB9559D-970B-4D9F-8C04-F79357DD54B5}" type="presParOf" srcId="{6826437C-C1BA-4A0E-9462-C9E618245C3C}" destId="{68FCB3F6-B536-4717-A68F-C8F1D716CDCC}" srcOrd="1" destOrd="0" presId="urn:microsoft.com/office/officeart/2005/8/layout/hProcess7"/>
    <dgm:cxn modelId="{9573D466-C0BF-42F4-B797-B25334D92F9C}" type="presParOf" srcId="{6826437C-C1BA-4A0E-9462-C9E618245C3C}" destId="{6DEC9804-6A9A-407F-BDDB-80332B3CDCF3}" srcOrd="2" destOrd="0" presId="urn:microsoft.com/office/officeart/2005/8/layout/hProcess7"/>
    <dgm:cxn modelId="{D82ED352-FECF-43F6-92E2-20A0C0256349}" type="presParOf" srcId="{10F25B21-2099-45D3-8BC4-1D35974BE954}" destId="{FD3EC546-92A3-467D-A59D-B905AB4F5204}" srcOrd="1" destOrd="0" presId="urn:microsoft.com/office/officeart/2005/8/layout/hProcess7"/>
    <dgm:cxn modelId="{1E1C7A88-52E6-4FD1-B17C-16C296006327}" type="presParOf" srcId="{10F25B21-2099-45D3-8BC4-1D35974BE954}" destId="{D6AD39A4-28AF-4F10-9910-832C76150F48}" srcOrd="2" destOrd="0" presId="urn:microsoft.com/office/officeart/2005/8/layout/hProcess7"/>
    <dgm:cxn modelId="{22684751-1501-4D8C-8E9F-8BDB0310041A}" type="presParOf" srcId="{D6AD39A4-28AF-4F10-9910-832C76150F48}" destId="{1E9948CC-6BA0-4534-A962-19659E16975C}" srcOrd="0" destOrd="0" presId="urn:microsoft.com/office/officeart/2005/8/layout/hProcess7"/>
    <dgm:cxn modelId="{5EB6E55C-9FBC-4322-847A-5076687EEDCE}" type="presParOf" srcId="{D6AD39A4-28AF-4F10-9910-832C76150F48}" destId="{0F29F3FA-A012-4F10-856B-9411BB84204D}" srcOrd="1" destOrd="0" presId="urn:microsoft.com/office/officeart/2005/8/layout/hProcess7"/>
    <dgm:cxn modelId="{4ED00101-BF25-4740-8E61-3879A2AABF62}" type="presParOf" srcId="{D6AD39A4-28AF-4F10-9910-832C76150F48}" destId="{D038293F-06D6-44CD-BD42-15D79BE71668}" srcOrd="2" destOrd="0" presId="urn:microsoft.com/office/officeart/2005/8/layout/hProcess7"/>
    <dgm:cxn modelId="{410184AD-B7AA-49FC-95DC-B59800F6BC0D}" type="presParOf" srcId="{10F25B21-2099-45D3-8BC4-1D35974BE954}" destId="{4AAA09B1-6722-4509-9B5D-4E37EB113E90}" srcOrd="3" destOrd="0" presId="urn:microsoft.com/office/officeart/2005/8/layout/hProcess7"/>
    <dgm:cxn modelId="{B95D75B8-EFB0-4C7B-B5AF-3765BF9253A6}" type="presParOf" srcId="{10F25B21-2099-45D3-8BC4-1D35974BE954}" destId="{D3250B15-1B68-466F-92CB-76B5C124DD4A}" srcOrd="4" destOrd="0" presId="urn:microsoft.com/office/officeart/2005/8/layout/hProcess7"/>
    <dgm:cxn modelId="{05B1A622-46EC-4822-8EA2-960DF6D31001}" type="presParOf" srcId="{D3250B15-1B68-466F-92CB-76B5C124DD4A}" destId="{2F3FC581-459B-411E-ADE4-AA34601BAF36}" srcOrd="0" destOrd="0" presId="urn:microsoft.com/office/officeart/2005/8/layout/hProcess7"/>
    <dgm:cxn modelId="{328E4009-65F7-44E2-886F-ACAC4E066148}" type="presParOf" srcId="{D3250B15-1B68-466F-92CB-76B5C124DD4A}" destId="{7BF9B03C-CAE1-4B3F-9ED9-1B500BD86C39}" srcOrd="1" destOrd="0" presId="urn:microsoft.com/office/officeart/2005/8/layout/hProcess7"/>
    <dgm:cxn modelId="{1A0DAD1C-7093-4A44-BD0E-0EE04A0CB99A}" type="presParOf" srcId="{D3250B15-1B68-466F-92CB-76B5C124DD4A}" destId="{C0724CB4-FFDE-4F0D-AE88-364DA5BA97BC}" srcOrd="2" destOrd="0" presId="urn:microsoft.com/office/officeart/2005/8/layout/hProcess7"/>
    <dgm:cxn modelId="{9029AD78-9266-4BCD-82FD-E52DD2C8BB40}" type="presParOf" srcId="{10F25B21-2099-45D3-8BC4-1D35974BE954}" destId="{259A1853-0C63-45BA-97DB-503BAD26C566}" srcOrd="5" destOrd="0" presId="urn:microsoft.com/office/officeart/2005/8/layout/hProcess7"/>
    <dgm:cxn modelId="{91A53683-3F0F-42F2-9709-DCFC794756BE}" type="presParOf" srcId="{10F25B21-2099-45D3-8BC4-1D35974BE954}" destId="{AED3795A-ADB1-4173-83C8-783E7D5E8D08}" srcOrd="6" destOrd="0" presId="urn:microsoft.com/office/officeart/2005/8/layout/hProcess7"/>
    <dgm:cxn modelId="{62213B06-87E0-4125-8628-7DBCFBFC5FBF}" type="presParOf" srcId="{AED3795A-ADB1-4173-83C8-783E7D5E8D08}" destId="{56920C15-4B4B-435E-867F-FD9D80FA3129}" srcOrd="0" destOrd="0" presId="urn:microsoft.com/office/officeart/2005/8/layout/hProcess7"/>
    <dgm:cxn modelId="{46487650-1787-4E60-A76A-4F17381E034E}" type="presParOf" srcId="{AED3795A-ADB1-4173-83C8-783E7D5E8D08}" destId="{E53E8B33-6BFF-4B73-A3F1-0D419999B413}" srcOrd="1" destOrd="0" presId="urn:microsoft.com/office/officeart/2005/8/layout/hProcess7"/>
    <dgm:cxn modelId="{A27D6C51-3138-4C39-A6A4-0C3070C85A1B}" type="presParOf" srcId="{AED3795A-ADB1-4173-83C8-783E7D5E8D08}" destId="{BD5D4B92-313E-496D-AC65-11E8E2397F42}" srcOrd="2" destOrd="0" presId="urn:microsoft.com/office/officeart/2005/8/layout/hProcess7"/>
    <dgm:cxn modelId="{3A013E7A-62E3-4AC8-901B-FBC2D39C98EB}" type="presParOf" srcId="{10F25B21-2099-45D3-8BC4-1D35974BE954}" destId="{8CBF4E1B-C7CE-4283-9098-1232B1C4CE6B}" srcOrd="7" destOrd="0" presId="urn:microsoft.com/office/officeart/2005/8/layout/hProcess7"/>
    <dgm:cxn modelId="{BC590368-35E9-42C5-8CA2-7A11A7D78660}" type="presParOf" srcId="{10F25B21-2099-45D3-8BC4-1D35974BE954}" destId="{F942A545-36A4-461D-A234-362A638224C1}" srcOrd="8" destOrd="0" presId="urn:microsoft.com/office/officeart/2005/8/layout/hProcess7"/>
    <dgm:cxn modelId="{DC97C5E5-85D6-4523-A323-0C1049038021}" type="presParOf" srcId="{F942A545-36A4-461D-A234-362A638224C1}" destId="{09B16133-097E-4E4F-8306-72921FC7EAF5}" srcOrd="0" destOrd="0" presId="urn:microsoft.com/office/officeart/2005/8/layout/hProcess7"/>
    <dgm:cxn modelId="{7CD2B50A-5098-45DB-969A-7D427338DD73}" type="presParOf" srcId="{F942A545-36A4-461D-A234-362A638224C1}" destId="{33D71C57-0BA9-4119-A796-8C738D39122F}" srcOrd="1" destOrd="0" presId="urn:microsoft.com/office/officeart/2005/8/layout/hProcess7"/>
    <dgm:cxn modelId="{636B1CE5-E503-4141-83E0-F7B059385CB4}" type="presParOf" srcId="{F942A545-36A4-461D-A234-362A638224C1}" destId="{1D79C9E9-C46B-465C-B44E-B39B5DC46DF7}" srcOrd="2" destOrd="0" presId="urn:microsoft.com/office/officeart/2005/8/layout/hProcess7"/>
    <dgm:cxn modelId="{50F79CED-B264-45CC-9CC4-4FF7063ECC72}" type="presParOf" srcId="{10F25B21-2099-45D3-8BC4-1D35974BE954}" destId="{237A5DA8-8219-48B6-9D22-33A8C73852BC}" srcOrd="9" destOrd="0" presId="urn:microsoft.com/office/officeart/2005/8/layout/hProcess7"/>
    <dgm:cxn modelId="{D4812F0D-6133-4DC7-B934-52B758FB4A07}" type="presParOf" srcId="{10F25B21-2099-45D3-8BC4-1D35974BE954}" destId="{37B7CC43-19B2-42DF-82B6-38DDBEF25460}" srcOrd="10" destOrd="0" presId="urn:microsoft.com/office/officeart/2005/8/layout/hProcess7"/>
    <dgm:cxn modelId="{D0D40EFE-9AA5-4304-A7DE-2AF1C1EB47EC}" type="presParOf" srcId="{37B7CC43-19B2-42DF-82B6-38DDBEF25460}" destId="{BE2D5D05-CA0F-49DC-ADF5-FDB487E91E17}" srcOrd="0" destOrd="0" presId="urn:microsoft.com/office/officeart/2005/8/layout/hProcess7"/>
    <dgm:cxn modelId="{B83990AE-DD05-4968-9C2D-09CDD428F390}" type="presParOf" srcId="{37B7CC43-19B2-42DF-82B6-38DDBEF25460}" destId="{7F7233E5-280D-4024-809E-5C4C5004349F}" srcOrd="1" destOrd="0" presId="urn:microsoft.com/office/officeart/2005/8/layout/hProcess7"/>
    <dgm:cxn modelId="{82B0022D-7500-42C1-8426-2725BC1AD7E8}" type="presParOf" srcId="{37B7CC43-19B2-42DF-82B6-38DDBEF25460}" destId="{0ED20390-35B6-4B8D-A3D1-91AC4B3444CA}" srcOrd="2" destOrd="0" presId="urn:microsoft.com/office/officeart/2005/8/layout/hProcess7"/>
    <dgm:cxn modelId="{3CBB0F7A-C4F7-4BF7-B320-23FB40079F82}" type="presParOf" srcId="{10F25B21-2099-45D3-8BC4-1D35974BE954}" destId="{1F6CE6FC-E9C6-4E11-89CD-77636C254E2C}" srcOrd="11" destOrd="0" presId="urn:microsoft.com/office/officeart/2005/8/layout/hProcess7"/>
    <dgm:cxn modelId="{C3B31E19-2E79-433D-B5C9-4C1F5F506506}" type="presParOf" srcId="{10F25B21-2099-45D3-8BC4-1D35974BE954}" destId="{A14D46DC-A3B8-4D14-BF0A-C4B5F04230CC}" srcOrd="12" destOrd="0" presId="urn:microsoft.com/office/officeart/2005/8/layout/hProcess7"/>
    <dgm:cxn modelId="{1FAA5601-04C6-4C4D-A392-6D5213E8D5FF}" type="presParOf" srcId="{A14D46DC-A3B8-4D14-BF0A-C4B5F04230CC}" destId="{A76EA394-9A3C-4414-A245-15EC2960688B}" srcOrd="0" destOrd="0" presId="urn:microsoft.com/office/officeart/2005/8/layout/hProcess7"/>
    <dgm:cxn modelId="{73A98206-30E2-4A19-8735-A61BAE312127}" type="presParOf" srcId="{A14D46DC-A3B8-4D14-BF0A-C4B5F04230CC}" destId="{90644562-34B4-449C-92EE-C43E2B762AE7}" srcOrd="1" destOrd="0" presId="urn:microsoft.com/office/officeart/2005/8/layout/hProcess7"/>
    <dgm:cxn modelId="{6ED47926-8434-40A9-B984-FFB034E1784F}" type="presParOf" srcId="{A14D46DC-A3B8-4D14-BF0A-C4B5F04230CC}" destId="{6CB80328-5D2A-4064-8F9F-3D0308BDEB97}" srcOrd="2" destOrd="0" presId="urn:microsoft.com/office/officeart/2005/8/layout/hProcess7"/>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31ED182-D7C4-4421-BF55-10A4AF35E53F}">
      <dsp:nvSpPr>
        <dsp:cNvPr id="0" name=""/>
        <dsp:cNvSpPr/>
      </dsp:nvSpPr>
      <dsp:spPr>
        <a:xfrm>
          <a:off x="3330" y="109457"/>
          <a:ext cx="2003152" cy="2403782"/>
        </a:xfrm>
        <a:prstGeom prst="roundRect">
          <a:avLst>
            <a:gd name="adj" fmla="val 5000"/>
          </a:avLst>
        </a:prstGeom>
        <a:gradFill rotWithShape="0">
          <a:gsLst>
            <a:gs pos="0">
              <a:schemeClr val="accent1">
                <a:hueOff val="0"/>
                <a:satOff val="0"/>
                <a:lumOff val="0"/>
                <a:alphaOff val="0"/>
                <a:tint val="98000"/>
                <a:shade val="25000"/>
                <a:satMod val="250000"/>
              </a:schemeClr>
            </a:gs>
            <a:gs pos="68000">
              <a:schemeClr val="accent1">
                <a:hueOff val="0"/>
                <a:satOff val="0"/>
                <a:lumOff val="0"/>
                <a:alphaOff val="0"/>
                <a:tint val="86000"/>
                <a:satMod val="115000"/>
              </a:schemeClr>
            </a:gs>
            <a:gs pos="100000">
              <a:schemeClr val="accen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0" tIns="78867" rIns="102235" bIns="0" numCol="1" spcCol="1270" anchor="t" anchorCtr="0">
          <a:noAutofit/>
        </a:bodyPr>
        <a:lstStyle/>
        <a:p>
          <a:pPr lvl="0" algn="r" defTabSz="1022350">
            <a:lnSpc>
              <a:spcPct val="90000"/>
            </a:lnSpc>
            <a:spcBef>
              <a:spcPct val="0"/>
            </a:spcBef>
            <a:spcAft>
              <a:spcPct val="35000"/>
            </a:spcAft>
          </a:pPr>
          <a:r>
            <a:rPr lang="en-US" sz="2300" kern="1200" dirty="0" smtClean="0"/>
            <a:t>Step 1</a:t>
          </a:r>
          <a:endParaRPr lang="en-US" sz="2300" kern="1200" dirty="0"/>
        </a:p>
      </dsp:txBody>
      <dsp:txXfrm rot="16200000">
        <a:off x="-781905" y="894693"/>
        <a:ext cx="1971101" cy="400630"/>
      </dsp:txXfrm>
    </dsp:sp>
    <dsp:sp modelId="{6DEC9804-6A9A-407F-BDDB-80332B3CDCF3}">
      <dsp:nvSpPr>
        <dsp:cNvPr id="0" name=""/>
        <dsp:cNvSpPr/>
      </dsp:nvSpPr>
      <dsp:spPr>
        <a:xfrm>
          <a:off x="403960" y="109457"/>
          <a:ext cx="1492348" cy="2403782"/>
        </a:xfrm>
        <a:prstGeom prst="rect">
          <a:avLst/>
        </a:prstGeom>
        <a:no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a:lightRig rig="threePt" dir="t">
            <a:rot lat="0" lon="0" rev="7500000"/>
          </a:lightRig>
        </a:scene3d>
        <a:sp3d/>
      </dsp:spPr>
      <dsp:style>
        <a:lnRef idx="0">
          <a:scrgbClr r="0" g="0" b="0"/>
        </a:lnRef>
        <a:fillRef idx="3">
          <a:scrgbClr r="0" g="0" b="0"/>
        </a:fillRef>
        <a:effectRef idx="2">
          <a:scrgbClr r="0" g="0" b="0"/>
        </a:effectRef>
        <a:fontRef idx="minor">
          <a:schemeClr val="lt1"/>
        </a:fontRef>
      </dsp:style>
      <dsp:txBody>
        <a:bodyPr spcFirstLastPara="0" vert="horz" wrap="square" lIns="0" tIns="65151" rIns="0" bIns="0" numCol="1" spcCol="1270" anchor="t" anchorCtr="0">
          <a:noAutofit/>
        </a:bodyPr>
        <a:lstStyle/>
        <a:p>
          <a:pPr lvl="0" algn="l" defTabSz="844550">
            <a:lnSpc>
              <a:spcPct val="90000"/>
            </a:lnSpc>
            <a:spcBef>
              <a:spcPct val="0"/>
            </a:spcBef>
            <a:spcAft>
              <a:spcPct val="35000"/>
            </a:spcAft>
          </a:pPr>
          <a:r>
            <a:rPr lang="en-US" sz="1900" kern="1200" dirty="0" smtClean="0"/>
            <a:t>Record retiree receivables in Banner (epop046-a)</a:t>
          </a:r>
          <a:endParaRPr lang="en-US" sz="1900" kern="1200" dirty="0"/>
        </a:p>
      </dsp:txBody>
      <dsp:txXfrm>
        <a:off x="403960" y="109457"/>
        <a:ext cx="1492348" cy="2403782"/>
      </dsp:txXfrm>
    </dsp:sp>
    <dsp:sp modelId="{2F3FC581-459B-411E-ADE4-AA34601BAF36}">
      <dsp:nvSpPr>
        <dsp:cNvPr id="0" name=""/>
        <dsp:cNvSpPr/>
      </dsp:nvSpPr>
      <dsp:spPr>
        <a:xfrm>
          <a:off x="2076592" y="109457"/>
          <a:ext cx="2003152" cy="2403782"/>
        </a:xfrm>
        <a:prstGeom prst="roundRect">
          <a:avLst>
            <a:gd name="adj" fmla="val 5000"/>
          </a:avLst>
        </a:prstGeom>
        <a:gradFill rotWithShape="0">
          <a:gsLst>
            <a:gs pos="0">
              <a:schemeClr val="accent1">
                <a:hueOff val="0"/>
                <a:satOff val="0"/>
                <a:lumOff val="0"/>
                <a:alphaOff val="0"/>
                <a:tint val="98000"/>
                <a:shade val="25000"/>
                <a:satMod val="250000"/>
              </a:schemeClr>
            </a:gs>
            <a:gs pos="68000">
              <a:schemeClr val="accent1">
                <a:hueOff val="0"/>
                <a:satOff val="0"/>
                <a:lumOff val="0"/>
                <a:alphaOff val="0"/>
                <a:tint val="86000"/>
                <a:satMod val="115000"/>
              </a:schemeClr>
            </a:gs>
            <a:gs pos="100000">
              <a:schemeClr val="accen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0" tIns="78867" rIns="102235" bIns="0" numCol="1" spcCol="1270" anchor="t" anchorCtr="0">
          <a:noAutofit/>
        </a:bodyPr>
        <a:lstStyle/>
        <a:p>
          <a:pPr lvl="0" algn="r" defTabSz="1022350">
            <a:lnSpc>
              <a:spcPct val="90000"/>
            </a:lnSpc>
            <a:spcBef>
              <a:spcPct val="0"/>
            </a:spcBef>
            <a:spcAft>
              <a:spcPct val="35000"/>
            </a:spcAft>
          </a:pPr>
          <a:r>
            <a:rPr lang="en-US" sz="2300" kern="1200" dirty="0" smtClean="0"/>
            <a:t>Step 2</a:t>
          </a:r>
          <a:endParaRPr lang="en-US" sz="2300" kern="1200" dirty="0"/>
        </a:p>
      </dsp:txBody>
      <dsp:txXfrm rot="16200000">
        <a:off x="1291357" y="894693"/>
        <a:ext cx="1971101" cy="400630"/>
      </dsp:txXfrm>
    </dsp:sp>
    <dsp:sp modelId="{0F29F3FA-A012-4F10-856B-9411BB84204D}">
      <dsp:nvSpPr>
        <dsp:cNvPr id="0" name=""/>
        <dsp:cNvSpPr/>
      </dsp:nvSpPr>
      <dsp:spPr>
        <a:xfrm rot="5400000">
          <a:off x="1910014" y="2019487"/>
          <a:ext cx="353188" cy="300472"/>
        </a:xfrm>
        <a:prstGeom prst="flowChartExtract">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a:outerShdw blurRad="57150" dist="38100" dir="5400000" algn="ctr" rotWithShape="0">
            <a:schemeClr val="lt1">
              <a:hueOff val="0"/>
              <a:satOff val="0"/>
              <a:lumOff val="0"/>
              <a:alphaOff val="0"/>
              <a:shade val="9000"/>
              <a:satMod val="105000"/>
              <a:alpha val="48000"/>
            </a:scheme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C0724CB4-FFDE-4F0D-AE88-364DA5BA97BC}">
      <dsp:nvSpPr>
        <dsp:cNvPr id="0" name=""/>
        <dsp:cNvSpPr/>
      </dsp:nvSpPr>
      <dsp:spPr>
        <a:xfrm>
          <a:off x="2477223" y="109457"/>
          <a:ext cx="1492348" cy="2403782"/>
        </a:xfrm>
        <a:prstGeom prst="rect">
          <a:avLst/>
        </a:prstGeom>
        <a:no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a:lightRig rig="threePt" dir="t">
            <a:rot lat="0" lon="0" rev="7500000"/>
          </a:lightRig>
        </a:scene3d>
        <a:sp3d/>
      </dsp:spPr>
      <dsp:style>
        <a:lnRef idx="0">
          <a:scrgbClr r="0" g="0" b="0"/>
        </a:lnRef>
        <a:fillRef idx="3">
          <a:scrgbClr r="0" g="0" b="0"/>
        </a:fillRef>
        <a:effectRef idx="2">
          <a:scrgbClr r="0" g="0" b="0"/>
        </a:effectRef>
        <a:fontRef idx="minor">
          <a:schemeClr val="lt1"/>
        </a:fontRef>
      </dsp:style>
      <dsp:txBody>
        <a:bodyPr spcFirstLastPara="0" vert="horz" wrap="square" lIns="0" tIns="65151" rIns="0" bIns="0" numCol="1" spcCol="1270" anchor="t" anchorCtr="0">
          <a:noAutofit/>
        </a:bodyPr>
        <a:lstStyle/>
        <a:p>
          <a:pPr lvl="0" algn="l" defTabSz="844550">
            <a:lnSpc>
              <a:spcPct val="90000"/>
            </a:lnSpc>
            <a:spcBef>
              <a:spcPct val="0"/>
            </a:spcBef>
            <a:spcAft>
              <a:spcPct val="35000"/>
            </a:spcAft>
          </a:pPr>
          <a:r>
            <a:rPr lang="en-US" sz="1900" kern="1200" smtClean="0"/>
            <a:t>Record retiree benefits expense, accrue liabilities and zero Banner clearing  (epop046-b)</a:t>
          </a:r>
          <a:endParaRPr lang="en-US" sz="1900" kern="1200" dirty="0"/>
        </a:p>
      </dsp:txBody>
      <dsp:txXfrm>
        <a:off x="2477223" y="109457"/>
        <a:ext cx="1492348" cy="2403782"/>
      </dsp:txXfrm>
    </dsp:sp>
    <dsp:sp modelId="{09B16133-097E-4E4F-8306-72921FC7EAF5}">
      <dsp:nvSpPr>
        <dsp:cNvPr id="0" name=""/>
        <dsp:cNvSpPr/>
      </dsp:nvSpPr>
      <dsp:spPr>
        <a:xfrm>
          <a:off x="4149855" y="109457"/>
          <a:ext cx="2003152" cy="2403782"/>
        </a:xfrm>
        <a:prstGeom prst="roundRect">
          <a:avLst>
            <a:gd name="adj" fmla="val 5000"/>
          </a:avLst>
        </a:prstGeom>
        <a:gradFill rotWithShape="0">
          <a:gsLst>
            <a:gs pos="0">
              <a:schemeClr val="accent1">
                <a:hueOff val="0"/>
                <a:satOff val="0"/>
                <a:lumOff val="0"/>
                <a:alphaOff val="0"/>
                <a:tint val="98000"/>
                <a:shade val="25000"/>
                <a:satMod val="250000"/>
              </a:schemeClr>
            </a:gs>
            <a:gs pos="68000">
              <a:schemeClr val="accent1">
                <a:hueOff val="0"/>
                <a:satOff val="0"/>
                <a:lumOff val="0"/>
                <a:alphaOff val="0"/>
                <a:tint val="86000"/>
                <a:satMod val="115000"/>
              </a:schemeClr>
            </a:gs>
            <a:gs pos="100000">
              <a:schemeClr val="accen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0" tIns="78867" rIns="102235" bIns="0" numCol="1" spcCol="1270" anchor="t" anchorCtr="0">
          <a:noAutofit/>
        </a:bodyPr>
        <a:lstStyle/>
        <a:p>
          <a:pPr lvl="0" algn="r" defTabSz="1022350">
            <a:lnSpc>
              <a:spcPct val="90000"/>
            </a:lnSpc>
            <a:spcBef>
              <a:spcPct val="0"/>
            </a:spcBef>
            <a:spcAft>
              <a:spcPct val="35000"/>
            </a:spcAft>
          </a:pPr>
          <a:r>
            <a:rPr lang="en-US" sz="2300" kern="1200" dirty="0" smtClean="0"/>
            <a:t>Step 3 </a:t>
          </a:r>
          <a:endParaRPr lang="en-US" sz="2300" kern="1200" dirty="0"/>
        </a:p>
      </dsp:txBody>
      <dsp:txXfrm rot="16200000">
        <a:off x="3364619" y="894693"/>
        <a:ext cx="1971101" cy="400630"/>
      </dsp:txXfrm>
    </dsp:sp>
    <dsp:sp modelId="{E53E8B33-6BFF-4B73-A3F1-0D419999B413}">
      <dsp:nvSpPr>
        <dsp:cNvPr id="0" name=""/>
        <dsp:cNvSpPr/>
      </dsp:nvSpPr>
      <dsp:spPr>
        <a:xfrm rot="5400000">
          <a:off x="3983276" y="2019487"/>
          <a:ext cx="353188" cy="300472"/>
        </a:xfrm>
        <a:prstGeom prst="flowChartExtract">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a:outerShdw blurRad="57150" dist="38100" dir="5400000" algn="ctr" rotWithShape="0">
            <a:schemeClr val="lt1">
              <a:hueOff val="0"/>
              <a:satOff val="0"/>
              <a:lumOff val="0"/>
              <a:alphaOff val="0"/>
              <a:shade val="9000"/>
              <a:satMod val="105000"/>
              <a:alpha val="48000"/>
            </a:scheme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1D79C9E9-C46B-465C-B44E-B39B5DC46DF7}">
      <dsp:nvSpPr>
        <dsp:cNvPr id="0" name=""/>
        <dsp:cNvSpPr/>
      </dsp:nvSpPr>
      <dsp:spPr>
        <a:xfrm>
          <a:off x="4550485" y="109457"/>
          <a:ext cx="1492348" cy="2403782"/>
        </a:xfrm>
        <a:prstGeom prst="rect">
          <a:avLst/>
        </a:prstGeom>
        <a:no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a:lightRig rig="threePt" dir="t">
            <a:rot lat="0" lon="0" rev="7500000"/>
          </a:lightRig>
        </a:scene3d>
        <a:sp3d/>
      </dsp:spPr>
      <dsp:style>
        <a:lnRef idx="0">
          <a:scrgbClr r="0" g="0" b="0"/>
        </a:lnRef>
        <a:fillRef idx="3">
          <a:scrgbClr r="0" g="0" b="0"/>
        </a:fillRef>
        <a:effectRef idx="2">
          <a:scrgbClr r="0" g="0" b="0"/>
        </a:effectRef>
        <a:fontRef idx="minor">
          <a:schemeClr val="lt1"/>
        </a:fontRef>
      </dsp:style>
      <dsp:txBody>
        <a:bodyPr spcFirstLastPara="0" vert="horz" wrap="square" lIns="0" tIns="65151" rIns="0" bIns="0" numCol="1" spcCol="1270" anchor="t" anchorCtr="0">
          <a:noAutofit/>
        </a:bodyPr>
        <a:lstStyle/>
        <a:p>
          <a:pPr lvl="0" algn="l" defTabSz="844550">
            <a:lnSpc>
              <a:spcPct val="90000"/>
            </a:lnSpc>
            <a:spcBef>
              <a:spcPct val="0"/>
            </a:spcBef>
            <a:spcAft>
              <a:spcPct val="35000"/>
            </a:spcAft>
          </a:pPr>
          <a:r>
            <a:rPr lang="en-US" sz="1900" kern="1200" smtClean="0"/>
            <a:t>Pay benefits liability (CES Accounting)</a:t>
          </a:r>
          <a:endParaRPr lang="en-US" sz="1900" kern="1200" dirty="0"/>
        </a:p>
      </dsp:txBody>
      <dsp:txXfrm>
        <a:off x="4550485" y="109457"/>
        <a:ext cx="1492348" cy="2403782"/>
      </dsp:txXfrm>
    </dsp:sp>
    <dsp:sp modelId="{A76EA394-9A3C-4414-A245-15EC2960688B}">
      <dsp:nvSpPr>
        <dsp:cNvPr id="0" name=""/>
        <dsp:cNvSpPr/>
      </dsp:nvSpPr>
      <dsp:spPr>
        <a:xfrm>
          <a:off x="6223117" y="109457"/>
          <a:ext cx="2003152" cy="2403782"/>
        </a:xfrm>
        <a:prstGeom prst="roundRect">
          <a:avLst>
            <a:gd name="adj" fmla="val 5000"/>
          </a:avLst>
        </a:prstGeom>
        <a:gradFill rotWithShape="0">
          <a:gsLst>
            <a:gs pos="0">
              <a:schemeClr val="accent1">
                <a:hueOff val="0"/>
                <a:satOff val="0"/>
                <a:lumOff val="0"/>
                <a:alphaOff val="0"/>
                <a:tint val="98000"/>
                <a:shade val="25000"/>
                <a:satMod val="250000"/>
              </a:schemeClr>
            </a:gs>
            <a:gs pos="68000">
              <a:schemeClr val="accent1">
                <a:hueOff val="0"/>
                <a:satOff val="0"/>
                <a:lumOff val="0"/>
                <a:alphaOff val="0"/>
                <a:tint val="86000"/>
                <a:satMod val="115000"/>
              </a:schemeClr>
            </a:gs>
            <a:gs pos="100000">
              <a:schemeClr val="accen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0" tIns="78867" rIns="102235" bIns="0" numCol="1" spcCol="1270" anchor="t" anchorCtr="0">
          <a:noAutofit/>
        </a:bodyPr>
        <a:lstStyle/>
        <a:p>
          <a:pPr lvl="0" algn="r" defTabSz="1022350">
            <a:lnSpc>
              <a:spcPct val="90000"/>
            </a:lnSpc>
            <a:spcBef>
              <a:spcPct val="0"/>
            </a:spcBef>
            <a:spcAft>
              <a:spcPct val="35000"/>
            </a:spcAft>
          </a:pPr>
          <a:r>
            <a:rPr lang="en-US" sz="2300" kern="1200" dirty="0" smtClean="0"/>
            <a:t>Step 4 </a:t>
          </a:r>
          <a:endParaRPr lang="en-US" sz="2300" kern="1200" dirty="0"/>
        </a:p>
      </dsp:txBody>
      <dsp:txXfrm rot="16200000">
        <a:off x="5437881" y="894693"/>
        <a:ext cx="1971101" cy="400630"/>
      </dsp:txXfrm>
    </dsp:sp>
    <dsp:sp modelId="{7F7233E5-280D-4024-809E-5C4C5004349F}">
      <dsp:nvSpPr>
        <dsp:cNvPr id="0" name=""/>
        <dsp:cNvSpPr/>
      </dsp:nvSpPr>
      <dsp:spPr>
        <a:xfrm rot="5400000">
          <a:off x="6056539" y="2019487"/>
          <a:ext cx="353188" cy="300472"/>
        </a:xfrm>
        <a:prstGeom prst="flowChartExtract">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a:outerShdw blurRad="57150" dist="38100" dir="5400000" algn="ctr" rotWithShape="0">
            <a:schemeClr val="lt1">
              <a:hueOff val="0"/>
              <a:satOff val="0"/>
              <a:lumOff val="0"/>
              <a:alphaOff val="0"/>
              <a:shade val="9000"/>
              <a:satMod val="105000"/>
              <a:alpha val="48000"/>
            </a:scheme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6CB80328-5D2A-4064-8F9F-3D0308BDEB97}">
      <dsp:nvSpPr>
        <dsp:cNvPr id="0" name=""/>
        <dsp:cNvSpPr/>
      </dsp:nvSpPr>
      <dsp:spPr>
        <a:xfrm>
          <a:off x="6623748" y="109457"/>
          <a:ext cx="1492348" cy="2403782"/>
        </a:xfrm>
        <a:prstGeom prst="rect">
          <a:avLst/>
        </a:prstGeom>
        <a:no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a:lightRig rig="threePt" dir="t">
            <a:rot lat="0" lon="0" rev="7500000"/>
          </a:lightRig>
        </a:scene3d>
        <a:sp3d/>
      </dsp:spPr>
      <dsp:style>
        <a:lnRef idx="0">
          <a:scrgbClr r="0" g="0" b="0"/>
        </a:lnRef>
        <a:fillRef idx="3">
          <a:scrgbClr r="0" g="0" b="0"/>
        </a:fillRef>
        <a:effectRef idx="2">
          <a:scrgbClr r="0" g="0" b="0"/>
        </a:effectRef>
        <a:fontRef idx="minor">
          <a:schemeClr val="lt1"/>
        </a:fontRef>
      </dsp:style>
      <dsp:txBody>
        <a:bodyPr spcFirstLastPara="0" vert="horz" wrap="square" lIns="0" tIns="65151" rIns="0" bIns="0" numCol="1" spcCol="1270" anchor="t" anchorCtr="0">
          <a:noAutofit/>
        </a:bodyPr>
        <a:lstStyle/>
        <a:p>
          <a:pPr lvl="0" algn="l" defTabSz="844550">
            <a:lnSpc>
              <a:spcPct val="90000"/>
            </a:lnSpc>
            <a:spcBef>
              <a:spcPct val="0"/>
            </a:spcBef>
            <a:spcAft>
              <a:spcPct val="35000"/>
            </a:spcAft>
          </a:pPr>
          <a:r>
            <a:rPr lang="en-US" sz="1900" kern="1200" dirty="0" smtClean="0"/>
            <a:t>Record employee payment – clear receivable balance (direct bill)</a:t>
          </a:r>
          <a:endParaRPr lang="en-US" sz="1900" kern="1200" dirty="0"/>
        </a:p>
      </dsp:txBody>
      <dsp:txXfrm>
        <a:off x="6623748" y="109457"/>
        <a:ext cx="1492348" cy="2403782"/>
      </dsp:txXfrm>
    </dsp:sp>
  </dsp:spTree>
</dsp:drawing>
</file>

<file path=ppt/diagrams/layout1.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presOf axis="self"/>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presOf axis="self"/>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884613" y="0"/>
            <a:ext cx="2971800" cy="465138"/>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6FE2515C-0713-408F-9E74-4D455FBCF1F0}" type="datetimeFigureOut">
              <a:rPr lang="en-US"/>
              <a:pPr>
                <a:defRPr/>
              </a:pPr>
              <a:t>4/11/2011</a:t>
            </a:fld>
            <a:endParaRPr lang="en-US"/>
          </a:p>
        </p:txBody>
      </p:sp>
      <p:sp>
        <p:nvSpPr>
          <p:cNvPr id="4" name="Footer Placeholder 3"/>
          <p:cNvSpPr>
            <a:spLocks noGrp="1"/>
          </p:cNvSpPr>
          <p:nvPr>
            <p:ph type="ftr" sz="quarter" idx="2"/>
          </p:nvPr>
        </p:nvSpPr>
        <p:spPr>
          <a:xfrm>
            <a:off x="0" y="8829675"/>
            <a:ext cx="2971800" cy="465138"/>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884613" y="8829675"/>
            <a:ext cx="2971800" cy="465138"/>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BA0ECC6E-F899-4637-812D-0B5E4F254180}"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65138"/>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2454C29F-CB3D-4823-940B-AE356945C1F9}" type="datetimeFigureOut">
              <a:rPr lang="en-US"/>
              <a:pPr>
                <a:defRPr/>
              </a:pPr>
              <a:t>4/11/2011</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16425"/>
            <a:ext cx="5486400" cy="4183063"/>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675"/>
            <a:ext cx="2971800" cy="465138"/>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829675"/>
            <a:ext cx="2971800" cy="465138"/>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9C66AEAC-99EF-42D3-8161-F6DCD6017321}"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9C66AEAC-99EF-42D3-8161-F6DCD6017321}" type="slidenum">
              <a:rPr lang="en-US" smtClean="0"/>
              <a:pPr>
                <a:defRPr/>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FF1B19E5-117B-41C7-B4BB-F4CDF787E4E7}" type="datetime1">
              <a:rPr lang="en-US"/>
              <a:pPr>
                <a:defRPr/>
              </a:pPr>
              <a:t>4/11/2011</a:t>
            </a:fld>
            <a:endParaRPr lang="en-US"/>
          </a:p>
        </p:txBody>
      </p:sp>
      <p:sp>
        <p:nvSpPr>
          <p:cNvPr id="5" name="Footer Placeholder 18"/>
          <p:cNvSpPr>
            <a:spLocks noGrp="1"/>
          </p:cNvSpPr>
          <p:nvPr>
            <p:ph type="ftr" sz="quarter" idx="11"/>
          </p:nvPr>
        </p:nvSpPr>
        <p:spPr>
          <a:xfrm>
            <a:off x="2667000" y="6356350"/>
            <a:ext cx="33528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6" name="Slide Number Placeholder 26"/>
          <p:cNvSpPr>
            <a:spLocks noGrp="1"/>
          </p:cNvSpPr>
          <p:nvPr>
            <p:ph type="sldNum" sz="quarter" idx="12"/>
          </p:nvPr>
        </p:nvSpPr>
        <p:spPr>
          <a:xfrm>
            <a:off x="7924800" y="6356350"/>
            <a:ext cx="762000" cy="365125"/>
          </a:xfrm>
          <a:prstGeom prst="rect">
            <a:avLst/>
          </a:prstGeom>
        </p:spPr>
        <p:txBody>
          <a:bodyPr/>
          <a:lstStyle>
            <a:lvl1pPr fontAlgn="auto">
              <a:spcBef>
                <a:spcPts val="0"/>
              </a:spcBef>
              <a:spcAft>
                <a:spcPts val="0"/>
              </a:spcAft>
              <a:defRPr>
                <a:latin typeface="+mn-lt"/>
              </a:defRPr>
            </a:lvl1pPr>
          </a:lstStyle>
          <a:p>
            <a:pPr>
              <a:defRPr/>
            </a:pPr>
            <a:fld id="{D9865127-DB8C-42E4-883C-D12D32259C4F}"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45BD0A1C-4081-4276-B9AC-8BDF66342872}" type="datetime1">
              <a:rPr lang="en-US"/>
              <a:pPr>
                <a:defRPr/>
              </a:pPr>
              <a:t>4/11/2011</a:t>
            </a:fld>
            <a:endParaRPr lang="en-US"/>
          </a:p>
        </p:txBody>
      </p:sp>
      <p:sp>
        <p:nvSpPr>
          <p:cNvPr id="5" name="Footer Placeholder 4"/>
          <p:cNvSpPr>
            <a:spLocks noGrp="1"/>
          </p:cNvSpPr>
          <p:nvPr>
            <p:ph type="ftr" sz="quarter" idx="11"/>
          </p:nvPr>
        </p:nvSpPr>
        <p:spPr>
          <a:xfrm>
            <a:off x="2667000" y="6356350"/>
            <a:ext cx="33528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6" name="Slide Number Placeholder 5"/>
          <p:cNvSpPr>
            <a:spLocks noGrp="1"/>
          </p:cNvSpPr>
          <p:nvPr>
            <p:ph type="sldNum" sz="quarter" idx="12"/>
          </p:nvPr>
        </p:nvSpPr>
        <p:spPr>
          <a:xfrm>
            <a:off x="7924800" y="6356350"/>
            <a:ext cx="762000" cy="365125"/>
          </a:xfrm>
          <a:prstGeom prst="rect">
            <a:avLst/>
          </a:prstGeom>
        </p:spPr>
        <p:txBody>
          <a:bodyPr/>
          <a:lstStyle>
            <a:lvl1pPr fontAlgn="auto">
              <a:spcBef>
                <a:spcPts val="0"/>
              </a:spcBef>
              <a:spcAft>
                <a:spcPts val="0"/>
              </a:spcAft>
              <a:defRPr>
                <a:latin typeface="+mn-lt"/>
              </a:defRPr>
            </a:lvl1pPr>
          </a:lstStyle>
          <a:p>
            <a:pPr>
              <a:defRPr/>
            </a:pPr>
            <a:fld id="{1945017F-E452-4E9D-B856-FC0AF8AB268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ECDD08A8-C96E-42A6-899A-9B9C7862B012}" type="datetime1">
              <a:rPr lang="en-US"/>
              <a:pPr>
                <a:defRPr/>
              </a:pPr>
              <a:t>4/11/2011</a:t>
            </a:fld>
            <a:endParaRPr lang="en-US"/>
          </a:p>
        </p:txBody>
      </p:sp>
      <p:sp>
        <p:nvSpPr>
          <p:cNvPr id="5" name="Footer Placeholder 4"/>
          <p:cNvSpPr>
            <a:spLocks noGrp="1"/>
          </p:cNvSpPr>
          <p:nvPr>
            <p:ph type="ftr" sz="quarter" idx="11"/>
          </p:nvPr>
        </p:nvSpPr>
        <p:spPr>
          <a:xfrm>
            <a:off x="2667000" y="6356350"/>
            <a:ext cx="33528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6" name="Slide Number Placeholder 5"/>
          <p:cNvSpPr>
            <a:spLocks noGrp="1"/>
          </p:cNvSpPr>
          <p:nvPr>
            <p:ph type="sldNum" sz="quarter" idx="12"/>
          </p:nvPr>
        </p:nvSpPr>
        <p:spPr>
          <a:xfrm>
            <a:off x="7924800" y="6356350"/>
            <a:ext cx="762000" cy="365125"/>
          </a:xfrm>
          <a:prstGeom prst="rect">
            <a:avLst/>
          </a:prstGeom>
        </p:spPr>
        <p:txBody>
          <a:bodyPr/>
          <a:lstStyle>
            <a:lvl1pPr fontAlgn="auto">
              <a:spcBef>
                <a:spcPts val="0"/>
              </a:spcBef>
              <a:spcAft>
                <a:spcPts val="0"/>
              </a:spcAft>
              <a:defRPr>
                <a:latin typeface="+mn-lt"/>
              </a:defRPr>
            </a:lvl1pPr>
          </a:lstStyle>
          <a:p>
            <a:pPr>
              <a:defRPr/>
            </a:pPr>
            <a:fld id="{BD25E905-7F58-42FC-804C-2E5E7661D93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935480"/>
            <a:ext cx="8229600" cy="43129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xfrm>
            <a:off x="8001000" y="6492875"/>
            <a:ext cx="762000" cy="365125"/>
          </a:xfrm>
          <a:prstGeom prst="rect">
            <a:avLst/>
          </a:prstGeom>
        </p:spPr>
        <p:txBody>
          <a:bodyPr/>
          <a:lstStyle>
            <a:lvl1pPr algn="r" fontAlgn="auto">
              <a:spcBef>
                <a:spcPts val="0"/>
              </a:spcBef>
              <a:spcAft>
                <a:spcPts val="0"/>
              </a:spcAft>
              <a:defRPr sz="1400" smtClean="0">
                <a:solidFill>
                  <a:schemeClr val="accent6">
                    <a:lumMod val="50000"/>
                  </a:schemeClr>
                </a:solidFill>
                <a:latin typeface="+mn-lt"/>
              </a:defRPr>
            </a:lvl1pPr>
          </a:lstStyle>
          <a:p>
            <a:pPr>
              <a:defRPr/>
            </a:pPr>
            <a:fld id="{04421679-65BA-4F2B-AF2E-87BD90D6A17D}"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8431439B-9E78-44C2-824E-D2154D07931F}" type="datetime1">
              <a:rPr lang="en-US"/>
              <a:pPr>
                <a:defRPr/>
              </a:pPr>
              <a:t>4/11/2011</a:t>
            </a:fld>
            <a:endParaRPr lang="en-US"/>
          </a:p>
        </p:txBody>
      </p:sp>
      <p:sp>
        <p:nvSpPr>
          <p:cNvPr id="5" name="Footer Placeholder 4"/>
          <p:cNvSpPr>
            <a:spLocks noGrp="1"/>
          </p:cNvSpPr>
          <p:nvPr>
            <p:ph type="ftr" sz="quarter" idx="11"/>
          </p:nvPr>
        </p:nvSpPr>
        <p:spPr>
          <a:xfrm>
            <a:off x="2667000" y="6356350"/>
            <a:ext cx="33528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6" name="Slide Number Placeholder 5"/>
          <p:cNvSpPr>
            <a:spLocks noGrp="1"/>
          </p:cNvSpPr>
          <p:nvPr>
            <p:ph type="sldNum" sz="quarter" idx="12"/>
          </p:nvPr>
        </p:nvSpPr>
        <p:spPr>
          <a:xfrm>
            <a:off x="7924800" y="6356350"/>
            <a:ext cx="762000" cy="365125"/>
          </a:xfrm>
          <a:prstGeom prst="rect">
            <a:avLst/>
          </a:prstGeom>
        </p:spPr>
        <p:txBody>
          <a:bodyPr/>
          <a:lstStyle>
            <a:lvl1pPr fontAlgn="auto">
              <a:spcBef>
                <a:spcPts val="0"/>
              </a:spcBef>
              <a:spcAft>
                <a:spcPts val="0"/>
              </a:spcAft>
              <a:defRPr>
                <a:latin typeface="+mn-lt"/>
              </a:defRPr>
            </a:lvl1pPr>
          </a:lstStyle>
          <a:p>
            <a:pPr>
              <a:defRPr/>
            </a:pPr>
            <a:fld id="{5BA24AF3-A5FB-4E6D-97D0-0165DA7F9A6D}"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25885BA0-51F9-48CE-B653-0FC1C983B6D1}" type="datetime1">
              <a:rPr lang="en-US"/>
              <a:pPr>
                <a:defRPr/>
              </a:pPr>
              <a:t>4/11/2011</a:t>
            </a:fld>
            <a:endParaRPr lang="en-US"/>
          </a:p>
        </p:txBody>
      </p:sp>
      <p:sp>
        <p:nvSpPr>
          <p:cNvPr id="6" name="Footer Placeholder 5"/>
          <p:cNvSpPr>
            <a:spLocks noGrp="1"/>
          </p:cNvSpPr>
          <p:nvPr>
            <p:ph type="ftr" sz="quarter" idx="11"/>
          </p:nvPr>
        </p:nvSpPr>
        <p:spPr>
          <a:xfrm>
            <a:off x="2667000" y="6356350"/>
            <a:ext cx="33528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7" name="Slide Number Placeholder 6"/>
          <p:cNvSpPr>
            <a:spLocks noGrp="1"/>
          </p:cNvSpPr>
          <p:nvPr>
            <p:ph type="sldNum" sz="quarter" idx="12"/>
          </p:nvPr>
        </p:nvSpPr>
        <p:spPr>
          <a:xfrm>
            <a:off x="7924800" y="6356350"/>
            <a:ext cx="762000" cy="365125"/>
          </a:xfrm>
          <a:prstGeom prst="rect">
            <a:avLst/>
          </a:prstGeom>
        </p:spPr>
        <p:txBody>
          <a:bodyPr/>
          <a:lstStyle>
            <a:lvl1pPr fontAlgn="auto">
              <a:spcBef>
                <a:spcPts val="0"/>
              </a:spcBef>
              <a:spcAft>
                <a:spcPts val="0"/>
              </a:spcAft>
              <a:defRPr>
                <a:latin typeface="+mn-lt"/>
              </a:defRPr>
            </a:lvl1pPr>
          </a:lstStyle>
          <a:p>
            <a:pPr>
              <a:defRPr/>
            </a:pPr>
            <a:fld id="{60ED0DD7-7C22-4810-A791-5F3528728A0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BC3FF596-3148-421D-89D6-EF6A5AB4CE62}" type="datetime1">
              <a:rPr lang="en-US"/>
              <a:pPr>
                <a:defRPr/>
              </a:pPr>
              <a:t>4/11/2011</a:t>
            </a:fld>
            <a:endParaRPr lang="en-US"/>
          </a:p>
        </p:txBody>
      </p:sp>
      <p:sp>
        <p:nvSpPr>
          <p:cNvPr id="8" name="Footer Placeholder 7"/>
          <p:cNvSpPr>
            <a:spLocks noGrp="1"/>
          </p:cNvSpPr>
          <p:nvPr>
            <p:ph type="ftr" sz="quarter" idx="11"/>
          </p:nvPr>
        </p:nvSpPr>
        <p:spPr>
          <a:xfrm>
            <a:off x="2667000" y="6356350"/>
            <a:ext cx="33528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9" name="Slide Number Placeholder 8"/>
          <p:cNvSpPr>
            <a:spLocks noGrp="1"/>
          </p:cNvSpPr>
          <p:nvPr>
            <p:ph type="sldNum" sz="quarter" idx="12"/>
          </p:nvPr>
        </p:nvSpPr>
        <p:spPr>
          <a:xfrm>
            <a:off x="7924800" y="6356350"/>
            <a:ext cx="762000" cy="365125"/>
          </a:xfrm>
          <a:prstGeom prst="rect">
            <a:avLst/>
          </a:prstGeom>
        </p:spPr>
        <p:txBody>
          <a:bodyPr/>
          <a:lstStyle>
            <a:lvl1pPr fontAlgn="auto">
              <a:spcBef>
                <a:spcPts val="0"/>
              </a:spcBef>
              <a:spcAft>
                <a:spcPts val="0"/>
              </a:spcAft>
              <a:defRPr>
                <a:latin typeface="+mn-lt"/>
              </a:defRPr>
            </a:lvl1pPr>
          </a:lstStyle>
          <a:p>
            <a:pPr>
              <a:defRPr/>
            </a:pPr>
            <a:fld id="{86B1FFF4-B2CF-499C-A6BE-DC055B099FF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AA2F5C72-CAB4-4B9A-90B6-1826263B3D15}" type="datetime1">
              <a:rPr lang="en-US"/>
              <a:pPr>
                <a:defRPr/>
              </a:pPr>
              <a:t>4/11/2011</a:t>
            </a:fld>
            <a:endParaRPr lang="en-US"/>
          </a:p>
        </p:txBody>
      </p:sp>
      <p:sp>
        <p:nvSpPr>
          <p:cNvPr id="4" name="Footer Placeholder 3"/>
          <p:cNvSpPr>
            <a:spLocks noGrp="1"/>
          </p:cNvSpPr>
          <p:nvPr>
            <p:ph type="ftr" sz="quarter" idx="11"/>
          </p:nvPr>
        </p:nvSpPr>
        <p:spPr>
          <a:xfrm>
            <a:off x="2667000" y="6356350"/>
            <a:ext cx="33528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5" name="Slide Number Placeholder 4"/>
          <p:cNvSpPr>
            <a:spLocks noGrp="1"/>
          </p:cNvSpPr>
          <p:nvPr>
            <p:ph type="sldNum" sz="quarter" idx="12"/>
          </p:nvPr>
        </p:nvSpPr>
        <p:spPr>
          <a:xfrm>
            <a:off x="7924800" y="6356350"/>
            <a:ext cx="762000" cy="365125"/>
          </a:xfrm>
          <a:prstGeom prst="rect">
            <a:avLst/>
          </a:prstGeom>
        </p:spPr>
        <p:txBody>
          <a:bodyPr/>
          <a:lstStyle>
            <a:lvl1pPr fontAlgn="auto">
              <a:spcBef>
                <a:spcPts val="0"/>
              </a:spcBef>
              <a:spcAft>
                <a:spcPts val="0"/>
              </a:spcAft>
              <a:defRPr>
                <a:latin typeface="+mn-lt"/>
              </a:defRPr>
            </a:lvl1pPr>
          </a:lstStyle>
          <a:p>
            <a:pPr>
              <a:defRPr/>
            </a:pPr>
            <a:fld id="{A214332B-3E74-4A0A-A8C6-50DAEC873EE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FF206D67-4840-48D6-A0FA-556E9037FC24}" type="datetime1">
              <a:rPr lang="en-US"/>
              <a:pPr>
                <a:defRPr/>
              </a:pPr>
              <a:t>4/11/2011</a:t>
            </a:fld>
            <a:endParaRPr lang="en-US"/>
          </a:p>
        </p:txBody>
      </p:sp>
      <p:sp>
        <p:nvSpPr>
          <p:cNvPr id="3" name="Footer Placeholder 2"/>
          <p:cNvSpPr>
            <a:spLocks noGrp="1"/>
          </p:cNvSpPr>
          <p:nvPr>
            <p:ph type="ftr" sz="quarter" idx="11"/>
          </p:nvPr>
        </p:nvSpPr>
        <p:spPr>
          <a:xfrm>
            <a:off x="2667000" y="6356350"/>
            <a:ext cx="33528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4" name="Slide Number Placeholder 3"/>
          <p:cNvSpPr>
            <a:spLocks noGrp="1"/>
          </p:cNvSpPr>
          <p:nvPr>
            <p:ph type="sldNum" sz="quarter" idx="12"/>
          </p:nvPr>
        </p:nvSpPr>
        <p:spPr>
          <a:xfrm>
            <a:off x="7924800" y="6356350"/>
            <a:ext cx="762000" cy="365125"/>
          </a:xfrm>
          <a:prstGeom prst="rect">
            <a:avLst/>
          </a:prstGeom>
        </p:spPr>
        <p:txBody>
          <a:bodyPr/>
          <a:lstStyle>
            <a:lvl1pPr fontAlgn="auto">
              <a:spcBef>
                <a:spcPts val="0"/>
              </a:spcBef>
              <a:spcAft>
                <a:spcPts val="0"/>
              </a:spcAft>
              <a:defRPr>
                <a:latin typeface="+mn-lt"/>
              </a:defRPr>
            </a:lvl1pPr>
          </a:lstStyle>
          <a:p>
            <a:pPr>
              <a:defRPr/>
            </a:pPr>
            <a:fld id="{523F70D3-B633-4004-9571-76C2221BFE0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8C2A6507-530D-4A64-AF70-92F6F94484DF}" type="datetime1">
              <a:rPr lang="en-US"/>
              <a:pPr>
                <a:defRPr/>
              </a:pPr>
              <a:t>4/11/2011</a:t>
            </a:fld>
            <a:endParaRPr lang="en-US"/>
          </a:p>
        </p:txBody>
      </p:sp>
      <p:sp>
        <p:nvSpPr>
          <p:cNvPr id="6" name="Footer Placeholder 5"/>
          <p:cNvSpPr>
            <a:spLocks noGrp="1"/>
          </p:cNvSpPr>
          <p:nvPr>
            <p:ph type="ftr" sz="quarter" idx="11"/>
          </p:nvPr>
        </p:nvSpPr>
        <p:spPr>
          <a:xfrm>
            <a:off x="2667000" y="6356350"/>
            <a:ext cx="33528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7" name="Slide Number Placeholder 6"/>
          <p:cNvSpPr>
            <a:spLocks noGrp="1"/>
          </p:cNvSpPr>
          <p:nvPr>
            <p:ph type="sldNum" sz="quarter" idx="12"/>
          </p:nvPr>
        </p:nvSpPr>
        <p:spPr>
          <a:xfrm>
            <a:off x="7924800" y="6356350"/>
            <a:ext cx="762000" cy="365125"/>
          </a:xfrm>
          <a:prstGeom prst="rect">
            <a:avLst/>
          </a:prstGeom>
        </p:spPr>
        <p:txBody>
          <a:bodyPr/>
          <a:lstStyle>
            <a:lvl1pPr fontAlgn="auto">
              <a:spcBef>
                <a:spcPts val="0"/>
              </a:spcBef>
              <a:spcAft>
                <a:spcPts val="0"/>
              </a:spcAft>
              <a:defRPr>
                <a:latin typeface="+mn-lt"/>
              </a:defRPr>
            </a:lvl1pPr>
          </a:lstStyle>
          <a:p>
            <a:pPr>
              <a:defRPr/>
            </a:pPr>
            <a:fld id="{C802F443-6955-4444-9025-47FD9F5ECBE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8"/>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11"/>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BAD0F6F3-5AC0-4794-BD19-F20405AC04A4}" type="datetime1">
              <a:rPr lang="en-US"/>
              <a:pPr>
                <a:defRPr/>
              </a:pPr>
              <a:t>4/11/2011</a:t>
            </a:fld>
            <a:endParaRPr lang="en-US"/>
          </a:p>
        </p:txBody>
      </p:sp>
      <p:sp>
        <p:nvSpPr>
          <p:cNvPr id="10" name="Footer Placeholder 5"/>
          <p:cNvSpPr>
            <a:spLocks noGrp="1"/>
          </p:cNvSpPr>
          <p:nvPr>
            <p:ph type="ftr" sz="quarter" idx="11"/>
          </p:nvPr>
        </p:nvSpPr>
        <p:spPr>
          <a:xfrm>
            <a:off x="2667000" y="6356350"/>
            <a:ext cx="3352800" cy="365125"/>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a:prstGeom prst="rect">
            <a:avLst/>
          </a:prstGeom>
        </p:spPr>
        <p:txBody>
          <a:bodyPr/>
          <a:lstStyle>
            <a:lvl1pPr fontAlgn="auto">
              <a:spcBef>
                <a:spcPts val="0"/>
              </a:spcBef>
              <a:spcAft>
                <a:spcPts val="0"/>
              </a:spcAft>
              <a:defRPr>
                <a:latin typeface="+mn-lt"/>
              </a:defRPr>
            </a:lvl1pPr>
          </a:lstStyle>
          <a:p>
            <a:pPr>
              <a:defRPr/>
            </a:pPr>
            <a:fld id="{88DBBD0B-DB47-4F17-B837-C1AB0618EDC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6">
                  <a:lumMod val="60000"/>
                  <a:lumOff val="4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grpSp>
        <p:nvGrpSpPr>
          <p:cNvPr id="1030"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grpSp>
    </p:spTree>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p:hf hdr="0" ftr="0" dt="0"/>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itchFamily="34" charset="0"/>
        </a:defRPr>
      </a:lvl2pPr>
      <a:lvl3pPr algn="l" rtl="0" fontAlgn="base">
        <a:spcBef>
          <a:spcPct val="0"/>
        </a:spcBef>
        <a:spcAft>
          <a:spcPct val="0"/>
        </a:spcAft>
        <a:defRPr sz="5000">
          <a:solidFill>
            <a:schemeClr val="tx2"/>
          </a:solidFill>
          <a:latin typeface="Calibri" pitchFamily="34" charset="0"/>
        </a:defRPr>
      </a:lvl3pPr>
      <a:lvl4pPr algn="l" rtl="0" fontAlgn="base">
        <a:spcBef>
          <a:spcPct val="0"/>
        </a:spcBef>
        <a:spcAft>
          <a:spcPct val="0"/>
        </a:spcAft>
        <a:defRPr sz="5000">
          <a:solidFill>
            <a:schemeClr val="tx2"/>
          </a:solidFill>
          <a:latin typeface="Calibri" pitchFamily="34" charset="0"/>
        </a:defRPr>
      </a:lvl4pPr>
      <a:lvl5pPr algn="l" rtl="0" fontAlgn="base">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fontAlgn="base">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fontAlgn="auto">
              <a:spcAft>
                <a:spcPts val="0"/>
              </a:spcAft>
              <a:defRPr/>
            </a:pPr>
            <a:r>
              <a:rPr lang="en-US" dirty="0" smtClean="0"/>
              <a:t>ADP Reconciliation</a:t>
            </a:r>
            <a:br>
              <a:rPr lang="en-US" dirty="0" smtClean="0"/>
            </a:br>
            <a:r>
              <a:rPr lang="en-US" dirty="0" smtClean="0"/>
              <a:t>Training</a:t>
            </a:r>
            <a:endParaRPr lang="en-US" dirty="0"/>
          </a:p>
        </p:txBody>
      </p:sp>
      <p:sp>
        <p:nvSpPr>
          <p:cNvPr id="15362" name="Subtitle 2"/>
          <p:cNvSpPr>
            <a:spLocks noGrp="1"/>
          </p:cNvSpPr>
          <p:nvPr>
            <p:ph type="subTitle" idx="1"/>
          </p:nvPr>
        </p:nvSpPr>
        <p:spPr>
          <a:xfrm>
            <a:off x="533400" y="3228975"/>
            <a:ext cx="7854950" cy="1752600"/>
          </a:xfrm>
        </p:spPr>
        <p:txBody>
          <a:bodyPr/>
          <a:lstStyle/>
          <a:p>
            <a:pPr marR="0"/>
            <a:r>
              <a:rPr lang="en-US" dirty="0" smtClean="0"/>
              <a:t>Transitioning balances from Banner</a:t>
            </a:r>
          </a:p>
          <a:p>
            <a:pPr marR="0"/>
            <a:r>
              <a:rPr lang="en-US" dirty="0" smtClean="0"/>
              <a:t>into new Recon Processes</a:t>
            </a:r>
          </a:p>
          <a:p>
            <a:pPr marR="0"/>
            <a:endParaRPr lang="en-US" dirty="0" smtClean="0"/>
          </a:p>
          <a:p>
            <a:pPr marR="0"/>
            <a:endParaRPr lang="en-US" dirty="0" smtClean="0"/>
          </a:p>
        </p:txBody>
      </p:sp>
      <p:sp>
        <p:nvSpPr>
          <p:cNvPr id="15363" name="Slide Number Placeholder 6"/>
          <p:cNvSpPr>
            <a:spLocks noGrp="1"/>
          </p:cNvSpPr>
          <p:nvPr>
            <p:ph type="sldNum" sz="quarter" idx="12"/>
          </p:nvPr>
        </p:nvSpPr>
        <p:spPr bwMode="auto">
          <a:noFill/>
          <a:ln>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fld id="{8A71FDD7-A1D8-4C6D-971A-AEC33C3820BE}" type="slidenum">
              <a:rPr lang="en-US"/>
              <a:pPr fontAlgn="base">
                <a:spcBef>
                  <a:spcPct val="0"/>
                </a:spcBef>
                <a:spcAft>
                  <a:spcPct val="0"/>
                </a:spcAft>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fontAlgn="auto">
              <a:spcAft>
                <a:spcPts val="0"/>
              </a:spcAft>
              <a:defRPr/>
            </a:pPr>
            <a:r>
              <a:rPr sz="4400" smtClean="0"/>
              <a:t>ADP Reconciliation Training</a:t>
            </a:r>
            <a:endParaRPr sz="4400"/>
          </a:p>
        </p:txBody>
      </p:sp>
      <p:sp>
        <p:nvSpPr>
          <p:cNvPr id="27650" name="Text Placeholder 5"/>
          <p:cNvSpPr>
            <a:spLocks noGrp="1"/>
          </p:cNvSpPr>
          <p:nvPr>
            <p:ph type="body" idx="1"/>
          </p:nvPr>
        </p:nvSpPr>
        <p:spPr>
          <a:xfrm>
            <a:off x="530225" y="2705100"/>
            <a:ext cx="7772400" cy="1509713"/>
          </a:xfrm>
        </p:spPr>
        <p:txBody>
          <a:bodyPr/>
          <a:lstStyle/>
          <a:p>
            <a:r>
              <a:rPr lang="en-US" dirty="0" smtClean="0"/>
              <a:t>Moving Balances from Banner into New Recon System</a:t>
            </a:r>
          </a:p>
        </p:txBody>
      </p:sp>
      <p:sp>
        <p:nvSpPr>
          <p:cNvPr id="27651" name="Slide Number Placeholder 3"/>
          <p:cNvSpPr>
            <a:spLocks noGrp="1"/>
          </p:cNvSpPr>
          <p:nvPr>
            <p:ph type="sldNum" sz="quarter" idx="12"/>
          </p:nvPr>
        </p:nvSpPr>
        <p:spPr bwMode="auto">
          <a:noFill/>
          <a:ln>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fld id="{54FCCFA4-8613-44FE-96A9-EACF1AE3987C}" type="slidenum">
              <a:rPr lang="en-US"/>
              <a:pPr fontAlgn="base">
                <a:spcBef>
                  <a:spcPct val="0"/>
                </a:spcBef>
                <a:spcAft>
                  <a:spcPct val="0"/>
                </a:spcAft>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p:cNvSpPr>
          <p:nvPr>
            <p:ph type="title" idx="4294967295"/>
          </p:nvPr>
        </p:nvSpPr>
        <p:spPr/>
        <p:txBody>
          <a:bodyPr/>
          <a:lstStyle/>
          <a:p>
            <a:r>
              <a:rPr lang="en-US" smtClean="0"/>
              <a:t>Background</a:t>
            </a:r>
          </a:p>
        </p:txBody>
      </p:sp>
      <p:sp>
        <p:nvSpPr>
          <p:cNvPr id="91139" name="Rectangle 3"/>
          <p:cNvSpPr>
            <a:spLocks noGrp="1"/>
          </p:cNvSpPr>
          <p:nvPr>
            <p:ph type="body" idx="4294967295"/>
          </p:nvPr>
        </p:nvSpPr>
        <p:spPr/>
        <p:txBody>
          <a:bodyPr/>
          <a:lstStyle/>
          <a:p>
            <a:r>
              <a:rPr lang="en-US" sz="2200" dirty="0" smtClean="0"/>
              <a:t>Current State of Retiree Receivables/Pre-Payments</a:t>
            </a:r>
          </a:p>
          <a:p>
            <a:pPr lvl="1"/>
            <a:r>
              <a:rPr lang="en-US" sz="2000" dirty="0" smtClean="0"/>
              <a:t>Located in Banner under RETR Detail Code</a:t>
            </a:r>
          </a:p>
          <a:p>
            <a:pPr lvl="1"/>
            <a:r>
              <a:rPr lang="en-US" sz="2000" dirty="0" smtClean="0"/>
              <a:t>Detail recorded by Retiree/LOA/Disability, Benefit &amp; Amount</a:t>
            </a:r>
          </a:p>
          <a:p>
            <a:pPr lvl="1"/>
            <a:r>
              <a:rPr lang="en-US" sz="2000" dirty="0" smtClean="0"/>
              <a:t>Amounts should total to AR balance in GL account 129xxx (debit)</a:t>
            </a:r>
          </a:p>
          <a:p>
            <a:pPr lvl="1"/>
            <a:r>
              <a:rPr lang="en-US" sz="2000" dirty="0" smtClean="0"/>
              <a:t>Pre-payments under the DDBT Detail Code </a:t>
            </a:r>
            <a:r>
              <a:rPr lang="en-US" sz="1600" dirty="0" smtClean="0"/>
              <a:t>(some schools may another)</a:t>
            </a:r>
            <a:endParaRPr lang="en-US" sz="2000" dirty="0" smtClean="0"/>
          </a:p>
          <a:p>
            <a:pPr lvl="2"/>
            <a:r>
              <a:rPr lang="en-US" sz="1900" dirty="0" smtClean="0"/>
              <a:t>Note: Direct Bill only interfaces one month of pre-payments</a:t>
            </a:r>
          </a:p>
          <a:p>
            <a:pPr lvl="1"/>
            <a:r>
              <a:rPr lang="en-US" sz="2000" dirty="0" smtClean="0"/>
              <a:t>Prepayments recorded in Unapplied Cash liability account 219xxx</a:t>
            </a:r>
          </a:p>
          <a:p>
            <a:pPr lvl="1"/>
            <a:r>
              <a:rPr lang="en-US" sz="2000" dirty="0" smtClean="0"/>
              <a:t>Detail balances for </a:t>
            </a:r>
            <a:r>
              <a:rPr lang="en-US" sz="2000" dirty="0" err="1" smtClean="0"/>
              <a:t>prepaids</a:t>
            </a:r>
            <a:r>
              <a:rPr lang="en-US" sz="2000" dirty="0" smtClean="0"/>
              <a:t> can be reconciled back to Direct Bill</a:t>
            </a:r>
          </a:p>
          <a:p>
            <a:pPr lvl="1"/>
            <a:r>
              <a:rPr lang="en-US" sz="1900" dirty="0" smtClean="0"/>
              <a:t>CES/Benefits Billing makes adjustments to retiree balances without notifying the institution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p:cNvSpPr>
            <a:spLocks noGrp="1"/>
          </p:cNvSpPr>
          <p:nvPr>
            <p:ph type="title"/>
          </p:nvPr>
        </p:nvSpPr>
        <p:spPr>
          <a:xfrm>
            <a:off x="457200" y="704850"/>
            <a:ext cx="8229600" cy="735761"/>
          </a:xfrm>
        </p:spPr>
        <p:txBody>
          <a:bodyPr/>
          <a:lstStyle/>
          <a:p>
            <a:r>
              <a:rPr lang="en-US" dirty="0" smtClean="0"/>
              <a:t>Background</a:t>
            </a:r>
          </a:p>
        </p:txBody>
      </p:sp>
      <p:sp>
        <p:nvSpPr>
          <p:cNvPr id="51202" name="Content Placeholder 2"/>
          <p:cNvSpPr>
            <a:spLocks noGrp="1"/>
          </p:cNvSpPr>
          <p:nvPr>
            <p:ph idx="1"/>
          </p:nvPr>
        </p:nvSpPr>
        <p:spPr>
          <a:xfrm>
            <a:off x="474453" y="1503842"/>
            <a:ext cx="8229600" cy="4313237"/>
          </a:xfrm>
        </p:spPr>
        <p:txBody>
          <a:bodyPr/>
          <a:lstStyle/>
          <a:p>
            <a:pPr lvl="1"/>
            <a:r>
              <a:rPr lang="en-US" dirty="0" smtClean="0"/>
              <a:t>Retiree Benefit Accounting Parameters</a:t>
            </a:r>
          </a:p>
          <a:p>
            <a:pPr lvl="2"/>
            <a:r>
              <a:rPr lang="en-US" dirty="0" smtClean="0"/>
              <a:t>New AR accounts have been created</a:t>
            </a:r>
          </a:p>
          <a:p>
            <a:pPr lvl="3"/>
            <a:r>
              <a:rPr lang="en-US" dirty="0" smtClean="0"/>
              <a:t>129210 – Retirees</a:t>
            </a:r>
          </a:p>
          <a:p>
            <a:pPr lvl="3"/>
            <a:r>
              <a:rPr lang="en-US" dirty="0" smtClean="0"/>
              <a:t>129220 – LOA &amp; Disability</a:t>
            </a:r>
          </a:p>
          <a:p>
            <a:pPr lvl="3"/>
            <a:r>
              <a:rPr lang="en-US" dirty="0" smtClean="0"/>
              <a:t>129230 - Cobra</a:t>
            </a:r>
          </a:p>
        </p:txBody>
      </p:sp>
      <p:sp>
        <p:nvSpPr>
          <p:cNvPr id="4" name="Slide Number Placeholder 3"/>
          <p:cNvSpPr>
            <a:spLocks noGrp="1"/>
          </p:cNvSpPr>
          <p:nvPr>
            <p:ph type="sldNum" sz="quarter" idx="10"/>
          </p:nvPr>
        </p:nvSpPr>
        <p:spPr/>
        <p:txBody>
          <a:bodyPr/>
          <a:lstStyle/>
          <a:p>
            <a:pPr>
              <a:defRPr/>
            </a:pPr>
            <a:fld id="{0D1EA84D-A7C0-453B-9EF3-78CE12C4BB02}" type="slidenum">
              <a:rPr lang="en-US"/>
              <a:pPr>
                <a:defRPr/>
              </a:pPr>
              <a:t>12</a:t>
            </a:fld>
            <a:endParaRPr lang="en-US" dirty="0"/>
          </a:p>
        </p:txBody>
      </p:sp>
      <p:pic>
        <p:nvPicPr>
          <p:cNvPr id="1026" name="Picture 2"/>
          <p:cNvPicPr>
            <a:picLocks noChangeAspect="1" noChangeArrowheads="1"/>
          </p:cNvPicPr>
          <p:nvPr/>
        </p:nvPicPr>
        <p:blipFill>
          <a:blip r:embed="rId2" cstate="print"/>
          <a:srcRect l="16274" t="24278" r="15590" b="44260"/>
          <a:stretch>
            <a:fillRect/>
          </a:stretch>
        </p:blipFill>
        <p:spPr bwMode="auto">
          <a:xfrm>
            <a:off x="301925" y="3510951"/>
            <a:ext cx="8307238" cy="2855344"/>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p:cNvSpPr>
          <p:nvPr>
            <p:ph type="title" idx="4294967295"/>
          </p:nvPr>
        </p:nvSpPr>
        <p:spPr/>
        <p:txBody>
          <a:bodyPr/>
          <a:lstStyle/>
          <a:p>
            <a:r>
              <a:rPr lang="en-US" smtClean="0"/>
              <a:t>Conversion Steps</a:t>
            </a:r>
          </a:p>
        </p:txBody>
      </p:sp>
      <p:sp>
        <p:nvSpPr>
          <p:cNvPr id="93187" name="Rectangle 3"/>
          <p:cNvSpPr>
            <a:spLocks noGrp="1"/>
          </p:cNvSpPr>
          <p:nvPr>
            <p:ph type="body" idx="4294967295"/>
          </p:nvPr>
        </p:nvSpPr>
        <p:spPr/>
        <p:txBody>
          <a:bodyPr/>
          <a:lstStyle/>
          <a:p>
            <a:r>
              <a:rPr lang="en-US" dirty="0" smtClean="0"/>
              <a:t>Step 1: Banner – Load the Direct Bill for February	</a:t>
            </a:r>
          </a:p>
          <a:p>
            <a:pPr lvl="1"/>
            <a:r>
              <a:rPr lang="en-US" dirty="0" smtClean="0"/>
              <a:t>Run the AR Load Process (ZSRINLD).</a:t>
            </a:r>
          </a:p>
          <a:p>
            <a:pPr lvl="1"/>
            <a:r>
              <a:rPr lang="en-US" dirty="0" smtClean="0"/>
              <a:t>Make sure that the Application of Payments process (TGRAPPL) is run after the file is successfully loaded. This ensures all payments and transactions have been applied before attempting to balance. </a:t>
            </a:r>
          </a:p>
          <a:p>
            <a:pPr lvl="1"/>
            <a:r>
              <a:rPr lang="en-US" dirty="0" smtClean="0"/>
              <a:t>This should have been the last transaction file posted in Banner under the previous processes. No transactions for March should have been loaded into Banner. (We will be using the new processes for March transactions.)</a:t>
            </a:r>
          </a:p>
          <a:p>
            <a:endParaRPr lang="en-U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p:cNvSpPr>
          <p:nvPr>
            <p:ph type="title" idx="4294967295"/>
          </p:nvPr>
        </p:nvSpPr>
        <p:spPr>
          <a:xfrm>
            <a:off x="457200" y="704850"/>
            <a:ext cx="8229600" cy="675376"/>
          </a:xfrm>
        </p:spPr>
        <p:txBody>
          <a:bodyPr/>
          <a:lstStyle/>
          <a:p>
            <a:r>
              <a:rPr lang="en-US" dirty="0" smtClean="0"/>
              <a:t>Conversion Steps</a:t>
            </a:r>
          </a:p>
        </p:txBody>
      </p:sp>
      <p:sp>
        <p:nvSpPr>
          <p:cNvPr id="94211" name="Rectangle 3"/>
          <p:cNvSpPr>
            <a:spLocks noGrp="1"/>
          </p:cNvSpPr>
          <p:nvPr>
            <p:ph type="body" idx="4294967295"/>
          </p:nvPr>
        </p:nvSpPr>
        <p:spPr>
          <a:xfrm>
            <a:off x="370936" y="1349106"/>
            <a:ext cx="8229600" cy="4389437"/>
          </a:xfrm>
        </p:spPr>
        <p:txBody>
          <a:bodyPr/>
          <a:lstStyle/>
          <a:p>
            <a:r>
              <a:rPr lang="en-US" dirty="0" smtClean="0"/>
              <a:t>Step 2: Reconcile Banner</a:t>
            </a:r>
          </a:p>
          <a:p>
            <a:pPr lvl="1"/>
            <a:r>
              <a:rPr lang="en-US" dirty="0" smtClean="0"/>
              <a:t>Run an Account Detail Query (TGIACCD) for Detail Codes RETR, DDBT &amp; SLOA for balances &lt;&gt; 0</a:t>
            </a:r>
          </a:p>
          <a:p>
            <a:pPr lvl="1"/>
            <a:r>
              <a:rPr lang="en-US" dirty="0" smtClean="0"/>
              <a:t>Validate against balances in GL accounts</a:t>
            </a:r>
          </a:p>
          <a:p>
            <a:pPr lvl="2"/>
            <a:r>
              <a:rPr lang="en-US" sz="1800" dirty="0" smtClean="0"/>
              <a:t>Can use the February Supplemental PDR to help validate pre-payments</a:t>
            </a:r>
          </a:p>
          <a:p>
            <a:endParaRPr lang="en-US" dirty="0" smtClean="0"/>
          </a:p>
        </p:txBody>
      </p:sp>
      <p:pic>
        <p:nvPicPr>
          <p:cNvPr id="94214" name="Picture 6"/>
          <p:cNvPicPr>
            <a:picLocks noChangeAspect="1" noChangeArrowheads="1"/>
          </p:cNvPicPr>
          <p:nvPr/>
        </p:nvPicPr>
        <p:blipFill>
          <a:blip r:embed="rId2" cstate="print"/>
          <a:srcRect t="1880" b="2703"/>
          <a:stretch>
            <a:fillRect/>
          </a:stretch>
        </p:blipFill>
        <p:spPr bwMode="auto">
          <a:xfrm>
            <a:off x="2066925" y="3448050"/>
            <a:ext cx="4781549" cy="3086100"/>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p:cNvSpPr>
          <p:nvPr>
            <p:ph type="title" idx="4294967295"/>
          </p:nvPr>
        </p:nvSpPr>
        <p:spPr/>
        <p:txBody>
          <a:bodyPr/>
          <a:lstStyle/>
          <a:p>
            <a:r>
              <a:rPr lang="en-US" smtClean="0"/>
              <a:t>Conversion Steps</a:t>
            </a:r>
          </a:p>
        </p:txBody>
      </p:sp>
      <p:sp>
        <p:nvSpPr>
          <p:cNvPr id="95235" name="Rectangle 3"/>
          <p:cNvSpPr>
            <a:spLocks noGrp="1"/>
          </p:cNvSpPr>
          <p:nvPr>
            <p:ph type="body" idx="4294967295"/>
          </p:nvPr>
        </p:nvSpPr>
        <p:spPr/>
        <p:txBody>
          <a:bodyPr/>
          <a:lstStyle/>
          <a:p>
            <a:r>
              <a:rPr lang="en-US" smtClean="0"/>
              <a:t>Step 3: Extract Data into Excel</a:t>
            </a:r>
          </a:p>
        </p:txBody>
      </p:sp>
      <p:pic>
        <p:nvPicPr>
          <p:cNvPr id="95236" name="Picture 4"/>
          <p:cNvPicPr>
            <a:picLocks noChangeAspect="1" noChangeArrowheads="1"/>
          </p:cNvPicPr>
          <p:nvPr/>
        </p:nvPicPr>
        <p:blipFill>
          <a:blip r:embed="rId2" cstate="print"/>
          <a:stretch>
            <a:fillRect/>
          </a:stretch>
        </p:blipFill>
        <p:spPr bwMode="auto">
          <a:xfrm>
            <a:off x="970774" y="2714625"/>
            <a:ext cx="6987841" cy="2524125"/>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p:cNvSpPr>
          <p:nvPr>
            <p:ph type="title" idx="4294967295"/>
          </p:nvPr>
        </p:nvSpPr>
        <p:spPr>
          <a:xfrm>
            <a:off x="457200" y="704850"/>
            <a:ext cx="8229600" cy="800100"/>
          </a:xfrm>
        </p:spPr>
        <p:txBody>
          <a:bodyPr/>
          <a:lstStyle/>
          <a:p>
            <a:r>
              <a:rPr lang="en-US" dirty="0" smtClean="0"/>
              <a:t>Conversion Steps</a:t>
            </a:r>
          </a:p>
        </p:txBody>
      </p:sp>
      <p:sp>
        <p:nvSpPr>
          <p:cNvPr id="96259" name="Rectangle 3"/>
          <p:cNvSpPr>
            <a:spLocks noGrp="1"/>
          </p:cNvSpPr>
          <p:nvPr>
            <p:ph type="body" idx="4294967295"/>
          </p:nvPr>
        </p:nvSpPr>
        <p:spPr>
          <a:xfrm>
            <a:off x="457200" y="1458913"/>
            <a:ext cx="8229600" cy="4389437"/>
          </a:xfrm>
        </p:spPr>
        <p:txBody>
          <a:bodyPr/>
          <a:lstStyle/>
          <a:p>
            <a:pPr>
              <a:buFont typeface="Wingdings 2" pitchFamily="18" charset="2"/>
              <a:buNone/>
            </a:pPr>
            <a:r>
              <a:rPr lang="en-US" dirty="0" smtClean="0"/>
              <a:t>Sample of RETR data:</a:t>
            </a:r>
          </a:p>
        </p:txBody>
      </p:sp>
      <p:pic>
        <p:nvPicPr>
          <p:cNvPr id="96261" name="Picture 5"/>
          <p:cNvPicPr>
            <a:picLocks noChangeAspect="1" noChangeArrowheads="1"/>
          </p:cNvPicPr>
          <p:nvPr/>
        </p:nvPicPr>
        <p:blipFill>
          <a:blip r:embed="rId2" cstate="print"/>
          <a:stretch>
            <a:fillRect/>
          </a:stretch>
        </p:blipFill>
        <p:spPr bwMode="auto">
          <a:xfrm>
            <a:off x="806828" y="1952625"/>
            <a:ext cx="7585270" cy="4429125"/>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p:cNvSpPr>
          <p:nvPr>
            <p:ph type="title" idx="4294967295"/>
          </p:nvPr>
        </p:nvSpPr>
        <p:spPr>
          <a:xfrm>
            <a:off x="457200" y="704850"/>
            <a:ext cx="8229600" cy="819150"/>
          </a:xfrm>
        </p:spPr>
        <p:txBody>
          <a:bodyPr/>
          <a:lstStyle/>
          <a:p>
            <a:r>
              <a:rPr lang="en-US" dirty="0" smtClean="0"/>
              <a:t>Conversion Steps</a:t>
            </a:r>
          </a:p>
        </p:txBody>
      </p:sp>
      <p:sp>
        <p:nvSpPr>
          <p:cNvPr id="97283" name="Rectangle 3"/>
          <p:cNvSpPr>
            <a:spLocks noGrp="1"/>
          </p:cNvSpPr>
          <p:nvPr>
            <p:ph type="body" idx="4294967295"/>
          </p:nvPr>
        </p:nvSpPr>
        <p:spPr>
          <a:xfrm>
            <a:off x="504825" y="1468438"/>
            <a:ext cx="8229600" cy="4389437"/>
          </a:xfrm>
        </p:spPr>
        <p:txBody>
          <a:bodyPr/>
          <a:lstStyle/>
          <a:p>
            <a:r>
              <a:rPr lang="en-US" dirty="0" smtClean="0"/>
              <a:t>Step 4: Validate the detail/amounts for Retirees because of the way Banner applies charges/payments.              </a:t>
            </a:r>
            <a:r>
              <a:rPr lang="en-US" sz="1600" dirty="0" smtClean="0"/>
              <a:t>(may have to </a:t>
            </a:r>
            <a:r>
              <a:rPr lang="en-US" sz="1600" dirty="0" err="1" smtClean="0"/>
              <a:t>unapply</a:t>
            </a:r>
            <a:r>
              <a:rPr lang="en-US" sz="1600" dirty="0" smtClean="0"/>
              <a:t>/reapply transactions (individual basis) to get good balance detail)</a:t>
            </a:r>
            <a:r>
              <a:rPr lang="en-US" dirty="0" smtClean="0"/>
              <a:t> </a:t>
            </a:r>
          </a:p>
        </p:txBody>
      </p:sp>
      <p:pic>
        <p:nvPicPr>
          <p:cNvPr id="97284" name="Picture 4"/>
          <p:cNvPicPr>
            <a:picLocks noChangeAspect="1" noChangeArrowheads="1"/>
          </p:cNvPicPr>
          <p:nvPr/>
        </p:nvPicPr>
        <p:blipFill>
          <a:blip r:embed="rId2" cstate="print"/>
          <a:stretch>
            <a:fillRect/>
          </a:stretch>
        </p:blipFill>
        <p:spPr bwMode="auto">
          <a:xfrm>
            <a:off x="558122" y="2705100"/>
            <a:ext cx="8109628" cy="3467100"/>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p:cNvSpPr>
          <p:nvPr>
            <p:ph type="title" idx="4294967295"/>
          </p:nvPr>
        </p:nvSpPr>
        <p:spPr>
          <a:xfrm>
            <a:off x="457200" y="704850"/>
            <a:ext cx="8229600" cy="914400"/>
          </a:xfrm>
        </p:spPr>
        <p:txBody>
          <a:bodyPr/>
          <a:lstStyle/>
          <a:p>
            <a:r>
              <a:rPr lang="en-US" dirty="0" smtClean="0"/>
              <a:t>Conversion Steps</a:t>
            </a:r>
          </a:p>
        </p:txBody>
      </p:sp>
      <p:sp>
        <p:nvSpPr>
          <p:cNvPr id="98307" name="Rectangle 3"/>
          <p:cNvSpPr>
            <a:spLocks noGrp="1"/>
          </p:cNvSpPr>
          <p:nvPr>
            <p:ph type="body" idx="4294967295"/>
          </p:nvPr>
        </p:nvSpPr>
        <p:spPr>
          <a:xfrm>
            <a:off x="438150" y="1573213"/>
            <a:ext cx="8229600" cy="4389437"/>
          </a:xfrm>
        </p:spPr>
        <p:txBody>
          <a:bodyPr/>
          <a:lstStyle/>
          <a:p>
            <a:r>
              <a:rPr lang="en-US" dirty="0" smtClean="0"/>
              <a:t>Step 5: Run the open coupon report from ADP Recon Environment for 2/28/2011</a:t>
            </a:r>
          </a:p>
          <a:p>
            <a:pPr lvl="1"/>
            <a:r>
              <a:rPr lang="en-US" dirty="0" smtClean="0"/>
              <a:t>Query - BOR_ADP_COBRARET_RECV </a:t>
            </a:r>
          </a:p>
        </p:txBody>
      </p:sp>
      <p:pic>
        <p:nvPicPr>
          <p:cNvPr id="98309" name="Picture 5"/>
          <p:cNvPicPr>
            <a:picLocks noChangeAspect="1" noChangeArrowheads="1"/>
          </p:cNvPicPr>
          <p:nvPr/>
        </p:nvPicPr>
        <p:blipFill>
          <a:blip r:embed="rId2" cstate="print"/>
          <a:stretch>
            <a:fillRect/>
          </a:stretch>
        </p:blipFill>
        <p:spPr bwMode="auto">
          <a:xfrm>
            <a:off x="598348" y="3076574"/>
            <a:ext cx="7895147" cy="3000375"/>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p:cNvSpPr>
          <p:nvPr>
            <p:ph type="title" idx="4294967295"/>
          </p:nvPr>
        </p:nvSpPr>
        <p:spPr>
          <a:xfrm>
            <a:off x="457200" y="704850"/>
            <a:ext cx="8229600" cy="809625"/>
          </a:xfrm>
        </p:spPr>
        <p:txBody>
          <a:bodyPr/>
          <a:lstStyle/>
          <a:p>
            <a:r>
              <a:rPr lang="en-US" dirty="0" smtClean="0"/>
              <a:t>Conversion Steps</a:t>
            </a:r>
          </a:p>
        </p:txBody>
      </p:sp>
      <p:sp>
        <p:nvSpPr>
          <p:cNvPr id="99331" name="Rectangle 3"/>
          <p:cNvSpPr>
            <a:spLocks noGrp="1"/>
          </p:cNvSpPr>
          <p:nvPr>
            <p:ph type="body" idx="4294967295"/>
          </p:nvPr>
        </p:nvSpPr>
        <p:spPr>
          <a:xfrm>
            <a:off x="457200" y="1449388"/>
            <a:ext cx="8229600" cy="4389437"/>
          </a:xfrm>
        </p:spPr>
        <p:txBody>
          <a:bodyPr/>
          <a:lstStyle/>
          <a:p>
            <a:r>
              <a:rPr lang="en-US" dirty="0" smtClean="0"/>
              <a:t>Step 6: Compare Banner to the Open Coupon Report</a:t>
            </a:r>
          </a:p>
          <a:p>
            <a:pPr lvl="1"/>
            <a:r>
              <a:rPr lang="en-US" dirty="0" smtClean="0"/>
              <a:t>Some balances may need to be investigated with SSC </a:t>
            </a:r>
          </a:p>
          <a:p>
            <a:pPr lvl="1"/>
            <a:r>
              <a:rPr lang="en-US" dirty="0" smtClean="0"/>
              <a:t>There may be balances that have to be expensed off</a:t>
            </a:r>
          </a:p>
          <a:p>
            <a:pPr lvl="2"/>
            <a:r>
              <a:rPr lang="en-US" dirty="0" smtClean="0"/>
              <a:t>Suggestion: Create a new Detail Code in Banner - WORT: Write-Off Retiree </a:t>
            </a:r>
          </a:p>
        </p:txBody>
      </p:sp>
      <p:pic>
        <p:nvPicPr>
          <p:cNvPr id="99332" name="Picture 4"/>
          <p:cNvPicPr>
            <a:picLocks noChangeAspect="1" noChangeArrowheads="1"/>
          </p:cNvPicPr>
          <p:nvPr/>
        </p:nvPicPr>
        <p:blipFill>
          <a:blip r:embed="rId2" cstate="print"/>
          <a:srcRect/>
          <a:stretch>
            <a:fillRect/>
          </a:stretch>
        </p:blipFill>
        <p:spPr bwMode="auto">
          <a:xfrm>
            <a:off x="1739900" y="3579812"/>
            <a:ext cx="5798833" cy="2782887"/>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r>
              <a:rPr lang="en-US" smtClean="0"/>
              <a:t>Agenda</a:t>
            </a:r>
          </a:p>
        </p:txBody>
      </p:sp>
      <p:sp>
        <p:nvSpPr>
          <p:cNvPr id="3" name="Content Placeholder 2"/>
          <p:cNvSpPr>
            <a:spLocks noGrp="1"/>
          </p:cNvSpPr>
          <p:nvPr>
            <p:ph idx="1"/>
          </p:nvPr>
        </p:nvSpPr>
        <p:spPr>
          <a:xfrm>
            <a:off x="457200" y="1935163"/>
            <a:ext cx="8229600" cy="4541837"/>
          </a:xfrm>
        </p:spPr>
        <p:txBody>
          <a:bodyPr>
            <a:normAutofit/>
          </a:bodyPr>
          <a:lstStyle/>
          <a:p>
            <a:pPr>
              <a:lnSpc>
                <a:spcPct val="80000"/>
              </a:lnSpc>
              <a:buNone/>
            </a:pPr>
            <a:endParaRPr lang="en-US" sz="2000" dirty="0" smtClean="0"/>
          </a:p>
          <a:p>
            <a:pPr>
              <a:lnSpc>
                <a:spcPct val="80000"/>
              </a:lnSpc>
            </a:pPr>
            <a:r>
              <a:rPr lang="en-US" sz="2000" dirty="0" smtClean="0"/>
              <a:t>Review Previous Model and Define Problems</a:t>
            </a:r>
          </a:p>
          <a:p>
            <a:pPr>
              <a:lnSpc>
                <a:spcPct val="80000"/>
              </a:lnSpc>
            </a:pPr>
            <a:r>
              <a:rPr lang="en-US" sz="2000" dirty="0" smtClean="0"/>
              <a:t>Review New Phase II Processes</a:t>
            </a:r>
          </a:p>
          <a:p>
            <a:pPr>
              <a:lnSpc>
                <a:spcPct val="80000"/>
              </a:lnSpc>
            </a:pPr>
            <a:r>
              <a:rPr lang="en-US" sz="2000" dirty="0" smtClean="0"/>
              <a:t>Moving balances from Banner into new Recon System</a:t>
            </a:r>
          </a:p>
          <a:p>
            <a:pPr>
              <a:lnSpc>
                <a:spcPct val="80000"/>
              </a:lnSpc>
            </a:pPr>
            <a:endParaRPr lang="en-US" sz="2000" dirty="0" smtClean="0"/>
          </a:p>
          <a:p>
            <a:pPr>
              <a:lnSpc>
                <a:spcPct val="80000"/>
              </a:lnSpc>
            </a:pPr>
            <a:endParaRPr lang="en-US" sz="2000" dirty="0" smtClean="0"/>
          </a:p>
          <a:p>
            <a:pPr>
              <a:lnSpc>
                <a:spcPct val="80000"/>
              </a:lnSpc>
              <a:buNone/>
            </a:pPr>
            <a:r>
              <a:rPr lang="en-US" sz="2000" dirty="0" smtClean="0"/>
              <a:t>There are no stupid questions…..</a:t>
            </a:r>
          </a:p>
          <a:p>
            <a:pPr>
              <a:lnSpc>
                <a:spcPct val="80000"/>
              </a:lnSpc>
            </a:pPr>
            <a:endParaRPr lang="en-US" sz="2000" dirty="0" smtClean="0"/>
          </a:p>
          <a:p>
            <a:pPr>
              <a:lnSpc>
                <a:spcPct val="80000"/>
              </a:lnSpc>
            </a:pPr>
            <a:endParaRPr lang="en-US" sz="2000" dirty="0" smtClean="0"/>
          </a:p>
          <a:p>
            <a:pPr>
              <a:lnSpc>
                <a:spcPct val="80000"/>
              </a:lnSpc>
            </a:pPr>
            <a:endParaRPr lang="en-US" sz="2000" dirty="0" smtClean="0"/>
          </a:p>
          <a:p>
            <a:pPr>
              <a:lnSpc>
                <a:spcPct val="80000"/>
              </a:lnSpc>
            </a:pPr>
            <a:endParaRPr lang="en-US" sz="2000" dirty="0" smtClean="0"/>
          </a:p>
          <a:p>
            <a:pPr>
              <a:lnSpc>
                <a:spcPct val="80000"/>
              </a:lnSpc>
            </a:pPr>
            <a:endParaRPr lang="en-US" sz="2000" dirty="0" smtClean="0"/>
          </a:p>
        </p:txBody>
      </p:sp>
      <p:sp>
        <p:nvSpPr>
          <p:cNvPr id="4" name="Slide Number Placeholder 3"/>
          <p:cNvSpPr>
            <a:spLocks noGrp="1"/>
          </p:cNvSpPr>
          <p:nvPr>
            <p:ph type="sldNum" sz="quarter" idx="10"/>
          </p:nvPr>
        </p:nvSpPr>
        <p:spPr/>
        <p:txBody>
          <a:bodyPr/>
          <a:lstStyle/>
          <a:p>
            <a:pPr>
              <a:defRPr/>
            </a:pPr>
            <a:fld id="{804DB687-E357-4F90-968B-0A1B9482D31D}" type="slidenum">
              <a:rPr lang="en-US"/>
              <a:pPr>
                <a:defRPr/>
              </a:pPr>
              <a:t>2</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p:cNvSpPr>
          <p:nvPr>
            <p:ph type="title" idx="4294967295"/>
          </p:nvPr>
        </p:nvSpPr>
        <p:spPr/>
        <p:txBody>
          <a:bodyPr/>
          <a:lstStyle/>
          <a:p>
            <a:r>
              <a:rPr lang="en-US" smtClean="0"/>
              <a:t>Conversion Steps</a:t>
            </a:r>
          </a:p>
        </p:txBody>
      </p:sp>
      <p:sp>
        <p:nvSpPr>
          <p:cNvPr id="100355" name="Rectangle 3"/>
          <p:cNvSpPr>
            <a:spLocks noGrp="1"/>
          </p:cNvSpPr>
          <p:nvPr>
            <p:ph type="body" idx="4294967295"/>
          </p:nvPr>
        </p:nvSpPr>
        <p:spPr/>
        <p:txBody>
          <a:bodyPr/>
          <a:lstStyle/>
          <a:p>
            <a:r>
              <a:rPr lang="en-US" dirty="0" smtClean="0"/>
              <a:t>Step 7: In Banner - Using TFADETL </a:t>
            </a:r>
          </a:p>
          <a:p>
            <a:pPr lvl="1"/>
            <a:r>
              <a:rPr lang="en-US" dirty="0" smtClean="0"/>
              <a:t>Reverse the legitimate ARs/Prepays via the RETR/DDBT Detail Codes  </a:t>
            </a:r>
            <a:r>
              <a:rPr lang="en-US" sz="1600" dirty="0" smtClean="0"/>
              <a:t>(some institutions may have used other Detail Codes)</a:t>
            </a:r>
            <a:endParaRPr lang="en-US" dirty="0" smtClean="0"/>
          </a:p>
          <a:p>
            <a:pPr lvl="1"/>
            <a:r>
              <a:rPr lang="en-US" dirty="0" smtClean="0"/>
              <a:t>Write off/Expense any uncollectable or immaterial ARs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49"/>
            <a:ext cx="8229600" cy="813399"/>
          </a:xfrm>
        </p:spPr>
        <p:txBody>
          <a:bodyPr/>
          <a:lstStyle/>
          <a:p>
            <a:r>
              <a:rPr lang="en-US" dirty="0" smtClean="0"/>
              <a:t>Conversion Steps</a:t>
            </a:r>
            <a:endParaRPr lang="en-US" dirty="0"/>
          </a:p>
        </p:txBody>
      </p:sp>
      <p:sp>
        <p:nvSpPr>
          <p:cNvPr id="3" name="Content Placeholder 2"/>
          <p:cNvSpPr>
            <a:spLocks noGrp="1"/>
          </p:cNvSpPr>
          <p:nvPr>
            <p:ph idx="1"/>
          </p:nvPr>
        </p:nvSpPr>
        <p:spPr>
          <a:xfrm>
            <a:off x="457200" y="1426522"/>
            <a:ext cx="8229600" cy="4312920"/>
          </a:xfrm>
        </p:spPr>
        <p:txBody>
          <a:bodyPr/>
          <a:lstStyle/>
          <a:p>
            <a:r>
              <a:rPr lang="en-US" dirty="0" smtClean="0"/>
              <a:t>Step 7 (cont’d)  </a:t>
            </a:r>
            <a:r>
              <a:rPr lang="en-US" sz="1600" dirty="0" smtClean="0"/>
              <a:t>TSAAREV detail prior to reversals</a:t>
            </a:r>
            <a:endParaRPr lang="en-US" sz="1600" dirty="0"/>
          </a:p>
        </p:txBody>
      </p:sp>
      <p:sp>
        <p:nvSpPr>
          <p:cNvPr id="4" name="Slide Number Placeholder 3"/>
          <p:cNvSpPr>
            <a:spLocks noGrp="1"/>
          </p:cNvSpPr>
          <p:nvPr>
            <p:ph type="sldNum" sz="quarter" idx="10"/>
          </p:nvPr>
        </p:nvSpPr>
        <p:spPr/>
        <p:txBody>
          <a:bodyPr/>
          <a:lstStyle/>
          <a:p>
            <a:pPr>
              <a:defRPr/>
            </a:pPr>
            <a:fld id="{04421679-65BA-4F2B-AF2E-87BD90D6A17D}" type="slidenum">
              <a:rPr lang="en-US" smtClean="0"/>
              <a:pPr>
                <a:defRPr/>
              </a:pPr>
              <a:t>21</a:t>
            </a:fld>
            <a:endParaRPr lang="en-US" dirty="0"/>
          </a:p>
        </p:txBody>
      </p:sp>
      <p:pic>
        <p:nvPicPr>
          <p:cNvPr id="5" name="Picture 5"/>
          <p:cNvPicPr>
            <a:picLocks noChangeAspect="1" noChangeArrowheads="1"/>
          </p:cNvPicPr>
          <p:nvPr/>
        </p:nvPicPr>
        <p:blipFill>
          <a:blip r:embed="rId2" cstate="print"/>
          <a:stretch>
            <a:fillRect/>
          </a:stretch>
        </p:blipFill>
        <p:spPr bwMode="auto">
          <a:xfrm>
            <a:off x="1268665" y="1941123"/>
            <a:ext cx="6672576" cy="4497191"/>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p:cNvSpPr>
          <p:nvPr>
            <p:ph type="title" idx="4294967295"/>
          </p:nvPr>
        </p:nvSpPr>
        <p:spPr>
          <a:xfrm>
            <a:off x="457200" y="704850"/>
            <a:ext cx="8229600" cy="733425"/>
          </a:xfrm>
        </p:spPr>
        <p:txBody>
          <a:bodyPr/>
          <a:lstStyle/>
          <a:p>
            <a:r>
              <a:rPr lang="en-US" dirty="0" smtClean="0"/>
              <a:t>Conversion Steps </a:t>
            </a:r>
          </a:p>
        </p:txBody>
      </p:sp>
      <p:sp>
        <p:nvSpPr>
          <p:cNvPr id="101379" name="Rectangle 3"/>
          <p:cNvSpPr>
            <a:spLocks noGrp="1"/>
          </p:cNvSpPr>
          <p:nvPr>
            <p:ph type="body" idx="4294967295"/>
          </p:nvPr>
        </p:nvSpPr>
        <p:spPr>
          <a:xfrm>
            <a:off x="447675" y="1430338"/>
            <a:ext cx="8229600" cy="4389437"/>
          </a:xfrm>
        </p:spPr>
        <p:txBody>
          <a:bodyPr/>
          <a:lstStyle/>
          <a:p>
            <a:r>
              <a:rPr lang="en-US" dirty="0" smtClean="0"/>
              <a:t>Step 7 (cont’d) </a:t>
            </a:r>
            <a:r>
              <a:rPr lang="en-US" sz="1600" dirty="0" smtClean="0"/>
              <a:t> TFADETL performing reversals</a:t>
            </a:r>
          </a:p>
        </p:txBody>
      </p:sp>
      <p:pic>
        <p:nvPicPr>
          <p:cNvPr id="101381" name="Picture 5"/>
          <p:cNvPicPr>
            <a:picLocks noChangeAspect="1" noChangeArrowheads="1"/>
          </p:cNvPicPr>
          <p:nvPr/>
        </p:nvPicPr>
        <p:blipFill>
          <a:blip r:embed="rId2" cstate="print"/>
          <a:srcRect r="6535" b="6762"/>
          <a:stretch>
            <a:fillRect/>
          </a:stretch>
        </p:blipFill>
        <p:spPr bwMode="auto">
          <a:xfrm>
            <a:off x="1198373" y="1962150"/>
            <a:ext cx="6774052" cy="4558199"/>
          </a:xfrm>
          <a:prstGeom prst="rect">
            <a:avLst/>
          </a:prstGeo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p:cNvSpPr>
          <p:nvPr>
            <p:ph type="title" idx="4294967295"/>
          </p:nvPr>
        </p:nvSpPr>
        <p:spPr>
          <a:xfrm>
            <a:off x="457200" y="704850"/>
            <a:ext cx="8229600" cy="571500"/>
          </a:xfrm>
        </p:spPr>
        <p:txBody>
          <a:bodyPr/>
          <a:lstStyle/>
          <a:p>
            <a:r>
              <a:rPr lang="en-US" dirty="0" smtClean="0"/>
              <a:t>Conversion Steps </a:t>
            </a:r>
          </a:p>
        </p:txBody>
      </p:sp>
      <p:sp>
        <p:nvSpPr>
          <p:cNvPr id="102403" name="Rectangle 3"/>
          <p:cNvSpPr>
            <a:spLocks noGrp="1"/>
          </p:cNvSpPr>
          <p:nvPr>
            <p:ph type="body" idx="4294967295"/>
          </p:nvPr>
        </p:nvSpPr>
        <p:spPr>
          <a:xfrm>
            <a:off x="495300" y="1211263"/>
            <a:ext cx="8229600" cy="4389437"/>
          </a:xfrm>
        </p:spPr>
        <p:txBody>
          <a:bodyPr/>
          <a:lstStyle/>
          <a:p>
            <a:r>
              <a:rPr lang="en-US" dirty="0" smtClean="0"/>
              <a:t>Step 7 (cont’d) </a:t>
            </a:r>
            <a:r>
              <a:rPr lang="en-US" sz="1600" dirty="0" smtClean="0"/>
              <a:t> TSAAREV Detail after reversal &amp; transactions applied</a:t>
            </a:r>
            <a:endParaRPr lang="en-US" dirty="0" smtClean="0"/>
          </a:p>
        </p:txBody>
      </p:sp>
      <p:pic>
        <p:nvPicPr>
          <p:cNvPr id="102406" name="Picture 6"/>
          <p:cNvPicPr>
            <a:picLocks noChangeAspect="1" noChangeArrowheads="1"/>
          </p:cNvPicPr>
          <p:nvPr/>
        </p:nvPicPr>
        <p:blipFill>
          <a:blip r:embed="rId2" cstate="print"/>
          <a:srcRect r="7011" b="7596"/>
          <a:stretch>
            <a:fillRect/>
          </a:stretch>
        </p:blipFill>
        <p:spPr bwMode="auto">
          <a:xfrm>
            <a:off x="1065212" y="1735138"/>
            <a:ext cx="7040563" cy="4711992"/>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p:cNvSpPr>
          <p:nvPr>
            <p:ph type="title" idx="4294967295"/>
          </p:nvPr>
        </p:nvSpPr>
        <p:spPr>
          <a:xfrm>
            <a:off x="457200" y="704850"/>
            <a:ext cx="8229600" cy="649497"/>
          </a:xfrm>
        </p:spPr>
        <p:txBody>
          <a:bodyPr/>
          <a:lstStyle/>
          <a:p>
            <a:r>
              <a:rPr lang="en-US" dirty="0" smtClean="0"/>
              <a:t>Conversion Steps</a:t>
            </a:r>
          </a:p>
        </p:txBody>
      </p:sp>
      <p:sp>
        <p:nvSpPr>
          <p:cNvPr id="104451" name="Rectangle 3"/>
          <p:cNvSpPr>
            <a:spLocks noGrp="1"/>
          </p:cNvSpPr>
          <p:nvPr>
            <p:ph type="body" idx="4294967295"/>
          </p:nvPr>
        </p:nvSpPr>
        <p:spPr>
          <a:xfrm>
            <a:off x="414068" y="1417578"/>
            <a:ext cx="8229600" cy="4389437"/>
          </a:xfrm>
        </p:spPr>
        <p:txBody>
          <a:bodyPr/>
          <a:lstStyle/>
          <a:p>
            <a:r>
              <a:rPr lang="en-US" dirty="0" smtClean="0"/>
              <a:t>Step 8: Be aware of what accounts are behind your Detail Codes. </a:t>
            </a:r>
            <a:r>
              <a:rPr lang="en-US" sz="1600" dirty="0" smtClean="0"/>
              <a:t>They will be needed when re-establishing the ARs/prepayments in the new recon system. Can look them up using ZSADETC.</a:t>
            </a:r>
          </a:p>
        </p:txBody>
      </p:sp>
      <p:pic>
        <p:nvPicPr>
          <p:cNvPr id="1026" name="Picture 2"/>
          <p:cNvPicPr>
            <a:picLocks noChangeAspect="1" noChangeArrowheads="1"/>
          </p:cNvPicPr>
          <p:nvPr/>
        </p:nvPicPr>
        <p:blipFill>
          <a:blip r:embed="rId2" cstate="print"/>
          <a:srcRect t="17915" b="19096"/>
          <a:stretch>
            <a:fillRect/>
          </a:stretch>
        </p:blipFill>
        <p:spPr bwMode="auto">
          <a:xfrm>
            <a:off x="1133475" y="4752976"/>
            <a:ext cx="6934200" cy="1777794"/>
          </a:xfrm>
          <a:prstGeom prst="rect">
            <a:avLst/>
          </a:prstGeom>
          <a:noFill/>
          <a:ln w="9525">
            <a:noFill/>
            <a:miter lim="800000"/>
            <a:headEnd/>
            <a:tailEnd/>
          </a:ln>
        </p:spPr>
      </p:pic>
      <p:pic>
        <p:nvPicPr>
          <p:cNvPr id="1027" name="Picture 3"/>
          <p:cNvPicPr>
            <a:picLocks noChangeAspect="1" noChangeArrowheads="1"/>
          </p:cNvPicPr>
          <p:nvPr/>
        </p:nvPicPr>
        <p:blipFill>
          <a:blip r:embed="rId3" cstate="print"/>
          <a:srcRect b="20823"/>
          <a:stretch>
            <a:fillRect/>
          </a:stretch>
        </p:blipFill>
        <p:spPr bwMode="auto">
          <a:xfrm>
            <a:off x="1123950" y="2543175"/>
            <a:ext cx="6943725" cy="2200275"/>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p:cNvSpPr>
          <p:nvPr>
            <p:ph type="title" idx="4294967295"/>
          </p:nvPr>
        </p:nvSpPr>
        <p:spPr/>
        <p:txBody>
          <a:bodyPr/>
          <a:lstStyle/>
          <a:p>
            <a:r>
              <a:rPr lang="en-US" smtClean="0"/>
              <a:t>Conversion Steps</a:t>
            </a:r>
          </a:p>
        </p:txBody>
      </p:sp>
      <p:sp>
        <p:nvSpPr>
          <p:cNvPr id="105475" name="Rectangle 3"/>
          <p:cNvSpPr>
            <a:spLocks noGrp="1"/>
          </p:cNvSpPr>
          <p:nvPr>
            <p:ph type="body" idx="4294967295"/>
          </p:nvPr>
        </p:nvSpPr>
        <p:spPr/>
        <p:txBody>
          <a:bodyPr/>
          <a:lstStyle/>
          <a:p>
            <a:r>
              <a:rPr lang="en-US" dirty="0" smtClean="0"/>
              <a:t>Step 9: Close Banner and Interface to PS Financials.</a:t>
            </a:r>
          </a:p>
        </p:txBody>
      </p:sp>
      <p:pic>
        <p:nvPicPr>
          <p:cNvPr id="105476" name="Picture 4"/>
          <p:cNvPicPr>
            <a:picLocks noChangeAspect="1" noChangeArrowheads="1"/>
          </p:cNvPicPr>
          <p:nvPr/>
        </p:nvPicPr>
        <p:blipFill>
          <a:blip r:embed="rId2" cstate="print"/>
          <a:srcRect r="20164"/>
          <a:stretch>
            <a:fillRect/>
          </a:stretch>
        </p:blipFill>
        <p:spPr bwMode="auto">
          <a:xfrm>
            <a:off x="1163212" y="2790825"/>
            <a:ext cx="6437738" cy="3422861"/>
          </a:xfrm>
          <a:prstGeom prst="rect">
            <a:avLst/>
          </a:prstGeom>
          <a:noFill/>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p:cNvSpPr>
          <p:nvPr>
            <p:ph type="title" idx="4294967295"/>
          </p:nvPr>
        </p:nvSpPr>
        <p:spPr/>
        <p:txBody>
          <a:bodyPr/>
          <a:lstStyle/>
          <a:p>
            <a:r>
              <a:rPr lang="en-US" smtClean="0"/>
              <a:t>Conversion Steps</a:t>
            </a:r>
          </a:p>
        </p:txBody>
      </p:sp>
      <p:sp>
        <p:nvSpPr>
          <p:cNvPr id="106499" name="Rectangle 3"/>
          <p:cNvSpPr>
            <a:spLocks noGrp="1"/>
          </p:cNvSpPr>
          <p:nvPr>
            <p:ph type="body" idx="4294967295"/>
          </p:nvPr>
        </p:nvSpPr>
        <p:spPr/>
        <p:txBody>
          <a:bodyPr/>
          <a:lstStyle/>
          <a:p>
            <a:r>
              <a:rPr lang="en-US" dirty="0" smtClean="0"/>
              <a:t>Step 10: Journal Generate, Edit, Budget Check and Post the Banner journal.</a:t>
            </a:r>
          </a:p>
          <a:p>
            <a:pPr lvl="1"/>
            <a:r>
              <a:rPr lang="en-US" dirty="0" smtClean="0"/>
              <a:t>Note: This is a good opportunity to verify GL Balances again.</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p:cNvSpPr>
          <p:nvPr>
            <p:ph type="title" idx="4294967295"/>
          </p:nvPr>
        </p:nvSpPr>
        <p:spPr/>
        <p:txBody>
          <a:bodyPr/>
          <a:lstStyle/>
          <a:p>
            <a:r>
              <a:rPr lang="en-US" dirty="0" smtClean="0"/>
              <a:t>Conversion Steps</a:t>
            </a:r>
          </a:p>
        </p:txBody>
      </p:sp>
      <p:sp>
        <p:nvSpPr>
          <p:cNvPr id="107523" name="Rectangle 3"/>
          <p:cNvSpPr>
            <a:spLocks noGrp="1"/>
          </p:cNvSpPr>
          <p:nvPr>
            <p:ph type="body" idx="4294967295"/>
          </p:nvPr>
        </p:nvSpPr>
        <p:spPr/>
        <p:txBody>
          <a:bodyPr/>
          <a:lstStyle/>
          <a:p>
            <a:r>
              <a:rPr lang="en-US" sz="2200" dirty="0" smtClean="0"/>
              <a:t>For demonstration purposes…..</a:t>
            </a:r>
          </a:p>
          <a:p>
            <a:r>
              <a:rPr lang="en-US" sz="2200" dirty="0" smtClean="0"/>
              <a:t>RETR Detail Code accts:	</a:t>
            </a:r>
          </a:p>
          <a:p>
            <a:pPr lvl="1"/>
            <a:r>
              <a:rPr lang="en-US" sz="2000" dirty="0" smtClean="0"/>
              <a:t>128001/62000 =    $2,352.08</a:t>
            </a:r>
          </a:p>
          <a:p>
            <a:pPr lvl="1"/>
            <a:r>
              <a:rPr lang="en-US" sz="2000" dirty="0" smtClean="0"/>
              <a:t>129010/62000 =             0.00</a:t>
            </a:r>
          </a:p>
          <a:p>
            <a:r>
              <a:rPr lang="en-US" sz="2200" dirty="0" smtClean="0"/>
              <a:t>DDBT Detail Code accts:	</a:t>
            </a:r>
          </a:p>
          <a:p>
            <a:pPr lvl="1"/>
            <a:r>
              <a:rPr lang="en-US" sz="2000" dirty="0" smtClean="0"/>
              <a:t>219859/10500 =             0.00</a:t>
            </a:r>
          </a:p>
          <a:p>
            <a:pPr lvl="1"/>
            <a:r>
              <a:rPr lang="en-US" sz="2000" dirty="0" smtClean="0"/>
              <a:t>118197/10500 =     ($286.00)</a:t>
            </a:r>
          </a:p>
          <a:p>
            <a:pPr lvl="1">
              <a:buFont typeface="Wingdings 2" pitchFamily="18" charset="2"/>
              <a:buNone/>
            </a:pPr>
            <a:endParaRPr lang="en-US" sz="2000" dirty="0" smtClean="0"/>
          </a:p>
          <a:p>
            <a:r>
              <a:rPr lang="en-US" sz="2200" dirty="0" smtClean="0"/>
              <a:t>Note: After the transactions are posted using the Payroll Adjustment Process, the ending net affect/balance in the new 129210 account will be $2,066.08.</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p:cNvSpPr>
          <p:nvPr>
            <p:ph type="title" idx="4294967295"/>
          </p:nvPr>
        </p:nvSpPr>
        <p:spPr>
          <a:xfrm>
            <a:off x="457200" y="704850"/>
            <a:ext cx="8229600" cy="752475"/>
          </a:xfrm>
        </p:spPr>
        <p:txBody>
          <a:bodyPr/>
          <a:lstStyle/>
          <a:p>
            <a:r>
              <a:rPr lang="en-US" dirty="0" smtClean="0"/>
              <a:t>Conversion Steps</a:t>
            </a:r>
          </a:p>
        </p:txBody>
      </p:sp>
      <p:sp>
        <p:nvSpPr>
          <p:cNvPr id="108547" name="Rectangle 3"/>
          <p:cNvSpPr>
            <a:spLocks noGrp="1"/>
          </p:cNvSpPr>
          <p:nvPr>
            <p:ph type="body" idx="4294967295"/>
          </p:nvPr>
        </p:nvSpPr>
        <p:spPr>
          <a:xfrm>
            <a:off x="476250" y="1487488"/>
            <a:ext cx="8229600" cy="4389437"/>
          </a:xfrm>
        </p:spPr>
        <p:txBody>
          <a:bodyPr/>
          <a:lstStyle/>
          <a:p>
            <a:r>
              <a:rPr lang="en-US" dirty="0" smtClean="0"/>
              <a:t>Step 11: Use the online payroll adjustment process to reestablish AR Balances in PERS_SERV_BOR.</a:t>
            </a:r>
          </a:p>
          <a:p>
            <a:pPr lvl="1"/>
            <a:r>
              <a:rPr lang="en-US" dirty="0" smtClean="0"/>
              <a:t>Note: Use new AR accounts (See Parameters Page)</a:t>
            </a:r>
          </a:p>
        </p:txBody>
      </p:sp>
      <p:pic>
        <p:nvPicPr>
          <p:cNvPr id="108548" name="Picture 4"/>
          <p:cNvPicPr>
            <a:picLocks noChangeAspect="1" noChangeArrowheads="1"/>
          </p:cNvPicPr>
          <p:nvPr/>
        </p:nvPicPr>
        <p:blipFill>
          <a:blip r:embed="rId2" cstate="print"/>
          <a:stretch>
            <a:fillRect/>
          </a:stretch>
        </p:blipFill>
        <p:spPr bwMode="auto">
          <a:xfrm>
            <a:off x="828675" y="2857499"/>
            <a:ext cx="7392714" cy="3609975"/>
          </a:xfrm>
          <a:prstGeom prst="rect">
            <a:avLst/>
          </a:prstGeom>
          <a:noFill/>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Title 1"/>
          <p:cNvSpPr>
            <a:spLocks noGrp="1"/>
          </p:cNvSpPr>
          <p:nvPr>
            <p:ph type="title" idx="4294967295"/>
          </p:nvPr>
        </p:nvSpPr>
        <p:spPr>
          <a:xfrm>
            <a:off x="333375" y="704850"/>
            <a:ext cx="8515350" cy="733425"/>
          </a:xfrm>
        </p:spPr>
        <p:txBody>
          <a:bodyPr/>
          <a:lstStyle/>
          <a:p>
            <a:r>
              <a:rPr lang="en-US" dirty="0" smtClean="0"/>
              <a:t>Helpful Info …</a:t>
            </a:r>
          </a:p>
        </p:txBody>
      </p:sp>
      <p:sp>
        <p:nvSpPr>
          <p:cNvPr id="90115" name="Content Placeholder 2"/>
          <p:cNvSpPr>
            <a:spLocks noGrp="1"/>
          </p:cNvSpPr>
          <p:nvPr>
            <p:ph idx="4294967295"/>
          </p:nvPr>
        </p:nvSpPr>
        <p:spPr>
          <a:xfrm>
            <a:off x="438150" y="1420813"/>
            <a:ext cx="8229600" cy="4313237"/>
          </a:xfrm>
        </p:spPr>
        <p:txBody>
          <a:bodyPr/>
          <a:lstStyle/>
          <a:p>
            <a:r>
              <a:rPr lang="en-US" dirty="0" smtClean="0"/>
              <a:t>Do NOT run the EPOP046 for March forward!</a:t>
            </a:r>
          </a:p>
          <a:p>
            <a:r>
              <a:rPr lang="en-US" dirty="0" smtClean="0"/>
              <a:t>Run the CES Accounting Process in PS Fin for March, for </a:t>
            </a:r>
            <a:r>
              <a:rPr lang="en-US" i="1" u="sng" dirty="0" smtClean="0">
                <a:solidFill>
                  <a:srgbClr val="DA2B08"/>
                </a:solidFill>
              </a:rPr>
              <a:t>Active Employees only</a:t>
            </a:r>
            <a:r>
              <a:rPr lang="en-US" dirty="0" smtClean="0"/>
              <a:t> .</a:t>
            </a:r>
          </a:p>
          <a:p>
            <a:pPr lvl="1"/>
            <a:r>
              <a:rPr lang="en-US" dirty="0" smtClean="0"/>
              <a:t>Click </a:t>
            </a:r>
            <a:r>
              <a:rPr lang="en-US" u="sng" dirty="0" smtClean="0">
                <a:solidFill>
                  <a:srgbClr val="DA2B08"/>
                </a:solidFill>
              </a:rPr>
              <a:t>OFF</a:t>
            </a:r>
            <a:r>
              <a:rPr lang="en-US" dirty="0" smtClean="0"/>
              <a:t> the Process Retirees option.</a:t>
            </a:r>
          </a:p>
          <a:p>
            <a:r>
              <a:rPr lang="en-US" dirty="0" smtClean="0"/>
              <a:t>Run the new Retiree Benefits Accounting process.</a:t>
            </a:r>
          </a:p>
          <a:p>
            <a:r>
              <a:rPr lang="en-US" dirty="0" smtClean="0"/>
              <a:t>From the CES file, identify any retro-active transactions. </a:t>
            </a:r>
          </a:p>
          <a:p>
            <a:pPr marL="849313" lvl="1" indent="-457200"/>
            <a:r>
              <a:rPr lang="en-US" dirty="0" smtClean="0"/>
              <a:t>For Retirees, EE costs were posted to the AR account and the ER costs were expensed.  </a:t>
            </a:r>
          </a:p>
          <a:p>
            <a:pPr marL="849313" lvl="1" indent="-457200"/>
            <a:r>
              <a:rPr lang="en-US" dirty="0" smtClean="0"/>
              <a:t>For Cobra, both the EE &amp; ER costs posted to a separate AR account.</a:t>
            </a:r>
          </a:p>
          <a:p>
            <a:pPr marL="849313" lvl="1" indent="-457200">
              <a:buFont typeface="Calibri" pitchFamily="34" charset="0"/>
              <a:buAutoNum type="arabicPeriod"/>
            </a:pPr>
            <a:endParaRPr lang="en-US" dirty="0" smtClean="0"/>
          </a:p>
        </p:txBody>
      </p:sp>
      <p:sp>
        <p:nvSpPr>
          <p:cNvPr id="4" name="Slide Number Placeholder 3"/>
          <p:cNvSpPr txBox="1">
            <a:spLocks noGrp="1"/>
          </p:cNvSpPr>
          <p:nvPr/>
        </p:nvSpPr>
        <p:spPr>
          <a:xfrm>
            <a:off x="8001000" y="6492875"/>
            <a:ext cx="762000" cy="365125"/>
          </a:xfrm>
          <a:prstGeom prst="rect">
            <a:avLst/>
          </a:prstGeom>
          <a:noFill/>
        </p:spPr>
        <p:txBody>
          <a:bodyPr/>
          <a:lstStyle/>
          <a:p>
            <a:pPr algn="r" fontAlgn="auto">
              <a:spcBef>
                <a:spcPts val="0"/>
              </a:spcBef>
              <a:spcAft>
                <a:spcPts val="0"/>
              </a:spcAft>
              <a:defRPr/>
            </a:pPr>
            <a:fld id="{C50E5194-2F33-472F-AF58-FE5A34383CB5}" type="slidenum">
              <a:rPr lang="en-US" sz="1400">
                <a:solidFill>
                  <a:schemeClr val="accent6">
                    <a:lumMod val="50000"/>
                  </a:schemeClr>
                </a:solidFill>
                <a:latin typeface="+mn-lt"/>
              </a:rPr>
              <a:pPr algn="r" fontAlgn="auto">
                <a:spcBef>
                  <a:spcPts val="0"/>
                </a:spcBef>
                <a:spcAft>
                  <a:spcPts val="0"/>
                </a:spcAft>
                <a:defRPr/>
              </a:pPr>
              <a:t>29</a:t>
            </a:fld>
            <a:endParaRPr lang="en-US" sz="1400" dirty="0">
              <a:solidFill>
                <a:schemeClr val="accent6">
                  <a:lumMod val="50000"/>
                </a:schemeClr>
              </a:solidFill>
              <a:latin typeface="+mn-l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fontAlgn="auto">
              <a:spcAft>
                <a:spcPts val="0"/>
              </a:spcAft>
              <a:defRPr/>
            </a:pPr>
            <a:r>
              <a:rPr sz="4400" smtClean="0"/>
              <a:t>ADP Reconciliation Training</a:t>
            </a:r>
            <a:endParaRPr sz="4400"/>
          </a:p>
        </p:txBody>
      </p:sp>
      <p:sp>
        <p:nvSpPr>
          <p:cNvPr id="19458" name="Text Placeholder 5"/>
          <p:cNvSpPr>
            <a:spLocks noGrp="1"/>
          </p:cNvSpPr>
          <p:nvPr>
            <p:ph type="body" idx="1"/>
          </p:nvPr>
        </p:nvSpPr>
        <p:spPr>
          <a:xfrm>
            <a:off x="530225" y="2705100"/>
            <a:ext cx="7772400" cy="1509713"/>
          </a:xfrm>
        </p:spPr>
        <p:txBody>
          <a:bodyPr/>
          <a:lstStyle/>
          <a:p>
            <a:r>
              <a:rPr lang="en-US" dirty="0" smtClean="0"/>
              <a:t>Retiree Receivables</a:t>
            </a:r>
          </a:p>
          <a:p>
            <a:r>
              <a:rPr lang="en-US" dirty="0" smtClean="0"/>
              <a:t>Review Previous Model and Define Problems</a:t>
            </a:r>
          </a:p>
        </p:txBody>
      </p:sp>
      <p:sp>
        <p:nvSpPr>
          <p:cNvPr id="19459" name="Slide Number Placeholder 3"/>
          <p:cNvSpPr>
            <a:spLocks noGrp="1"/>
          </p:cNvSpPr>
          <p:nvPr>
            <p:ph type="sldNum" sz="quarter" idx="12"/>
          </p:nvPr>
        </p:nvSpPr>
        <p:spPr bwMode="auto">
          <a:noFill/>
          <a:ln>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fld id="{6FD31821-AC44-4E44-A386-D027DE7F08A3}" type="slidenum">
              <a:rPr lang="en-US"/>
              <a:pPr fontAlgn="base">
                <a:spcBef>
                  <a:spcPct val="0"/>
                </a:spcBef>
                <a:spcAft>
                  <a:spcPct val="0"/>
                </a:spcAft>
              </a:pPr>
              <a:t>3</a:t>
            </a:fld>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Title 1"/>
          <p:cNvSpPr>
            <a:spLocks noGrp="1"/>
          </p:cNvSpPr>
          <p:nvPr>
            <p:ph type="title" idx="4294967295"/>
          </p:nvPr>
        </p:nvSpPr>
        <p:spPr>
          <a:xfrm>
            <a:off x="333375" y="704850"/>
            <a:ext cx="8515350" cy="733425"/>
          </a:xfrm>
        </p:spPr>
        <p:txBody>
          <a:bodyPr/>
          <a:lstStyle/>
          <a:p>
            <a:r>
              <a:rPr lang="en-US" dirty="0" smtClean="0"/>
              <a:t>Helpful Info …</a:t>
            </a:r>
          </a:p>
        </p:txBody>
      </p:sp>
      <p:sp>
        <p:nvSpPr>
          <p:cNvPr id="90115" name="Content Placeholder 2"/>
          <p:cNvSpPr>
            <a:spLocks noGrp="1"/>
          </p:cNvSpPr>
          <p:nvPr>
            <p:ph idx="4294967295"/>
          </p:nvPr>
        </p:nvSpPr>
        <p:spPr>
          <a:xfrm>
            <a:off x="438150" y="1420813"/>
            <a:ext cx="8229600" cy="4313237"/>
          </a:xfrm>
        </p:spPr>
        <p:txBody>
          <a:bodyPr/>
          <a:lstStyle/>
          <a:p>
            <a:r>
              <a:rPr lang="en-US" dirty="0" smtClean="0"/>
              <a:t>Depending on type of Retro transactions, may have to perform Online Payroll Adjustments to move funds between accounts.</a:t>
            </a:r>
          </a:p>
          <a:p>
            <a:pPr lvl="1"/>
            <a:r>
              <a:rPr lang="en-US" dirty="0" smtClean="0"/>
              <a:t>Find out how the original transaction was booked.</a:t>
            </a:r>
          </a:p>
          <a:p>
            <a:r>
              <a:rPr lang="en-US" dirty="0" smtClean="0"/>
              <a:t>May have received pre-payments for Cobra. Will need to move these (in detail) to credit the new Cobra AR account using PR Adjustment process.</a:t>
            </a:r>
          </a:p>
          <a:p>
            <a:r>
              <a:rPr lang="en-US" dirty="0" smtClean="0"/>
              <a:t>May have outstanding Cobra ARs tracked via other methods/accounts. Will need to move.</a:t>
            </a:r>
          </a:p>
          <a:p>
            <a:pPr lvl="1"/>
            <a:endParaRPr lang="en-US" dirty="0" smtClean="0"/>
          </a:p>
          <a:p>
            <a:pPr marL="849313" lvl="1" indent="-457200">
              <a:buFont typeface="Calibri" pitchFamily="34" charset="0"/>
              <a:buAutoNum type="arabicPeriod"/>
            </a:pPr>
            <a:endParaRPr lang="en-US" dirty="0" smtClean="0"/>
          </a:p>
        </p:txBody>
      </p:sp>
      <p:sp>
        <p:nvSpPr>
          <p:cNvPr id="4" name="Slide Number Placeholder 3"/>
          <p:cNvSpPr txBox="1">
            <a:spLocks noGrp="1"/>
          </p:cNvSpPr>
          <p:nvPr/>
        </p:nvSpPr>
        <p:spPr>
          <a:xfrm>
            <a:off x="8001000" y="6492875"/>
            <a:ext cx="762000" cy="365125"/>
          </a:xfrm>
          <a:prstGeom prst="rect">
            <a:avLst/>
          </a:prstGeom>
          <a:noFill/>
        </p:spPr>
        <p:txBody>
          <a:bodyPr/>
          <a:lstStyle/>
          <a:p>
            <a:pPr algn="r" fontAlgn="auto">
              <a:spcBef>
                <a:spcPts val="0"/>
              </a:spcBef>
              <a:spcAft>
                <a:spcPts val="0"/>
              </a:spcAft>
              <a:defRPr/>
            </a:pPr>
            <a:fld id="{C50E5194-2F33-472F-AF58-FE5A34383CB5}" type="slidenum">
              <a:rPr lang="en-US" sz="1400">
                <a:solidFill>
                  <a:schemeClr val="accent6">
                    <a:lumMod val="50000"/>
                  </a:schemeClr>
                </a:solidFill>
                <a:latin typeface="+mn-lt"/>
              </a:rPr>
              <a:pPr algn="r" fontAlgn="auto">
                <a:spcBef>
                  <a:spcPts val="0"/>
                </a:spcBef>
                <a:spcAft>
                  <a:spcPts val="0"/>
                </a:spcAft>
                <a:defRPr/>
              </a:pPr>
              <a:t>30</a:t>
            </a:fld>
            <a:endParaRPr lang="en-US" sz="1400" dirty="0">
              <a:solidFill>
                <a:schemeClr val="accent6">
                  <a:lumMod val="50000"/>
                </a:schemeClr>
              </a:solidFill>
              <a:latin typeface="+mn-lt"/>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fontAlgn="auto">
              <a:spcAft>
                <a:spcPts val="0"/>
              </a:spcAft>
              <a:defRPr/>
            </a:pPr>
            <a:r>
              <a:rPr sz="4400" smtClean="0"/>
              <a:t>ADP Reconciliation Training</a:t>
            </a:r>
            <a:endParaRPr sz="4400"/>
          </a:p>
        </p:txBody>
      </p:sp>
      <p:sp>
        <p:nvSpPr>
          <p:cNvPr id="73730" name="Text Placeholder 5"/>
          <p:cNvSpPr>
            <a:spLocks noGrp="1"/>
          </p:cNvSpPr>
          <p:nvPr>
            <p:ph type="body" idx="1"/>
          </p:nvPr>
        </p:nvSpPr>
        <p:spPr>
          <a:xfrm>
            <a:off x="530225" y="2705100"/>
            <a:ext cx="7772400" cy="1509713"/>
          </a:xfrm>
        </p:spPr>
        <p:txBody>
          <a:bodyPr/>
          <a:lstStyle/>
          <a:p>
            <a:r>
              <a:rPr lang="en-US" dirty="0" smtClean="0"/>
              <a:t>Transaction Type by Source</a:t>
            </a:r>
          </a:p>
          <a:p>
            <a:r>
              <a:rPr lang="en-US" dirty="0" smtClean="0"/>
              <a:t>Job Aid</a:t>
            </a:r>
          </a:p>
        </p:txBody>
      </p:sp>
      <p:sp>
        <p:nvSpPr>
          <p:cNvPr id="73731" name="Slide Number Placeholder 3"/>
          <p:cNvSpPr>
            <a:spLocks noGrp="1"/>
          </p:cNvSpPr>
          <p:nvPr>
            <p:ph type="sldNum" sz="quarter" idx="12"/>
          </p:nvPr>
        </p:nvSpPr>
        <p:spPr bwMode="auto">
          <a:noFill/>
          <a:ln>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fld id="{7949BAF0-4033-4C13-B92B-6E47290EE40D}" type="slidenum">
              <a:rPr lang="en-US"/>
              <a:pPr fontAlgn="base">
                <a:spcBef>
                  <a:spcPct val="0"/>
                </a:spcBef>
                <a:spcAft>
                  <a:spcPct val="0"/>
                </a:spcAft>
              </a:pPr>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Title 1"/>
          <p:cNvSpPr>
            <a:spLocks noGrp="1"/>
          </p:cNvSpPr>
          <p:nvPr>
            <p:ph type="title" idx="4294967295"/>
          </p:nvPr>
        </p:nvSpPr>
        <p:spPr/>
        <p:txBody>
          <a:bodyPr/>
          <a:lstStyle/>
          <a:p>
            <a:r>
              <a:rPr lang="en-US" smtClean="0"/>
              <a:t>Transaction Type by Source</a:t>
            </a:r>
          </a:p>
        </p:txBody>
      </p:sp>
      <p:sp>
        <p:nvSpPr>
          <p:cNvPr id="114691" name="Content Placeholder 2"/>
          <p:cNvSpPr>
            <a:spLocks noGrp="1"/>
          </p:cNvSpPr>
          <p:nvPr>
            <p:ph idx="4294967295"/>
          </p:nvPr>
        </p:nvSpPr>
        <p:spPr>
          <a:xfrm>
            <a:off x="457200" y="1935163"/>
            <a:ext cx="8229600" cy="4313237"/>
          </a:xfrm>
        </p:spPr>
        <p:txBody>
          <a:bodyPr/>
          <a:lstStyle/>
          <a:p>
            <a:r>
              <a:rPr lang="en-US" smtClean="0"/>
              <a:t>Payroll Interface</a:t>
            </a:r>
          </a:p>
          <a:p>
            <a:pPr lvl="1"/>
            <a:r>
              <a:rPr lang="en-US" smtClean="0"/>
              <a:t>PIEX-Payroll Interface Expense</a:t>
            </a:r>
          </a:p>
          <a:p>
            <a:pPr lvl="1"/>
            <a:r>
              <a:rPr lang="en-US" smtClean="0"/>
              <a:t>PIEN-Payroll Interface Encumbrance</a:t>
            </a:r>
          </a:p>
          <a:p>
            <a:r>
              <a:rPr lang="en-US" smtClean="0"/>
              <a:t>EPOP046 (Retired)</a:t>
            </a:r>
          </a:p>
          <a:p>
            <a:pPr lvl="1"/>
            <a:r>
              <a:rPr lang="en-US" smtClean="0"/>
              <a:t>BNBL     Benefits Billing to GL</a:t>
            </a:r>
          </a:p>
          <a:p>
            <a:r>
              <a:rPr lang="en-US" smtClean="0"/>
              <a:t>Carrier Enrollment</a:t>
            </a:r>
          </a:p>
          <a:p>
            <a:pPr lvl="1"/>
            <a:r>
              <a:rPr lang="en-US" smtClean="0"/>
              <a:t>ERC-Employer Benefit Cash Payment</a:t>
            </a:r>
          </a:p>
          <a:p>
            <a:pPr lvl="1"/>
            <a:r>
              <a:rPr lang="en-US" smtClean="0"/>
              <a:t>EEC-Employee Benefit Cash Payment</a:t>
            </a:r>
          </a:p>
          <a:p>
            <a:pPr lvl="1"/>
            <a:r>
              <a:rPr lang="en-US" smtClean="0"/>
              <a:t>EED-Employee Benefit Distribution</a:t>
            </a:r>
          </a:p>
          <a:p>
            <a:pPr lvl="1"/>
            <a:r>
              <a:rPr lang="en-US" smtClean="0"/>
              <a:t>ERD-Employer Benefit Distribution</a:t>
            </a:r>
          </a:p>
        </p:txBody>
      </p:sp>
      <p:sp>
        <p:nvSpPr>
          <p:cNvPr id="4" name="Slide Number Placeholder 3"/>
          <p:cNvSpPr txBox="1">
            <a:spLocks noGrp="1"/>
          </p:cNvSpPr>
          <p:nvPr/>
        </p:nvSpPr>
        <p:spPr>
          <a:xfrm>
            <a:off x="8001000" y="6492875"/>
            <a:ext cx="762000" cy="365125"/>
          </a:xfrm>
          <a:prstGeom prst="rect">
            <a:avLst/>
          </a:prstGeom>
          <a:noFill/>
        </p:spPr>
        <p:txBody>
          <a:bodyPr/>
          <a:lstStyle/>
          <a:p>
            <a:pPr algn="r" fontAlgn="auto">
              <a:spcBef>
                <a:spcPts val="0"/>
              </a:spcBef>
              <a:spcAft>
                <a:spcPts val="0"/>
              </a:spcAft>
              <a:defRPr/>
            </a:pPr>
            <a:fld id="{D32491DF-0BB6-4845-88BE-99F3174520C9}" type="slidenum">
              <a:rPr lang="en-US" sz="1400">
                <a:solidFill>
                  <a:schemeClr val="accent6">
                    <a:lumMod val="50000"/>
                  </a:schemeClr>
                </a:solidFill>
                <a:latin typeface="+mn-lt"/>
              </a:rPr>
              <a:pPr algn="r" fontAlgn="auto">
                <a:spcBef>
                  <a:spcPts val="0"/>
                </a:spcBef>
                <a:spcAft>
                  <a:spcPts val="0"/>
                </a:spcAft>
                <a:defRPr/>
              </a:pPr>
              <a:t>32</a:t>
            </a:fld>
            <a:endParaRPr lang="en-US" sz="1400" dirty="0">
              <a:solidFill>
                <a:schemeClr val="accent6">
                  <a:lumMod val="50000"/>
                </a:schemeClr>
              </a:solidFill>
              <a:latin typeface="+mn-lt"/>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p:cNvSpPr>
          <p:nvPr>
            <p:ph type="title" idx="4294967295"/>
          </p:nvPr>
        </p:nvSpPr>
        <p:spPr/>
        <p:txBody>
          <a:bodyPr/>
          <a:lstStyle/>
          <a:p>
            <a:r>
              <a:rPr lang="en-US" smtClean="0"/>
              <a:t>Transaction Type by Source</a:t>
            </a:r>
          </a:p>
        </p:txBody>
      </p:sp>
      <p:sp>
        <p:nvSpPr>
          <p:cNvPr id="115715" name="Rectangle 3"/>
          <p:cNvSpPr>
            <a:spLocks noGrp="1"/>
          </p:cNvSpPr>
          <p:nvPr>
            <p:ph type="body" idx="4294967295"/>
          </p:nvPr>
        </p:nvSpPr>
        <p:spPr/>
        <p:txBody>
          <a:bodyPr/>
          <a:lstStyle/>
          <a:p>
            <a:r>
              <a:rPr lang="en-US" sz="2200" dirty="0" smtClean="0"/>
              <a:t>Payroll Adjustments</a:t>
            </a:r>
          </a:p>
          <a:p>
            <a:pPr lvl="1"/>
            <a:r>
              <a:rPr lang="en-US" sz="2000" dirty="0" smtClean="0"/>
              <a:t>REC-Systematic Payroll Adjustment</a:t>
            </a:r>
          </a:p>
          <a:p>
            <a:pPr lvl="1"/>
            <a:r>
              <a:rPr lang="en-US" sz="2000" dirty="0" smtClean="0"/>
              <a:t>ONL-Online Payroll Adjustment</a:t>
            </a:r>
          </a:p>
          <a:p>
            <a:r>
              <a:rPr lang="en-US" sz="2200" dirty="0" smtClean="0"/>
              <a:t>Retiree Benefit Accounting</a:t>
            </a:r>
          </a:p>
          <a:p>
            <a:pPr lvl="1"/>
            <a:r>
              <a:rPr lang="en-US" sz="2000" dirty="0" smtClean="0"/>
              <a:t>RRC-Retirement Benefits ER Cash</a:t>
            </a:r>
          </a:p>
          <a:p>
            <a:pPr lvl="1"/>
            <a:r>
              <a:rPr lang="en-US" sz="2000" dirty="0" smtClean="0"/>
              <a:t>RRE-Retirement Benefits ER Expense</a:t>
            </a:r>
          </a:p>
          <a:p>
            <a:pPr lvl="1"/>
            <a:r>
              <a:rPr lang="en-US" sz="2000" dirty="0" smtClean="0"/>
              <a:t>RER-Retirement Benefits EE </a:t>
            </a:r>
            <a:r>
              <a:rPr lang="en-US" sz="2000" dirty="0" err="1" smtClean="0"/>
              <a:t>Recv</a:t>
            </a:r>
            <a:r>
              <a:rPr lang="en-US" sz="2000" dirty="0" smtClean="0"/>
              <a:t>.</a:t>
            </a:r>
          </a:p>
          <a:p>
            <a:pPr lvl="1"/>
            <a:r>
              <a:rPr lang="en-US" sz="2000" dirty="0" smtClean="0"/>
              <a:t>RES-Retirement Benefits EE Cash</a:t>
            </a:r>
          </a:p>
          <a:p>
            <a:r>
              <a:rPr lang="en-US" sz="2200" dirty="0" smtClean="0"/>
              <a:t>Supplemental PDR Accounting</a:t>
            </a:r>
          </a:p>
          <a:p>
            <a:pPr lvl="1"/>
            <a:r>
              <a:rPr lang="en-US" sz="2000" dirty="0" smtClean="0"/>
              <a:t>SPC-SUP Employee Cash Contribution</a:t>
            </a:r>
          </a:p>
          <a:p>
            <a:pPr lvl="1"/>
            <a:r>
              <a:rPr lang="en-US" sz="2000" dirty="0" smtClean="0"/>
              <a:t>SPR-SUP Employee Receivable Relief</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fontAlgn="auto">
              <a:spcAft>
                <a:spcPts val="0"/>
              </a:spcAft>
              <a:defRPr/>
            </a:pPr>
            <a:r>
              <a:rPr sz="4400" dirty="0" smtClean="0"/>
              <a:t>ADP Reconciliation Training</a:t>
            </a:r>
            <a:endParaRPr sz="4400" dirty="0"/>
          </a:p>
        </p:txBody>
      </p:sp>
      <p:sp>
        <p:nvSpPr>
          <p:cNvPr id="75778" name="Text Placeholder 5"/>
          <p:cNvSpPr>
            <a:spLocks noGrp="1"/>
          </p:cNvSpPr>
          <p:nvPr>
            <p:ph type="body" idx="1"/>
          </p:nvPr>
        </p:nvSpPr>
        <p:spPr>
          <a:xfrm>
            <a:off x="530225" y="2705100"/>
            <a:ext cx="7772400" cy="1509713"/>
          </a:xfrm>
        </p:spPr>
        <p:txBody>
          <a:bodyPr/>
          <a:lstStyle/>
          <a:p>
            <a:r>
              <a:rPr lang="en-US" dirty="0" smtClean="0"/>
              <a:t>Questions?</a:t>
            </a:r>
          </a:p>
        </p:txBody>
      </p:sp>
      <p:sp>
        <p:nvSpPr>
          <p:cNvPr id="75779" name="Slide Number Placeholder 3"/>
          <p:cNvSpPr>
            <a:spLocks noGrp="1"/>
          </p:cNvSpPr>
          <p:nvPr>
            <p:ph type="sldNum" sz="quarter" idx="12"/>
          </p:nvPr>
        </p:nvSpPr>
        <p:spPr bwMode="auto">
          <a:noFill/>
          <a:ln>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fld id="{D27BAEE8-F99D-4A10-BFDC-6BF4AA531FF9}" type="slidenum">
              <a:rPr lang="en-US"/>
              <a:pPr fontAlgn="base">
                <a:spcBef>
                  <a:spcPct val="0"/>
                </a:spcBef>
                <a:spcAft>
                  <a:spcPct val="0"/>
                </a:spcAft>
              </a:pPr>
              <a:t>34</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4"/>
          <p:cNvSpPr>
            <a:spLocks noGrp="1"/>
          </p:cNvSpPr>
          <p:nvPr>
            <p:ph type="title"/>
          </p:nvPr>
        </p:nvSpPr>
        <p:spPr/>
        <p:txBody>
          <a:bodyPr/>
          <a:lstStyle/>
          <a:p>
            <a:r>
              <a:rPr lang="en-US" dirty="0" smtClean="0"/>
              <a:t>Review Previous Model</a:t>
            </a:r>
          </a:p>
        </p:txBody>
      </p:sp>
      <p:graphicFrame>
        <p:nvGraphicFramePr>
          <p:cNvPr id="7" name="Content Placeholder 6"/>
          <p:cNvGraphicFramePr>
            <a:graphicFrameLocks noGrp="1"/>
          </p:cNvGraphicFramePr>
          <p:nvPr>
            <p:ph idx="1"/>
          </p:nvPr>
        </p:nvGraphicFramePr>
        <p:xfrm>
          <a:off x="531627" y="2870791"/>
          <a:ext cx="8229600" cy="26226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0"/>
          </p:nvPr>
        </p:nvSpPr>
        <p:spPr/>
        <p:txBody>
          <a:bodyPr/>
          <a:lstStyle/>
          <a:p>
            <a:pPr>
              <a:defRPr/>
            </a:pPr>
            <a:fld id="{EA8132AC-6029-4196-BA64-15E738CE1122}" type="slidenum">
              <a:rPr lang="en-US"/>
              <a:pPr>
                <a:defRPr/>
              </a:pPr>
              <a:t>4</a:t>
            </a:fld>
            <a:endParaRPr lang="en-US"/>
          </a:p>
        </p:txBody>
      </p:sp>
      <p:sp>
        <p:nvSpPr>
          <p:cNvPr id="6" name="Content Placeholder 5"/>
          <p:cNvSpPr txBox="1">
            <a:spLocks/>
          </p:cNvSpPr>
          <p:nvPr/>
        </p:nvSpPr>
        <p:spPr>
          <a:xfrm>
            <a:off x="457200" y="1935163"/>
            <a:ext cx="8229600" cy="4313237"/>
          </a:xfrm>
          <a:prstGeom prst="rect">
            <a:avLst/>
          </a:prstGeom>
        </p:spPr>
        <p:txBody>
          <a:bodyPr>
            <a:normAutofit/>
          </a:bodyPr>
          <a:lstStyle/>
          <a:p>
            <a:pPr marL="274320" indent="-274320" fontAlgn="auto">
              <a:spcBef>
                <a:spcPct val="20000"/>
              </a:spcBef>
              <a:spcAft>
                <a:spcPts val="0"/>
              </a:spcAft>
              <a:buClr>
                <a:schemeClr val="accent3"/>
              </a:buClr>
              <a:buSzPct val="95000"/>
              <a:buFont typeface="Wingdings 2"/>
              <a:buChar char=""/>
              <a:defRPr/>
            </a:pPr>
            <a:r>
              <a:rPr lang="en-US" sz="1600" dirty="0" smtClean="0">
                <a:latin typeface="+mn-lt"/>
              </a:rPr>
              <a:t>(prior to March 2011)</a:t>
            </a:r>
            <a:endParaRPr lang="en-US" sz="2600" dirty="0">
              <a:latin typeface="+mn-lt"/>
            </a:endParaRPr>
          </a:p>
          <a:p>
            <a:pPr marL="274320" indent="-274320" fontAlgn="auto">
              <a:spcBef>
                <a:spcPct val="20000"/>
              </a:spcBef>
              <a:spcAft>
                <a:spcPts val="0"/>
              </a:spcAft>
              <a:buClr>
                <a:schemeClr val="accent3"/>
              </a:buClr>
              <a:buSzPct val="95000"/>
              <a:buFont typeface="Wingdings 2"/>
              <a:buChar char=""/>
              <a:defRPr/>
            </a:pPr>
            <a:endParaRPr lang="en-US" sz="2600" dirty="0">
              <a:latin typeface="+mn-lt"/>
            </a:endParaRPr>
          </a:p>
          <a:p>
            <a:pPr marL="274320" indent="-274320" fontAlgn="auto">
              <a:spcBef>
                <a:spcPct val="20000"/>
              </a:spcBef>
              <a:spcAft>
                <a:spcPts val="0"/>
              </a:spcAft>
              <a:buClr>
                <a:schemeClr val="accent3"/>
              </a:buClr>
              <a:buSzPct val="95000"/>
              <a:buFont typeface="Wingdings 2"/>
              <a:buChar char=""/>
              <a:defRPr/>
            </a:pPr>
            <a:endParaRPr lang="en-US" sz="2600" dirty="0">
              <a:latin typeface="+mn-l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r>
              <a:rPr lang="en-US" dirty="0" smtClean="0"/>
              <a:t>Review Previous Model and  Define Problems</a:t>
            </a:r>
          </a:p>
        </p:txBody>
      </p:sp>
      <p:sp>
        <p:nvSpPr>
          <p:cNvPr id="3" name="Content Placeholder 2"/>
          <p:cNvSpPr>
            <a:spLocks noGrp="1"/>
          </p:cNvSpPr>
          <p:nvPr>
            <p:ph idx="1"/>
          </p:nvPr>
        </p:nvSpPr>
        <p:spPr>
          <a:xfrm>
            <a:off x="457200" y="1935163"/>
            <a:ext cx="8229600" cy="4313237"/>
          </a:xfrm>
        </p:spPr>
        <p:txBody>
          <a:bodyPr>
            <a:normAutofit lnSpcReduction="10000"/>
          </a:bodyPr>
          <a:lstStyle/>
          <a:p>
            <a:pPr marL="274320" indent="-274320" fontAlgn="auto">
              <a:spcAft>
                <a:spcPts val="0"/>
              </a:spcAft>
              <a:buClr>
                <a:schemeClr val="accent3"/>
              </a:buClr>
              <a:buFont typeface="Wingdings 2"/>
              <a:buChar char=""/>
              <a:defRPr/>
            </a:pPr>
            <a:r>
              <a:rPr lang="en-US" dirty="0" smtClean="0"/>
              <a:t>Establishing Retiree Receivables &amp; Issues</a:t>
            </a:r>
          </a:p>
          <a:p>
            <a:pPr marL="640080" lvl="1" indent="-246888" fontAlgn="auto">
              <a:spcAft>
                <a:spcPts val="0"/>
              </a:spcAft>
              <a:buFont typeface="Wingdings 2"/>
              <a:buChar char=""/>
              <a:defRPr/>
            </a:pPr>
            <a:r>
              <a:rPr lang="en-US" dirty="0" smtClean="0"/>
              <a:t>Using ePop046 process</a:t>
            </a:r>
          </a:p>
          <a:p>
            <a:pPr lvl="2" indent="-246888" fontAlgn="auto">
              <a:spcAft>
                <a:spcPts val="0"/>
              </a:spcAft>
              <a:buFont typeface="Wingdings 2"/>
              <a:buChar char=""/>
              <a:defRPr/>
            </a:pPr>
            <a:r>
              <a:rPr lang="en-US" dirty="0" smtClean="0"/>
              <a:t>Created an AR file we loaded into Banner</a:t>
            </a:r>
          </a:p>
          <a:p>
            <a:pPr lvl="2" indent="-246888" fontAlgn="auto">
              <a:spcAft>
                <a:spcPts val="0"/>
              </a:spcAft>
              <a:buFont typeface="Wingdings 2"/>
              <a:buChar char=""/>
              <a:defRPr/>
            </a:pPr>
            <a:r>
              <a:rPr lang="en-US" dirty="0" smtClean="0"/>
              <a:t>Receivables were dependent upon the accuracy of </a:t>
            </a:r>
            <a:r>
              <a:rPr lang="en-US" dirty="0" err="1" smtClean="0"/>
              <a:t>Winflex</a:t>
            </a:r>
            <a:endParaRPr lang="en-US" dirty="0" smtClean="0"/>
          </a:p>
          <a:p>
            <a:pPr lvl="2" indent="-246888" fontAlgn="auto">
              <a:spcAft>
                <a:spcPts val="0"/>
              </a:spcAft>
              <a:buFont typeface="Wingdings 2"/>
              <a:buChar char=""/>
              <a:defRPr/>
            </a:pPr>
            <a:r>
              <a:rPr lang="en-US" dirty="0" smtClean="0"/>
              <a:t>ADP Benefits Direct is the authentic source since they are actually processing the ‘coupons’ and receiving payments</a:t>
            </a:r>
          </a:p>
          <a:p>
            <a:pPr lvl="2" indent="-246888" fontAlgn="auto">
              <a:spcAft>
                <a:spcPts val="0"/>
              </a:spcAft>
              <a:buFont typeface="Wingdings 2"/>
              <a:buChar char=""/>
              <a:defRPr/>
            </a:pPr>
            <a:r>
              <a:rPr lang="en-US" dirty="0" smtClean="0"/>
              <a:t>Benefits Direct and Carrier Enrollment Services (CES) makes changes to retiree transactions that are not interfacing into Banner</a:t>
            </a:r>
          </a:p>
          <a:p>
            <a:pPr lvl="2" indent="-246888" fontAlgn="auto">
              <a:spcAft>
                <a:spcPts val="0"/>
              </a:spcAft>
              <a:buFont typeface="Wingdings 2"/>
              <a:buChar char=""/>
              <a:defRPr/>
            </a:pPr>
            <a:r>
              <a:rPr lang="en-US" dirty="0" smtClean="0"/>
              <a:t>These Retro-active changes do not get picked up by the ePop046</a:t>
            </a:r>
          </a:p>
          <a:p>
            <a:pPr lvl="2" indent="-246888" fontAlgn="auto">
              <a:spcAft>
                <a:spcPts val="0"/>
              </a:spcAft>
              <a:buFont typeface="Wingdings 2"/>
              <a:buChar char=""/>
              <a:defRPr/>
            </a:pPr>
            <a:r>
              <a:rPr lang="en-US" dirty="0" smtClean="0"/>
              <a:t>Also, epop046 process doesn’t handle our Cobra ARs</a:t>
            </a:r>
          </a:p>
          <a:p>
            <a:pPr lvl="2" indent="-246888" fontAlgn="auto">
              <a:spcAft>
                <a:spcPts val="0"/>
              </a:spcAft>
              <a:buFont typeface="Wingdings 2"/>
              <a:buChar char=""/>
              <a:defRPr/>
            </a:pPr>
            <a:endParaRPr lang="en-US" dirty="0" smtClean="0"/>
          </a:p>
          <a:p>
            <a:pPr marL="640080" lvl="1" indent="-246888" fontAlgn="auto">
              <a:spcAft>
                <a:spcPts val="0"/>
              </a:spcAft>
              <a:buFont typeface="Wingdings 2"/>
              <a:buChar char=""/>
              <a:defRPr/>
            </a:pPr>
            <a:endParaRPr lang="en-US" dirty="0" smtClean="0"/>
          </a:p>
          <a:p>
            <a:pPr marL="640080" lvl="1" indent="-246888" fontAlgn="auto">
              <a:spcAft>
                <a:spcPts val="0"/>
              </a:spcAft>
              <a:buFont typeface="Wingdings 2"/>
              <a:buChar char=""/>
              <a:defRPr/>
            </a:pPr>
            <a:endParaRPr lang="en-US" dirty="0" smtClean="0"/>
          </a:p>
          <a:p>
            <a:pPr marL="274320" indent="-274320" fontAlgn="auto">
              <a:spcAft>
                <a:spcPts val="0"/>
              </a:spcAft>
              <a:buClr>
                <a:schemeClr val="accent3"/>
              </a:buClr>
              <a:buFont typeface="Wingdings 2"/>
              <a:buChar char=""/>
              <a:defRPr/>
            </a:pPr>
            <a:endParaRPr lang="en-US" dirty="0"/>
          </a:p>
        </p:txBody>
      </p:sp>
      <p:sp>
        <p:nvSpPr>
          <p:cNvPr id="4" name="Slide Number Placeholder 3"/>
          <p:cNvSpPr>
            <a:spLocks noGrp="1"/>
          </p:cNvSpPr>
          <p:nvPr>
            <p:ph type="sldNum" sz="quarter" idx="10"/>
          </p:nvPr>
        </p:nvSpPr>
        <p:spPr/>
        <p:txBody>
          <a:bodyPr/>
          <a:lstStyle/>
          <a:p>
            <a:pPr>
              <a:defRPr/>
            </a:pPr>
            <a:fld id="{858B1770-A93A-41C7-B158-4BEFAF405BD8}" type="slidenum">
              <a:rPr lang="en-US"/>
              <a:pPr>
                <a:defRPr/>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US" dirty="0" smtClean="0"/>
              <a:t>Review Previous Model and  Define Problems</a:t>
            </a:r>
          </a:p>
        </p:txBody>
      </p:sp>
      <p:sp>
        <p:nvSpPr>
          <p:cNvPr id="22530" name="Content Placeholder 2"/>
          <p:cNvSpPr>
            <a:spLocks noGrp="1"/>
          </p:cNvSpPr>
          <p:nvPr>
            <p:ph idx="1"/>
          </p:nvPr>
        </p:nvSpPr>
        <p:spPr>
          <a:xfrm>
            <a:off x="457200" y="1742537"/>
            <a:ext cx="8229600" cy="4505864"/>
          </a:xfrm>
        </p:spPr>
        <p:txBody>
          <a:bodyPr/>
          <a:lstStyle/>
          <a:p>
            <a:r>
              <a:rPr lang="en-US" dirty="0" smtClean="0"/>
              <a:t>Clearing Retiree Receivables &amp; Issues</a:t>
            </a:r>
          </a:p>
          <a:p>
            <a:pPr lvl="1"/>
            <a:r>
              <a:rPr lang="en-US" dirty="0" smtClean="0"/>
              <a:t>Direct Bill File Interface to Banner</a:t>
            </a:r>
          </a:p>
          <a:p>
            <a:pPr lvl="2"/>
            <a:r>
              <a:rPr lang="en-US" dirty="0" smtClean="0"/>
              <a:t>Not all Retirees are accounted for in the file </a:t>
            </a:r>
            <a:r>
              <a:rPr lang="en-US" sz="1600" dirty="0" smtClean="0"/>
              <a:t>(if they had no activity)</a:t>
            </a:r>
          </a:p>
          <a:p>
            <a:pPr lvl="3"/>
            <a:r>
              <a:rPr lang="en-US" sz="1500" dirty="0" smtClean="0"/>
              <a:t>(Cobra Payments are not included in the DB file)</a:t>
            </a:r>
            <a:endParaRPr lang="en-US" dirty="0" smtClean="0"/>
          </a:p>
          <a:p>
            <a:pPr lvl="2"/>
            <a:r>
              <a:rPr lang="en-US" dirty="0" smtClean="0"/>
              <a:t>Receivable payments are not recorded in the general ledger at the employee level – the detail is in Banner</a:t>
            </a:r>
          </a:p>
          <a:p>
            <a:pPr lvl="2"/>
            <a:r>
              <a:rPr lang="en-US" dirty="0" smtClean="0"/>
              <a:t>Has Retro-active transactions not picked up/posted via epop046 process	</a:t>
            </a:r>
          </a:p>
          <a:p>
            <a:pPr lvl="2"/>
            <a:r>
              <a:rPr lang="en-US" dirty="0" smtClean="0"/>
              <a:t>The Open Coupon Report from Benefits Billing is really our source for Outstanding Receivables at the end of each month</a:t>
            </a:r>
          </a:p>
          <a:p>
            <a:pPr lvl="1"/>
            <a:r>
              <a:rPr lang="en-US" dirty="0" smtClean="0"/>
              <a:t>Supplemental PDR</a:t>
            </a:r>
          </a:p>
          <a:p>
            <a:pPr lvl="2"/>
            <a:r>
              <a:rPr lang="en-US" sz="1800" dirty="0" smtClean="0"/>
              <a:t>Macon Check is recorded at the account level - No employee level detail in the general ledger</a:t>
            </a:r>
          </a:p>
          <a:p>
            <a:pPr lvl="1"/>
            <a:endParaRPr lang="en-US" dirty="0" smtClean="0"/>
          </a:p>
        </p:txBody>
      </p:sp>
      <p:sp>
        <p:nvSpPr>
          <p:cNvPr id="4" name="Slide Number Placeholder 3"/>
          <p:cNvSpPr>
            <a:spLocks noGrp="1"/>
          </p:cNvSpPr>
          <p:nvPr>
            <p:ph type="sldNum" sz="quarter" idx="10"/>
          </p:nvPr>
        </p:nvSpPr>
        <p:spPr/>
        <p:txBody>
          <a:bodyPr/>
          <a:lstStyle/>
          <a:p>
            <a:pPr>
              <a:defRPr/>
            </a:pPr>
            <a:fld id="{4850F121-9D0D-440B-85A6-3F7773BE4536}" type="slidenum">
              <a:rPr lang="en-US"/>
              <a:pPr>
                <a:defRPr/>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fontAlgn="auto">
              <a:spcAft>
                <a:spcPts val="0"/>
              </a:spcAft>
              <a:defRPr/>
            </a:pPr>
            <a:r>
              <a:rPr sz="4400" smtClean="0"/>
              <a:t>ADP Reconciliation Training</a:t>
            </a:r>
            <a:endParaRPr sz="4400"/>
          </a:p>
        </p:txBody>
      </p:sp>
      <p:sp>
        <p:nvSpPr>
          <p:cNvPr id="19458" name="Text Placeholder 5"/>
          <p:cNvSpPr>
            <a:spLocks noGrp="1"/>
          </p:cNvSpPr>
          <p:nvPr>
            <p:ph type="body" idx="1"/>
          </p:nvPr>
        </p:nvSpPr>
        <p:spPr>
          <a:xfrm>
            <a:off x="530225" y="2705100"/>
            <a:ext cx="7772400" cy="1509713"/>
          </a:xfrm>
        </p:spPr>
        <p:txBody>
          <a:bodyPr/>
          <a:lstStyle/>
          <a:p>
            <a:r>
              <a:rPr lang="en-US" dirty="0" smtClean="0"/>
              <a:t>Retiree Receivables</a:t>
            </a:r>
          </a:p>
          <a:p>
            <a:r>
              <a:rPr lang="en-US" dirty="0" smtClean="0"/>
              <a:t>Review New Phase II Processes</a:t>
            </a:r>
          </a:p>
        </p:txBody>
      </p:sp>
      <p:sp>
        <p:nvSpPr>
          <p:cNvPr id="19459" name="Slide Number Placeholder 3"/>
          <p:cNvSpPr>
            <a:spLocks noGrp="1"/>
          </p:cNvSpPr>
          <p:nvPr>
            <p:ph type="sldNum" sz="quarter" idx="12"/>
          </p:nvPr>
        </p:nvSpPr>
        <p:spPr bwMode="auto">
          <a:noFill/>
          <a:ln>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fld id="{6FD31821-AC44-4E44-A386-D027DE7F08A3}" type="slidenum">
              <a:rPr lang="en-US"/>
              <a:pPr fontAlgn="base">
                <a:spcBef>
                  <a:spcPct val="0"/>
                </a:spcBef>
                <a:spcAft>
                  <a:spcPct val="0"/>
                </a:spcAft>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r>
              <a:rPr lang="en-US" dirty="0" smtClean="0"/>
              <a:t>Review New Phase II Processes</a:t>
            </a:r>
          </a:p>
        </p:txBody>
      </p:sp>
      <p:sp>
        <p:nvSpPr>
          <p:cNvPr id="25602" name="Content Placeholder 2"/>
          <p:cNvSpPr>
            <a:spLocks noGrp="1"/>
          </p:cNvSpPr>
          <p:nvPr>
            <p:ph idx="1"/>
          </p:nvPr>
        </p:nvSpPr>
        <p:spPr>
          <a:xfrm>
            <a:off x="457200" y="1935163"/>
            <a:ext cx="8229600" cy="4313237"/>
          </a:xfrm>
        </p:spPr>
        <p:txBody>
          <a:bodyPr/>
          <a:lstStyle/>
          <a:p>
            <a:r>
              <a:rPr lang="en-US" dirty="0" smtClean="0"/>
              <a:t>Solutions to Defined Problems</a:t>
            </a:r>
          </a:p>
          <a:p>
            <a:pPr lvl="1"/>
            <a:r>
              <a:rPr lang="en-US" dirty="0" smtClean="0"/>
              <a:t>A process to record retiree benefit expense and receivables based on what is paid by CES (not </a:t>
            </a:r>
            <a:r>
              <a:rPr lang="en-US" dirty="0" err="1" smtClean="0"/>
              <a:t>Winflex</a:t>
            </a:r>
            <a:r>
              <a:rPr lang="en-US" dirty="0" smtClean="0"/>
              <a:t>)</a:t>
            </a:r>
          </a:p>
          <a:p>
            <a:pPr lvl="2"/>
            <a:r>
              <a:rPr lang="en-US" dirty="0" smtClean="0"/>
              <a:t>Retiree Benefit Accounting</a:t>
            </a:r>
          </a:p>
          <a:p>
            <a:pPr lvl="1"/>
            <a:r>
              <a:rPr lang="en-US" dirty="0" smtClean="0"/>
              <a:t>A process to record Supplemental PDR payments and cash at an employee deduction code level</a:t>
            </a:r>
          </a:p>
          <a:p>
            <a:pPr lvl="2"/>
            <a:r>
              <a:rPr lang="en-US" dirty="0" smtClean="0"/>
              <a:t>Supplemental PDR Accounting</a:t>
            </a:r>
          </a:p>
          <a:p>
            <a:pPr lvl="1"/>
            <a:r>
              <a:rPr lang="en-US" dirty="0" smtClean="0"/>
              <a:t>A process to systematically correct payroll liability variances while maintaining employee level detail</a:t>
            </a:r>
          </a:p>
          <a:p>
            <a:pPr lvl="2"/>
            <a:r>
              <a:rPr lang="en-US" dirty="0" smtClean="0"/>
              <a:t>Automated Payroll Adjustment</a:t>
            </a:r>
          </a:p>
          <a:p>
            <a:endParaRPr lang="en-US" dirty="0" smtClean="0"/>
          </a:p>
        </p:txBody>
      </p:sp>
      <p:sp>
        <p:nvSpPr>
          <p:cNvPr id="4" name="Slide Number Placeholder 3"/>
          <p:cNvSpPr>
            <a:spLocks noGrp="1"/>
          </p:cNvSpPr>
          <p:nvPr>
            <p:ph type="sldNum" sz="quarter" idx="10"/>
          </p:nvPr>
        </p:nvSpPr>
        <p:spPr/>
        <p:txBody>
          <a:bodyPr/>
          <a:lstStyle/>
          <a:p>
            <a:pPr>
              <a:defRPr/>
            </a:pPr>
            <a:fld id="{DF045EA4-C5F9-4D0C-BC79-7626C26A6A91}" type="slidenum">
              <a:rPr lang="en-US"/>
              <a:pPr>
                <a:defRPr/>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dirty="0" smtClean="0"/>
              <a:t>Review New Phase II Processes</a:t>
            </a:r>
          </a:p>
        </p:txBody>
      </p:sp>
      <p:sp>
        <p:nvSpPr>
          <p:cNvPr id="26626" name="Content Placeholder 2"/>
          <p:cNvSpPr>
            <a:spLocks noGrp="1"/>
          </p:cNvSpPr>
          <p:nvPr>
            <p:ph idx="1"/>
          </p:nvPr>
        </p:nvSpPr>
        <p:spPr>
          <a:xfrm>
            <a:off x="457200" y="1935163"/>
            <a:ext cx="8229600" cy="4313237"/>
          </a:xfrm>
        </p:spPr>
        <p:txBody>
          <a:bodyPr/>
          <a:lstStyle/>
          <a:p>
            <a:r>
              <a:rPr lang="en-US" dirty="0" smtClean="0"/>
              <a:t>Solutions to Defined Problems (cont’d)</a:t>
            </a:r>
          </a:p>
          <a:p>
            <a:pPr lvl="1"/>
            <a:r>
              <a:rPr lang="en-US" dirty="0" smtClean="0"/>
              <a:t>Built an online page to allow institutions to correct accounting issues at an employee / deduction code level</a:t>
            </a:r>
          </a:p>
          <a:p>
            <a:pPr lvl="2"/>
            <a:r>
              <a:rPr lang="en-US" dirty="0" smtClean="0"/>
              <a:t>Online Payroll Adjustment</a:t>
            </a:r>
          </a:p>
          <a:p>
            <a:pPr lvl="1"/>
            <a:r>
              <a:rPr lang="en-US" dirty="0" smtClean="0"/>
              <a:t>Built reports to assist in accounting for cash and receivables reconciliation</a:t>
            </a:r>
          </a:p>
          <a:p>
            <a:pPr lvl="1"/>
            <a:r>
              <a:rPr lang="en-US" dirty="0" smtClean="0"/>
              <a:t>Retired ePop046 process in EV5</a:t>
            </a:r>
          </a:p>
          <a:p>
            <a:pPr lvl="1"/>
            <a:r>
              <a:rPr lang="en-US" dirty="0" smtClean="0"/>
              <a:t>Retired Direct Bill Interface into Banner</a:t>
            </a:r>
          </a:p>
          <a:p>
            <a:pPr lvl="1"/>
            <a:r>
              <a:rPr lang="en-US" dirty="0" smtClean="0"/>
              <a:t>Remove unneeded (redundant) data from Banner</a:t>
            </a:r>
          </a:p>
          <a:p>
            <a:pPr lvl="1">
              <a:buNone/>
            </a:pPr>
            <a:endParaRPr lang="en-US" dirty="0" smtClean="0"/>
          </a:p>
          <a:p>
            <a:pPr lvl="1"/>
            <a:endParaRPr lang="en-US" dirty="0" smtClean="0"/>
          </a:p>
          <a:p>
            <a:endParaRPr lang="en-US" dirty="0" smtClean="0"/>
          </a:p>
        </p:txBody>
      </p:sp>
      <p:sp>
        <p:nvSpPr>
          <p:cNvPr id="4" name="Slide Number Placeholder 3"/>
          <p:cNvSpPr>
            <a:spLocks noGrp="1"/>
          </p:cNvSpPr>
          <p:nvPr>
            <p:ph type="sldNum" sz="quarter" idx="10"/>
          </p:nvPr>
        </p:nvSpPr>
        <p:spPr/>
        <p:txBody>
          <a:bodyPr/>
          <a:lstStyle/>
          <a:p>
            <a:pPr>
              <a:defRPr/>
            </a:pPr>
            <a:fld id="{81DC691E-FF79-4554-B0CD-D4D40BC151BF}" type="slidenum">
              <a:rPr lang="en-US"/>
              <a:pPr>
                <a:defRPr/>
              </a:pPr>
              <a:t>9</a:t>
            </a:fld>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89D1782515CAD41988856B7928E50AF" ma:contentTypeVersion="0" ma:contentTypeDescription="Create a new document." ma:contentTypeScope="" ma:versionID="077be680f6dbf1af6e414686d1582fa5">
  <xsd:schema xmlns:xsd="http://www.w3.org/2001/XMLSchema" xmlns:xs="http://www.w3.org/2001/XMLSchema" xmlns:p="http://schemas.microsoft.com/office/2006/metadata/properties" targetNamespace="http://schemas.microsoft.com/office/2006/metadata/properties" ma:root="true" ma:fieldsID="8de199a4fcac81fbd56dfea0fdd6d906">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ma:index="8"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0CC2539-EB20-43D2-8A41-C37C39D6EB4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1817A93F-A838-4D61-AE1F-367551E2FA83}">
  <ds:schemaRefs>
    <ds:schemaRef ds:uri="http://schemas.microsoft.com/sharepoint/v3/contenttype/forms"/>
  </ds:schemaRefs>
</ds:datastoreItem>
</file>

<file path=customXml/itemProps3.xml><?xml version="1.0" encoding="utf-8"?>
<ds:datastoreItem xmlns:ds="http://schemas.openxmlformats.org/officeDocument/2006/customXml" ds:itemID="{C4D0BC70-AADC-4F00-BE4A-7BC7BA54A4C9}">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Flow</Template>
  <TotalTime>5991</TotalTime>
  <Words>1160</Words>
  <Application>Microsoft Office PowerPoint</Application>
  <PresentationFormat>On-screen Show (4:3)</PresentationFormat>
  <Paragraphs>199</Paragraphs>
  <Slides>34</Slides>
  <Notes>1</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Flow</vt:lpstr>
      <vt:lpstr>ADP Reconciliation Training</vt:lpstr>
      <vt:lpstr>Agenda</vt:lpstr>
      <vt:lpstr>ADP Reconciliation Training</vt:lpstr>
      <vt:lpstr>Review Previous Model</vt:lpstr>
      <vt:lpstr>Review Previous Model and  Define Problems</vt:lpstr>
      <vt:lpstr>Review Previous Model and  Define Problems</vt:lpstr>
      <vt:lpstr>ADP Reconciliation Training</vt:lpstr>
      <vt:lpstr>Review New Phase II Processes</vt:lpstr>
      <vt:lpstr>Review New Phase II Processes</vt:lpstr>
      <vt:lpstr>ADP Reconciliation Training</vt:lpstr>
      <vt:lpstr>Background</vt:lpstr>
      <vt:lpstr>Background</vt:lpstr>
      <vt:lpstr>Conversion Steps</vt:lpstr>
      <vt:lpstr>Conversion Steps</vt:lpstr>
      <vt:lpstr>Conversion Steps</vt:lpstr>
      <vt:lpstr>Conversion Steps</vt:lpstr>
      <vt:lpstr>Conversion Steps</vt:lpstr>
      <vt:lpstr>Conversion Steps</vt:lpstr>
      <vt:lpstr>Conversion Steps</vt:lpstr>
      <vt:lpstr>Conversion Steps</vt:lpstr>
      <vt:lpstr>Conversion Steps</vt:lpstr>
      <vt:lpstr>Conversion Steps </vt:lpstr>
      <vt:lpstr>Conversion Steps </vt:lpstr>
      <vt:lpstr>Conversion Steps</vt:lpstr>
      <vt:lpstr>Conversion Steps</vt:lpstr>
      <vt:lpstr>Conversion Steps</vt:lpstr>
      <vt:lpstr>Conversion Steps</vt:lpstr>
      <vt:lpstr>Conversion Steps</vt:lpstr>
      <vt:lpstr>Helpful Info …</vt:lpstr>
      <vt:lpstr>Helpful Info …</vt:lpstr>
      <vt:lpstr>ADP Reconciliation Training</vt:lpstr>
      <vt:lpstr>Transaction Type by Source</vt:lpstr>
      <vt:lpstr>Transaction Type by Source</vt:lpstr>
      <vt:lpstr>ADP Reconciliation Training</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110120 - ADP Reconciliation - Phase 2 Training</dc:title>
  <dc:creator>Craig</dc:creator>
  <cp:keywords>ADP Reconciliation</cp:keywords>
  <cp:lastModifiedBy>ctodd</cp:lastModifiedBy>
  <cp:revision>227</cp:revision>
  <dcterms:created xsi:type="dcterms:W3CDTF">2010-09-19T17:47:51Z</dcterms:created>
  <dcterms:modified xsi:type="dcterms:W3CDTF">2011-04-11T17:23:37Z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0x010100D89D1782515CAD41988856B7928E50AF</vt:lpwstr>
  </property>
</Properties>
</file>