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311" r:id="rId3"/>
    <p:sldId id="318" r:id="rId4"/>
    <p:sldId id="367" r:id="rId5"/>
    <p:sldId id="366" r:id="rId6"/>
    <p:sldId id="363" r:id="rId7"/>
    <p:sldId id="361" r:id="rId8"/>
    <p:sldId id="362" r:id="rId9"/>
    <p:sldId id="281" r:id="rId10"/>
    <p:sldId id="365" r:id="rId11"/>
    <p:sldId id="364" r:id="rId12"/>
    <p:sldId id="371" r:id="rId13"/>
    <p:sldId id="372" r:id="rId14"/>
    <p:sldId id="373" r:id="rId15"/>
    <p:sldId id="370" r:id="rId16"/>
    <p:sldId id="368" r:id="rId17"/>
    <p:sldId id="304" r:id="rId18"/>
    <p:sldId id="262" r:id="rId1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03" autoAdjust="0"/>
  </p:normalViewPr>
  <p:slideViewPr>
    <p:cSldViewPr>
      <p:cViewPr>
        <p:scale>
          <a:sx n="60" d="100"/>
          <a:sy n="60" d="100"/>
        </p:scale>
        <p:origin x="-184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D6AD2-278E-42A1-A549-A3C59E21DBF6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3C7AF-9734-4067-BB28-06121C8EA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1EA034-31AB-439F-8C25-D7C3F9D12BA5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EC89-87DA-4CC2-856F-9BACA8C4528A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273B-B6E3-4374-84E8-0A5584784AC6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1292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492875"/>
            <a:ext cx="7620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6DB9395C-53CA-4982-82C8-66D29FBF7A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F30E068-C84A-4D9C-8072-8EF524F5FA98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97FE2-0A65-4F2D-9C43-C24EBD173664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064E54-D6A0-4C9E-B2E9-E13CEC05EC14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0DDEAC-664A-41B2-975C-9B4D92CA967A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9C68D5-D4D7-4EE3-B526-267CEBDE9DD7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DC4D2C1-FF6F-4FB7-8B0F-A7B2B33F9580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AB8BD8-DBD5-440D-A023-2040D1A5AAAD}" type="datetime1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/>
          <a:lstStyle/>
          <a:p>
            <a:fld id="{6DB9395C-53CA-4982-82C8-66D29FBF7A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ADP Reporting</a:t>
            </a:r>
            <a:br>
              <a:rPr lang="en-US" dirty="0" smtClean="0"/>
            </a:br>
            <a:r>
              <a:rPr lang="en-US" dirty="0" smtClean="0"/>
              <a:t>Portal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Thursday – November 18th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6172200" cy="43129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Provides the foundation for addressing some of the issues highlighted by the PUG</a:t>
            </a:r>
          </a:p>
          <a:p>
            <a:r>
              <a:rPr lang="en-US" sz="2400" dirty="0" smtClean="0"/>
              <a:t>Provides the foundation for implementing the reconciliation action plan</a:t>
            </a:r>
          </a:p>
          <a:p>
            <a:r>
              <a:rPr lang="en-US" dirty="0" smtClean="0"/>
              <a:t>Easier to debug</a:t>
            </a:r>
          </a:p>
          <a:p>
            <a:pPr lvl="1"/>
            <a:r>
              <a:rPr lang="en-US" dirty="0" smtClean="0"/>
              <a:t>Queries based on source tables instead of views (ADP Reporter Issue)</a:t>
            </a:r>
            <a:endParaRPr lang="en-US" sz="2400" dirty="0" smtClean="0"/>
          </a:p>
          <a:p>
            <a:r>
              <a:rPr lang="en-US" sz="2400" dirty="0" smtClean="0"/>
              <a:t>Better positions SSC and ITS to respond / investigate issues – Be nimble!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2500" t="22487" r="42000" b="67973"/>
          <a:stretch>
            <a:fillRect/>
          </a:stretch>
        </p:blipFill>
        <p:spPr bwMode="auto">
          <a:xfrm>
            <a:off x="6781800" y="4648200"/>
            <a:ext cx="1529443" cy="194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Queries in the first release…..</a:t>
            </a:r>
          </a:p>
          <a:p>
            <a:pPr lvl="1"/>
            <a:r>
              <a:rPr lang="en-US" dirty="0" smtClean="0"/>
              <a:t>Deduction Register (BORR022)</a:t>
            </a:r>
          </a:p>
          <a:p>
            <a:pPr lvl="1"/>
            <a:r>
              <a:rPr lang="en-US" dirty="0" smtClean="0"/>
              <a:t>Garnishment Deduction Register</a:t>
            </a:r>
          </a:p>
          <a:p>
            <a:pPr lvl="1"/>
            <a:r>
              <a:rPr lang="en-US" dirty="0" smtClean="0"/>
              <a:t>Account Distribution</a:t>
            </a:r>
          </a:p>
          <a:p>
            <a:pPr lvl="1"/>
            <a:r>
              <a:rPr lang="en-US" dirty="0" smtClean="0"/>
              <a:t>Employees Paid for the Month (BORR074)</a:t>
            </a:r>
          </a:p>
          <a:p>
            <a:pPr lvl="1"/>
            <a:r>
              <a:rPr lang="en-US" dirty="0" smtClean="0"/>
              <a:t>Employee Count by </a:t>
            </a:r>
            <a:r>
              <a:rPr lang="en-US" dirty="0" err="1" smtClean="0"/>
              <a:t>Paygroup</a:t>
            </a:r>
            <a:endParaRPr lang="en-US" dirty="0" smtClean="0"/>
          </a:p>
          <a:p>
            <a:pPr lvl="1"/>
            <a:r>
              <a:rPr lang="en-US" dirty="0" smtClean="0"/>
              <a:t>Macon Check Detail</a:t>
            </a:r>
          </a:p>
          <a:p>
            <a:pPr lvl="1"/>
            <a:r>
              <a:rPr lang="en-US" dirty="0" smtClean="0"/>
              <a:t>Off-cycle Checks</a:t>
            </a:r>
          </a:p>
          <a:p>
            <a:pPr lvl="1"/>
            <a:r>
              <a:rPr lang="en-US" dirty="0" smtClean="0"/>
              <a:t>EPGLX002 – EV5 Accounting Detail</a:t>
            </a:r>
          </a:p>
          <a:p>
            <a:pPr lvl="1"/>
            <a:r>
              <a:rPr lang="en-US" dirty="0" smtClean="0"/>
              <a:t>Open Retiree Billing Coupons</a:t>
            </a:r>
          </a:p>
          <a:p>
            <a:pPr lvl="1"/>
            <a:r>
              <a:rPr lang="en-US" dirty="0" smtClean="0"/>
              <a:t>Carrier Enrollment Detail</a:t>
            </a:r>
          </a:p>
          <a:p>
            <a:pPr lvl="1"/>
            <a:r>
              <a:rPr lang="en-US" dirty="0" smtClean="0"/>
              <a:t>Supplemental PDR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Queries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4359" r="88030" b="22051"/>
          <a:stretch>
            <a:fillRect/>
          </a:stretch>
        </p:blipFill>
        <p:spPr bwMode="auto">
          <a:xfrm>
            <a:off x="5486400" y="990600"/>
            <a:ext cx="1455174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886200" y="5562600"/>
            <a:ext cx="1447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Queries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1471" t="22564" r="50125" b="65812"/>
          <a:stretch>
            <a:fillRect/>
          </a:stretch>
        </p:blipFill>
        <p:spPr bwMode="auto">
          <a:xfrm>
            <a:off x="761999" y="2362200"/>
            <a:ext cx="724796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Queries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1471" t="19829" r="42643" b="5641"/>
          <a:stretch>
            <a:fillRect/>
          </a:stretch>
        </p:blipFill>
        <p:spPr bwMode="auto">
          <a:xfrm>
            <a:off x="609600" y="1905000"/>
            <a:ext cx="3886200" cy="4604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year end, some institutions had issues with auditors questioning the “authenticity” of the data in the reporting database</a:t>
            </a:r>
          </a:p>
          <a:p>
            <a:pPr lvl="1"/>
            <a:r>
              <a:rPr lang="en-US" dirty="0" smtClean="0"/>
              <a:t>Fiscal Affairs worked with State Auditors to define audit requirements</a:t>
            </a:r>
          </a:p>
          <a:p>
            <a:pPr lvl="1"/>
            <a:r>
              <a:rPr lang="en-US" dirty="0" smtClean="0"/>
              <a:t>Fiscal Affairs and ITS installed controls to address requirements</a:t>
            </a:r>
          </a:p>
          <a:p>
            <a:pPr lvl="1"/>
            <a:r>
              <a:rPr lang="en-US" dirty="0" smtClean="0"/>
              <a:t>Fiscal Affairs will participate in training with audit staff to educate them on the reporting database controls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 help desk tickets with ITS if you….</a:t>
            </a:r>
          </a:p>
          <a:p>
            <a:pPr lvl="1"/>
            <a:r>
              <a:rPr lang="en-US" dirty="0" smtClean="0"/>
              <a:t>Would like to request new queries</a:t>
            </a:r>
          </a:p>
          <a:p>
            <a:pPr lvl="1"/>
            <a:r>
              <a:rPr lang="en-US" dirty="0" smtClean="0"/>
              <a:t>Have issues gaining access to the environment</a:t>
            </a:r>
          </a:p>
          <a:p>
            <a:pPr lvl="1"/>
            <a:r>
              <a:rPr lang="en-US" dirty="0" smtClean="0"/>
              <a:t>Have issues running queries</a:t>
            </a:r>
          </a:p>
          <a:p>
            <a:pPr lvl="1"/>
            <a:r>
              <a:rPr lang="en-US" dirty="0" smtClean="0"/>
              <a:t>Question the results of the queries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If the report needs to be “real-time” </a:t>
            </a:r>
          </a:p>
          <a:p>
            <a:pPr lvl="1"/>
            <a:r>
              <a:rPr lang="en-US" sz="2300" dirty="0" smtClean="0"/>
              <a:t>EV5 is the only source</a:t>
            </a:r>
          </a:p>
          <a:p>
            <a:r>
              <a:rPr lang="en-US" sz="2500" dirty="0" smtClean="0"/>
              <a:t>Users cannot create private queries “yet”</a:t>
            </a:r>
          </a:p>
          <a:p>
            <a:pPr lvl="1"/>
            <a:r>
              <a:rPr lang="en-US" sz="2300" dirty="0" smtClean="0"/>
              <a:t>We are working on this!</a:t>
            </a:r>
          </a:p>
          <a:p>
            <a:r>
              <a:rPr lang="en-US" sz="2500" dirty="0" smtClean="0"/>
              <a:t>File based tables still need to be replicated from FPRC02</a:t>
            </a:r>
          </a:p>
          <a:p>
            <a:pPr lvl="1"/>
            <a:r>
              <a:rPr lang="en-US" sz="2300" dirty="0" smtClean="0"/>
              <a:t>Estimated completion: 11/22/2010</a:t>
            </a:r>
          </a:p>
          <a:p>
            <a:r>
              <a:rPr lang="en-US" sz="2500" dirty="0" smtClean="0"/>
              <a:t>Private queries in FPRC02 did not come forward in the migration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122" name="Picture 2" descr="C:\Users\Craig\AppData\Local\Microsoft\Windows\Temporary Internet Files\Content.IE5\UGR38S98\MC90044142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286000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Background</a:t>
            </a:r>
          </a:p>
          <a:p>
            <a:r>
              <a:rPr lang="en-US" sz="2000" dirty="0" smtClean="0"/>
              <a:t>Architecture</a:t>
            </a:r>
          </a:p>
          <a:p>
            <a:r>
              <a:rPr lang="en-US" sz="2000" dirty="0" smtClean="0"/>
              <a:t>Listing of Tables and Files Loaded</a:t>
            </a:r>
          </a:p>
          <a:p>
            <a:r>
              <a:rPr lang="en-US" sz="2000" dirty="0" smtClean="0"/>
              <a:t>Security</a:t>
            </a:r>
          </a:p>
          <a:p>
            <a:r>
              <a:rPr lang="en-US" sz="2000" dirty="0" smtClean="0"/>
              <a:t>Benefits</a:t>
            </a:r>
          </a:p>
          <a:p>
            <a:r>
              <a:rPr lang="en-US" sz="2000" dirty="0" smtClean="0"/>
              <a:t>Running Queries</a:t>
            </a:r>
          </a:p>
          <a:p>
            <a:r>
              <a:rPr lang="en-US" sz="2000" dirty="0" smtClean="0"/>
              <a:t>Audit </a:t>
            </a:r>
          </a:p>
          <a:p>
            <a:r>
              <a:rPr lang="en-US" sz="2000" dirty="0" smtClean="0"/>
              <a:t>Support</a:t>
            </a:r>
          </a:p>
          <a:p>
            <a:r>
              <a:rPr lang="en-US" sz="2000" dirty="0" smtClean="0"/>
              <a:t>Limitations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ADP Reporting Portal?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PeopleTools</a:t>
            </a:r>
            <a:r>
              <a:rPr lang="en-US" dirty="0" smtClean="0"/>
              <a:t> environment that allows USG to…..</a:t>
            </a:r>
          </a:p>
          <a:p>
            <a:pPr lvl="2"/>
            <a:r>
              <a:rPr lang="en-US" dirty="0" smtClean="0"/>
              <a:t>Marry HRMS and Financials Data</a:t>
            </a:r>
          </a:p>
          <a:p>
            <a:pPr lvl="2"/>
            <a:r>
              <a:rPr lang="en-US" dirty="0" smtClean="0"/>
              <a:t>Combine ADP “silos” into one reporting environment</a:t>
            </a:r>
          </a:p>
          <a:p>
            <a:pPr lvl="3"/>
            <a:r>
              <a:rPr lang="en-US" dirty="0" smtClean="0"/>
              <a:t>EV5 + Carrier Enrollment + Benefits Direct </a:t>
            </a:r>
          </a:p>
          <a:p>
            <a:pPr lvl="2"/>
            <a:r>
              <a:rPr lang="en-US" dirty="0" smtClean="0"/>
              <a:t>Create </a:t>
            </a:r>
            <a:r>
              <a:rPr lang="en-US" dirty="0" err="1" smtClean="0"/>
              <a:t>adhoc</a:t>
            </a:r>
            <a:r>
              <a:rPr lang="en-US" dirty="0" smtClean="0"/>
              <a:t> reports without an ADP change request</a:t>
            </a:r>
          </a:p>
          <a:p>
            <a:pPr lvl="3"/>
            <a:r>
              <a:rPr lang="en-US" dirty="0" smtClean="0"/>
              <a:t>SSC and ITS resources can be used instead of ADP consultants</a:t>
            </a:r>
          </a:p>
          <a:p>
            <a:pPr lvl="2"/>
            <a:r>
              <a:rPr lang="en-US" dirty="0" smtClean="0"/>
              <a:t>Give users an interactive query tool similar to what was used in PeopleSoft HRMS</a:t>
            </a:r>
          </a:p>
          <a:p>
            <a:pPr lvl="2"/>
            <a:r>
              <a:rPr lang="en-US" dirty="0" smtClean="0"/>
              <a:t>Supplement ADP’s report/query offering</a:t>
            </a: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Line…..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fill </a:t>
            </a:r>
            <a:r>
              <a:rPr lang="en-US" u="sng" dirty="0" smtClean="0"/>
              <a:t>some</a:t>
            </a:r>
            <a:r>
              <a:rPr lang="en-US" dirty="0" smtClean="0"/>
              <a:t> of the gaps…..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667000" y="2362200"/>
            <a:ext cx="3810000" cy="3810000"/>
            <a:chOff x="2667000" y="2362200"/>
            <a:chExt cx="3810000" cy="3810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67000" y="2362200"/>
              <a:ext cx="3810000" cy="38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743200" y="25146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95600" y="26670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819400" y="41910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743200" y="57912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267200" y="57912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43600" y="57150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943600" y="41910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19600" y="23622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19800" y="2514600"/>
              <a:ext cx="457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038600" y="4267200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962400" y="4191000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r>
              <a:rPr lang="en-US" dirty="0" err="1" smtClean="0"/>
              <a:t>PeopleTools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Change management is less</a:t>
            </a:r>
          </a:p>
          <a:p>
            <a:pPr lvl="2"/>
            <a:r>
              <a:rPr lang="en-US" dirty="0" smtClean="0"/>
              <a:t>Institutions already know how to use PeopleSoft</a:t>
            </a:r>
          </a:p>
          <a:p>
            <a:pPr lvl="1"/>
            <a:r>
              <a:rPr lang="en-US" dirty="0" smtClean="0"/>
              <a:t>Utilizes the same architecture as PeopleSoft Financials</a:t>
            </a:r>
          </a:p>
          <a:p>
            <a:pPr lvl="2"/>
            <a:r>
              <a:rPr lang="en-US" dirty="0" smtClean="0"/>
              <a:t>ITS has technical competency </a:t>
            </a:r>
          </a:p>
          <a:p>
            <a:pPr lvl="1"/>
            <a:r>
              <a:rPr lang="en-US" dirty="0" smtClean="0"/>
              <a:t>USG owns the code</a:t>
            </a:r>
          </a:p>
          <a:p>
            <a:pPr lvl="1"/>
            <a:r>
              <a:rPr lang="en-US" dirty="0" smtClean="0"/>
              <a:t>Business unit security supported</a:t>
            </a:r>
          </a:p>
          <a:p>
            <a:pPr lvl="1"/>
            <a:r>
              <a:rPr lang="en-US" dirty="0" smtClean="0"/>
              <a:t>Software was already licensed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91000" cy="43129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New FINADP database created</a:t>
            </a:r>
          </a:p>
          <a:p>
            <a:r>
              <a:rPr lang="en-US" sz="2400" dirty="0" smtClean="0"/>
              <a:t>EV5 tables copied nightly</a:t>
            </a:r>
          </a:p>
          <a:p>
            <a:pPr lvl="1"/>
            <a:r>
              <a:rPr lang="en-US" sz="2200" dirty="0" smtClean="0"/>
              <a:t>i.e. EV5 data is 1 day old</a:t>
            </a:r>
          </a:p>
          <a:p>
            <a:r>
              <a:rPr lang="en-US" sz="2400" dirty="0" smtClean="0"/>
              <a:t>Database accessible via PeopleSoft Financials</a:t>
            </a:r>
          </a:p>
          <a:p>
            <a:r>
              <a:rPr lang="en-US" sz="2400" dirty="0" smtClean="0"/>
              <a:t>Security replicated between Financials and FINDADP via batch process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3752850" cy="2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 Replicated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PS_AUDIT_JOB </a:t>
            </a:r>
          </a:p>
          <a:p>
            <a:pPr>
              <a:buNone/>
            </a:pPr>
            <a:r>
              <a:rPr lang="en-US" dirty="0" smtClean="0"/>
              <a:t>PS_CHECK_YTD </a:t>
            </a:r>
          </a:p>
          <a:p>
            <a:pPr>
              <a:buNone/>
            </a:pPr>
            <a:r>
              <a:rPr lang="en-US" dirty="0" smtClean="0"/>
              <a:t>PS_COMPANY_TBL</a:t>
            </a:r>
          </a:p>
          <a:p>
            <a:pPr>
              <a:buNone/>
            </a:pPr>
            <a:r>
              <a:rPr lang="en-US" dirty="0" smtClean="0"/>
              <a:t>PS_DEDUCTION_BAL</a:t>
            </a:r>
          </a:p>
          <a:p>
            <a:pPr>
              <a:buNone/>
            </a:pPr>
            <a:r>
              <a:rPr lang="en-US" dirty="0" smtClean="0"/>
              <a:t>PS_DEDUCTION_CLASS</a:t>
            </a:r>
          </a:p>
          <a:p>
            <a:pPr>
              <a:buNone/>
            </a:pPr>
            <a:r>
              <a:rPr lang="en-US" dirty="0" smtClean="0"/>
              <a:t>PS_DEDUCTION_TBL </a:t>
            </a:r>
          </a:p>
          <a:p>
            <a:pPr>
              <a:buNone/>
            </a:pPr>
            <a:r>
              <a:rPr lang="en-US" dirty="0" smtClean="0"/>
              <a:t>PS_DED_ARREARS </a:t>
            </a:r>
          </a:p>
          <a:p>
            <a:pPr>
              <a:buNone/>
            </a:pPr>
            <a:r>
              <a:rPr lang="en-US" dirty="0" smtClean="0"/>
              <a:t>PS_EARNINGS_BAL </a:t>
            </a:r>
          </a:p>
          <a:p>
            <a:pPr>
              <a:buNone/>
            </a:pPr>
            <a:r>
              <a:rPr lang="en-US" dirty="0" smtClean="0"/>
              <a:t>PS_EARNINGS_TBL </a:t>
            </a:r>
          </a:p>
          <a:p>
            <a:pPr>
              <a:buNone/>
            </a:pPr>
            <a:r>
              <a:rPr lang="en-US" dirty="0" smtClean="0"/>
              <a:t>PS_EP_JE_GLX001 </a:t>
            </a:r>
          </a:p>
          <a:p>
            <a:pPr>
              <a:buNone/>
            </a:pPr>
            <a:r>
              <a:rPr lang="en-US" dirty="0" smtClean="0"/>
              <a:t>PS_EP_JE_GLX001A </a:t>
            </a:r>
          </a:p>
          <a:p>
            <a:pPr>
              <a:buNone/>
            </a:pPr>
            <a:r>
              <a:rPr lang="en-US" dirty="0" smtClean="0"/>
              <a:t>PS_EP_JE_GLX002 </a:t>
            </a:r>
          </a:p>
          <a:p>
            <a:pPr>
              <a:buNone/>
            </a:pPr>
            <a:r>
              <a:rPr lang="en-US" dirty="0" smtClean="0"/>
              <a:t>PS_EP_ORP_DISTRIB </a:t>
            </a:r>
          </a:p>
          <a:p>
            <a:pPr>
              <a:buNone/>
            </a:pPr>
            <a:r>
              <a:rPr lang="en-US" dirty="0" smtClean="0"/>
              <a:t>PS_EP_RTRMT_INV</a:t>
            </a:r>
          </a:p>
          <a:p>
            <a:pPr>
              <a:buNone/>
            </a:pPr>
            <a:r>
              <a:rPr lang="en-US" dirty="0" smtClean="0"/>
              <a:t>PS_EP_WIN_EE_ELCTN</a:t>
            </a:r>
          </a:p>
          <a:p>
            <a:pPr>
              <a:buNone/>
            </a:pPr>
            <a:r>
              <a:rPr lang="en-US" dirty="0" smtClean="0"/>
              <a:t>PS_GARN_BALANCE</a:t>
            </a:r>
          </a:p>
          <a:p>
            <a:pPr>
              <a:buNone/>
            </a:pPr>
            <a:r>
              <a:rPr lang="en-US" dirty="0" smtClean="0"/>
              <a:t>PS_GARN_RULE </a:t>
            </a:r>
          </a:p>
          <a:p>
            <a:pPr>
              <a:buNone/>
            </a:pPr>
            <a:r>
              <a:rPr lang="en-US" dirty="0" smtClean="0"/>
              <a:t>PS_GARN_RULE_TBL </a:t>
            </a:r>
          </a:p>
          <a:p>
            <a:pPr>
              <a:buNone/>
            </a:pPr>
            <a:r>
              <a:rPr lang="en-US" dirty="0" smtClean="0"/>
              <a:t>PS_GARN_SCHED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PS_GARN_SPEC </a:t>
            </a:r>
          </a:p>
          <a:p>
            <a:pPr>
              <a:buNone/>
            </a:pPr>
            <a:r>
              <a:rPr lang="en-US" dirty="0" smtClean="0"/>
              <a:t>PS_GENL_DEDUCTION </a:t>
            </a:r>
          </a:p>
          <a:p>
            <a:pPr>
              <a:buNone/>
            </a:pPr>
            <a:r>
              <a:rPr lang="en-US" dirty="0" smtClean="0"/>
              <a:t>PS_GENL_DED_CD </a:t>
            </a:r>
          </a:p>
          <a:p>
            <a:pPr>
              <a:buNone/>
            </a:pPr>
            <a:r>
              <a:rPr lang="en-US" dirty="0" smtClean="0"/>
              <a:t>PS_JOB </a:t>
            </a:r>
          </a:p>
          <a:p>
            <a:pPr>
              <a:buNone/>
            </a:pPr>
            <a:r>
              <a:rPr lang="en-US" dirty="0" smtClean="0"/>
              <a:t>PS_JOB_EARNS_DIST </a:t>
            </a:r>
          </a:p>
          <a:p>
            <a:pPr>
              <a:buNone/>
            </a:pPr>
            <a:r>
              <a:rPr lang="en-US" dirty="0" smtClean="0"/>
              <a:t>PS_LOCATION_TBL </a:t>
            </a:r>
          </a:p>
          <a:p>
            <a:pPr>
              <a:buNone/>
            </a:pPr>
            <a:r>
              <a:rPr lang="en-US" dirty="0" smtClean="0"/>
              <a:t>PS_PAYGROUP_TBL </a:t>
            </a:r>
          </a:p>
          <a:p>
            <a:pPr>
              <a:buNone/>
            </a:pPr>
            <a:r>
              <a:rPr lang="en-US" dirty="0" smtClean="0"/>
              <a:t>PS_PAY_CALENDAR </a:t>
            </a:r>
          </a:p>
          <a:p>
            <a:pPr>
              <a:buNone/>
            </a:pPr>
            <a:r>
              <a:rPr lang="en-US" dirty="0" smtClean="0"/>
              <a:t>PS_PAY_CHECK </a:t>
            </a:r>
          </a:p>
          <a:p>
            <a:pPr>
              <a:buNone/>
            </a:pPr>
            <a:r>
              <a:rPr lang="en-US" dirty="0" smtClean="0"/>
              <a:t>PS_PAY_DEDUCTION </a:t>
            </a:r>
          </a:p>
          <a:p>
            <a:pPr>
              <a:buNone/>
            </a:pPr>
            <a:r>
              <a:rPr lang="en-US" dirty="0" smtClean="0"/>
              <a:t>PS_PAY_EARNINGS </a:t>
            </a:r>
          </a:p>
          <a:p>
            <a:pPr>
              <a:buNone/>
            </a:pPr>
            <a:r>
              <a:rPr lang="en-US" dirty="0" smtClean="0"/>
              <a:t>PS_PAY_GARNISH </a:t>
            </a:r>
          </a:p>
          <a:p>
            <a:pPr>
              <a:buNone/>
            </a:pPr>
            <a:r>
              <a:rPr lang="en-US" dirty="0" smtClean="0"/>
              <a:t>PS_PAY_OTH_EARNS </a:t>
            </a:r>
          </a:p>
          <a:p>
            <a:pPr>
              <a:buNone/>
            </a:pPr>
            <a:r>
              <a:rPr lang="en-US" dirty="0" smtClean="0"/>
              <a:t>PS_PAY_SPCL_EARNS </a:t>
            </a:r>
          </a:p>
          <a:p>
            <a:pPr>
              <a:buNone/>
            </a:pPr>
            <a:r>
              <a:rPr lang="en-US" dirty="0" smtClean="0"/>
              <a:t>PS_PAY_TAX </a:t>
            </a:r>
          </a:p>
          <a:p>
            <a:pPr>
              <a:buNone/>
            </a:pPr>
            <a:r>
              <a:rPr lang="en-US" dirty="0" smtClean="0"/>
              <a:t>PS_RTRMNT_PLAN </a:t>
            </a:r>
          </a:p>
          <a:p>
            <a:pPr>
              <a:buNone/>
            </a:pPr>
            <a:r>
              <a:rPr lang="en-US" dirty="0" smtClean="0"/>
              <a:t>PS_SAVINGS_INVEST </a:t>
            </a:r>
          </a:p>
          <a:p>
            <a:pPr>
              <a:buNone/>
            </a:pPr>
            <a:r>
              <a:rPr lang="en-US" dirty="0" smtClean="0"/>
              <a:t>PS_SAVINGS_INV_TBL </a:t>
            </a:r>
          </a:p>
          <a:p>
            <a:pPr>
              <a:buNone/>
            </a:pPr>
            <a:r>
              <a:rPr lang="en-US" dirty="0" smtClean="0"/>
              <a:t>PS_SAVINGS_PLAN </a:t>
            </a:r>
          </a:p>
          <a:p>
            <a:pPr>
              <a:buNone/>
            </a:pPr>
            <a:r>
              <a:rPr lang="en-US" dirty="0" smtClean="0"/>
              <a:t>PS_TAX_BALANCE </a:t>
            </a:r>
          </a:p>
          <a:p>
            <a:pPr>
              <a:buNone/>
            </a:pPr>
            <a:r>
              <a:rPr lang="en-US" dirty="0" smtClean="0"/>
              <a:t>XLATTABLE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 Loaded Monthly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Carrier Enrollment Data Dump</a:t>
            </a:r>
          </a:p>
          <a:p>
            <a:r>
              <a:rPr lang="en-US" dirty="0" smtClean="0"/>
              <a:t>Supplemental PDR</a:t>
            </a:r>
          </a:p>
          <a:p>
            <a:r>
              <a:rPr lang="en-US" dirty="0" smtClean="0"/>
              <a:t>Open Retiree Billing Coupons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you have a PeopleSoft Financials user id…..</a:t>
            </a:r>
          </a:p>
          <a:p>
            <a:pPr lvl="1"/>
            <a:r>
              <a:rPr lang="en-US" dirty="0" smtClean="0"/>
              <a:t>BOR Reconciliation User</a:t>
            </a:r>
          </a:p>
          <a:p>
            <a:endParaRPr lang="en-US" dirty="0" smtClean="0"/>
          </a:p>
          <a:p>
            <a:r>
              <a:rPr lang="en-US" dirty="0" smtClean="0"/>
              <a:t>If you have never accessed financials before…..</a:t>
            </a:r>
          </a:p>
          <a:p>
            <a:pPr lvl="1"/>
            <a:r>
              <a:rPr lang="en-US" dirty="0" smtClean="0"/>
              <a:t>BOR PeopleSoft User</a:t>
            </a:r>
          </a:p>
          <a:p>
            <a:pPr lvl="1"/>
            <a:r>
              <a:rPr lang="en-US" dirty="0" smtClean="0"/>
              <a:t>BOR_PT_QRY_ALLACCGRPS</a:t>
            </a:r>
          </a:p>
          <a:p>
            <a:pPr lvl="1"/>
            <a:r>
              <a:rPr lang="en-US" dirty="0" smtClean="0"/>
              <a:t>BOR_PT_QRY_PRIVATE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Note: A batch process must be run at night for security changes to take place.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9395C-53CA-4982-82C8-66D29FBF7A7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4882</TotalTime>
  <Words>547</Words>
  <Application>Microsoft Office PowerPoint</Application>
  <PresentationFormat>On-screen Show (4:3)</PresentationFormat>
  <Paragraphs>163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ADP Reporting Portal</vt:lpstr>
      <vt:lpstr>Agenda</vt:lpstr>
      <vt:lpstr>Background</vt:lpstr>
      <vt:lpstr>Bottom Line…..</vt:lpstr>
      <vt:lpstr>Background</vt:lpstr>
      <vt:lpstr>Architecture</vt:lpstr>
      <vt:lpstr>Tables Replicated</vt:lpstr>
      <vt:lpstr>Files Loaded Monthly</vt:lpstr>
      <vt:lpstr>Security</vt:lpstr>
      <vt:lpstr>Benefits</vt:lpstr>
      <vt:lpstr>Benefits</vt:lpstr>
      <vt:lpstr>Running Queries</vt:lpstr>
      <vt:lpstr>Running Queries</vt:lpstr>
      <vt:lpstr>Running Queries</vt:lpstr>
      <vt:lpstr>Audit</vt:lpstr>
      <vt:lpstr>Support</vt:lpstr>
      <vt:lpstr>Limitations</vt:lpstr>
      <vt:lpstr>Questions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Grants: Birds of a Feather</dc:title>
  <dc:creator>Craig</dc:creator>
  <cp:lastModifiedBy>tpiazza</cp:lastModifiedBy>
  <cp:revision>153</cp:revision>
  <dcterms:created xsi:type="dcterms:W3CDTF">2010-09-19T17:47:51Z</dcterms:created>
  <dcterms:modified xsi:type="dcterms:W3CDTF">2010-11-19T14:00:51Z</dcterms:modified>
</cp:coreProperties>
</file>