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9" r:id="rId3"/>
  </p:sldMasterIdLst>
  <p:notesMasterIdLst>
    <p:notesMasterId r:id="rId34"/>
  </p:notesMasterIdLst>
  <p:sldIdLst>
    <p:sldId id="257" r:id="rId4"/>
    <p:sldId id="258" r:id="rId5"/>
    <p:sldId id="261" r:id="rId6"/>
    <p:sldId id="262" r:id="rId7"/>
    <p:sldId id="280" r:id="rId8"/>
    <p:sldId id="287" r:id="rId9"/>
    <p:sldId id="288" r:id="rId10"/>
    <p:sldId id="289" r:id="rId11"/>
    <p:sldId id="281" r:id="rId12"/>
    <p:sldId id="282" r:id="rId13"/>
    <p:sldId id="278" r:id="rId14"/>
    <p:sldId id="283" r:id="rId15"/>
    <p:sldId id="286" r:id="rId16"/>
    <p:sldId id="290" r:id="rId17"/>
    <p:sldId id="291" r:id="rId18"/>
    <p:sldId id="270" r:id="rId19"/>
    <p:sldId id="266" r:id="rId20"/>
    <p:sldId id="273" r:id="rId21"/>
    <p:sldId id="279" r:id="rId22"/>
    <p:sldId id="271" r:id="rId23"/>
    <p:sldId id="265" r:id="rId24"/>
    <p:sldId id="269" r:id="rId25"/>
    <p:sldId id="264" r:id="rId26"/>
    <p:sldId id="268" r:id="rId27"/>
    <p:sldId id="263" r:id="rId28"/>
    <p:sldId id="285" r:id="rId29"/>
    <p:sldId id="284" r:id="rId30"/>
    <p:sldId id="267" r:id="rId31"/>
    <p:sldId id="272" r:id="rId32"/>
    <p:sldId id="26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0" d="100"/>
          <a:sy n="140" d="100"/>
        </p:scale>
        <p:origin x="-2724" y="-4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CA10A-0615-436B-9503-5A5348A04A43}" type="datetimeFigureOut">
              <a:rPr lang="en-US" smtClean="0"/>
              <a:t>9/17/2013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5F3A3E-6138-47AC-8743-A94A72D3E93E}" type="slidenum">
              <a:rPr lang="en-US" smtClean="0"/>
              <a:t>‹#›</a:t>
            </a:fld>
            <a:endParaRPr lang="en-US" dirty="0"/>
          </a:p>
        </p:txBody>
      </p:sp>
    </p:spTree>
    <p:extLst>
      <p:ext uri="{BB962C8B-B14F-4D97-AF65-F5344CB8AC3E}">
        <p14:creationId xmlns:p14="http://schemas.microsoft.com/office/powerpoint/2010/main" val="275749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DAPHNE</a:t>
            </a:r>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3</a:t>
            </a:fld>
            <a:endParaRPr lang="en-US" dirty="0"/>
          </a:p>
        </p:txBody>
      </p:sp>
    </p:spTree>
    <p:extLst>
      <p:ext uri="{BB962C8B-B14F-4D97-AF65-F5344CB8AC3E}">
        <p14:creationId xmlns:p14="http://schemas.microsoft.com/office/powerpoint/2010/main" val="3102090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a:t>
            </a:r>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12</a:t>
            </a:fld>
            <a:endParaRPr lang="en-US" dirty="0"/>
          </a:p>
        </p:txBody>
      </p:sp>
    </p:spTree>
    <p:extLst>
      <p:ext uri="{BB962C8B-B14F-4D97-AF65-F5344CB8AC3E}">
        <p14:creationId xmlns:p14="http://schemas.microsoft.com/office/powerpoint/2010/main" val="2128939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13</a:t>
            </a:fld>
            <a:endParaRPr lang="en-US" dirty="0"/>
          </a:p>
        </p:txBody>
      </p:sp>
    </p:spTree>
    <p:extLst>
      <p:ext uri="{BB962C8B-B14F-4D97-AF65-F5344CB8AC3E}">
        <p14:creationId xmlns:p14="http://schemas.microsoft.com/office/powerpoint/2010/main" val="1865090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14</a:t>
            </a:fld>
            <a:endParaRPr lang="en-US" dirty="0"/>
          </a:p>
        </p:txBody>
      </p:sp>
    </p:spTree>
    <p:extLst>
      <p:ext uri="{BB962C8B-B14F-4D97-AF65-F5344CB8AC3E}">
        <p14:creationId xmlns:p14="http://schemas.microsoft.com/office/powerpoint/2010/main" val="3247651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15</a:t>
            </a:fld>
            <a:endParaRPr lang="en-US" dirty="0"/>
          </a:p>
        </p:txBody>
      </p:sp>
    </p:spTree>
    <p:extLst>
      <p:ext uri="{BB962C8B-B14F-4D97-AF65-F5344CB8AC3E}">
        <p14:creationId xmlns:p14="http://schemas.microsoft.com/office/powerpoint/2010/main" val="2640366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16</a:t>
            </a:fld>
            <a:endParaRPr lang="en-US" dirty="0"/>
          </a:p>
        </p:txBody>
      </p:sp>
    </p:spTree>
    <p:extLst>
      <p:ext uri="{BB962C8B-B14F-4D97-AF65-F5344CB8AC3E}">
        <p14:creationId xmlns:p14="http://schemas.microsoft.com/office/powerpoint/2010/main" val="3991674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17</a:t>
            </a:fld>
            <a:endParaRPr lang="en-US" dirty="0"/>
          </a:p>
        </p:txBody>
      </p:sp>
    </p:spTree>
    <p:extLst>
      <p:ext uri="{BB962C8B-B14F-4D97-AF65-F5344CB8AC3E}">
        <p14:creationId xmlns:p14="http://schemas.microsoft.com/office/powerpoint/2010/main" val="3583415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18</a:t>
            </a:fld>
            <a:endParaRPr lang="en-US" dirty="0"/>
          </a:p>
        </p:txBody>
      </p:sp>
    </p:spTree>
    <p:extLst>
      <p:ext uri="{BB962C8B-B14F-4D97-AF65-F5344CB8AC3E}">
        <p14:creationId xmlns:p14="http://schemas.microsoft.com/office/powerpoint/2010/main" val="3591267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19</a:t>
            </a:fld>
            <a:endParaRPr lang="en-US" dirty="0"/>
          </a:p>
        </p:txBody>
      </p:sp>
    </p:spTree>
    <p:extLst>
      <p:ext uri="{BB962C8B-B14F-4D97-AF65-F5344CB8AC3E}">
        <p14:creationId xmlns:p14="http://schemas.microsoft.com/office/powerpoint/2010/main" val="1788000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20</a:t>
            </a:fld>
            <a:endParaRPr lang="en-US" dirty="0"/>
          </a:p>
        </p:txBody>
      </p:sp>
    </p:spTree>
    <p:extLst>
      <p:ext uri="{BB962C8B-B14F-4D97-AF65-F5344CB8AC3E}">
        <p14:creationId xmlns:p14="http://schemas.microsoft.com/office/powerpoint/2010/main" val="4246637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a:t>
            </a:r>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21</a:t>
            </a:fld>
            <a:endParaRPr lang="en-US" dirty="0"/>
          </a:p>
        </p:txBody>
      </p:sp>
    </p:spTree>
    <p:extLst>
      <p:ext uri="{BB962C8B-B14F-4D97-AF65-F5344CB8AC3E}">
        <p14:creationId xmlns:p14="http://schemas.microsoft.com/office/powerpoint/2010/main" val="108247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DAPHNE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4</a:t>
            </a:fld>
            <a:endParaRPr lang="en-US" dirty="0"/>
          </a:p>
        </p:txBody>
      </p:sp>
    </p:spTree>
    <p:extLst>
      <p:ext uri="{BB962C8B-B14F-4D97-AF65-F5344CB8AC3E}">
        <p14:creationId xmlns:p14="http://schemas.microsoft.com/office/powerpoint/2010/main" val="4268017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22</a:t>
            </a:fld>
            <a:endParaRPr lang="en-US" dirty="0"/>
          </a:p>
        </p:txBody>
      </p:sp>
    </p:spTree>
    <p:extLst>
      <p:ext uri="{BB962C8B-B14F-4D97-AF65-F5344CB8AC3E}">
        <p14:creationId xmlns:p14="http://schemas.microsoft.com/office/powerpoint/2010/main" val="959744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KATE</a:t>
            </a:r>
          </a:p>
          <a:p>
            <a:r>
              <a:rPr lang="en-US" dirty="0" smtClean="0"/>
              <a:t>This</a:t>
            </a:r>
            <a:r>
              <a:rPr lang="en-US" baseline="0" dirty="0" smtClean="0"/>
              <a:t> </a:t>
            </a:r>
            <a:r>
              <a:rPr lang="en-US" baseline="0" dirty="0" smtClean="0"/>
              <a:t>is a way to insert banking information without using ADP.</a:t>
            </a:r>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23</a:t>
            </a:fld>
            <a:endParaRPr lang="en-US" dirty="0"/>
          </a:p>
        </p:txBody>
      </p:sp>
    </p:spTree>
    <p:extLst>
      <p:ext uri="{BB962C8B-B14F-4D97-AF65-F5344CB8AC3E}">
        <p14:creationId xmlns:p14="http://schemas.microsoft.com/office/powerpoint/2010/main" val="665296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24</a:t>
            </a:fld>
            <a:endParaRPr lang="en-US" dirty="0"/>
          </a:p>
        </p:txBody>
      </p:sp>
    </p:spTree>
    <p:extLst>
      <p:ext uri="{BB962C8B-B14F-4D97-AF65-F5344CB8AC3E}">
        <p14:creationId xmlns:p14="http://schemas.microsoft.com/office/powerpoint/2010/main" val="1990797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25</a:t>
            </a:fld>
            <a:endParaRPr lang="en-US" dirty="0"/>
          </a:p>
        </p:txBody>
      </p:sp>
    </p:spTree>
    <p:extLst>
      <p:ext uri="{BB962C8B-B14F-4D97-AF65-F5344CB8AC3E}">
        <p14:creationId xmlns:p14="http://schemas.microsoft.com/office/powerpoint/2010/main" val="4249778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a:t>
            </a:r>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27</a:t>
            </a:fld>
            <a:endParaRPr lang="en-US" dirty="0"/>
          </a:p>
        </p:txBody>
      </p:sp>
    </p:spTree>
    <p:extLst>
      <p:ext uri="{BB962C8B-B14F-4D97-AF65-F5344CB8AC3E}">
        <p14:creationId xmlns:p14="http://schemas.microsoft.com/office/powerpoint/2010/main" val="3427462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28</a:t>
            </a:fld>
            <a:endParaRPr lang="en-US" dirty="0"/>
          </a:p>
        </p:txBody>
      </p:sp>
    </p:spTree>
    <p:extLst>
      <p:ext uri="{BB962C8B-B14F-4D97-AF65-F5344CB8AC3E}">
        <p14:creationId xmlns:p14="http://schemas.microsoft.com/office/powerpoint/2010/main" val="2072248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DAPHNE</a:t>
            </a:r>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5</a:t>
            </a:fld>
            <a:endParaRPr lang="en-US" dirty="0"/>
          </a:p>
        </p:txBody>
      </p:sp>
    </p:spTree>
    <p:extLst>
      <p:ext uri="{BB962C8B-B14F-4D97-AF65-F5344CB8AC3E}">
        <p14:creationId xmlns:p14="http://schemas.microsoft.com/office/powerpoint/2010/main" val="327227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DAPHNE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6</a:t>
            </a:fld>
            <a:endParaRPr lang="en-US" dirty="0"/>
          </a:p>
        </p:txBody>
      </p:sp>
    </p:spTree>
    <p:extLst>
      <p:ext uri="{BB962C8B-B14F-4D97-AF65-F5344CB8AC3E}">
        <p14:creationId xmlns:p14="http://schemas.microsoft.com/office/powerpoint/2010/main" val="101016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DAPHNE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7</a:t>
            </a:fld>
            <a:endParaRPr lang="en-US" dirty="0"/>
          </a:p>
        </p:txBody>
      </p:sp>
    </p:spTree>
    <p:extLst>
      <p:ext uri="{BB962C8B-B14F-4D97-AF65-F5344CB8AC3E}">
        <p14:creationId xmlns:p14="http://schemas.microsoft.com/office/powerpoint/2010/main" val="34993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DAPHNE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8</a:t>
            </a:fld>
            <a:endParaRPr lang="en-US" dirty="0"/>
          </a:p>
        </p:txBody>
      </p:sp>
    </p:spTree>
    <p:extLst>
      <p:ext uri="{BB962C8B-B14F-4D97-AF65-F5344CB8AC3E}">
        <p14:creationId xmlns:p14="http://schemas.microsoft.com/office/powerpoint/2010/main" val="37364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DAPHNE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9</a:t>
            </a:fld>
            <a:endParaRPr lang="en-US" dirty="0"/>
          </a:p>
        </p:txBody>
      </p:sp>
    </p:spTree>
    <p:extLst>
      <p:ext uri="{BB962C8B-B14F-4D97-AF65-F5344CB8AC3E}">
        <p14:creationId xmlns:p14="http://schemas.microsoft.com/office/powerpoint/2010/main" val="4020403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DAPHNE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10</a:t>
            </a:fld>
            <a:endParaRPr lang="en-US" dirty="0"/>
          </a:p>
        </p:txBody>
      </p:sp>
    </p:spTree>
    <p:extLst>
      <p:ext uri="{BB962C8B-B14F-4D97-AF65-F5344CB8AC3E}">
        <p14:creationId xmlns:p14="http://schemas.microsoft.com/office/powerpoint/2010/main" val="290418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DAPHNE</a:t>
            </a:r>
          </a:p>
          <a:p>
            <a:endParaRPr lang="en-US" dirty="0"/>
          </a:p>
        </p:txBody>
      </p:sp>
      <p:sp>
        <p:nvSpPr>
          <p:cNvPr id="4" name="Slide Number Placeholder 3"/>
          <p:cNvSpPr>
            <a:spLocks noGrp="1"/>
          </p:cNvSpPr>
          <p:nvPr>
            <p:ph type="sldNum" sz="quarter" idx="10"/>
          </p:nvPr>
        </p:nvSpPr>
        <p:spPr/>
        <p:txBody>
          <a:bodyPr/>
          <a:lstStyle/>
          <a:p>
            <a:fld id="{7F5F3A3E-6138-47AC-8743-A94A72D3E93E}" type="slidenum">
              <a:rPr lang="en-US" smtClean="0"/>
              <a:t>11</a:t>
            </a:fld>
            <a:endParaRPr lang="en-US" dirty="0"/>
          </a:p>
        </p:txBody>
      </p:sp>
    </p:spTree>
    <p:extLst>
      <p:ext uri="{BB962C8B-B14F-4D97-AF65-F5344CB8AC3E}">
        <p14:creationId xmlns:p14="http://schemas.microsoft.com/office/powerpoint/2010/main" val="2612361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76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259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3387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057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844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308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9741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7609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0531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4097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1134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1366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2133600"/>
            <a:ext cx="8229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1844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3389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9216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5219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1605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8203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0826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0333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0186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614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9302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7722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6367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2133600"/>
            <a:ext cx="8229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738276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1242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96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26405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986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25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925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513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530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2133600"/>
            <a:ext cx="8229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22303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81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6677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65785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DD35C-BA9C-4AC5-9BD2-0BFFD98FA0D0}" type="datetimeFigureOut">
              <a:rPr lang="en-US" smtClean="0">
                <a:solidFill>
                  <a:prstClr val="black">
                    <a:tint val="75000"/>
                  </a:prstClr>
                </a:solidFill>
              </a:rPr>
              <a:pPr/>
              <a:t>9/17/2013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898A4-7C42-499C-BA1A-8BDABB3AE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349025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www.usg.edu/gafirst-fin/training/online_expense" TargetMode="External"/><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hyperlink" Target="http://www.usg.edu/gafirst-fin/documentation/category/travel_and_expenses" TargetMode="External"/><Relationship Id="rId4" Type="http://schemas.openxmlformats.org/officeDocument/2006/relationships/hyperlink" Target="http://www.usg.edu/gafirst-fin/training/archiv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4.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https://dfs-fineapps.gafirst.usg.edu/psp/F89PRD/FINEAPPS/FINSS/?cmd=login&amp;languageCd=ENG&amp;"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91" y="0"/>
            <a:ext cx="9186291" cy="6858000"/>
          </a:xfrm>
          <a:prstGeom prst="rect">
            <a:avLst/>
          </a:prstGeom>
        </p:spPr>
      </p:pic>
      <p:sp>
        <p:nvSpPr>
          <p:cNvPr id="2" name="Title 1"/>
          <p:cNvSpPr>
            <a:spLocks noGrp="1"/>
          </p:cNvSpPr>
          <p:nvPr>
            <p:ph type="ctrTitle"/>
          </p:nvPr>
        </p:nvSpPr>
        <p:spPr>
          <a:xfrm>
            <a:off x="228600" y="1295400"/>
            <a:ext cx="8686800" cy="2590800"/>
          </a:xfrm>
        </p:spPr>
        <p:txBody>
          <a:bodyPr>
            <a:normAutofit/>
          </a:bodyPr>
          <a:lstStyle/>
          <a:p>
            <a:r>
              <a:rPr lang="en-US" sz="5400" b="1" dirty="0" smtClean="0">
                <a:ln w="19050">
                  <a:solidFill>
                    <a:schemeClr val="tx1"/>
                  </a:solidFill>
                </a:ln>
                <a:solidFill>
                  <a:schemeClr val="bg1"/>
                </a:solidFill>
                <a:effectLst>
                  <a:outerShdw blurRad="50800" dist="38100" dir="2700000" algn="tl" rotWithShape="0">
                    <a:prstClr val="black">
                      <a:alpha val="40000"/>
                    </a:prstClr>
                  </a:outerShdw>
                </a:effectLst>
              </a:rPr>
              <a:t>Setting Up New Employees in </a:t>
            </a:r>
            <a:br>
              <a:rPr lang="en-US" sz="5400" b="1" dirty="0" smtClean="0">
                <a:ln w="19050">
                  <a:solidFill>
                    <a:schemeClr val="tx1"/>
                  </a:solidFill>
                </a:ln>
                <a:solidFill>
                  <a:schemeClr val="bg1"/>
                </a:solidFill>
                <a:effectLst>
                  <a:outerShdw blurRad="50800" dist="38100" dir="2700000" algn="tl" rotWithShape="0">
                    <a:prstClr val="black">
                      <a:alpha val="40000"/>
                    </a:prstClr>
                  </a:outerShdw>
                </a:effectLst>
              </a:rPr>
            </a:br>
            <a:r>
              <a:rPr lang="en-US" sz="5400" b="1" dirty="0" smtClean="0">
                <a:ln w="19050">
                  <a:solidFill>
                    <a:schemeClr val="tx1"/>
                  </a:solidFill>
                </a:ln>
                <a:solidFill>
                  <a:schemeClr val="bg1"/>
                </a:solidFill>
                <a:effectLst>
                  <a:outerShdw blurRad="50800" dist="38100" dir="2700000" algn="tl" rotWithShape="0">
                    <a:prstClr val="black">
                      <a:alpha val="40000"/>
                    </a:prstClr>
                  </a:outerShdw>
                </a:effectLst>
              </a:rPr>
              <a:t>PeopleSoft Expenses</a:t>
            </a:r>
            <a:endParaRPr lang="en-US" sz="5400" b="1" dirty="0">
              <a:ln w="19050">
                <a:solidFill>
                  <a:schemeClr val="tx1"/>
                </a:solidFill>
              </a:ln>
              <a:solidFill>
                <a:schemeClr val="bg1"/>
              </a:solidFill>
              <a:effectLst>
                <a:outerShdw blurRad="50800" dist="38100" dir="2700000" algn="tl" rotWithShape="0">
                  <a:prstClr val="black">
                    <a:alpha val="40000"/>
                  </a:prstClr>
                </a:outerShdw>
              </a:effectLst>
            </a:endParaRPr>
          </a:p>
        </p:txBody>
      </p:sp>
      <p:sp>
        <p:nvSpPr>
          <p:cNvPr id="3" name="Subtitle 2"/>
          <p:cNvSpPr>
            <a:spLocks noGrp="1"/>
          </p:cNvSpPr>
          <p:nvPr>
            <p:ph type="subTitle" idx="1"/>
          </p:nvPr>
        </p:nvSpPr>
        <p:spPr>
          <a:xfrm>
            <a:off x="609600" y="3886200"/>
            <a:ext cx="7924800" cy="1752600"/>
          </a:xfrm>
        </p:spPr>
        <p:txBody>
          <a:bodyPr>
            <a:noAutofit/>
          </a:bodyPr>
          <a:lstStyle/>
          <a:p>
            <a:r>
              <a:rPr lang="en-US" sz="2800" b="1" dirty="0" smtClean="0">
                <a:ln>
                  <a:solidFill>
                    <a:schemeClr val="tx1"/>
                  </a:solidFill>
                </a:ln>
                <a:solidFill>
                  <a:schemeClr val="bg1"/>
                </a:solidFill>
              </a:rPr>
              <a:t>Presented by</a:t>
            </a:r>
          </a:p>
          <a:p>
            <a:r>
              <a:rPr lang="en-US" sz="2800" b="1" dirty="0" smtClean="0">
                <a:ln>
                  <a:solidFill>
                    <a:schemeClr val="tx1"/>
                  </a:solidFill>
                </a:ln>
                <a:solidFill>
                  <a:schemeClr val="bg1"/>
                </a:solidFill>
              </a:rPr>
              <a:t>Daphne Burch – Armstrong Atlantic State University</a:t>
            </a:r>
          </a:p>
          <a:p>
            <a:r>
              <a:rPr lang="en-US" sz="2800" b="1" dirty="0" smtClean="0">
                <a:ln>
                  <a:solidFill>
                    <a:schemeClr val="tx1"/>
                  </a:solidFill>
                </a:ln>
                <a:solidFill>
                  <a:schemeClr val="bg1"/>
                </a:solidFill>
              </a:rPr>
              <a:t> Kate Smith – Information Technology Services</a:t>
            </a:r>
            <a:endParaRPr lang="en-US" sz="2800" b="1" dirty="0">
              <a:ln>
                <a:solidFill>
                  <a:schemeClr val="tx1"/>
                </a:solidFill>
              </a:ln>
              <a:solidFill>
                <a:schemeClr val="bg1"/>
              </a:solidFill>
            </a:endParaRPr>
          </a:p>
        </p:txBody>
      </p:sp>
    </p:spTree>
    <p:extLst>
      <p:ext uri="{BB962C8B-B14F-4D97-AF65-F5344CB8AC3E}">
        <p14:creationId xmlns:p14="http://schemas.microsoft.com/office/powerpoint/2010/main" val="260360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33462"/>
          </a:xfrm>
        </p:spPr>
        <p:txBody>
          <a:bodyPr/>
          <a:lstStyle/>
          <a:p>
            <a:r>
              <a:rPr lang="en-US" dirty="0"/>
              <a:t>Setting Up User Defaults</a:t>
            </a:r>
          </a:p>
        </p:txBody>
      </p:sp>
      <p:grpSp>
        <p:nvGrpSpPr>
          <p:cNvPr id="7" name="Group 6"/>
          <p:cNvGrpSpPr/>
          <p:nvPr/>
        </p:nvGrpSpPr>
        <p:grpSpPr>
          <a:xfrm>
            <a:off x="1593423" y="1626088"/>
            <a:ext cx="5762767" cy="4359594"/>
            <a:chOff x="1476233" y="1660206"/>
            <a:chExt cx="6096000" cy="4433519"/>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36"/>
            <a:stretch/>
          </p:blipFill>
          <p:spPr bwMode="auto">
            <a:xfrm>
              <a:off x="1476233" y="1660206"/>
              <a:ext cx="6096000" cy="44335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600200" y="1981200"/>
              <a:ext cx="1748454" cy="284132"/>
            </a:xfrm>
            <a:prstGeom prst="rect">
              <a:avLst/>
            </a:prstGeom>
            <a:solidFill>
              <a:schemeClr val="bg1"/>
            </a:solidFill>
          </p:spPr>
          <p:txBody>
            <a:bodyPr wrap="square" rtlCol="0">
              <a:spAutoFit/>
            </a:bodyPr>
            <a:lstStyle/>
            <a:p>
              <a:r>
                <a:rPr lang="en-US" sz="1400" b="1" dirty="0" smtClean="0">
                  <a:solidFill>
                    <a:srgbClr val="002060"/>
                  </a:solidFill>
                </a:rPr>
                <a:t>Employee Name</a:t>
              </a:r>
              <a:endParaRPr lang="en-US" sz="1400" b="1" dirty="0">
                <a:solidFill>
                  <a:srgbClr val="002060"/>
                </a:solidFill>
              </a:endParaRPr>
            </a:p>
          </p:txBody>
        </p:sp>
      </p:grpSp>
    </p:spTree>
    <p:extLst>
      <p:ext uri="{BB962C8B-B14F-4D97-AF65-F5344CB8AC3E}">
        <p14:creationId xmlns:p14="http://schemas.microsoft.com/office/powerpoint/2010/main" val="3989993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sz="quarter" idx="13"/>
          </p:nvPr>
        </p:nvSpPr>
        <p:spPr>
          <a:xfrm>
            <a:off x="1447800" y="2133600"/>
            <a:ext cx="6629400" cy="3505200"/>
          </a:xfrm>
        </p:spPr>
        <p:txBody>
          <a:bodyPr>
            <a:normAutofit/>
          </a:bodyPr>
          <a:lstStyle/>
          <a:p>
            <a:pPr marL="0" indent="0">
              <a:buNone/>
            </a:pPr>
            <a:r>
              <a:rPr lang="en-US" dirty="0" smtClean="0"/>
              <a:t>Types of Expenses training provided:</a:t>
            </a:r>
          </a:p>
          <a:p>
            <a:r>
              <a:rPr lang="en-US" sz="2800" dirty="0" smtClean="0"/>
              <a:t>Phone</a:t>
            </a:r>
          </a:p>
          <a:p>
            <a:r>
              <a:rPr lang="en-US" sz="2800" dirty="0" smtClean="0"/>
              <a:t>One on One</a:t>
            </a:r>
          </a:p>
          <a:p>
            <a:r>
              <a:rPr lang="en-US" sz="2800" dirty="0" smtClean="0"/>
              <a:t>Classroom </a:t>
            </a:r>
          </a:p>
        </p:txBody>
      </p:sp>
    </p:spTree>
    <p:extLst>
      <p:ext uri="{BB962C8B-B14F-4D97-AF65-F5344CB8AC3E}">
        <p14:creationId xmlns:p14="http://schemas.microsoft.com/office/powerpoint/2010/main" val="1440162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 Campus Users</a:t>
            </a:r>
            <a:endParaRPr lang="en-US" dirty="0"/>
          </a:p>
        </p:txBody>
      </p:sp>
      <p:sp>
        <p:nvSpPr>
          <p:cNvPr id="3" name="Content Placeholder 2"/>
          <p:cNvSpPr>
            <a:spLocks noGrp="1"/>
          </p:cNvSpPr>
          <p:nvPr>
            <p:ph sz="quarter" idx="13"/>
          </p:nvPr>
        </p:nvSpPr>
        <p:spPr/>
        <p:txBody>
          <a:bodyPr/>
          <a:lstStyle/>
          <a:p>
            <a:r>
              <a:rPr lang="en-US" dirty="0" smtClean="0"/>
              <a:t>A multi campus user is an employee that </a:t>
            </a:r>
            <a:r>
              <a:rPr lang="en-US" dirty="0" smtClean="0"/>
              <a:t>works for two institutions or has </a:t>
            </a:r>
            <a:r>
              <a:rPr lang="en-US" dirty="0" smtClean="0"/>
              <a:t>worked at another </a:t>
            </a:r>
            <a:r>
              <a:rPr lang="en-US" dirty="0" smtClean="0"/>
              <a:t>USG institution in the past.</a:t>
            </a:r>
          </a:p>
        </p:txBody>
      </p:sp>
      <p:pic>
        <p:nvPicPr>
          <p:cNvPr id="1026" name="Picture 2" descr="C:\Program Files (x86)\Microsoft Office\MEDIA\CAGCAT10\j030125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810000"/>
            <a:ext cx="1981200" cy="16950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smith\AppData\Local\Microsoft\Windows\Temporary Internet Files\Content.IE5\245ZBTY7\MC90030125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3810000"/>
            <a:ext cx="1775016" cy="172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794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 Campus User Tips</a:t>
            </a:r>
            <a:endParaRPr lang="en-US" dirty="0"/>
          </a:p>
        </p:txBody>
      </p:sp>
      <p:sp>
        <p:nvSpPr>
          <p:cNvPr id="3" name="Content Placeholder 2"/>
          <p:cNvSpPr>
            <a:spLocks noGrp="1"/>
          </p:cNvSpPr>
          <p:nvPr>
            <p:ph sz="quarter" idx="13"/>
          </p:nvPr>
        </p:nvSpPr>
        <p:spPr>
          <a:xfrm>
            <a:off x="228600" y="1828800"/>
            <a:ext cx="8686800" cy="3810000"/>
          </a:xfrm>
        </p:spPr>
        <p:txBody>
          <a:bodyPr>
            <a:normAutofit/>
          </a:bodyPr>
          <a:lstStyle/>
          <a:p>
            <a:pPr marL="342900" lvl="1" indent="-342900">
              <a:buFont typeface="Arial" pitchFamily="34" charset="0"/>
              <a:buChar char="•"/>
            </a:pPr>
            <a:r>
              <a:rPr lang="en-US" sz="2200" dirty="0"/>
              <a:t>When Security Administrators are terminating </a:t>
            </a:r>
            <a:r>
              <a:rPr lang="en-US" sz="2200" dirty="0" smtClean="0"/>
              <a:t>a user that will be going to another institution, </a:t>
            </a:r>
            <a:r>
              <a:rPr lang="en-US" sz="2200" dirty="0"/>
              <a:t>populate the </a:t>
            </a:r>
            <a:r>
              <a:rPr lang="en-US" sz="2200" dirty="0" smtClean="0"/>
              <a:t>User ID Alias field with            OPRID-EMPLID.</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971800"/>
            <a:ext cx="5486400" cy="3381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1219200" y="4305868"/>
            <a:ext cx="5334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396733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 Campus User Tips</a:t>
            </a:r>
          </a:p>
        </p:txBody>
      </p:sp>
      <p:sp>
        <p:nvSpPr>
          <p:cNvPr id="4" name="TextBox 3"/>
          <p:cNvSpPr txBox="1"/>
          <p:nvPr/>
        </p:nvSpPr>
        <p:spPr>
          <a:xfrm>
            <a:off x="423081" y="1905000"/>
            <a:ext cx="8153400" cy="430887"/>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Then on the ID Tab, in the ID Type field, select None.  Save.</a:t>
            </a:r>
            <a:endParaRPr lang="en-US" sz="2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14600"/>
            <a:ext cx="5886450" cy="33219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817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 Campus User Tips</a:t>
            </a:r>
          </a:p>
        </p:txBody>
      </p:sp>
      <p:sp>
        <p:nvSpPr>
          <p:cNvPr id="3" name="Content Placeholder 2"/>
          <p:cNvSpPr>
            <a:spLocks noGrp="1"/>
          </p:cNvSpPr>
          <p:nvPr>
            <p:ph sz="quarter" idx="13"/>
          </p:nvPr>
        </p:nvSpPr>
        <p:spPr/>
        <p:txBody>
          <a:bodyPr/>
          <a:lstStyle/>
          <a:p>
            <a:pPr marL="342900" lvl="1" indent="-342900">
              <a:buFont typeface="Arial" pitchFamily="34" charset="0"/>
              <a:buChar char="•"/>
            </a:pPr>
            <a:r>
              <a:rPr lang="en-US" dirty="0"/>
              <a:t>When setting up an approver in Expenses, if you find that </a:t>
            </a:r>
            <a:r>
              <a:rPr lang="en-US" dirty="0" smtClean="0"/>
              <a:t>the employee </a:t>
            </a:r>
            <a:r>
              <a:rPr lang="en-US" dirty="0"/>
              <a:t>is a multi campus user, open a ticket with ITS including the EMPLID and Name of the employee.  </a:t>
            </a:r>
            <a:r>
              <a:rPr lang="en-US" dirty="0" smtClean="0"/>
              <a:t>ITS </a:t>
            </a:r>
            <a:r>
              <a:rPr lang="en-US" dirty="0"/>
              <a:t>will make some changes so they can use their existing User ID.</a:t>
            </a:r>
          </a:p>
          <a:p>
            <a:endParaRPr lang="en-US" dirty="0"/>
          </a:p>
        </p:txBody>
      </p:sp>
    </p:spTree>
    <p:extLst>
      <p:ext uri="{BB962C8B-B14F-4D97-AF65-F5344CB8AC3E}">
        <p14:creationId xmlns:p14="http://schemas.microsoft.com/office/powerpoint/2010/main" val="640260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Bank Information</a:t>
            </a:r>
            <a:endParaRPr lang="en-US" dirty="0"/>
          </a:p>
        </p:txBody>
      </p:sp>
      <p:sp>
        <p:nvSpPr>
          <p:cNvPr id="3" name="Content Placeholder 2"/>
          <p:cNvSpPr>
            <a:spLocks noGrp="1"/>
          </p:cNvSpPr>
          <p:nvPr>
            <p:ph sz="quarter" idx="13"/>
          </p:nvPr>
        </p:nvSpPr>
        <p:spPr>
          <a:xfrm>
            <a:off x="838200" y="1981200"/>
            <a:ext cx="7848600" cy="3505200"/>
          </a:xfrm>
        </p:spPr>
        <p:txBody>
          <a:bodyPr>
            <a:normAutofit/>
          </a:bodyPr>
          <a:lstStyle/>
          <a:p>
            <a:endParaRPr lang="en-US" sz="1200" dirty="0" smtClean="0"/>
          </a:p>
          <a:p>
            <a:r>
              <a:rPr lang="en-US" dirty="0" smtClean="0"/>
              <a:t>Employee Data Load from ADP</a:t>
            </a:r>
          </a:p>
          <a:p>
            <a:pPr lvl="1"/>
            <a:r>
              <a:rPr lang="en-US" sz="2400" dirty="0" smtClean="0"/>
              <a:t>What it populates and when it occurs</a:t>
            </a:r>
            <a:endParaRPr lang="en-US" sz="2400" dirty="0"/>
          </a:p>
          <a:p>
            <a:r>
              <a:rPr lang="en-US" dirty="0" smtClean="0"/>
              <a:t>How </a:t>
            </a:r>
            <a:r>
              <a:rPr lang="en-US" dirty="0"/>
              <a:t>to update banking information</a:t>
            </a:r>
          </a:p>
          <a:p>
            <a:pPr lvl="1"/>
            <a:r>
              <a:rPr lang="en-US" sz="2400" dirty="0" smtClean="0"/>
              <a:t>EFT and System Check</a:t>
            </a:r>
            <a:endParaRPr lang="en-US" sz="2400" dirty="0"/>
          </a:p>
        </p:txBody>
      </p:sp>
      <p:pic>
        <p:nvPicPr>
          <p:cNvPr id="3075" name="Picture 3" descr="C:\Users\ksmith\AppData\Local\Microsoft\Windows\Temporary Internet Files\Content.IE5\HN6FQJND\MC9002791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269475"/>
            <a:ext cx="1899209" cy="143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826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99" b="9272"/>
          <a:stretch/>
        </p:blipFill>
        <p:spPr bwMode="auto">
          <a:xfrm>
            <a:off x="267950" y="1600200"/>
            <a:ext cx="8739978" cy="35950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67950" y="1025979"/>
            <a:ext cx="8633843" cy="523220"/>
          </a:xfrm>
          <a:prstGeom prst="rect">
            <a:avLst/>
          </a:prstGeom>
          <a:noFill/>
        </p:spPr>
        <p:txBody>
          <a:bodyPr wrap="square" rtlCol="0">
            <a:spAutoFit/>
          </a:bodyPr>
          <a:lstStyle/>
          <a:p>
            <a:pPr algn="ctr"/>
            <a:r>
              <a:rPr lang="en-US" sz="2800" dirty="0" smtClean="0"/>
              <a:t>Information Feed from ADP to PeopleSoft Expenses</a:t>
            </a:r>
            <a:endParaRPr lang="en-US" sz="2800" dirty="0"/>
          </a:p>
        </p:txBody>
      </p:sp>
    </p:spTree>
    <p:extLst>
      <p:ext uri="{BB962C8B-B14F-4D97-AF65-F5344CB8AC3E}">
        <p14:creationId xmlns:p14="http://schemas.microsoft.com/office/powerpoint/2010/main" val="1403388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Expenses Update Profile</a:t>
            </a:r>
            <a:br>
              <a:rPr lang="en-US" dirty="0" smtClean="0"/>
            </a:br>
            <a:r>
              <a:rPr lang="en-US" sz="2700" dirty="0" smtClean="0"/>
              <a:t>Bank Accounts Tab</a:t>
            </a:r>
            <a:endParaRPr lang="en-US" dirty="0"/>
          </a:p>
        </p:txBody>
      </p:sp>
      <p:grpSp>
        <p:nvGrpSpPr>
          <p:cNvPr id="5" name="Group 4"/>
          <p:cNvGrpSpPr/>
          <p:nvPr/>
        </p:nvGrpSpPr>
        <p:grpSpPr>
          <a:xfrm>
            <a:off x="1919287" y="2239737"/>
            <a:ext cx="6014357" cy="2865664"/>
            <a:chOff x="847725" y="2133600"/>
            <a:chExt cx="7077075" cy="3104139"/>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2133600"/>
              <a:ext cx="7077075" cy="31041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847725" y="2500699"/>
              <a:ext cx="2057400" cy="307777"/>
            </a:xfrm>
            <a:prstGeom prst="rect">
              <a:avLst/>
            </a:prstGeom>
            <a:solidFill>
              <a:schemeClr val="bg1"/>
            </a:solidFill>
            <a:ln w="9525">
              <a:solidFill>
                <a:schemeClr val="tx1"/>
              </a:solidFill>
            </a:ln>
          </p:spPr>
          <p:txBody>
            <a:bodyPr wrap="square" rtlCol="0">
              <a:spAutoFit/>
            </a:bodyPr>
            <a:lstStyle/>
            <a:p>
              <a:r>
                <a:rPr lang="en-US" sz="1400" b="1" dirty="0" smtClean="0">
                  <a:solidFill>
                    <a:srgbClr val="002060"/>
                  </a:solidFill>
                </a:rPr>
                <a:t>Employee Name</a:t>
              </a:r>
              <a:endParaRPr lang="en-US" sz="1400" b="1" dirty="0">
                <a:solidFill>
                  <a:srgbClr val="002060"/>
                </a:solidFill>
              </a:endParaRPr>
            </a:p>
          </p:txBody>
        </p:sp>
      </p:gr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58737"/>
            <a:ext cx="1704975" cy="923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71073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99" b="9272"/>
          <a:stretch/>
        </p:blipFill>
        <p:spPr bwMode="auto">
          <a:xfrm>
            <a:off x="381000" y="1600201"/>
            <a:ext cx="8626928" cy="35485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67950" y="1025979"/>
            <a:ext cx="8633843" cy="523220"/>
          </a:xfrm>
          <a:prstGeom prst="rect">
            <a:avLst/>
          </a:prstGeom>
          <a:noFill/>
        </p:spPr>
        <p:txBody>
          <a:bodyPr wrap="square" rtlCol="0">
            <a:spAutoFit/>
          </a:bodyPr>
          <a:lstStyle/>
          <a:p>
            <a:pPr algn="ctr"/>
            <a:r>
              <a:rPr lang="en-US" sz="2800" dirty="0" smtClean="0"/>
              <a:t>Information Feed from ADP to PeopleSoft Expenses</a:t>
            </a:r>
            <a:endParaRPr lang="en-US" sz="2800" dirty="0"/>
          </a:p>
        </p:txBody>
      </p:sp>
    </p:spTree>
    <p:extLst>
      <p:ext uri="{BB962C8B-B14F-4D97-AF65-F5344CB8AC3E}">
        <p14:creationId xmlns:p14="http://schemas.microsoft.com/office/powerpoint/2010/main" val="3403958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Introduction</a:t>
            </a:r>
            <a:endParaRPr lang="en-US" dirty="0"/>
          </a:p>
        </p:txBody>
      </p:sp>
      <p:sp>
        <p:nvSpPr>
          <p:cNvPr id="3" name="Content Placeholder 2"/>
          <p:cNvSpPr>
            <a:spLocks noGrp="1"/>
          </p:cNvSpPr>
          <p:nvPr>
            <p:ph sz="quarter" idx="13"/>
          </p:nvPr>
        </p:nvSpPr>
        <p:spPr>
          <a:xfrm>
            <a:off x="762000" y="1905000"/>
            <a:ext cx="4267200" cy="3505200"/>
          </a:xfrm>
        </p:spPr>
        <p:txBody>
          <a:bodyPr>
            <a:normAutofit lnSpcReduction="10000"/>
          </a:bodyPr>
          <a:lstStyle/>
          <a:p>
            <a:pPr marL="0" indent="0">
              <a:buNone/>
            </a:pPr>
            <a:endParaRPr lang="en-US" sz="900" dirty="0" smtClean="0"/>
          </a:p>
          <a:p>
            <a:pPr marL="0" indent="0">
              <a:buNone/>
            </a:pPr>
            <a:r>
              <a:rPr lang="en-US" sz="2800" dirty="0" smtClean="0"/>
              <a:t>Daphne Burch </a:t>
            </a:r>
          </a:p>
          <a:p>
            <a:pPr marL="0" indent="0">
              <a:buNone/>
            </a:pPr>
            <a:r>
              <a:rPr lang="en-US" sz="1800" dirty="0" smtClean="0"/>
              <a:t>Purchasing Manager</a:t>
            </a:r>
            <a:r>
              <a:rPr lang="en-US" sz="2000" dirty="0" smtClean="0"/>
              <a:t>			   </a:t>
            </a:r>
            <a:r>
              <a:rPr lang="en-US" sz="1800" dirty="0" smtClean="0"/>
              <a:t>	</a:t>
            </a:r>
            <a:endParaRPr lang="en-US" sz="1800" dirty="0"/>
          </a:p>
          <a:p>
            <a:pPr marL="0" indent="0">
              <a:buNone/>
            </a:pPr>
            <a:r>
              <a:rPr lang="en-US" sz="1800" dirty="0" smtClean="0"/>
              <a:t>Armstrong Atlantic State University</a:t>
            </a:r>
          </a:p>
          <a:p>
            <a:pPr marL="0" indent="0">
              <a:buNone/>
            </a:pPr>
            <a:endParaRPr lang="en-US" sz="2800" dirty="0"/>
          </a:p>
          <a:p>
            <a:pPr marL="0" indent="0">
              <a:buNone/>
            </a:pPr>
            <a:r>
              <a:rPr lang="en-US" sz="2800" dirty="0" smtClean="0"/>
              <a:t>Kate Smith </a:t>
            </a:r>
          </a:p>
          <a:p>
            <a:pPr marL="0" indent="0">
              <a:buNone/>
            </a:pPr>
            <a:r>
              <a:rPr lang="en-US" sz="1800" dirty="0" smtClean="0"/>
              <a:t>Business Systems Analyst	</a:t>
            </a:r>
            <a:r>
              <a:rPr lang="en-US" sz="2000" dirty="0" smtClean="0"/>
              <a:t>		</a:t>
            </a:r>
          </a:p>
          <a:p>
            <a:pPr marL="0" indent="0">
              <a:buNone/>
            </a:pPr>
            <a:r>
              <a:rPr lang="en-US" sz="1800" dirty="0" smtClean="0"/>
              <a:t>Information Technology Services</a:t>
            </a:r>
          </a:p>
        </p:txBody>
      </p:sp>
      <p:sp>
        <p:nvSpPr>
          <p:cNvPr id="4" name="Right Arrow 3"/>
          <p:cNvSpPr/>
          <p:nvPr/>
        </p:nvSpPr>
        <p:spPr>
          <a:xfrm>
            <a:off x="4267200" y="2590800"/>
            <a:ext cx="685800" cy="457200"/>
          </a:xfrm>
          <a:prstGeom prst="rightArrow">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4267200" y="4343400"/>
            <a:ext cx="685800" cy="457200"/>
          </a:xfrm>
          <a:prstGeom prst="rightArrow">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p:cNvSpPr txBox="1">
            <a:spLocks/>
          </p:cNvSpPr>
          <p:nvPr/>
        </p:nvSpPr>
        <p:spPr>
          <a:xfrm>
            <a:off x="5197522" y="2057400"/>
            <a:ext cx="3717878" cy="350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dirty="0" smtClean="0"/>
          </a:p>
        </p:txBody>
      </p:sp>
      <p:sp>
        <p:nvSpPr>
          <p:cNvPr id="7" name="Content Placeholder 2"/>
          <p:cNvSpPr txBox="1">
            <a:spLocks/>
          </p:cNvSpPr>
          <p:nvPr/>
        </p:nvSpPr>
        <p:spPr>
          <a:xfrm>
            <a:off x="5334000" y="2057400"/>
            <a:ext cx="3657600" cy="350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smtClean="0"/>
          </a:p>
          <a:p>
            <a:pPr marL="0" indent="0">
              <a:buFont typeface="Arial" pitchFamily="34" charset="0"/>
              <a:buNone/>
            </a:pPr>
            <a:r>
              <a:rPr lang="en-US" sz="1800" dirty="0" smtClean="0"/>
              <a:t>Creating the User ID</a:t>
            </a:r>
          </a:p>
          <a:p>
            <a:pPr marL="0" indent="0">
              <a:buFont typeface="Arial" pitchFamily="34" charset="0"/>
              <a:buNone/>
            </a:pPr>
            <a:endParaRPr lang="en-US" sz="1800" dirty="0"/>
          </a:p>
          <a:p>
            <a:pPr marL="0" indent="0">
              <a:buFont typeface="Arial" pitchFamily="34" charset="0"/>
              <a:buNone/>
            </a:pPr>
            <a:endParaRPr lang="en-US" sz="1800" dirty="0" smtClean="0"/>
          </a:p>
          <a:p>
            <a:pPr marL="0" indent="0">
              <a:buFont typeface="Arial" pitchFamily="34" charset="0"/>
              <a:buNone/>
            </a:pPr>
            <a:endParaRPr lang="en-US" sz="1800" dirty="0"/>
          </a:p>
          <a:p>
            <a:pPr marL="0" indent="0">
              <a:buFont typeface="Arial" pitchFamily="34" charset="0"/>
              <a:buNone/>
            </a:pPr>
            <a:endParaRPr lang="en-US" sz="1800" dirty="0" smtClean="0"/>
          </a:p>
          <a:p>
            <a:pPr marL="0" indent="0">
              <a:buFont typeface="Arial" pitchFamily="34" charset="0"/>
              <a:buNone/>
            </a:pPr>
            <a:r>
              <a:rPr lang="en-US" sz="1800" dirty="0" smtClean="0"/>
              <a:t>Multi Campus User Tips</a:t>
            </a:r>
          </a:p>
          <a:p>
            <a:pPr marL="0" indent="0">
              <a:buNone/>
            </a:pPr>
            <a:r>
              <a:rPr lang="en-US" sz="1800" dirty="0"/>
              <a:t>Updating Bank Information</a:t>
            </a:r>
          </a:p>
          <a:p>
            <a:pPr marL="0" indent="0">
              <a:buFont typeface="Arial" pitchFamily="34" charset="0"/>
              <a:buNone/>
            </a:pPr>
            <a:endParaRPr lang="en-US" sz="1800" dirty="0" smtClean="0"/>
          </a:p>
        </p:txBody>
      </p:sp>
    </p:spTree>
    <p:extLst>
      <p:ext uri="{BB962C8B-B14F-4D97-AF65-F5344CB8AC3E}">
        <p14:creationId xmlns:p14="http://schemas.microsoft.com/office/powerpoint/2010/main" val="1116352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990600"/>
            <a:ext cx="8229600" cy="908959"/>
          </a:xfrm>
        </p:spPr>
        <p:txBody>
          <a:bodyPr>
            <a:normAutofit fontScale="90000"/>
          </a:bodyPr>
          <a:lstStyle/>
          <a:p>
            <a:r>
              <a:rPr lang="en-US" dirty="0" smtClean="0"/>
              <a:t>Expenses Update Profile</a:t>
            </a:r>
            <a:br>
              <a:rPr lang="en-US" dirty="0" smtClean="0"/>
            </a:br>
            <a:r>
              <a:rPr lang="en-US" sz="2700" dirty="0" smtClean="0"/>
              <a:t>Organizational Data Tab</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199" y="1981200"/>
            <a:ext cx="4953001" cy="41520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981200" y="2201636"/>
            <a:ext cx="2057400" cy="276999"/>
          </a:xfrm>
          <a:prstGeom prst="rect">
            <a:avLst/>
          </a:prstGeom>
          <a:solidFill>
            <a:schemeClr val="bg1"/>
          </a:solidFill>
        </p:spPr>
        <p:txBody>
          <a:bodyPr wrap="square" rtlCol="0">
            <a:spAutoFit/>
          </a:bodyPr>
          <a:lstStyle/>
          <a:p>
            <a:r>
              <a:rPr lang="en-US" sz="1200" b="1" dirty="0" smtClean="0">
                <a:solidFill>
                  <a:srgbClr val="002060"/>
                </a:solidFill>
              </a:rPr>
              <a:t>Employee Name</a:t>
            </a:r>
            <a:endParaRPr lang="en-US" sz="1200" b="1" dirty="0">
              <a:solidFill>
                <a:srgbClr val="002060"/>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4" y="1981200"/>
            <a:ext cx="1704975" cy="923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6641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ADP Self Service for Employee</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16530"/>
            <a:ext cx="7363530" cy="37230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2432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Update Bank Information</a:t>
            </a:r>
            <a:endParaRPr lang="en-US" dirty="0"/>
          </a:p>
        </p:txBody>
      </p:sp>
      <p:sp>
        <p:nvSpPr>
          <p:cNvPr id="3" name="Content Placeholder 2"/>
          <p:cNvSpPr>
            <a:spLocks noGrp="1"/>
          </p:cNvSpPr>
          <p:nvPr>
            <p:ph sz="quarter" idx="13"/>
          </p:nvPr>
        </p:nvSpPr>
        <p:spPr/>
        <p:txBody>
          <a:bodyPr>
            <a:normAutofit/>
          </a:bodyPr>
          <a:lstStyle/>
          <a:p>
            <a:pPr marL="0" indent="0">
              <a:buNone/>
            </a:pPr>
            <a:r>
              <a:rPr lang="en-US" dirty="0" smtClean="0"/>
              <a:t>Changing Bank Account Number</a:t>
            </a:r>
          </a:p>
          <a:p>
            <a:r>
              <a:rPr lang="en-US" sz="2800" dirty="0" smtClean="0"/>
              <a:t>Employee should make the change in ADP Self Service and Save the changes.</a:t>
            </a:r>
          </a:p>
          <a:p>
            <a:r>
              <a:rPr lang="en-US" sz="2800" dirty="0" smtClean="0"/>
              <a:t>This information feeds from ADP to Expenses each day at 7:00 AM and 3:00 PM (it takes about 1 hour) Remember that the load must occur before the information will show in the Expenses profile.</a:t>
            </a:r>
          </a:p>
          <a:p>
            <a:endParaRPr lang="en-US" sz="2800" dirty="0" smtClean="0"/>
          </a:p>
          <a:p>
            <a:endParaRPr lang="en-US" sz="2800" dirty="0" smtClean="0"/>
          </a:p>
        </p:txBody>
      </p:sp>
    </p:spTree>
    <p:extLst>
      <p:ext uri="{BB962C8B-B14F-4D97-AF65-F5344CB8AC3E}">
        <p14:creationId xmlns:p14="http://schemas.microsoft.com/office/powerpoint/2010/main" val="3207456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lstStyle/>
          <a:p>
            <a:r>
              <a:rPr lang="en-US" dirty="0" smtClean="0"/>
              <a:t>Bank Accounts BOR Tab</a:t>
            </a:r>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434" b="5250"/>
          <a:stretch/>
        </p:blipFill>
        <p:spPr bwMode="auto">
          <a:xfrm>
            <a:off x="1214251" y="3352800"/>
            <a:ext cx="6715498" cy="29592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57200" y="1752600"/>
            <a:ext cx="8382000" cy="1631216"/>
          </a:xfrm>
          <a:prstGeom prst="rect">
            <a:avLst/>
          </a:prstGeom>
          <a:noFill/>
        </p:spPr>
        <p:txBody>
          <a:bodyPr wrap="square" rtlCol="0">
            <a:spAutoFit/>
          </a:bodyPr>
          <a:lstStyle/>
          <a:p>
            <a:r>
              <a:rPr lang="en-US" sz="2000" dirty="0" smtClean="0"/>
              <a:t>The Bank Accounts BOR Tab was created for times when the correct bank information does not feed from ADP.</a:t>
            </a:r>
          </a:p>
          <a:p>
            <a:r>
              <a:rPr lang="en-US" sz="2000" dirty="0" smtClean="0"/>
              <a:t>Entering the banking information here will insert rows into PS_DIRECT_DEP_DISTRIB just like the feed from ADP.  Then when the employee data load runs, it will update the Bank Accounts Tab automatically.</a:t>
            </a:r>
            <a:endParaRPr lang="en-US" sz="2000" dirty="0"/>
          </a:p>
        </p:txBody>
      </p:sp>
    </p:spTree>
    <p:extLst>
      <p:ext uri="{BB962C8B-B14F-4D97-AF65-F5344CB8AC3E}">
        <p14:creationId xmlns:p14="http://schemas.microsoft.com/office/powerpoint/2010/main" val="2721150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Payment Method</a:t>
            </a:r>
            <a:endParaRPr lang="en-US" dirty="0"/>
          </a:p>
        </p:txBody>
      </p:sp>
      <p:sp>
        <p:nvSpPr>
          <p:cNvPr id="3" name="Content Placeholder 2"/>
          <p:cNvSpPr>
            <a:spLocks noGrp="1"/>
          </p:cNvSpPr>
          <p:nvPr>
            <p:ph sz="quarter" idx="13"/>
          </p:nvPr>
        </p:nvSpPr>
        <p:spPr>
          <a:xfrm>
            <a:off x="685800" y="2057400"/>
            <a:ext cx="8001000" cy="3505200"/>
          </a:xfrm>
        </p:spPr>
        <p:txBody>
          <a:bodyPr>
            <a:normAutofit fontScale="85000" lnSpcReduction="20000"/>
          </a:bodyPr>
          <a:lstStyle/>
          <a:p>
            <a:pPr marL="0" indent="0">
              <a:buNone/>
            </a:pPr>
            <a:r>
              <a:rPr lang="en-US" sz="2800" b="1" dirty="0" smtClean="0"/>
              <a:t>To change from EFT to Check</a:t>
            </a:r>
            <a:r>
              <a:rPr lang="en-US" sz="2800" dirty="0" smtClean="0"/>
              <a:t>, log in to PeopleSoft Expenses Update Profile. Select Payment Method of System Check and check the box next to Receive Reimbursement by Check.  This box must be selected to prevent the ADP load from changing the Payment Method back to EFT.  </a:t>
            </a:r>
            <a:endParaRPr lang="en-US" sz="2800" dirty="0"/>
          </a:p>
          <a:p>
            <a:pPr marL="0" indent="0">
              <a:buNone/>
            </a:pPr>
            <a:endParaRPr lang="en-US" sz="2800" dirty="0" smtClean="0"/>
          </a:p>
          <a:p>
            <a:pPr marL="0" indent="0">
              <a:buNone/>
            </a:pPr>
            <a:r>
              <a:rPr lang="en-US" sz="2800" b="1" dirty="0" smtClean="0"/>
              <a:t>To change from Check to EFT</a:t>
            </a:r>
            <a:r>
              <a:rPr lang="en-US" sz="2800" dirty="0" smtClean="0"/>
              <a:t>, log into PeopleSoft Expenses Update Profile and remove the check next to Select to Receive Reimbursement by Check and Save. Let the ADP load process occur, then log back into Expenses and change the Payment Method to EFT.</a:t>
            </a:r>
          </a:p>
        </p:txBody>
      </p:sp>
    </p:spTree>
    <p:extLst>
      <p:ext uri="{BB962C8B-B14F-4D97-AF65-F5344CB8AC3E}">
        <p14:creationId xmlns:p14="http://schemas.microsoft.com/office/powerpoint/2010/main" val="2784526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Receive Reimbursement by Check</a:t>
            </a:r>
            <a:endParaRPr lang="en-US" dirty="0"/>
          </a:p>
        </p:txBody>
      </p:sp>
      <p:sp>
        <p:nvSpPr>
          <p:cNvPr id="3" name="Content Placeholder 2"/>
          <p:cNvSpPr>
            <a:spLocks noGrp="1"/>
          </p:cNvSpPr>
          <p:nvPr>
            <p:ph sz="quarter" idx="13"/>
          </p:nvPr>
        </p:nvSpPr>
        <p:spPr>
          <a:xfrm>
            <a:off x="457200" y="2133600"/>
            <a:ext cx="8229600" cy="1143000"/>
          </a:xfrm>
        </p:spPr>
        <p:txBody>
          <a:bodyPr>
            <a:noAutofit/>
          </a:bodyPr>
          <a:lstStyle/>
          <a:p>
            <a:pPr marL="0" indent="0">
              <a:buNone/>
            </a:pPr>
            <a:r>
              <a:rPr lang="en-US" sz="2000" dirty="0" smtClean="0"/>
              <a:t>If an employee wishes to receive their reimbursement by check, they must check the box reading Select to Receive Reimbursement by Check, as well as change the Payment Method to System Check.  </a:t>
            </a:r>
          </a:p>
        </p:txBody>
      </p:sp>
      <p:grpSp>
        <p:nvGrpSpPr>
          <p:cNvPr id="6" name="Group 5"/>
          <p:cNvGrpSpPr/>
          <p:nvPr/>
        </p:nvGrpSpPr>
        <p:grpSpPr>
          <a:xfrm>
            <a:off x="1600200" y="3336471"/>
            <a:ext cx="5970814" cy="2397610"/>
            <a:chOff x="1431471" y="3657600"/>
            <a:chExt cx="5970814" cy="239761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8887" b="18728"/>
            <a:stretch/>
          </p:blipFill>
          <p:spPr bwMode="auto">
            <a:xfrm>
              <a:off x="1431471" y="3657600"/>
              <a:ext cx="5970814" cy="23976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458686" y="4419600"/>
              <a:ext cx="5410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grpSp>
    </p:spTree>
    <p:extLst>
      <p:ext uri="{BB962C8B-B14F-4D97-AF65-F5344CB8AC3E}">
        <p14:creationId xmlns:p14="http://schemas.microsoft.com/office/powerpoint/2010/main" val="3418656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Expense Reminders</a:t>
            </a:r>
            <a:endParaRPr lang="en-US" dirty="0"/>
          </a:p>
        </p:txBody>
      </p:sp>
      <p:sp>
        <p:nvSpPr>
          <p:cNvPr id="3" name="Content Placeholder 2"/>
          <p:cNvSpPr>
            <a:spLocks noGrp="1"/>
          </p:cNvSpPr>
          <p:nvPr>
            <p:ph sz="quarter" idx="13"/>
          </p:nvPr>
        </p:nvSpPr>
        <p:spPr>
          <a:xfrm>
            <a:off x="457200" y="2209800"/>
            <a:ext cx="8229600" cy="3505200"/>
          </a:xfrm>
        </p:spPr>
        <p:txBody>
          <a:bodyPr/>
          <a:lstStyle/>
          <a:p>
            <a:r>
              <a:rPr lang="en-US" dirty="0" smtClean="0"/>
              <a:t>Per diem amounts are updated once </a:t>
            </a:r>
            <a:r>
              <a:rPr lang="en-US" dirty="0" smtClean="0"/>
              <a:t>a year.</a:t>
            </a:r>
            <a:endParaRPr lang="en-US" dirty="0" smtClean="0"/>
          </a:p>
          <a:p>
            <a:endParaRPr lang="en-US" sz="1600" dirty="0"/>
          </a:p>
          <a:p>
            <a:r>
              <a:rPr lang="en-US" dirty="0" smtClean="0"/>
              <a:t>There is an issue with deleting lines </a:t>
            </a:r>
            <a:r>
              <a:rPr lang="en-US" dirty="0" smtClean="0"/>
              <a:t>that causes </a:t>
            </a:r>
            <a:r>
              <a:rPr lang="en-US" dirty="0" smtClean="0"/>
              <a:t>workflow and approval status to get out of sync.  Instead of deleting lines, mark them as Non Reimbursable.</a:t>
            </a:r>
            <a:endParaRPr lang="en-US" dirty="0"/>
          </a:p>
        </p:txBody>
      </p:sp>
    </p:spTree>
    <p:extLst>
      <p:ext uri="{BB962C8B-B14F-4D97-AF65-F5344CB8AC3E}">
        <p14:creationId xmlns:p14="http://schemas.microsoft.com/office/powerpoint/2010/main" val="797799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534400" cy="1143000"/>
          </a:xfrm>
        </p:spPr>
        <p:txBody>
          <a:bodyPr>
            <a:normAutofit/>
          </a:bodyPr>
          <a:lstStyle/>
          <a:p>
            <a:r>
              <a:rPr lang="en-US" dirty="0" smtClean="0"/>
              <a:t>PeopleSoft 9.2 Application Upgrade</a:t>
            </a:r>
            <a:endParaRPr lang="en-US" dirty="0"/>
          </a:p>
        </p:txBody>
      </p:sp>
      <p:sp>
        <p:nvSpPr>
          <p:cNvPr id="3" name="Content Placeholder 2"/>
          <p:cNvSpPr>
            <a:spLocks noGrp="1"/>
          </p:cNvSpPr>
          <p:nvPr>
            <p:ph sz="quarter" idx="13"/>
          </p:nvPr>
        </p:nvSpPr>
        <p:spPr/>
        <p:txBody>
          <a:bodyPr/>
          <a:lstStyle/>
          <a:p>
            <a:r>
              <a:rPr lang="en-US" dirty="0" smtClean="0"/>
              <a:t>Fit Gap </a:t>
            </a:r>
            <a:r>
              <a:rPr lang="en-US" dirty="0" smtClean="0"/>
              <a:t>Coming Soon</a:t>
            </a:r>
            <a:endParaRPr lang="en-US" dirty="0" smtClean="0"/>
          </a:p>
          <a:p>
            <a:pPr lvl="1"/>
            <a:r>
              <a:rPr lang="en-US" dirty="0" smtClean="0"/>
              <a:t>Be thinking about configuration changes</a:t>
            </a:r>
          </a:p>
          <a:p>
            <a:pPr lvl="1"/>
            <a:r>
              <a:rPr lang="en-US" dirty="0" smtClean="0"/>
              <a:t>We will be examining things like budget checking before or after </a:t>
            </a:r>
            <a:r>
              <a:rPr lang="en-US" dirty="0" smtClean="0"/>
              <a:t>the approval </a:t>
            </a:r>
            <a:r>
              <a:rPr lang="en-US" dirty="0" smtClean="0"/>
              <a:t>of a report.</a:t>
            </a:r>
            <a:endParaRPr lang="en-US" dirty="0"/>
          </a:p>
        </p:txBody>
      </p:sp>
    </p:spTree>
    <p:extLst>
      <p:ext uri="{BB962C8B-B14F-4D97-AF65-F5344CB8AC3E}">
        <p14:creationId xmlns:p14="http://schemas.microsoft.com/office/powerpoint/2010/main" val="2497512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&amp; Documentation</a:t>
            </a:r>
            <a:endParaRPr lang="en-US" dirty="0"/>
          </a:p>
        </p:txBody>
      </p:sp>
      <p:sp>
        <p:nvSpPr>
          <p:cNvPr id="3" name="Content Placeholder 2"/>
          <p:cNvSpPr>
            <a:spLocks noGrp="1"/>
          </p:cNvSpPr>
          <p:nvPr>
            <p:ph sz="quarter" idx="13"/>
          </p:nvPr>
        </p:nvSpPr>
        <p:spPr>
          <a:xfrm>
            <a:off x="1447800" y="2133600"/>
            <a:ext cx="6858000" cy="3505200"/>
          </a:xfrm>
        </p:spPr>
        <p:txBody>
          <a:bodyPr>
            <a:normAutofit fontScale="92500" lnSpcReduction="20000"/>
          </a:bodyPr>
          <a:lstStyle/>
          <a:p>
            <a:pPr marL="457200" indent="-457200"/>
            <a:r>
              <a:rPr lang="en-US" sz="2600" dirty="0"/>
              <a:t>Online Expenses Training</a:t>
            </a:r>
          </a:p>
          <a:p>
            <a:pPr marL="0" indent="0">
              <a:buNone/>
            </a:pPr>
            <a:r>
              <a:rPr lang="en-US" sz="2600" dirty="0">
                <a:hlinkClick r:id="rId3"/>
              </a:rPr>
              <a:t>www.usg.edu/gafirst-fin/training/online_expense</a:t>
            </a:r>
            <a:endParaRPr lang="en-US" sz="2600" dirty="0"/>
          </a:p>
          <a:p>
            <a:pPr marL="0" indent="0">
              <a:buNone/>
            </a:pPr>
            <a:endParaRPr lang="en-US" sz="2600" dirty="0"/>
          </a:p>
          <a:p>
            <a:pPr marL="457200" indent="-457200"/>
            <a:r>
              <a:rPr lang="en-US" sz="2600" dirty="0"/>
              <a:t>Archived Expenses Presentations</a:t>
            </a:r>
          </a:p>
          <a:p>
            <a:pPr marL="0" indent="0">
              <a:buNone/>
            </a:pPr>
            <a:r>
              <a:rPr lang="en-US" sz="2600" dirty="0">
                <a:hlinkClick r:id="rId4"/>
              </a:rPr>
              <a:t>www.usg.edu/gafirst-fin/training/archives</a:t>
            </a:r>
            <a:endParaRPr lang="en-US" sz="2600" dirty="0"/>
          </a:p>
          <a:p>
            <a:pPr marL="0" indent="0">
              <a:buNone/>
            </a:pPr>
            <a:endParaRPr lang="en-US" sz="2600" dirty="0"/>
          </a:p>
          <a:p>
            <a:pPr marL="457200" indent="-457200"/>
            <a:r>
              <a:rPr lang="en-US" sz="2600" dirty="0"/>
              <a:t>Travel and Expenses Guides &amp; Documentation</a:t>
            </a:r>
          </a:p>
          <a:p>
            <a:pPr marL="0" indent="0">
              <a:buNone/>
            </a:pPr>
            <a:r>
              <a:rPr lang="en-US" sz="2600" dirty="0" smtClean="0">
                <a:hlinkClick r:id="rId5"/>
              </a:rPr>
              <a:t>www.usg.edu/gafirst-fin/documentation/category/travel_and_expenses</a:t>
            </a:r>
            <a:endParaRPr lang="en-US" sz="2600" dirty="0"/>
          </a:p>
          <a:p>
            <a:pPr marL="0" indent="0">
              <a:buNone/>
            </a:pPr>
            <a:endParaRPr lang="en-US" sz="2800" dirty="0" smtClean="0"/>
          </a:p>
        </p:txBody>
      </p:sp>
    </p:spTree>
    <p:extLst>
      <p:ext uri="{BB962C8B-B14F-4D97-AF65-F5344CB8AC3E}">
        <p14:creationId xmlns:p14="http://schemas.microsoft.com/office/powerpoint/2010/main" val="4077868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lgn="ctr">
              <a:buNone/>
            </a:pPr>
            <a:r>
              <a:rPr lang="en-US" sz="4400" dirty="0" smtClean="0"/>
              <a:t>Questions?</a:t>
            </a:r>
          </a:p>
          <a:p>
            <a:pPr marL="0" indent="0" algn="ctr">
              <a:buNone/>
            </a:pPr>
            <a:endParaRPr lang="en-US" sz="3600" dirty="0"/>
          </a:p>
          <a:p>
            <a:pPr marL="0" indent="0" algn="ctr">
              <a:buNone/>
            </a:pPr>
            <a:endParaRPr lang="en-US" sz="3600" dirty="0" smtClean="0"/>
          </a:p>
          <a:p>
            <a:pPr marL="0" indent="0" algn="ctr">
              <a:buNone/>
            </a:pPr>
            <a:r>
              <a:rPr lang="en-US" sz="3600" dirty="0" smtClean="0"/>
              <a:t>Thank you for attending!</a:t>
            </a:r>
          </a:p>
        </p:txBody>
      </p:sp>
    </p:spTree>
    <p:extLst>
      <p:ext uri="{BB962C8B-B14F-4D97-AF65-F5344CB8AC3E}">
        <p14:creationId xmlns:p14="http://schemas.microsoft.com/office/powerpoint/2010/main" val="3037821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Expense Setup</a:t>
            </a:r>
            <a:endParaRPr lang="en-US" dirty="0"/>
          </a:p>
        </p:txBody>
      </p:sp>
      <p:sp>
        <p:nvSpPr>
          <p:cNvPr id="3" name="Content Placeholder 2"/>
          <p:cNvSpPr>
            <a:spLocks noGrp="1"/>
          </p:cNvSpPr>
          <p:nvPr>
            <p:ph sz="quarter" idx="13"/>
          </p:nvPr>
        </p:nvSpPr>
        <p:spPr>
          <a:xfrm>
            <a:off x="914400" y="2286000"/>
            <a:ext cx="7772400" cy="3429000"/>
          </a:xfrm>
        </p:spPr>
        <p:txBody>
          <a:bodyPr>
            <a:normAutofit/>
          </a:bodyPr>
          <a:lstStyle/>
          <a:p>
            <a:r>
              <a:rPr lang="en-US" sz="2800" dirty="0"/>
              <a:t>Registering for a User ID in </a:t>
            </a:r>
            <a:r>
              <a:rPr lang="en-US" sz="2800" dirty="0" smtClean="0"/>
              <a:t>Financials</a:t>
            </a:r>
          </a:p>
          <a:p>
            <a:pPr marL="457200" lvl="1" indent="0">
              <a:buNone/>
            </a:pPr>
            <a:endParaRPr lang="en-US" sz="2400" dirty="0"/>
          </a:p>
          <a:p>
            <a:r>
              <a:rPr lang="en-US" sz="2800" dirty="0"/>
              <a:t>Setting up User </a:t>
            </a:r>
            <a:r>
              <a:rPr lang="en-US" sz="2800" dirty="0" smtClean="0"/>
              <a:t>Defaults</a:t>
            </a:r>
          </a:p>
          <a:p>
            <a:pPr marL="0" indent="0">
              <a:buNone/>
            </a:pPr>
            <a:endParaRPr lang="en-US" sz="2800" dirty="0"/>
          </a:p>
          <a:p>
            <a:r>
              <a:rPr lang="en-US" sz="2800" dirty="0" smtClean="0"/>
              <a:t>Training</a:t>
            </a:r>
          </a:p>
        </p:txBody>
      </p:sp>
    </p:spTree>
    <p:extLst>
      <p:ext uri="{BB962C8B-B14F-4D97-AF65-F5344CB8AC3E}">
        <p14:creationId xmlns:p14="http://schemas.microsoft.com/office/powerpoint/2010/main" val="689678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ITSlogo_sound.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71600" y="787400"/>
            <a:ext cx="406400" cy="40640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293" y="1600200"/>
            <a:ext cx="3294707" cy="2485590"/>
          </a:xfrm>
          <a:prstGeom prst="rect">
            <a:avLst/>
          </a:prstGeom>
        </p:spPr>
      </p:pic>
      <p:sp>
        <p:nvSpPr>
          <p:cNvPr id="2" name="TextBox 1"/>
          <p:cNvSpPr txBox="1"/>
          <p:nvPr/>
        </p:nvSpPr>
        <p:spPr>
          <a:xfrm>
            <a:off x="3820005" y="2612648"/>
            <a:ext cx="5019195" cy="892552"/>
          </a:xfrm>
          <a:prstGeom prst="rect">
            <a:avLst/>
          </a:prstGeom>
          <a:noFill/>
        </p:spPr>
        <p:txBody>
          <a:bodyPr wrap="none" rtlCol="0">
            <a:spAutoFit/>
          </a:bodyPr>
          <a:lstStyle/>
          <a:p>
            <a:r>
              <a:rPr lang="en-US" sz="2400" b="1" dirty="0">
                <a:solidFill>
                  <a:prstClr val="white"/>
                </a:solidFill>
              </a:rPr>
              <a:t>University System of Georgia</a:t>
            </a:r>
          </a:p>
          <a:p>
            <a:r>
              <a:rPr lang="en-US" sz="2800" b="1" dirty="0">
                <a:solidFill>
                  <a:prstClr val="white"/>
                </a:solidFill>
              </a:rPr>
              <a:t>Information Technology Services</a:t>
            </a:r>
          </a:p>
        </p:txBody>
      </p:sp>
    </p:spTree>
    <p:custDataLst>
      <p:tags r:id="rId1"/>
    </p:custDataLst>
    <p:extLst>
      <p:ext uri="{BB962C8B-B14F-4D97-AF65-F5344CB8AC3E}">
        <p14:creationId xmlns:p14="http://schemas.microsoft.com/office/powerpoint/2010/main" val="1486364102"/>
      </p:ext>
    </p:extLst>
  </p:cSld>
  <p:clrMapOvr>
    <a:masterClrMapping/>
  </p:clrMapOvr>
  <mc:AlternateContent xmlns:mc="http://schemas.openxmlformats.org/markup-compatibility/2006" xmlns:p14="http://schemas.microsoft.com/office/powerpoint/2010/main">
    <mc:Choice Requires="p14">
      <p:transition spd="slow" p14:dur="2000" advTm="5805"/>
    </mc:Choice>
    <mc:Fallback xmlns="">
      <p:transition spd="slow" advTm="58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97"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98750">
                <p:cTn id="19" fill="hold" display="0">
                  <p:stCondLst>
                    <p:cond delay="indefinite"/>
                  </p:stCondLst>
                  <p:endCondLst>
                    <p:cond evt="onStopAudio" delay="0">
                      <p:tgtEl>
                        <p:sldTgt/>
                      </p:tgtEl>
                    </p:cond>
                  </p:endCondLst>
                </p:cTn>
                <p:tgtEl>
                  <p:spTgt spid="6"/>
                </p:tgtEl>
              </p:cMediaNode>
            </p:audio>
          </p:childTnLst>
        </p:cTn>
      </p:par>
    </p:tnLst>
    <p:bldLst>
      <p:bldP spid="2" grpId="0"/>
    </p:bldLst>
  </p:timing>
  <p:extLst mod="1">
    <p:ext uri="{E180D4A7-C9FB-4DFB-919C-405C955672EB}">
      <p14:showEvtLst xmlns:p14="http://schemas.microsoft.com/office/powerpoint/2010/main">
        <p14:playEvt time="316" objId="6"/>
        <p14:stopEvt time="5805"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Registering for a User ID</a:t>
            </a:r>
          </a:p>
        </p:txBody>
      </p:sp>
      <p:sp>
        <p:nvSpPr>
          <p:cNvPr id="3" name="Content Placeholder 2"/>
          <p:cNvSpPr>
            <a:spLocks noGrp="1"/>
          </p:cNvSpPr>
          <p:nvPr>
            <p:ph sz="quarter" idx="13"/>
          </p:nvPr>
        </p:nvSpPr>
        <p:spPr>
          <a:xfrm>
            <a:off x="76200" y="1828800"/>
            <a:ext cx="8991600" cy="914400"/>
          </a:xfrm>
        </p:spPr>
        <p:txBody>
          <a:bodyPr>
            <a:normAutofit/>
          </a:bodyPr>
          <a:lstStyle/>
          <a:p>
            <a:pPr marL="0" indent="0">
              <a:buNone/>
            </a:pPr>
            <a:r>
              <a:rPr lang="en-US" sz="1700" dirty="0">
                <a:hlinkClick r:id="rId3"/>
              </a:rPr>
              <a:t>https://dfs-fineapps.gafirst.usg.edu/psp/F89PRD/FINEAPPS/FINSS/?cmd=login&amp;languageCd=ENG</a:t>
            </a:r>
            <a:r>
              <a:rPr lang="en-US" sz="1700" dirty="0" smtClean="0">
                <a:hlinkClick r:id="rId3"/>
              </a:rPr>
              <a:t>&amp;</a:t>
            </a:r>
            <a:endParaRPr lang="en-US" sz="1700" dirty="0" smtClean="0"/>
          </a:p>
          <a:p>
            <a:pPr marL="0" indent="0">
              <a:buNone/>
            </a:pPr>
            <a:endParaRPr lang="en-US" sz="1700" dirty="0"/>
          </a:p>
          <a:p>
            <a:pPr marL="0" indent="0">
              <a:buNone/>
            </a:pPr>
            <a:endParaRPr lang="en-US" sz="2800" dirty="0" smtClean="0"/>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005"/>
          <a:stretch/>
        </p:blipFill>
        <p:spPr bwMode="auto">
          <a:xfrm>
            <a:off x="685800" y="2281451"/>
            <a:ext cx="799619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219201" y="5410200"/>
            <a:ext cx="7462790" cy="707886"/>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Click </a:t>
            </a:r>
            <a:r>
              <a:rPr lang="en-US" sz="2200" b="1" dirty="0"/>
              <a:t>Register for My </a:t>
            </a:r>
            <a:r>
              <a:rPr lang="en-US" sz="2200" b="1" dirty="0" smtClean="0"/>
              <a:t>Account</a:t>
            </a:r>
            <a:r>
              <a:rPr lang="en-US" sz="2200" dirty="0" smtClean="0"/>
              <a:t>.</a:t>
            </a:r>
            <a:endParaRPr lang="en-US" sz="2200" dirty="0"/>
          </a:p>
          <a:p>
            <a:endParaRPr lang="en-US" dirty="0"/>
          </a:p>
        </p:txBody>
      </p:sp>
    </p:spTree>
    <p:extLst>
      <p:ext uri="{BB962C8B-B14F-4D97-AF65-F5344CB8AC3E}">
        <p14:creationId xmlns:p14="http://schemas.microsoft.com/office/powerpoint/2010/main" val="2340889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838200"/>
          </a:xfrm>
        </p:spPr>
        <p:txBody>
          <a:bodyPr/>
          <a:lstStyle/>
          <a:p>
            <a:r>
              <a:rPr lang="en-US" dirty="0" smtClean="0"/>
              <a:t>Registering for a User ID</a:t>
            </a:r>
            <a:endParaRPr lang="en-US" dirty="0"/>
          </a:p>
        </p:txBody>
      </p:sp>
      <p:sp>
        <p:nvSpPr>
          <p:cNvPr id="3" name="Content Placeholder 2"/>
          <p:cNvSpPr>
            <a:spLocks noGrp="1"/>
          </p:cNvSpPr>
          <p:nvPr>
            <p:ph idx="1"/>
          </p:nvPr>
        </p:nvSpPr>
        <p:spPr>
          <a:xfrm>
            <a:off x="533400" y="1752600"/>
            <a:ext cx="7924800" cy="4114800"/>
          </a:xfrm>
        </p:spPr>
        <p:txBody>
          <a:bodyPr>
            <a:normAutofit/>
          </a:bodyPr>
          <a:lstStyle/>
          <a:p>
            <a:r>
              <a:rPr lang="en-US" sz="2200" dirty="0" smtClean="0"/>
              <a:t>Fill in </a:t>
            </a:r>
            <a:r>
              <a:rPr lang="en-US" sz="2200" dirty="0"/>
              <a:t>the required </a:t>
            </a:r>
            <a:r>
              <a:rPr lang="en-US" sz="2200" dirty="0" smtClean="0"/>
              <a:t>fields and click </a:t>
            </a:r>
            <a:r>
              <a:rPr lang="en-US" sz="2200" b="1" dirty="0" smtClean="0"/>
              <a:t>Next</a:t>
            </a:r>
            <a:r>
              <a:rPr lang="en-US" sz="2200" dirty="0" smtClean="0"/>
              <a:t>.</a:t>
            </a:r>
            <a:endParaRPr lang="en-US" sz="2200" dirty="0" smtClean="0"/>
          </a:p>
          <a:p>
            <a:pPr marL="0" indent="0">
              <a:buNone/>
            </a:pPr>
            <a:endParaRPr lang="en-US" sz="2200" dirty="0" smtClean="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3100" r="20283" b="15154"/>
          <a:stretch/>
        </p:blipFill>
        <p:spPr bwMode="auto">
          <a:xfrm>
            <a:off x="1676400" y="2362199"/>
            <a:ext cx="5334000" cy="38008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83143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297365"/>
          </a:xfrm>
        </p:spPr>
        <p:txBody>
          <a:bodyPr/>
          <a:lstStyle/>
          <a:p>
            <a:r>
              <a:rPr lang="en-US" sz="2200" dirty="0"/>
              <a:t>It will pull up the job row and ask if you want to create an account for the specified institution.  </a:t>
            </a:r>
            <a:r>
              <a:rPr lang="en-US" sz="2200" dirty="0" smtClean="0"/>
              <a:t>Click </a:t>
            </a:r>
            <a:r>
              <a:rPr lang="en-US" sz="2200" b="1" dirty="0" smtClean="0"/>
              <a:t>Next</a:t>
            </a:r>
            <a:r>
              <a:rPr lang="en-US" sz="2200" dirty="0" smtClean="0"/>
              <a:t>.</a:t>
            </a:r>
            <a:endParaRPr lang="en-US" sz="2200" dirty="0"/>
          </a:p>
          <a:p>
            <a:endParaRPr lang="en-US" dirty="0"/>
          </a:p>
        </p:txBody>
      </p:sp>
      <p:pic>
        <p:nvPicPr>
          <p:cNvPr id="4" name="Picture 3"/>
          <p:cNvPicPr/>
          <p:nvPr/>
        </p:nvPicPr>
        <p:blipFill>
          <a:blip r:embed="rId3"/>
          <a:stretch>
            <a:fillRect/>
          </a:stretch>
        </p:blipFill>
        <p:spPr>
          <a:xfrm>
            <a:off x="1371600" y="2744337"/>
            <a:ext cx="6248400" cy="3200400"/>
          </a:xfrm>
          <a:prstGeom prst="rect">
            <a:avLst/>
          </a:prstGeom>
          <a:ln w="9525">
            <a:solidFill>
              <a:schemeClr val="tx1"/>
            </a:solidFill>
          </a:ln>
        </p:spPr>
      </p:pic>
      <p:sp>
        <p:nvSpPr>
          <p:cNvPr id="5" name="Title 1"/>
          <p:cNvSpPr>
            <a:spLocks noGrp="1"/>
          </p:cNvSpPr>
          <p:nvPr>
            <p:ph type="title"/>
          </p:nvPr>
        </p:nvSpPr>
        <p:spPr>
          <a:xfrm>
            <a:off x="533400" y="914400"/>
            <a:ext cx="8229600" cy="838200"/>
          </a:xfrm>
        </p:spPr>
        <p:txBody>
          <a:bodyPr/>
          <a:lstStyle/>
          <a:p>
            <a:r>
              <a:rPr lang="en-US" dirty="0" smtClean="0"/>
              <a:t>Registering for a User ID</a:t>
            </a:r>
            <a:endParaRPr lang="en-US" dirty="0"/>
          </a:p>
        </p:txBody>
      </p:sp>
    </p:spTree>
    <p:extLst>
      <p:ext uri="{BB962C8B-B14F-4D97-AF65-F5344CB8AC3E}">
        <p14:creationId xmlns:p14="http://schemas.microsoft.com/office/powerpoint/2010/main" val="3952824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4"/>
          </a:xfrm>
        </p:spPr>
        <p:txBody>
          <a:bodyPr>
            <a:normAutofit/>
          </a:bodyPr>
          <a:lstStyle/>
          <a:p>
            <a:r>
              <a:rPr lang="en-US" sz="2200" dirty="0" smtClean="0"/>
              <a:t>Add a User ID, Password, and Email Address, then click </a:t>
            </a:r>
            <a:r>
              <a:rPr lang="en-US" sz="2200" b="1" dirty="0" smtClean="0"/>
              <a:t>Next.</a:t>
            </a:r>
          </a:p>
        </p:txBody>
      </p:sp>
      <p:pic>
        <p:nvPicPr>
          <p:cNvPr id="4" name="Picture 3"/>
          <p:cNvPicPr/>
          <p:nvPr/>
        </p:nvPicPr>
        <p:blipFill>
          <a:blip r:embed="rId3"/>
          <a:stretch>
            <a:fillRect/>
          </a:stretch>
        </p:blipFill>
        <p:spPr>
          <a:xfrm>
            <a:off x="1600200" y="2514600"/>
            <a:ext cx="5638800" cy="3505200"/>
          </a:xfrm>
          <a:prstGeom prst="rect">
            <a:avLst/>
          </a:prstGeom>
          <a:ln w="9525">
            <a:solidFill>
              <a:schemeClr val="tx1"/>
            </a:solidFill>
          </a:ln>
        </p:spPr>
      </p:pic>
      <p:sp>
        <p:nvSpPr>
          <p:cNvPr id="5" name="Title 1"/>
          <p:cNvSpPr>
            <a:spLocks noGrp="1"/>
          </p:cNvSpPr>
          <p:nvPr>
            <p:ph type="title"/>
          </p:nvPr>
        </p:nvSpPr>
        <p:spPr>
          <a:xfrm>
            <a:off x="533400" y="914400"/>
            <a:ext cx="8229600" cy="838200"/>
          </a:xfrm>
        </p:spPr>
        <p:txBody>
          <a:bodyPr/>
          <a:lstStyle/>
          <a:p>
            <a:r>
              <a:rPr lang="en-US" dirty="0" smtClean="0"/>
              <a:t>Registering for a User ID</a:t>
            </a:r>
            <a:endParaRPr lang="en-US" dirty="0"/>
          </a:p>
        </p:txBody>
      </p:sp>
    </p:spTree>
    <p:extLst>
      <p:ext uri="{BB962C8B-B14F-4D97-AF65-F5344CB8AC3E}">
        <p14:creationId xmlns:p14="http://schemas.microsoft.com/office/powerpoint/2010/main" val="167626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0"/>
            <a:ext cx="8077200" cy="4373564"/>
          </a:xfrm>
        </p:spPr>
        <p:txBody>
          <a:bodyPr>
            <a:normAutofit/>
          </a:bodyPr>
          <a:lstStyle/>
          <a:p>
            <a:r>
              <a:rPr lang="en-US" sz="2200" dirty="0" smtClean="0"/>
              <a:t>Registration is complete.</a:t>
            </a:r>
          </a:p>
          <a:p>
            <a:r>
              <a:rPr lang="en-US" sz="2200" dirty="0" smtClean="0"/>
              <a:t>Sign </a:t>
            </a:r>
            <a:r>
              <a:rPr lang="en-US" sz="2200" dirty="0"/>
              <a:t>out after completion</a:t>
            </a:r>
            <a:r>
              <a:rPr lang="en-US" sz="2200" dirty="0" smtClean="0"/>
              <a:t>, </a:t>
            </a:r>
            <a:r>
              <a:rPr lang="en-US" sz="2200" dirty="0"/>
              <a:t>then log back in with your new user ID. </a:t>
            </a:r>
          </a:p>
          <a:p>
            <a:endParaRPr lang="en-US" dirty="0"/>
          </a:p>
        </p:txBody>
      </p:sp>
      <p:pic>
        <p:nvPicPr>
          <p:cNvPr id="4" name="Picture 3"/>
          <p:cNvPicPr/>
          <p:nvPr/>
        </p:nvPicPr>
        <p:blipFill>
          <a:blip r:embed="rId3"/>
          <a:stretch>
            <a:fillRect/>
          </a:stretch>
        </p:blipFill>
        <p:spPr>
          <a:xfrm>
            <a:off x="1600200" y="2743200"/>
            <a:ext cx="5791200" cy="2895600"/>
          </a:xfrm>
          <a:prstGeom prst="rect">
            <a:avLst/>
          </a:prstGeom>
          <a:ln w="9525">
            <a:solidFill>
              <a:schemeClr val="tx1"/>
            </a:solidFill>
          </a:ln>
        </p:spPr>
      </p:pic>
      <p:sp>
        <p:nvSpPr>
          <p:cNvPr id="6" name="Title 1"/>
          <p:cNvSpPr>
            <a:spLocks noGrp="1"/>
          </p:cNvSpPr>
          <p:nvPr>
            <p:ph type="title"/>
          </p:nvPr>
        </p:nvSpPr>
        <p:spPr>
          <a:xfrm>
            <a:off x="533400" y="914400"/>
            <a:ext cx="8229600" cy="838200"/>
          </a:xfrm>
        </p:spPr>
        <p:txBody>
          <a:bodyPr/>
          <a:lstStyle/>
          <a:p>
            <a:r>
              <a:rPr lang="en-US" dirty="0" smtClean="0"/>
              <a:t>Registering for a User ID</a:t>
            </a:r>
            <a:endParaRPr lang="en-US" dirty="0"/>
          </a:p>
        </p:txBody>
      </p:sp>
    </p:spTree>
    <p:extLst>
      <p:ext uri="{BB962C8B-B14F-4D97-AF65-F5344CB8AC3E}">
        <p14:creationId xmlns:p14="http://schemas.microsoft.com/office/powerpoint/2010/main" val="320460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20" y="838200"/>
            <a:ext cx="8229600" cy="968624"/>
          </a:xfrm>
        </p:spPr>
        <p:txBody>
          <a:bodyPr/>
          <a:lstStyle/>
          <a:p>
            <a:r>
              <a:rPr lang="en-US" dirty="0" smtClean="0"/>
              <a:t>Setting Up User Defaults</a:t>
            </a:r>
            <a:endParaRPr lang="en-US" dirty="0"/>
          </a:p>
        </p:txBody>
      </p:sp>
      <p:grpSp>
        <p:nvGrpSpPr>
          <p:cNvPr id="3" name="Group 2"/>
          <p:cNvGrpSpPr/>
          <p:nvPr/>
        </p:nvGrpSpPr>
        <p:grpSpPr>
          <a:xfrm>
            <a:off x="1600200" y="1785215"/>
            <a:ext cx="5674041" cy="4234585"/>
            <a:chOff x="1524000" y="1785215"/>
            <a:chExt cx="5750241" cy="4295264"/>
          </a:xfrm>
        </p:grpSpPr>
        <p:grpSp>
          <p:nvGrpSpPr>
            <p:cNvPr id="7" name="Group 6"/>
            <p:cNvGrpSpPr/>
            <p:nvPr/>
          </p:nvGrpSpPr>
          <p:grpSpPr>
            <a:xfrm>
              <a:off x="1524000" y="1785215"/>
              <a:ext cx="5750241" cy="4295264"/>
              <a:chOff x="1676400" y="1785215"/>
              <a:chExt cx="5750241" cy="4295264"/>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85215"/>
                <a:ext cx="5750241" cy="42952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858100" y="3966068"/>
                <a:ext cx="790100" cy="725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845992" y="4979242"/>
                <a:ext cx="802207" cy="725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2825087" y="2749080"/>
              <a:ext cx="1046695" cy="153888"/>
            </a:xfrm>
            <a:prstGeom prst="rect">
              <a:avLst/>
            </a:prstGeom>
            <a:solidFill>
              <a:schemeClr val="bg1"/>
            </a:solidFill>
          </p:spPr>
          <p:txBody>
            <a:bodyPr wrap="square" tIns="0" bIns="0" rtlCol="0">
              <a:spAutoFit/>
            </a:bodyPr>
            <a:lstStyle/>
            <a:p>
              <a:r>
                <a:rPr lang="en-US" sz="1000" b="1" dirty="0" smtClean="0">
                  <a:solidFill>
                    <a:srgbClr val="002060"/>
                  </a:solidFill>
                </a:rPr>
                <a:t>Employee Name</a:t>
              </a:r>
              <a:endParaRPr lang="en-US" sz="1000" b="1" dirty="0">
                <a:solidFill>
                  <a:srgbClr val="002060"/>
                </a:solidFill>
              </a:endParaRPr>
            </a:p>
          </p:txBody>
        </p:sp>
      </p:grpSp>
    </p:spTree>
    <p:extLst>
      <p:ext uri="{BB962C8B-B14F-4D97-AF65-F5344CB8AC3E}">
        <p14:creationId xmlns:p14="http://schemas.microsoft.com/office/powerpoint/2010/main" val="13660303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2.2"/>
</p:tagLst>
</file>

<file path=ppt/theme/theme1.xml><?xml version="1.0" encoding="utf-8"?>
<a:theme xmlns:a="http://schemas.openxmlformats.org/drawingml/2006/main" name="ITS PPT Closing Video Template -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TS PPT Closing Video Template -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ITS PPT Closing Video Template -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785</Words>
  <Application>Microsoft Office PowerPoint</Application>
  <PresentationFormat>On-screen Show (4:3)</PresentationFormat>
  <Paragraphs>156</Paragraphs>
  <Slides>30</Slides>
  <Notes>25</Notes>
  <HiddenSlides>0</HiddenSlides>
  <MMClips>1</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ITS PPT Closing Video Template - BLUE</vt:lpstr>
      <vt:lpstr>1_ITS PPT Closing Video Template - BLUE</vt:lpstr>
      <vt:lpstr>3_ITS PPT Closing Video Template - BLUE</vt:lpstr>
      <vt:lpstr>Setting Up New Employees in  PeopleSoft Expenses</vt:lpstr>
      <vt:lpstr>Introduction</vt:lpstr>
      <vt:lpstr>Expense Setup</vt:lpstr>
      <vt:lpstr>Registering for a User ID</vt:lpstr>
      <vt:lpstr>Registering for a User ID</vt:lpstr>
      <vt:lpstr>Registering for a User ID</vt:lpstr>
      <vt:lpstr>Registering for a User ID</vt:lpstr>
      <vt:lpstr>Registering for a User ID</vt:lpstr>
      <vt:lpstr>Setting Up User Defaults</vt:lpstr>
      <vt:lpstr>Setting Up User Defaults</vt:lpstr>
      <vt:lpstr>Training</vt:lpstr>
      <vt:lpstr>Multi Campus Users</vt:lpstr>
      <vt:lpstr>Multi Campus User Tips</vt:lpstr>
      <vt:lpstr>Multi Campus User Tips</vt:lpstr>
      <vt:lpstr>Multi Campus User Tips</vt:lpstr>
      <vt:lpstr>Updating Bank Information</vt:lpstr>
      <vt:lpstr>PowerPoint Presentation</vt:lpstr>
      <vt:lpstr>Expenses Update Profile Bank Accounts Tab</vt:lpstr>
      <vt:lpstr>PowerPoint Presentation</vt:lpstr>
      <vt:lpstr>Expenses Update Profile Organizational Data Tab</vt:lpstr>
      <vt:lpstr>ADP Self Service for Employee</vt:lpstr>
      <vt:lpstr>How to Update Bank Information</vt:lpstr>
      <vt:lpstr>Bank Accounts BOR Tab</vt:lpstr>
      <vt:lpstr>Change Payment Method</vt:lpstr>
      <vt:lpstr>Receive Reimbursement by Check</vt:lpstr>
      <vt:lpstr>Other Expense Reminders</vt:lpstr>
      <vt:lpstr>PeopleSoft 9.2 Application Upgrade</vt:lpstr>
      <vt:lpstr>Training &amp; Documentation</vt:lpstr>
      <vt:lpstr>PowerPoint Presentation</vt:lpstr>
      <vt:lpstr>PowerPoint Presentation</vt:lpstr>
    </vt:vector>
  </TitlesOfParts>
  <Company>BOR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Update</dc:title>
  <dc:creator>Donna Wooddell</dc:creator>
  <cp:lastModifiedBy>Kate Smith</cp:lastModifiedBy>
  <cp:revision>70</cp:revision>
  <dcterms:created xsi:type="dcterms:W3CDTF">2013-09-04T14:20:38Z</dcterms:created>
  <dcterms:modified xsi:type="dcterms:W3CDTF">2013-09-17T20:39:55Z</dcterms:modified>
</cp:coreProperties>
</file>