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1"/>
  </p:notesMasterIdLst>
  <p:handoutMasterIdLst>
    <p:handoutMasterId r:id="rId62"/>
  </p:handoutMasterIdLst>
  <p:sldIdLst>
    <p:sldId id="256" r:id="rId2"/>
    <p:sldId id="257" r:id="rId3"/>
    <p:sldId id="258" r:id="rId4"/>
    <p:sldId id="276" r:id="rId5"/>
    <p:sldId id="277" r:id="rId6"/>
    <p:sldId id="278" r:id="rId7"/>
    <p:sldId id="330" r:id="rId8"/>
    <p:sldId id="279" r:id="rId9"/>
    <p:sldId id="280" r:id="rId10"/>
    <p:sldId id="281" r:id="rId11"/>
    <p:sldId id="283" r:id="rId12"/>
    <p:sldId id="282" r:id="rId13"/>
    <p:sldId id="285" r:id="rId14"/>
    <p:sldId id="286" r:id="rId15"/>
    <p:sldId id="287" r:id="rId16"/>
    <p:sldId id="288" r:id="rId17"/>
    <p:sldId id="289" r:id="rId18"/>
    <p:sldId id="290" r:id="rId19"/>
    <p:sldId id="291" r:id="rId20"/>
    <p:sldId id="293" r:id="rId21"/>
    <p:sldId id="324" r:id="rId22"/>
    <p:sldId id="292" r:id="rId23"/>
    <p:sldId id="294" r:id="rId24"/>
    <p:sldId id="295" r:id="rId25"/>
    <p:sldId id="296" r:id="rId26"/>
    <p:sldId id="297" r:id="rId27"/>
    <p:sldId id="298" r:id="rId28"/>
    <p:sldId id="325" r:id="rId29"/>
    <p:sldId id="326" r:id="rId30"/>
    <p:sldId id="327" r:id="rId31"/>
    <p:sldId id="328" r:id="rId32"/>
    <p:sldId id="299" r:id="rId33"/>
    <p:sldId id="331" r:id="rId34"/>
    <p:sldId id="300" r:id="rId35"/>
    <p:sldId id="332" r:id="rId36"/>
    <p:sldId id="301" r:id="rId37"/>
    <p:sldId id="302" r:id="rId38"/>
    <p:sldId id="303" r:id="rId39"/>
    <p:sldId id="304" r:id="rId40"/>
    <p:sldId id="305" r:id="rId41"/>
    <p:sldId id="307" r:id="rId42"/>
    <p:sldId id="306" r:id="rId43"/>
    <p:sldId id="308" r:id="rId44"/>
    <p:sldId id="309" r:id="rId45"/>
    <p:sldId id="310" r:id="rId46"/>
    <p:sldId id="311" r:id="rId47"/>
    <p:sldId id="312" r:id="rId48"/>
    <p:sldId id="313" r:id="rId49"/>
    <p:sldId id="314" r:id="rId50"/>
    <p:sldId id="315" r:id="rId51"/>
    <p:sldId id="318" r:id="rId52"/>
    <p:sldId id="329" r:id="rId53"/>
    <p:sldId id="319" r:id="rId54"/>
    <p:sldId id="320" r:id="rId55"/>
    <p:sldId id="321" r:id="rId56"/>
    <p:sldId id="322" r:id="rId57"/>
    <p:sldId id="333" r:id="rId58"/>
    <p:sldId id="273" r:id="rId59"/>
    <p:sldId id="275" r:id="rId6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8" autoAdjust="0"/>
    <p:restoredTop sz="84985" autoAdjust="0"/>
  </p:normalViewPr>
  <p:slideViewPr>
    <p:cSldViewPr>
      <p:cViewPr>
        <p:scale>
          <a:sx n="100" d="100"/>
          <a:sy n="100" d="100"/>
        </p:scale>
        <p:origin x="-1110" y="-3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100" d="100"/>
          <a:sy n="100" d="100"/>
        </p:scale>
        <p:origin x="-2544" y="-84"/>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A4F018CF-5406-4C94-A932-5AA7DE6F7485}" type="datetimeFigureOut">
              <a:rPr lang="en-US" smtClean="0"/>
              <a:pPr/>
              <a:t>5/18/2010</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r>
              <a:rPr lang="en-US" dirty="0" smtClean="0"/>
              <a:t>GeorgiaFIRST Wimba Training Series</a:t>
            </a:r>
          </a:p>
          <a:p>
            <a:r>
              <a:rPr lang="en-US" dirty="0" smtClean="0"/>
              <a:t>Security 101</a:t>
            </a:r>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F251572C-8F84-46AB-A564-C8A6D2EE4362}" type="slidenum">
              <a:rPr lang="en-US" smtClean="0"/>
              <a:pPr/>
              <a:t>‹#›</a:t>
            </a:fld>
            <a:endParaRPr lang="en-US" dirty="0"/>
          </a:p>
        </p:txBody>
      </p:sp>
      <p:pic>
        <p:nvPicPr>
          <p:cNvPr id="6" name="Picture 5"/>
          <p:cNvPicPr/>
          <p:nvPr/>
        </p:nvPicPr>
        <p:blipFill>
          <a:blip r:embed="rId2" cstate="print"/>
          <a:srcRect/>
          <a:stretch>
            <a:fillRect/>
          </a:stretch>
        </p:blipFill>
        <p:spPr bwMode="auto">
          <a:xfrm>
            <a:off x="107604" y="77470"/>
            <a:ext cx="1692289" cy="2748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D39EB67E-B01E-47ED-A4C6-C0DB26BAA4CC}" type="datetimeFigureOut">
              <a:rPr lang="en-US" smtClean="0"/>
              <a:pPr/>
              <a:t>5/18/2010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2388FB5-11E9-42C0-96FB-DDA5D9BA7352}"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E2388FB5-11E9-42C0-96FB-DDA5D9BA7352}" type="slidenum">
              <a:rPr lang="en-US" smtClean="0"/>
              <a:pPr/>
              <a:t>12</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13</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14</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charset="0"/>
              <a:buChar char="•"/>
            </a:pPr>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15</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16</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17</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18</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19</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20</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21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388FB5-11E9-42C0-96FB-DDA5D9BA7352}"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22</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23</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charset="0"/>
              <a:buChar char="•"/>
            </a:pPr>
            <a:endParaRPr lang="en-US" baseline="0" dirty="0" smtClean="0">
              <a:solidFill>
                <a:srgbClr val="FF0000"/>
              </a:solidFill>
            </a:endParaRPr>
          </a:p>
          <a:p>
            <a:pPr>
              <a:buFont typeface="Arial" charset="0"/>
              <a:buChar char="•"/>
            </a:pPr>
            <a:endParaRPr lang="en-US" baseline="0" dirty="0" smtClean="0">
              <a:solidFill>
                <a:srgbClr val="FF0000"/>
              </a:solidFill>
            </a:endParaRPr>
          </a:p>
          <a:p>
            <a:pPr>
              <a:buFont typeface="Arial" charset="0"/>
              <a:buChar char="•"/>
            </a:pPr>
            <a:endParaRPr lang="en-US" dirty="0">
              <a:solidFill>
                <a:srgbClr val="FF0000"/>
              </a:solidFill>
            </a:endParaRPr>
          </a:p>
        </p:txBody>
      </p:sp>
      <p:sp>
        <p:nvSpPr>
          <p:cNvPr id="4" name="Slide Number Placeholder 3"/>
          <p:cNvSpPr>
            <a:spLocks noGrp="1"/>
          </p:cNvSpPr>
          <p:nvPr>
            <p:ph type="sldNum" sz="quarter" idx="10"/>
          </p:nvPr>
        </p:nvSpPr>
        <p:spPr/>
        <p:txBody>
          <a:bodyPr/>
          <a:lstStyle/>
          <a:p>
            <a:fld id="{E2388FB5-11E9-42C0-96FB-DDA5D9BA7352}" type="slidenum">
              <a:rPr lang="en-US" smtClean="0"/>
              <a:pPr/>
              <a:t>24</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25</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26</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charset="0"/>
              <a:buChar char="•"/>
            </a:pPr>
            <a:endParaRPr lang="en-US" baseline="0" dirty="0" smtClean="0"/>
          </a:p>
          <a:p>
            <a:pPr>
              <a:buFont typeface="Arial" charset="0"/>
              <a:buChar char="•"/>
            </a:pPr>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27</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28</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30</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31</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33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388FB5-11E9-42C0-96FB-DDA5D9BA7352}" type="slidenum">
              <a:rPr lang="en-US" smtClean="0"/>
              <a:pPr/>
              <a:t>4</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35</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36</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38</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39</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41</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42</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43</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44</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45</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46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388FB5-11E9-42C0-96FB-DDA5D9BA7352}" type="slidenum">
              <a:rPr lang="en-US" smtClean="0"/>
              <a:pPr/>
              <a:t>5</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48</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49</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50</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51</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52</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53</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54</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2"/>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55</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56</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59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E2388FB5-11E9-42C0-96FB-DDA5D9BA7352}" type="slidenum">
              <a:rPr lang="en-US" smtClean="0"/>
              <a:pPr/>
              <a:t>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charset="0"/>
              <a:buNone/>
            </a:pPr>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10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rgbClr val="000099"/>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7" name="Picture 6"/>
          <p:cNvPicPr/>
          <p:nvPr userDrawn="1"/>
        </p:nvPicPr>
        <p:blipFill>
          <a:blip r:embed="rId2" cstate="print"/>
          <a:srcRect/>
          <a:stretch>
            <a:fillRect/>
          </a:stretch>
        </p:blipFill>
        <p:spPr bwMode="auto">
          <a:xfrm>
            <a:off x="152400" y="152400"/>
            <a:ext cx="1655500" cy="270344"/>
          </a:xfrm>
          <a:prstGeom prst="rect">
            <a:avLst/>
          </a:prstGeom>
          <a:noFill/>
          <a:ln w="9525">
            <a:noFill/>
            <a:miter lim="800000"/>
            <a:headEnd/>
            <a:tailEnd/>
          </a:ln>
        </p:spPr>
      </p:pic>
      <p:sp>
        <p:nvSpPr>
          <p:cNvPr id="9" name="Slide Number Placeholder 8"/>
          <p:cNvSpPr>
            <a:spLocks noGrp="1"/>
          </p:cNvSpPr>
          <p:nvPr>
            <p:ph type="sldNum" sz="quarter" idx="11"/>
          </p:nvPr>
        </p:nvSpPr>
        <p:spPr>
          <a:xfrm>
            <a:off x="6553200" y="6477000"/>
            <a:ext cx="2133600" cy="244475"/>
          </a:xfrm>
        </p:spPr>
        <p:txBody>
          <a:bodyPr/>
          <a:lstStyle>
            <a:lvl1pPr>
              <a:defRPr>
                <a:solidFill>
                  <a:schemeClr val="tx1"/>
                </a:solidFill>
              </a:defRPr>
            </a:lvl1pPr>
          </a:lstStyle>
          <a:p>
            <a:fld id="{CB52544E-8955-4CCD-B4A7-FBEE1A18C428}" type="slidenum">
              <a:rPr lang="en-US" smtClean="0"/>
              <a:pPr/>
              <a:t>‹#›</a:t>
            </a:fld>
            <a:endParaRPr lang="en-US" dirty="0"/>
          </a:p>
        </p:txBody>
      </p:sp>
      <p:sp>
        <p:nvSpPr>
          <p:cNvPr id="11" name="TextBox 10"/>
          <p:cNvSpPr txBox="1"/>
          <p:nvPr userDrawn="1"/>
        </p:nvSpPr>
        <p:spPr>
          <a:xfrm>
            <a:off x="152400" y="6477000"/>
            <a:ext cx="6629400" cy="246221"/>
          </a:xfrm>
          <a:prstGeom prst="rect">
            <a:avLst/>
          </a:prstGeom>
          <a:noFill/>
        </p:spPr>
        <p:txBody>
          <a:bodyPr wrap="square" rtlCol="0">
            <a:spAutoFit/>
          </a:bodyPr>
          <a:lstStyle/>
          <a:p>
            <a:r>
              <a:rPr lang="en-US" sz="1000" kern="1200" dirty="0" smtClean="0">
                <a:solidFill>
                  <a:schemeClr val="tx1"/>
                </a:solidFill>
                <a:latin typeface="+mn-lt"/>
                <a:ea typeface="+mn-ea"/>
                <a:cs typeface="+mn-cs"/>
              </a:rPr>
              <a:t>© 2010 Board of Regents of the University System of Georgia.  All Rights Reserved.</a:t>
            </a:r>
            <a:endParaRPr lang="en-US" sz="10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FB5EB7-F0CB-429B-B36F-8BE0228A2FF8}" type="datetime1">
              <a:rPr lang="en-US" smtClean="0"/>
              <a:pPr/>
              <a:t>5/18/2010</a:t>
            </a:fld>
            <a:endParaRPr lang="en-US" dirty="0"/>
          </a:p>
        </p:txBody>
      </p:sp>
      <p:sp>
        <p:nvSpPr>
          <p:cNvPr id="5" name="Footer Placeholder 4"/>
          <p:cNvSpPr>
            <a:spLocks noGrp="1"/>
          </p:cNvSpPr>
          <p:nvPr>
            <p:ph type="ftr" sz="quarter" idx="11"/>
          </p:nvPr>
        </p:nvSpPr>
        <p:spPr/>
        <p:txBody>
          <a:bodyPr/>
          <a:lstStyle/>
          <a:p>
            <a:endParaRPr lang="en-US" dirty="0" smtClean="0"/>
          </a:p>
        </p:txBody>
      </p:sp>
      <p:sp>
        <p:nvSpPr>
          <p:cNvPr id="6" name="Slide Number Placeholder 5"/>
          <p:cNvSpPr>
            <a:spLocks noGrp="1"/>
          </p:cNvSpPr>
          <p:nvPr>
            <p:ph type="sldNum" sz="quarter" idx="12"/>
          </p:nvPr>
        </p:nvSpPr>
        <p:spPr/>
        <p:txBody>
          <a:bodyPr/>
          <a:lstStyle/>
          <a:p>
            <a:fld id="{CB52544E-8955-4CCD-B4A7-FBEE1A18C42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E683F3-6CDC-4E5B-9F0A-1B4CF712D38C}" type="datetime1">
              <a:rPr lang="en-US" smtClean="0"/>
              <a:pPr/>
              <a:t>5/18/2010</a:t>
            </a:fld>
            <a:endParaRPr lang="en-US" dirty="0"/>
          </a:p>
        </p:txBody>
      </p:sp>
      <p:sp>
        <p:nvSpPr>
          <p:cNvPr id="5" name="Footer Placeholder 4"/>
          <p:cNvSpPr>
            <a:spLocks noGrp="1"/>
          </p:cNvSpPr>
          <p:nvPr>
            <p:ph type="ftr" sz="quarter" idx="11"/>
          </p:nvPr>
        </p:nvSpPr>
        <p:spPr/>
        <p:txBody>
          <a:bodyPr/>
          <a:lstStyle/>
          <a:p>
            <a:endParaRPr lang="en-US" dirty="0" smtClean="0"/>
          </a:p>
        </p:txBody>
      </p:sp>
      <p:sp>
        <p:nvSpPr>
          <p:cNvPr id="6" name="Slide Number Placeholder 5"/>
          <p:cNvSpPr>
            <a:spLocks noGrp="1"/>
          </p:cNvSpPr>
          <p:nvPr>
            <p:ph type="sldNum" sz="quarter" idx="12"/>
          </p:nvPr>
        </p:nvSpPr>
        <p:spPr/>
        <p:txBody>
          <a:bodyPr/>
          <a:lstStyle/>
          <a:p>
            <a:fld id="{CB52544E-8955-4CCD-B4A7-FBEE1A18C42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lstStyle>
            <a:lvl1pPr>
              <a:defRPr>
                <a:solidFill>
                  <a:srgbClr val="000099"/>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416170" y="1371600"/>
            <a:ext cx="8305800" cy="0"/>
          </a:xfrm>
          <a:prstGeom prst="line">
            <a:avLst/>
          </a:prstGeom>
          <a:ln w="25400">
            <a:solidFill>
              <a:srgbClr val="000099"/>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srcRect/>
          <a:stretch>
            <a:fillRect/>
          </a:stretch>
        </p:blipFill>
        <p:spPr bwMode="auto">
          <a:xfrm>
            <a:off x="152400" y="152400"/>
            <a:ext cx="1399873" cy="228600"/>
          </a:xfrm>
          <a:prstGeom prst="rect">
            <a:avLst/>
          </a:prstGeom>
          <a:noFill/>
          <a:ln w="9525">
            <a:noFill/>
            <a:miter lim="800000"/>
            <a:headEnd/>
            <a:tailEnd/>
          </a:ln>
        </p:spPr>
      </p:pic>
      <p:sp>
        <p:nvSpPr>
          <p:cNvPr id="14" name="TextBox 13"/>
          <p:cNvSpPr txBox="1"/>
          <p:nvPr userDrawn="1"/>
        </p:nvSpPr>
        <p:spPr>
          <a:xfrm>
            <a:off x="152400" y="6477000"/>
            <a:ext cx="6629400" cy="246221"/>
          </a:xfrm>
          <a:prstGeom prst="rect">
            <a:avLst/>
          </a:prstGeom>
          <a:noFill/>
        </p:spPr>
        <p:txBody>
          <a:bodyPr wrap="square" rtlCol="0">
            <a:spAutoFit/>
          </a:bodyPr>
          <a:lstStyle/>
          <a:p>
            <a:r>
              <a:rPr lang="en-US" sz="1000" kern="1200" dirty="0" smtClean="0">
                <a:solidFill>
                  <a:schemeClr val="tx1"/>
                </a:solidFill>
                <a:latin typeface="+mn-lt"/>
                <a:ea typeface="+mn-ea"/>
                <a:cs typeface="+mn-cs"/>
              </a:rPr>
              <a:t>© 2010 Board of Regents of the University System of Georgia.  All Rights Reserved.</a:t>
            </a:r>
            <a:endParaRPr lang="en-US" sz="1000" dirty="0"/>
          </a:p>
        </p:txBody>
      </p:sp>
      <p:sp>
        <p:nvSpPr>
          <p:cNvPr id="15" name="TextBox 14"/>
          <p:cNvSpPr txBox="1"/>
          <p:nvPr userDrawn="1"/>
        </p:nvSpPr>
        <p:spPr>
          <a:xfrm>
            <a:off x="6553200" y="152400"/>
            <a:ext cx="2286000" cy="246221"/>
          </a:xfrm>
          <a:prstGeom prst="rect">
            <a:avLst/>
          </a:prstGeom>
          <a:noFill/>
        </p:spPr>
        <p:txBody>
          <a:bodyPr wrap="square" rtlCol="0">
            <a:spAutoFit/>
          </a:bodyPr>
          <a:lstStyle/>
          <a:p>
            <a:pPr algn="r"/>
            <a:r>
              <a:rPr lang="en-US" sz="1000" kern="1200" dirty="0" smtClean="0">
                <a:solidFill>
                  <a:schemeClr val="tx1"/>
                </a:solidFill>
                <a:latin typeface="+mn-lt"/>
                <a:ea typeface="+mn-ea"/>
                <a:cs typeface="+mn-cs"/>
              </a:rPr>
              <a:t>Georgia</a:t>
            </a:r>
            <a:r>
              <a:rPr lang="en-US" sz="1000" i="1" kern="1200" dirty="0" smtClean="0">
                <a:solidFill>
                  <a:schemeClr val="tx1"/>
                </a:solidFill>
                <a:latin typeface="+mn-lt"/>
                <a:ea typeface="+mn-ea"/>
                <a:cs typeface="+mn-cs"/>
              </a:rPr>
              <a:t>FIRST</a:t>
            </a:r>
            <a:r>
              <a:rPr lang="en-US" sz="1000" kern="1200" baseline="0" dirty="0" smtClean="0">
                <a:solidFill>
                  <a:schemeClr val="tx1"/>
                </a:solidFill>
                <a:latin typeface="+mn-lt"/>
                <a:ea typeface="+mn-ea"/>
                <a:cs typeface="+mn-cs"/>
              </a:rPr>
              <a:t> Wimba Training Series</a:t>
            </a:r>
            <a:endParaRPr lang="en-US" sz="1000" dirty="0"/>
          </a:p>
        </p:txBody>
      </p:sp>
      <p:sp>
        <p:nvSpPr>
          <p:cNvPr id="9" name="TextBox 8"/>
          <p:cNvSpPr txBox="1"/>
          <p:nvPr userDrawn="1"/>
        </p:nvSpPr>
        <p:spPr>
          <a:xfrm>
            <a:off x="6324600" y="6477000"/>
            <a:ext cx="2362200" cy="246221"/>
          </a:xfrm>
          <a:prstGeom prst="rect">
            <a:avLst/>
          </a:prstGeom>
          <a:noFill/>
        </p:spPr>
        <p:txBody>
          <a:bodyPr wrap="square" rtlCol="0">
            <a:spAutoFit/>
          </a:bodyPr>
          <a:lstStyle/>
          <a:p>
            <a:pPr algn="r"/>
            <a:fld id="{F646525C-9CD7-426B-9BF2-E14ECEF24486}" type="slidenum">
              <a:rPr lang="en-US" sz="1000" smtClean="0"/>
              <a:pPr algn="r"/>
              <a:t>‹#›</a:t>
            </a:fld>
            <a:endParaRPr lang="en-US" sz="10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E5CA20-24D2-40BC-9B8D-EE985C672280}" type="datetime1">
              <a:rPr lang="en-US" smtClean="0"/>
              <a:pPr/>
              <a:t>5/18/2010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B52544E-8955-4CCD-B4A7-FBEE1A18C428}" type="slidenum">
              <a:rPr lang="en-US" smtClean="0"/>
              <a:pPr/>
              <a:t>‹#›</a:t>
            </a:fld>
            <a:endParaRPr lang="en-US" dirty="0"/>
          </a:p>
        </p:txBody>
      </p:sp>
      <p:sp>
        <p:nvSpPr>
          <p:cNvPr id="7" name="TextBox 6"/>
          <p:cNvSpPr txBox="1"/>
          <p:nvPr userDrawn="1"/>
        </p:nvSpPr>
        <p:spPr>
          <a:xfrm>
            <a:off x="6553200" y="152400"/>
            <a:ext cx="2286000" cy="246221"/>
          </a:xfrm>
          <a:prstGeom prst="rect">
            <a:avLst/>
          </a:prstGeom>
          <a:noFill/>
        </p:spPr>
        <p:txBody>
          <a:bodyPr wrap="square" rtlCol="0">
            <a:spAutoFit/>
          </a:bodyPr>
          <a:lstStyle/>
          <a:p>
            <a:pPr algn="r"/>
            <a:r>
              <a:rPr lang="en-US" sz="1000" kern="1200" dirty="0" smtClean="0">
                <a:solidFill>
                  <a:schemeClr val="tx1"/>
                </a:solidFill>
                <a:latin typeface="+mn-lt"/>
                <a:ea typeface="+mn-ea"/>
                <a:cs typeface="+mn-cs"/>
              </a:rPr>
              <a:t>GeorgiaFIRST</a:t>
            </a:r>
            <a:r>
              <a:rPr lang="en-US" sz="1000" kern="1200" baseline="0" dirty="0" smtClean="0">
                <a:solidFill>
                  <a:schemeClr val="tx1"/>
                </a:solidFill>
                <a:latin typeface="+mn-lt"/>
                <a:ea typeface="+mn-ea"/>
                <a:cs typeface="+mn-cs"/>
              </a:rPr>
              <a:t> Wimba Training Series</a:t>
            </a:r>
            <a:endParaRPr lang="en-US" sz="1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60438"/>
          </a:xfrm>
        </p:spPr>
        <p:txBody>
          <a:bodyPr/>
          <a:lstStyle>
            <a:lvl1pPr>
              <a:defRPr>
                <a:solidFill>
                  <a:srgbClr val="000099"/>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a:xfrm>
            <a:off x="6553200" y="6477000"/>
            <a:ext cx="2133600" cy="244475"/>
          </a:xfrm>
        </p:spPr>
        <p:txBody>
          <a:bodyPr/>
          <a:lstStyle/>
          <a:p>
            <a:fld id="{CB52544E-8955-4CCD-B4A7-FBEE1A18C428}" type="slidenum">
              <a:rPr lang="en-US" smtClean="0"/>
              <a:pPr/>
              <a:t>‹#›</a:t>
            </a:fld>
            <a:endParaRPr lang="en-US" dirty="0"/>
          </a:p>
        </p:txBody>
      </p:sp>
      <p:cxnSp>
        <p:nvCxnSpPr>
          <p:cNvPr id="9" name="Straight Connector 8"/>
          <p:cNvCxnSpPr/>
          <p:nvPr userDrawn="1"/>
        </p:nvCxnSpPr>
        <p:spPr>
          <a:xfrm>
            <a:off x="416170" y="1371600"/>
            <a:ext cx="8305800" cy="0"/>
          </a:xfrm>
          <a:prstGeom prst="line">
            <a:avLst/>
          </a:prstGeom>
          <a:ln w="25400">
            <a:solidFill>
              <a:srgbClr val="000099"/>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2" cstate="print"/>
          <a:srcRect/>
          <a:stretch>
            <a:fillRect/>
          </a:stretch>
        </p:blipFill>
        <p:spPr bwMode="auto">
          <a:xfrm>
            <a:off x="152400" y="152400"/>
            <a:ext cx="1399873" cy="228600"/>
          </a:xfrm>
          <a:prstGeom prst="rect">
            <a:avLst/>
          </a:prstGeom>
          <a:noFill/>
          <a:ln w="9525">
            <a:noFill/>
            <a:miter lim="800000"/>
            <a:headEnd/>
            <a:tailEnd/>
          </a:ln>
        </p:spPr>
      </p:pic>
      <p:sp>
        <p:nvSpPr>
          <p:cNvPr id="12" name="TextBox 11"/>
          <p:cNvSpPr txBox="1"/>
          <p:nvPr userDrawn="1"/>
        </p:nvSpPr>
        <p:spPr>
          <a:xfrm>
            <a:off x="152400" y="6477000"/>
            <a:ext cx="6629400" cy="246221"/>
          </a:xfrm>
          <a:prstGeom prst="rect">
            <a:avLst/>
          </a:prstGeom>
          <a:noFill/>
        </p:spPr>
        <p:txBody>
          <a:bodyPr wrap="square" rtlCol="0">
            <a:spAutoFit/>
          </a:bodyPr>
          <a:lstStyle/>
          <a:p>
            <a:r>
              <a:rPr lang="en-US" sz="1000" kern="1200" dirty="0" smtClean="0">
                <a:solidFill>
                  <a:schemeClr val="tx1"/>
                </a:solidFill>
                <a:latin typeface="+mn-lt"/>
                <a:ea typeface="+mn-ea"/>
                <a:cs typeface="+mn-cs"/>
              </a:rPr>
              <a:t>© 2010 Board of Regents of the University System of Georgia.  All Rights Reserved.</a:t>
            </a:r>
            <a:endParaRPr lang="en-US" sz="1000" dirty="0"/>
          </a:p>
        </p:txBody>
      </p:sp>
      <p:sp>
        <p:nvSpPr>
          <p:cNvPr id="13" name="TextBox 12"/>
          <p:cNvSpPr txBox="1"/>
          <p:nvPr userDrawn="1"/>
        </p:nvSpPr>
        <p:spPr>
          <a:xfrm>
            <a:off x="6553200" y="152400"/>
            <a:ext cx="2286000" cy="246221"/>
          </a:xfrm>
          <a:prstGeom prst="rect">
            <a:avLst/>
          </a:prstGeom>
          <a:noFill/>
        </p:spPr>
        <p:txBody>
          <a:bodyPr wrap="square" rtlCol="0">
            <a:spAutoFit/>
          </a:bodyPr>
          <a:lstStyle/>
          <a:p>
            <a:pPr algn="r"/>
            <a:r>
              <a:rPr lang="en-US" sz="1000" kern="1200" dirty="0" smtClean="0">
                <a:solidFill>
                  <a:schemeClr val="tx1"/>
                </a:solidFill>
                <a:latin typeface="+mn-lt"/>
                <a:ea typeface="+mn-ea"/>
                <a:cs typeface="+mn-cs"/>
              </a:rPr>
              <a:t>Georgia</a:t>
            </a:r>
            <a:r>
              <a:rPr lang="en-US" sz="1000" i="1" kern="1200" dirty="0" smtClean="0">
                <a:solidFill>
                  <a:schemeClr val="tx1"/>
                </a:solidFill>
                <a:latin typeface="+mn-lt"/>
                <a:ea typeface="+mn-ea"/>
                <a:cs typeface="+mn-cs"/>
              </a:rPr>
              <a:t>FIRST</a:t>
            </a:r>
            <a:r>
              <a:rPr lang="en-US" sz="1000" kern="1200" baseline="0" dirty="0" smtClean="0">
                <a:solidFill>
                  <a:schemeClr val="tx1"/>
                </a:solidFill>
                <a:latin typeface="+mn-lt"/>
                <a:ea typeface="+mn-ea"/>
                <a:cs typeface="+mn-cs"/>
              </a:rPr>
              <a:t> Wimba Training Series</a:t>
            </a:r>
            <a:endParaRPr lang="en-US" sz="10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lstStyle>
            <a:lvl1pPr>
              <a:defRPr>
                <a:solidFill>
                  <a:srgbClr val="000099"/>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a:xfrm>
            <a:off x="6553200" y="6477000"/>
            <a:ext cx="2133600" cy="244475"/>
          </a:xfrm>
        </p:spPr>
        <p:txBody>
          <a:bodyPr/>
          <a:lstStyle/>
          <a:p>
            <a:fld id="{CB52544E-8955-4CCD-B4A7-FBEE1A18C428}" type="slidenum">
              <a:rPr lang="en-US" smtClean="0"/>
              <a:pPr/>
              <a:t>‹#›</a:t>
            </a:fld>
            <a:endParaRPr lang="en-US" dirty="0"/>
          </a:p>
        </p:txBody>
      </p:sp>
      <p:cxnSp>
        <p:nvCxnSpPr>
          <p:cNvPr id="10" name="Straight Connector 9"/>
          <p:cNvCxnSpPr/>
          <p:nvPr userDrawn="1"/>
        </p:nvCxnSpPr>
        <p:spPr>
          <a:xfrm>
            <a:off x="416170" y="1371600"/>
            <a:ext cx="8305800" cy="0"/>
          </a:xfrm>
          <a:prstGeom prst="line">
            <a:avLst/>
          </a:prstGeom>
          <a:ln w="25400">
            <a:solidFill>
              <a:srgbClr val="000099"/>
            </a:solidFill>
          </a:ln>
        </p:spPr>
        <p:style>
          <a:lnRef idx="1">
            <a:schemeClr val="accent1"/>
          </a:lnRef>
          <a:fillRef idx="0">
            <a:schemeClr val="accent1"/>
          </a:fillRef>
          <a:effectRef idx="0">
            <a:schemeClr val="accent1"/>
          </a:effectRef>
          <a:fontRef idx="minor">
            <a:schemeClr val="tx1"/>
          </a:fontRef>
        </p:style>
      </p:cxnSp>
      <p:pic>
        <p:nvPicPr>
          <p:cNvPr id="12" name="Picture 11"/>
          <p:cNvPicPr/>
          <p:nvPr userDrawn="1"/>
        </p:nvPicPr>
        <p:blipFill>
          <a:blip r:embed="rId2" cstate="print"/>
          <a:srcRect/>
          <a:stretch>
            <a:fillRect/>
          </a:stretch>
        </p:blipFill>
        <p:spPr bwMode="auto">
          <a:xfrm>
            <a:off x="152400" y="152400"/>
            <a:ext cx="1295400" cy="228600"/>
          </a:xfrm>
          <a:prstGeom prst="rect">
            <a:avLst/>
          </a:prstGeom>
          <a:noFill/>
          <a:ln w="9525">
            <a:noFill/>
            <a:miter lim="800000"/>
            <a:headEnd/>
            <a:tailEnd/>
          </a:ln>
        </p:spPr>
      </p:pic>
      <p:sp>
        <p:nvSpPr>
          <p:cNvPr id="13" name="TextBox 12"/>
          <p:cNvSpPr txBox="1"/>
          <p:nvPr userDrawn="1"/>
        </p:nvSpPr>
        <p:spPr>
          <a:xfrm>
            <a:off x="152400" y="6477000"/>
            <a:ext cx="6629400" cy="246221"/>
          </a:xfrm>
          <a:prstGeom prst="rect">
            <a:avLst/>
          </a:prstGeom>
          <a:noFill/>
        </p:spPr>
        <p:txBody>
          <a:bodyPr wrap="square" rtlCol="0">
            <a:spAutoFit/>
          </a:bodyPr>
          <a:lstStyle/>
          <a:p>
            <a:r>
              <a:rPr lang="en-US" sz="1000" kern="1200" dirty="0" smtClean="0">
                <a:solidFill>
                  <a:schemeClr val="tx1"/>
                </a:solidFill>
                <a:latin typeface="+mn-lt"/>
                <a:ea typeface="+mn-ea"/>
                <a:cs typeface="+mn-cs"/>
              </a:rPr>
              <a:t>© 2010 Board of Regents of the University System of Georgia.  All Rights Reserved.</a:t>
            </a:r>
            <a:endParaRPr lang="en-US" sz="1000" dirty="0"/>
          </a:p>
        </p:txBody>
      </p:sp>
      <p:sp>
        <p:nvSpPr>
          <p:cNvPr id="14" name="TextBox 13"/>
          <p:cNvSpPr txBox="1"/>
          <p:nvPr userDrawn="1"/>
        </p:nvSpPr>
        <p:spPr>
          <a:xfrm>
            <a:off x="6553200" y="152400"/>
            <a:ext cx="2286000" cy="246221"/>
          </a:xfrm>
          <a:prstGeom prst="rect">
            <a:avLst/>
          </a:prstGeom>
          <a:noFill/>
        </p:spPr>
        <p:txBody>
          <a:bodyPr wrap="square" rtlCol="0">
            <a:spAutoFit/>
          </a:bodyPr>
          <a:lstStyle/>
          <a:p>
            <a:pPr algn="r"/>
            <a:r>
              <a:rPr lang="en-US" sz="1000" kern="1200" dirty="0" smtClean="0">
                <a:solidFill>
                  <a:schemeClr val="tx1"/>
                </a:solidFill>
                <a:latin typeface="+mn-lt"/>
                <a:ea typeface="+mn-ea"/>
                <a:cs typeface="+mn-cs"/>
              </a:rPr>
              <a:t>Georgia</a:t>
            </a:r>
            <a:r>
              <a:rPr lang="en-US" sz="1000" i="1" kern="1200" dirty="0" smtClean="0">
                <a:solidFill>
                  <a:schemeClr val="tx1"/>
                </a:solidFill>
                <a:latin typeface="+mn-lt"/>
                <a:ea typeface="+mn-ea"/>
                <a:cs typeface="+mn-cs"/>
              </a:rPr>
              <a:t>FIRST</a:t>
            </a:r>
            <a:r>
              <a:rPr lang="en-US" sz="1000" kern="1200" baseline="0" dirty="0" smtClean="0">
                <a:solidFill>
                  <a:schemeClr val="tx1"/>
                </a:solidFill>
                <a:latin typeface="+mn-lt"/>
                <a:ea typeface="+mn-ea"/>
                <a:cs typeface="+mn-cs"/>
              </a:rPr>
              <a:t> Wimba Training Series</a:t>
            </a:r>
            <a:endParaRPr lang="en-US" sz="10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60438"/>
          </a:xfrm>
        </p:spPr>
        <p:txBody>
          <a:bodyPr/>
          <a:lstStyle>
            <a:lvl1pPr>
              <a:defRPr>
                <a:solidFill>
                  <a:srgbClr val="000099"/>
                </a:solidFill>
              </a:defRPr>
            </a:lvl1pPr>
          </a:lstStyle>
          <a:p>
            <a:r>
              <a:rPr lang="en-US" dirty="0" smtClean="0"/>
              <a:t>Click to edit Master title style</a:t>
            </a:r>
            <a:endParaRPr lang="en-US" dirty="0"/>
          </a:p>
        </p:txBody>
      </p:sp>
      <p:sp>
        <p:nvSpPr>
          <p:cNvPr id="5" name="Slide Number Placeholder 4"/>
          <p:cNvSpPr>
            <a:spLocks noGrp="1"/>
          </p:cNvSpPr>
          <p:nvPr>
            <p:ph type="sldNum" sz="quarter" idx="12"/>
          </p:nvPr>
        </p:nvSpPr>
        <p:spPr>
          <a:xfrm>
            <a:off x="6553200" y="6477000"/>
            <a:ext cx="2133600" cy="244475"/>
          </a:xfrm>
        </p:spPr>
        <p:txBody>
          <a:bodyPr/>
          <a:lstStyle/>
          <a:p>
            <a:fld id="{CB52544E-8955-4CCD-B4A7-FBEE1A18C428}" type="slidenum">
              <a:rPr lang="en-US" smtClean="0"/>
              <a:pPr/>
              <a:t>‹#›</a:t>
            </a:fld>
            <a:endParaRPr lang="en-US" dirty="0"/>
          </a:p>
        </p:txBody>
      </p:sp>
      <p:cxnSp>
        <p:nvCxnSpPr>
          <p:cNvPr id="7" name="Straight Connector 6"/>
          <p:cNvCxnSpPr/>
          <p:nvPr userDrawn="1"/>
        </p:nvCxnSpPr>
        <p:spPr>
          <a:xfrm>
            <a:off x="416170" y="1371600"/>
            <a:ext cx="8305800" cy="0"/>
          </a:xfrm>
          <a:prstGeom prst="line">
            <a:avLst/>
          </a:prstGeom>
          <a:ln w="25400">
            <a:solidFill>
              <a:srgbClr val="000099"/>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srcRect/>
          <a:stretch>
            <a:fillRect/>
          </a:stretch>
        </p:blipFill>
        <p:spPr bwMode="auto">
          <a:xfrm>
            <a:off x="152400" y="152400"/>
            <a:ext cx="1399873" cy="228600"/>
          </a:xfrm>
          <a:prstGeom prst="rect">
            <a:avLst/>
          </a:prstGeom>
          <a:noFill/>
          <a:ln w="9525">
            <a:noFill/>
            <a:miter lim="800000"/>
            <a:headEnd/>
            <a:tailEnd/>
          </a:ln>
        </p:spPr>
      </p:pic>
      <p:sp>
        <p:nvSpPr>
          <p:cNvPr id="10" name="TextBox 9"/>
          <p:cNvSpPr txBox="1"/>
          <p:nvPr userDrawn="1"/>
        </p:nvSpPr>
        <p:spPr>
          <a:xfrm>
            <a:off x="152400" y="6477000"/>
            <a:ext cx="6629400" cy="246221"/>
          </a:xfrm>
          <a:prstGeom prst="rect">
            <a:avLst/>
          </a:prstGeom>
          <a:noFill/>
        </p:spPr>
        <p:txBody>
          <a:bodyPr wrap="square" rtlCol="0">
            <a:spAutoFit/>
          </a:bodyPr>
          <a:lstStyle/>
          <a:p>
            <a:r>
              <a:rPr lang="en-US" sz="1000" kern="1200" dirty="0" smtClean="0">
                <a:solidFill>
                  <a:schemeClr val="tx1"/>
                </a:solidFill>
                <a:latin typeface="+mn-lt"/>
                <a:ea typeface="+mn-ea"/>
                <a:cs typeface="+mn-cs"/>
              </a:rPr>
              <a:t>© 2010 Board of Regents of the University System of Georgia.  All Rights Reserved.</a:t>
            </a:r>
            <a:endParaRPr lang="en-US" sz="1000" dirty="0"/>
          </a:p>
        </p:txBody>
      </p:sp>
      <p:sp>
        <p:nvSpPr>
          <p:cNvPr id="11" name="TextBox 10"/>
          <p:cNvSpPr txBox="1"/>
          <p:nvPr userDrawn="1"/>
        </p:nvSpPr>
        <p:spPr>
          <a:xfrm>
            <a:off x="6553200" y="152400"/>
            <a:ext cx="2286000" cy="246221"/>
          </a:xfrm>
          <a:prstGeom prst="rect">
            <a:avLst/>
          </a:prstGeom>
          <a:noFill/>
        </p:spPr>
        <p:txBody>
          <a:bodyPr wrap="square" rtlCol="0">
            <a:spAutoFit/>
          </a:bodyPr>
          <a:lstStyle/>
          <a:p>
            <a:pPr algn="r"/>
            <a:r>
              <a:rPr lang="en-US" sz="1000" kern="1200" dirty="0" smtClean="0">
                <a:solidFill>
                  <a:schemeClr val="tx1"/>
                </a:solidFill>
                <a:latin typeface="+mn-lt"/>
                <a:ea typeface="+mn-ea"/>
                <a:cs typeface="+mn-cs"/>
              </a:rPr>
              <a:t>Georgia</a:t>
            </a:r>
            <a:r>
              <a:rPr lang="en-US" sz="1000" i="1" kern="1200" dirty="0" smtClean="0">
                <a:solidFill>
                  <a:schemeClr val="tx1"/>
                </a:solidFill>
                <a:latin typeface="+mn-lt"/>
                <a:ea typeface="+mn-ea"/>
                <a:cs typeface="+mn-cs"/>
              </a:rPr>
              <a:t>FIRST</a:t>
            </a:r>
            <a:r>
              <a:rPr lang="en-US" sz="1000" kern="1200" baseline="0" dirty="0" smtClean="0">
                <a:solidFill>
                  <a:schemeClr val="tx1"/>
                </a:solidFill>
                <a:latin typeface="+mn-lt"/>
                <a:ea typeface="+mn-ea"/>
                <a:cs typeface="+mn-cs"/>
              </a:rPr>
              <a:t> Wimba Training Series</a:t>
            </a:r>
            <a:endParaRPr lang="en-US" sz="10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53200" y="6477000"/>
            <a:ext cx="2133600" cy="244475"/>
          </a:xfrm>
        </p:spPr>
        <p:txBody>
          <a:bodyPr/>
          <a:lstStyle/>
          <a:p>
            <a:fld id="{CB52544E-8955-4CCD-B4A7-FBEE1A18C428}" type="slidenum">
              <a:rPr lang="en-US" smtClean="0"/>
              <a:pPr/>
              <a:t>‹#›</a:t>
            </a:fld>
            <a:endParaRPr lang="en-US" dirty="0"/>
          </a:p>
        </p:txBody>
      </p:sp>
      <p:pic>
        <p:nvPicPr>
          <p:cNvPr id="7" name="Picture 6"/>
          <p:cNvPicPr>
            <a:picLocks noChangeAspect="1"/>
          </p:cNvPicPr>
          <p:nvPr userDrawn="1"/>
        </p:nvPicPr>
        <p:blipFill>
          <a:blip r:embed="rId2" cstate="print"/>
          <a:srcRect/>
          <a:stretch>
            <a:fillRect/>
          </a:stretch>
        </p:blipFill>
        <p:spPr bwMode="auto">
          <a:xfrm>
            <a:off x="152400" y="152400"/>
            <a:ext cx="1399873" cy="228600"/>
          </a:xfrm>
          <a:prstGeom prst="rect">
            <a:avLst/>
          </a:prstGeom>
          <a:noFill/>
          <a:ln w="9525">
            <a:noFill/>
            <a:miter lim="800000"/>
            <a:headEnd/>
            <a:tailEnd/>
          </a:ln>
        </p:spPr>
      </p:pic>
      <p:sp>
        <p:nvSpPr>
          <p:cNvPr id="8" name="TextBox 7"/>
          <p:cNvSpPr txBox="1"/>
          <p:nvPr userDrawn="1"/>
        </p:nvSpPr>
        <p:spPr>
          <a:xfrm>
            <a:off x="152400" y="6477000"/>
            <a:ext cx="6629400" cy="246221"/>
          </a:xfrm>
          <a:prstGeom prst="rect">
            <a:avLst/>
          </a:prstGeom>
          <a:noFill/>
        </p:spPr>
        <p:txBody>
          <a:bodyPr wrap="square" rtlCol="0">
            <a:spAutoFit/>
          </a:bodyPr>
          <a:lstStyle/>
          <a:p>
            <a:r>
              <a:rPr lang="en-US" sz="1000" kern="1200" dirty="0" smtClean="0">
                <a:solidFill>
                  <a:schemeClr val="tx1"/>
                </a:solidFill>
                <a:latin typeface="+mn-lt"/>
                <a:ea typeface="+mn-ea"/>
                <a:cs typeface="+mn-cs"/>
              </a:rPr>
              <a:t>© 2010 Board of Regents of the University System of Georgia.  All Rights Reserved.</a:t>
            </a:r>
            <a:endParaRPr lang="en-US" sz="1000" dirty="0"/>
          </a:p>
        </p:txBody>
      </p:sp>
      <p:sp>
        <p:nvSpPr>
          <p:cNvPr id="9" name="TextBox 8"/>
          <p:cNvSpPr txBox="1"/>
          <p:nvPr userDrawn="1"/>
        </p:nvSpPr>
        <p:spPr>
          <a:xfrm>
            <a:off x="6553200" y="152400"/>
            <a:ext cx="2286000" cy="246221"/>
          </a:xfrm>
          <a:prstGeom prst="rect">
            <a:avLst/>
          </a:prstGeom>
          <a:noFill/>
        </p:spPr>
        <p:txBody>
          <a:bodyPr wrap="square" rtlCol="0">
            <a:spAutoFit/>
          </a:bodyPr>
          <a:lstStyle/>
          <a:p>
            <a:pPr algn="r"/>
            <a:r>
              <a:rPr lang="en-US" sz="1000" kern="1200" dirty="0" smtClean="0">
                <a:solidFill>
                  <a:schemeClr val="tx1"/>
                </a:solidFill>
                <a:latin typeface="+mn-lt"/>
                <a:ea typeface="+mn-ea"/>
                <a:cs typeface="+mn-cs"/>
              </a:rPr>
              <a:t>Georgia</a:t>
            </a:r>
            <a:r>
              <a:rPr lang="en-US" sz="1000" i="1" kern="1200" dirty="0" smtClean="0">
                <a:solidFill>
                  <a:schemeClr val="tx1"/>
                </a:solidFill>
                <a:latin typeface="+mn-lt"/>
                <a:ea typeface="+mn-ea"/>
                <a:cs typeface="+mn-cs"/>
              </a:rPr>
              <a:t>FIRST</a:t>
            </a:r>
            <a:r>
              <a:rPr lang="en-US" sz="1000" kern="1200" baseline="0" dirty="0" smtClean="0">
                <a:solidFill>
                  <a:schemeClr val="tx1"/>
                </a:solidFill>
                <a:latin typeface="+mn-lt"/>
                <a:ea typeface="+mn-ea"/>
                <a:cs typeface="+mn-cs"/>
              </a:rPr>
              <a:t> Wimba Training Series</a:t>
            </a:r>
            <a:endParaRPr lang="en-US" sz="10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189918-56CB-4B1C-806A-08DE747AD87C}" type="datetime1">
              <a:rPr lang="en-US" smtClean="0"/>
              <a:pPr/>
              <a:t>5/18/2010</a:t>
            </a:fld>
            <a:endParaRPr lang="en-US" dirty="0"/>
          </a:p>
        </p:txBody>
      </p:sp>
      <p:sp>
        <p:nvSpPr>
          <p:cNvPr id="6" name="Footer Placeholder 5"/>
          <p:cNvSpPr>
            <a:spLocks noGrp="1"/>
          </p:cNvSpPr>
          <p:nvPr>
            <p:ph type="ftr" sz="quarter" idx="11"/>
          </p:nvPr>
        </p:nvSpPr>
        <p:spPr/>
        <p:txBody>
          <a:bodyPr/>
          <a:lstStyle/>
          <a:p>
            <a:endParaRPr lang="en-US" dirty="0" smtClean="0"/>
          </a:p>
        </p:txBody>
      </p:sp>
      <p:sp>
        <p:nvSpPr>
          <p:cNvPr id="7" name="Slide Number Placeholder 6"/>
          <p:cNvSpPr>
            <a:spLocks noGrp="1"/>
          </p:cNvSpPr>
          <p:nvPr>
            <p:ph type="sldNum" sz="quarter" idx="12"/>
          </p:nvPr>
        </p:nvSpPr>
        <p:spPr/>
        <p:txBody>
          <a:bodyPr/>
          <a:lstStyle/>
          <a:p>
            <a:fld id="{CB52544E-8955-4CCD-B4A7-FBEE1A18C42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37C4A9-DAF4-481D-955C-8EF6358E415C}" type="datetime1">
              <a:rPr lang="en-US" smtClean="0"/>
              <a:pPr/>
              <a:t>5/18/2010</a:t>
            </a:fld>
            <a:endParaRPr lang="en-US" dirty="0"/>
          </a:p>
        </p:txBody>
      </p:sp>
      <p:sp>
        <p:nvSpPr>
          <p:cNvPr id="6" name="Footer Placeholder 5"/>
          <p:cNvSpPr>
            <a:spLocks noGrp="1"/>
          </p:cNvSpPr>
          <p:nvPr>
            <p:ph type="ftr" sz="quarter" idx="11"/>
          </p:nvPr>
        </p:nvSpPr>
        <p:spPr/>
        <p:txBody>
          <a:bodyPr/>
          <a:lstStyle/>
          <a:p>
            <a:endParaRPr lang="en-US" dirty="0" smtClean="0"/>
          </a:p>
        </p:txBody>
      </p:sp>
      <p:sp>
        <p:nvSpPr>
          <p:cNvPr id="7" name="Slide Number Placeholder 6"/>
          <p:cNvSpPr>
            <a:spLocks noGrp="1"/>
          </p:cNvSpPr>
          <p:nvPr>
            <p:ph type="sldNum" sz="quarter" idx="12"/>
          </p:nvPr>
        </p:nvSpPr>
        <p:spPr/>
        <p:txBody>
          <a:bodyPr/>
          <a:lstStyle/>
          <a:p>
            <a:fld id="{CB52544E-8955-4CCD-B4A7-FBEE1A18C428}"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E3C7B3-E577-455F-BB81-1BF7C702337D}" type="datetime1">
              <a:rPr lang="en-US" smtClean="0"/>
              <a:pPr/>
              <a:t>5/18/2010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52544E-8955-4CCD-B4A7-FBEE1A18C42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ww.usg.edu/gafirst-fin/projects/v8/technical/"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Security 101</a:t>
            </a:r>
            <a:endParaRPr lang="en-US" dirty="0"/>
          </a:p>
        </p:txBody>
      </p:sp>
      <p:sp>
        <p:nvSpPr>
          <p:cNvPr id="3" name="Subtitle 2"/>
          <p:cNvSpPr>
            <a:spLocks noGrp="1"/>
          </p:cNvSpPr>
          <p:nvPr>
            <p:ph type="subTitle" idx="1"/>
          </p:nvPr>
        </p:nvSpPr>
        <p:spPr/>
        <p:txBody>
          <a:bodyPr/>
          <a:lstStyle/>
          <a:p>
            <a:r>
              <a:rPr lang="en-US" dirty="0" smtClean="0"/>
              <a:t>Georgia</a:t>
            </a:r>
            <a:r>
              <a:rPr lang="en-US" i="1" dirty="0" smtClean="0"/>
              <a:t>FIRST</a:t>
            </a:r>
            <a:r>
              <a:rPr lang="en-US" dirty="0" smtClean="0"/>
              <a:t> Wimba Training Series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Permission List</a:t>
            </a:r>
            <a:endParaRPr lang="en-US" dirty="0"/>
          </a:p>
        </p:txBody>
      </p:sp>
      <p:sp>
        <p:nvSpPr>
          <p:cNvPr id="3" name="Content Placeholder 2"/>
          <p:cNvSpPr>
            <a:spLocks noGrp="1"/>
          </p:cNvSpPr>
          <p:nvPr>
            <p:ph idx="1"/>
          </p:nvPr>
        </p:nvSpPr>
        <p:spPr/>
        <p:txBody>
          <a:bodyPr/>
          <a:lstStyle/>
          <a:p>
            <a:r>
              <a:rPr lang="en-US" dirty="0" smtClean="0"/>
              <a:t>Groups of authorizations assigned to roles</a:t>
            </a:r>
          </a:p>
          <a:p>
            <a:r>
              <a:rPr lang="en-US" dirty="0" smtClean="0"/>
              <a:t>Store sign-in times, page access, </a:t>
            </a:r>
            <a:r>
              <a:rPr lang="en-US" dirty="0" err="1" smtClean="0"/>
              <a:t>PeopleTool</a:t>
            </a:r>
            <a:r>
              <a:rPr lang="en-US" dirty="0" smtClean="0"/>
              <a:t> access, etc.</a:t>
            </a:r>
          </a:p>
          <a:p>
            <a:r>
              <a:rPr lang="en-US" dirty="0" smtClean="0"/>
              <a:t>May contain one or more types of permissions</a:t>
            </a:r>
          </a:p>
          <a:p>
            <a:r>
              <a:rPr lang="en-US" dirty="0" smtClean="0"/>
              <a:t>A user profile inherits most of its permissions through roles</a:t>
            </a:r>
          </a:p>
          <a:p>
            <a:pPr lvl="1"/>
            <a:r>
              <a:rPr lang="en-US" dirty="0" smtClean="0"/>
              <a:t>Apply some permission lists (process profile, row-level security) directly to user profile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ID</a:t>
            </a:r>
            <a:endParaRPr lang="en-US" dirty="0"/>
          </a:p>
        </p:txBody>
      </p:sp>
      <p:sp>
        <p:nvSpPr>
          <p:cNvPr id="3" name="Content Placeholder 2"/>
          <p:cNvSpPr>
            <a:spLocks noGrp="1"/>
          </p:cNvSpPr>
          <p:nvPr>
            <p:ph idx="1"/>
          </p:nvPr>
        </p:nvSpPr>
        <p:spPr/>
        <p:txBody>
          <a:bodyPr/>
          <a:lstStyle/>
          <a:p>
            <a:r>
              <a:rPr lang="en-US" dirty="0" smtClean="0"/>
              <a:t>User ID is what is entered in the sign-in dialog box</a:t>
            </a:r>
          </a:p>
          <a:p>
            <a:r>
              <a:rPr lang="en-US" dirty="0" smtClean="0"/>
              <a:t>Each PeopleSoft User needs a User ID and password</a:t>
            </a:r>
          </a:p>
          <a:p>
            <a:pPr lvl="1"/>
            <a:r>
              <a:rPr lang="en-US" dirty="0" smtClean="0"/>
              <a:t>Combination grants users access to system</a:t>
            </a:r>
          </a:p>
          <a:p>
            <a:r>
              <a:rPr lang="en-US" dirty="0" smtClean="0"/>
              <a:t>User ID is the key used to identify the User Profile definition</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Terminology</a:t>
            </a:r>
            <a:endParaRPr lang="en-US" dirty="0"/>
          </a:p>
        </p:txBody>
      </p:sp>
      <p:sp>
        <p:nvSpPr>
          <p:cNvPr id="5" name="Flowchart: Alternate Process 4"/>
          <p:cNvSpPr/>
          <p:nvPr/>
        </p:nvSpPr>
        <p:spPr>
          <a:xfrm>
            <a:off x="3657600" y="1600200"/>
            <a:ext cx="1752600" cy="9144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User Profile</a:t>
            </a:r>
            <a:endParaRPr lang="en-US" dirty="0"/>
          </a:p>
        </p:txBody>
      </p:sp>
      <p:sp>
        <p:nvSpPr>
          <p:cNvPr id="6" name="Flowchart: Alternate Process 5"/>
          <p:cNvSpPr/>
          <p:nvPr/>
        </p:nvSpPr>
        <p:spPr>
          <a:xfrm>
            <a:off x="762000" y="3200400"/>
            <a:ext cx="1143000" cy="762000"/>
          </a:xfrm>
          <a:prstGeom prst="flowChartAlternateProcess">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Role #1</a:t>
            </a:r>
            <a:endParaRPr lang="en-US" dirty="0"/>
          </a:p>
        </p:txBody>
      </p:sp>
      <p:sp>
        <p:nvSpPr>
          <p:cNvPr id="11" name="Flowchart: Alternate Process 10"/>
          <p:cNvSpPr/>
          <p:nvPr/>
        </p:nvSpPr>
        <p:spPr>
          <a:xfrm>
            <a:off x="2743200" y="3200400"/>
            <a:ext cx="1295400" cy="762000"/>
          </a:xfrm>
          <a:prstGeom prst="flowChartAlternateProcess">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Role #2</a:t>
            </a:r>
            <a:endParaRPr lang="en-US" dirty="0"/>
          </a:p>
        </p:txBody>
      </p:sp>
      <p:sp>
        <p:nvSpPr>
          <p:cNvPr id="12" name="Flowchart: Alternate Process 11"/>
          <p:cNvSpPr/>
          <p:nvPr/>
        </p:nvSpPr>
        <p:spPr>
          <a:xfrm>
            <a:off x="6705600" y="3200400"/>
            <a:ext cx="1905000" cy="762000"/>
          </a:xfrm>
          <a:prstGeom prst="flowChartAlternateProcess">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Permission List – Process Profile</a:t>
            </a:r>
            <a:endParaRPr lang="en-US" dirty="0"/>
          </a:p>
        </p:txBody>
      </p:sp>
      <p:sp>
        <p:nvSpPr>
          <p:cNvPr id="13" name="Flowchart: Alternate Process 12"/>
          <p:cNvSpPr/>
          <p:nvPr/>
        </p:nvSpPr>
        <p:spPr>
          <a:xfrm>
            <a:off x="685800" y="4572000"/>
            <a:ext cx="1295400" cy="685800"/>
          </a:xfrm>
          <a:prstGeom prst="flowChartAlternateProcess">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Permission List A</a:t>
            </a:r>
            <a:endParaRPr lang="en-US" dirty="0"/>
          </a:p>
        </p:txBody>
      </p:sp>
      <p:sp>
        <p:nvSpPr>
          <p:cNvPr id="16" name="Flowchart: Alternate Process 15"/>
          <p:cNvSpPr/>
          <p:nvPr/>
        </p:nvSpPr>
        <p:spPr>
          <a:xfrm>
            <a:off x="2743200" y="4572000"/>
            <a:ext cx="1295400" cy="685800"/>
          </a:xfrm>
          <a:prstGeom prst="flowChartAlternateProcess">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Permission List B</a:t>
            </a:r>
            <a:endParaRPr lang="en-US" dirty="0"/>
          </a:p>
        </p:txBody>
      </p:sp>
      <p:cxnSp>
        <p:nvCxnSpPr>
          <p:cNvPr id="18" name="Elbow Connector 17"/>
          <p:cNvCxnSpPr>
            <a:stCxn id="5" idx="2"/>
            <a:endCxn id="6" idx="0"/>
          </p:cNvCxnSpPr>
          <p:nvPr/>
        </p:nvCxnSpPr>
        <p:spPr>
          <a:xfrm rot="5400000">
            <a:off x="2590800" y="1257300"/>
            <a:ext cx="685800" cy="32004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Elbow Connector 19"/>
          <p:cNvCxnSpPr/>
          <p:nvPr/>
        </p:nvCxnSpPr>
        <p:spPr>
          <a:xfrm rot="5400000">
            <a:off x="1028700" y="4267200"/>
            <a:ext cx="609600" cy="158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Elbow Connector 23"/>
          <p:cNvCxnSpPr>
            <a:stCxn id="5" idx="2"/>
            <a:endCxn id="11" idx="0"/>
          </p:cNvCxnSpPr>
          <p:nvPr/>
        </p:nvCxnSpPr>
        <p:spPr>
          <a:xfrm rot="5400000">
            <a:off x="3619500" y="2286000"/>
            <a:ext cx="685800" cy="11430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5" idx="2"/>
            <a:endCxn id="12" idx="0"/>
          </p:cNvCxnSpPr>
          <p:nvPr/>
        </p:nvCxnSpPr>
        <p:spPr>
          <a:xfrm rot="16200000" flipH="1">
            <a:off x="5753100" y="1295400"/>
            <a:ext cx="685800" cy="31242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Elbow Connector 29"/>
          <p:cNvCxnSpPr/>
          <p:nvPr/>
        </p:nvCxnSpPr>
        <p:spPr>
          <a:xfrm rot="5400000">
            <a:off x="3086100" y="4267200"/>
            <a:ext cx="609600" cy="158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Rounded Rectangular Callout 30"/>
          <p:cNvSpPr/>
          <p:nvPr/>
        </p:nvSpPr>
        <p:spPr>
          <a:xfrm>
            <a:off x="1219200" y="1600200"/>
            <a:ext cx="1066800" cy="762000"/>
          </a:xfrm>
          <a:prstGeom prst="wedgeRoundRectCallout">
            <a:avLst>
              <a:gd name="adj1" fmla="val 176489"/>
              <a:gd name="adj2" fmla="val 7500"/>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Key = User ID</a:t>
            </a:r>
            <a:endParaRPr lang="en-US" dirty="0"/>
          </a:p>
        </p:txBody>
      </p:sp>
      <p:sp>
        <p:nvSpPr>
          <p:cNvPr id="35" name="Flowchart: Alternate Process 34"/>
          <p:cNvSpPr/>
          <p:nvPr/>
        </p:nvSpPr>
        <p:spPr>
          <a:xfrm>
            <a:off x="4648200" y="3200400"/>
            <a:ext cx="1295400" cy="762000"/>
          </a:xfrm>
          <a:prstGeom prst="flowChartAlternateProcess">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Role #3</a:t>
            </a:r>
            <a:endParaRPr lang="en-US" dirty="0"/>
          </a:p>
        </p:txBody>
      </p:sp>
      <p:sp>
        <p:nvSpPr>
          <p:cNvPr id="36" name="Flowchart: Alternate Process 35"/>
          <p:cNvSpPr/>
          <p:nvPr/>
        </p:nvSpPr>
        <p:spPr>
          <a:xfrm>
            <a:off x="4648200" y="4572000"/>
            <a:ext cx="1295400" cy="685800"/>
          </a:xfrm>
          <a:prstGeom prst="flowChartAlternateProcess">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Permission List C</a:t>
            </a:r>
            <a:endParaRPr lang="en-US" dirty="0"/>
          </a:p>
        </p:txBody>
      </p:sp>
      <p:cxnSp>
        <p:nvCxnSpPr>
          <p:cNvPr id="37" name="Elbow Connector 36"/>
          <p:cNvCxnSpPr/>
          <p:nvPr/>
        </p:nvCxnSpPr>
        <p:spPr>
          <a:xfrm rot="5400000">
            <a:off x="4991100" y="4267200"/>
            <a:ext cx="609600" cy="158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hape 38"/>
          <p:cNvCxnSpPr>
            <a:stCxn id="5" idx="2"/>
            <a:endCxn id="35" idx="0"/>
          </p:cNvCxnSpPr>
          <p:nvPr/>
        </p:nvCxnSpPr>
        <p:spPr>
          <a:xfrm rot="16200000" flipH="1">
            <a:off x="4572000" y="2476500"/>
            <a:ext cx="685800" cy="7620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Security Requirements – Sensitive Data</a:t>
            </a:r>
            <a:endParaRPr lang="en-US" dirty="0"/>
          </a:p>
        </p:txBody>
      </p:sp>
      <p:sp>
        <p:nvSpPr>
          <p:cNvPr id="3" name="Content Placeholder 2"/>
          <p:cNvSpPr>
            <a:spLocks noGrp="1"/>
          </p:cNvSpPr>
          <p:nvPr>
            <p:ph idx="1"/>
          </p:nvPr>
        </p:nvSpPr>
        <p:spPr/>
        <p:txBody>
          <a:bodyPr/>
          <a:lstStyle/>
          <a:p>
            <a:r>
              <a:rPr lang="en-US" dirty="0" smtClean="0"/>
              <a:t>To restrict who can view records with sensitive data, use the following roles:</a:t>
            </a:r>
          </a:p>
          <a:p>
            <a:pPr lvl="1"/>
            <a:r>
              <a:rPr lang="en-US" dirty="0" smtClean="0"/>
              <a:t>For all modules, except Budget Prep</a:t>
            </a:r>
          </a:p>
          <a:p>
            <a:pPr lvl="2"/>
            <a:r>
              <a:rPr lang="en-US" dirty="0" smtClean="0"/>
              <a:t>Role: BOR_QRY_SENSDATA</a:t>
            </a:r>
          </a:p>
          <a:p>
            <a:pPr lvl="1"/>
            <a:r>
              <a:rPr lang="en-US" dirty="0" smtClean="0"/>
              <a:t>For Budget Prep</a:t>
            </a:r>
          </a:p>
          <a:p>
            <a:pPr lvl="2"/>
            <a:r>
              <a:rPr lang="en-US" dirty="0" smtClean="0"/>
              <a:t>Role: BOR_PT_QRY_BUDPREP</a:t>
            </a:r>
          </a:p>
          <a:p>
            <a:pPr lvl="1"/>
            <a:r>
              <a:rPr lang="en-US" dirty="0" smtClean="0"/>
              <a:t>FUTURE ROLE for ADP views</a:t>
            </a:r>
          </a:p>
          <a:p>
            <a:pPr lvl="2"/>
            <a:r>
              <a:rPr lang="en-US" dirty="0" smtClean="0"/>
              <a:t>Role: BOR_PT_QRY_ADP_SENSDATA</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Requirements – Queries </a:t>
            </a:r>
            <a:endParaRPr lang="en-US" dirty="0"/>
          </a:p>
        </p:txBody>
      </p:sp>
      <p:sp>
        <p:nvSpPr>
          <p:cNvPr id="3" name="Content Placeholder 2"/>
          <p:cNvSpPr>
            <a:spLocks noGrp="1"/>
          </p:cNvSpPr>
          <p:nvPr>
            <p:ph idx="1"/>
          </p:nvPr>
        </p:nvSpPr>
        <p:spPr/>
        <p:txBody>
          <a:bodyPr>
            <a:normAutofit lnSpcReduction="10000"/>
          </a:bodyPr>
          <a:lstStyle/>
          <a:p>
            <a:r>
              <a:rPr lang="en-US" dirty="0" smtClean="0"/>
              <a:t>BOR_PT_QRY_ALLACCGRPS: role allows access to the records</a:t>
            </a:r>
          </a:p>
          <a:p>
            <a:pPr lvl="1"/>
            <a:r>
              <a:rPr lang="en-US" dirty="0" smtClean="0"/>
              <a:t>Anyone needing query access needs this role</a:t>
            </a:r>
          </a:p>
          <a:p>
            <a:r>
              <a:rPr lang="en-US" dirty="0" smtClean="0"/>
              <a:t>In addition, each user need query access will also need one of the following:</a:t>
            </a:r>
          </a:p>
          <a:p>
            <a:pPr lvl="1"/>
            <a:r>
              <a:rPr lang="en-US" dirty="0" smtClean="0"/>
              <a:t>Query Viewer</a:t>
            </a:r>
          </a:p>
          <a:p>
            <a:pPr lvl="1"/>
            <a:r>
              <a:rPr lang="en-US" dirty="0" smtClean="0"/>
              <a:t>Query Create Private</a:t>
            </a:r>
          </a:p>
          <a:p>
            <a:pPr lvl="1"/>
            <a:r>
              <a:rPr lang="en-US" dirty="0" smtClean="0"/>
              <a:t>Query Create Public</a:t>
            </a:r>
          </a:p>
          <a:p>
            <a:pPr lvl="1"/>
            <a:r>
              <a:rPr lang="en-US" dirty="0" smtClean="0"/>
              <a:t>Query Administrator</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Requirements – Queries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Query Viewer: </a:t>
            </a:r>
          </a:p>
          <a:p>
            <a:pPr lvl="1"/>
            <a:r>
              <a:rPr lang="en-US" dirty="0" smtClean="0"/>
              <a:t>Only allows a user to view prebuilt/public queries</a:t>
            </a:r>
          </a:p>
          <a:p>
            <a:r>
              <a:rPr lang="en-US" dirty="0" smtClean="0"/>
              <a:t>Query Create Private:</a:t>
            </a:r>
          </a:p>
          <a:p>
            <a:pPr lvl="1"/>
            <a:r>
              <a:rPr lang="en-US" dirty="0" smtClean="0"/>
              <a:t>Query Viewer permission, plus allows user to create private queries</a:t>
            </a:r>
          </a:p>
          <a:p>
            <a:r>
              <a:rPr lang="en-US" dirty="0" smtClean="0"/>
              <a:t>Query Create Public:</a:t>
            </a:r>
          </a:p>
          <a:p>
            <a:pPr lvl="1"/>
            <a:r>
              <a:rPr lang="en-US" dirty="0" smtClean="0"/>
              <a:t>Query Create Private permissions, plus allows a user to create private and public queries</a:t>
            </a:r>
          </a:p>
          <a:p>
            <a:r>
              <a:rPr lang="en-US" dirty="0" smtClean="0"/>
              <a:t>Query Administrator</a:t>
            </a:r>
          </a:p>
          <a:p>
            <a:pPr lvl="1"/>
            <a:r>
              <a:rPr lang="en-US" dirty="0" smtClean="0"/>
              <a:t>Query Create Public permissions, plus allows the user to monitor query performance and usage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Requirements – Reports </a:t>
            </a:r>
            <a:endParaRPr lang="en-US" dirty="0"/>
          </a:p>
        </p:txBody>
      </p:sp>
      <p:sp>
        <p:nvSpPr>
          <p:cNvPr id="3" name="Content Placeholder 2"/>
          <p:cNvSpPr>
            <a:spLocks noGrp="1"/>
          </p:cNvSpPr>
          <p:nvPr>
            <p:ph idx="1"/>
          </p:nvPr>
        </p:nvSpPr>
        <p:spPr/>
        <p:txBody>
          <a:bodyPr>
            <a:normAutofit lnSpcReduction="10000"/>
          </a:bodyPr>
          <a:lstStyle/>
          <a:p>
            <a:r>
              <a:rPr lang="en-US" dirty="0" smtClean="0"/>
              <a:t>BOR_FN_ADMIN_REPORTING: To run reports, users need this role, plus one of the following roles as well:</a:t>
            </a:r>
          </a:p>
          <a:p>
            <a:pPr lvl="1"/>
            <a:r>
              <a:rPr lang="en-US" dirty="0" err="1" smtClean="0"/>
              <a:t>ReportDistAdmin</a:t>
            </a:r>
            <a:r>
              <a:rPr lang="en-US" dirty="0" smtClean="0"/>
              <a:t> (Report Administrator)</a:t>
            </a:r>
          </a:p>
          <a:p>
            <a:pPr lvl="2"/>
            <a:r>
              <a:rPr lang="en-US" dirty="0" smtClean="0"/>
              <a:t>Maintains content of all reports and authorized to access all reports</a:t>
            </a:r>
          </a:p>
          <a:p>
            <a:pPr lvl="1"/>
            <a:r>
              <a:rPr lang="en-US" dirty="0" err="1" smtClean="0"/>
              <a:t>ReportSuperUser</a:t>
            </a:r>
            <a:r>
              <a:rPr lang="en-US" dirty="0" smtClean="0"/>
              <a:t> (Super User)</a:t>
            </a:r>
          </a:p>
          <a:p>
            <a:pPr lvl="2"/>
            <a:r>
              <a:rPr lang="en-US" dirty="0" smtClean="0"/>
              <a:t>Maintains content of only authorize reports</a:t>
            </a:r>
          </a:p>
          <a:p>
            <a:pPr lvl="1"/>
            <a:r>
              <a:rPr lang="en-US" dirty="0" smtClean="0"/>
              <a:t>BOR PeopleSoft User</a:t>
            </a:r>
          </a:p>
          <a:p>
            <a:pPr lvl="2"/>
            <a:r>
              <a:rPr lang="en-US" dirty="0" smtClean="0"/>
              <a:t>Assigned  to all User IDs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Creating User Accounts: Self Service</a:t>
            </a:r>
            <a:endParaRPr lang="en-US" dirty="0"/>
          </a:p>
        </p:txBody>
      </p:sp>
      <p:sp>
        <p:nvSpPr>
          <p:cNvPr id="3" name="Content Placeholder 2"/>
          <p:cNvSpPr>
            <a:spLocks noGrp="1"/>
          </p:cNvSpPr>
          <p:nvPr>
            <p:ph idx="1"/>
          </p:nvPr>
        </p:nvSpPr>
        <p:spPr/>
        <p:txBody>
          <a:bodyPr>
            <a:normAutofit lnSpcReduction="10000"/>
          </a:bodyPr>
          <a:lstStyle/>
          <a:p>
            <a:r>
              <a:rPr lang="en-US" dirty="0" smtClean="0"/>
              <a:t>PSFIN Self Service Portal</a:t>
            </a:r>
          </a:p>
          <a:p>
            <a:r>
              <a:rPr lang="en-US" dirty="0" smtClean="0"/>
              <a:t>Users need:</a:t>
            </a:r>
          </a:p>
          <a:p>
            <a:pPr lvl="1"/>
            <a:r>
              <a:rPr lang="en-US" dirty="0" smtClean="0"/>
              <a:t>Last four digits of SSN</a:t>
            </a:r>
          </a:p>
          <a:p>
            <a:pPr lvl="1"/>
            <a:r>
              <a:rPr lang="en-US" dirty="0" smtClean="0"/>
              <a:t>Birth date</a:t>
            </a:r>
          </a:p>
          <a:p>
            <a:pPr lvl="1"/>
            <a:r>
              <a:rPr lang="en-US" dirty="0" smtClean="0"/>
              <a:t>Zip Code</a:t>
            </a:r>
          </a:p>
          <a:p>
            <a:r>
              <a:rPr lang="en-US" dirty="0" smtClean="0"/>
              <a:t>Gives access to Financials with Expenses base access</a:t>
            </a:r>
          </a:p>
          <a:p>
            <a:r>
              <a:rPr lang="en-US" dirty="0" smtClean="0"/>
              <a:t>If user is going to be a core user, Security Admin will have to add the additional roles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Creating User Accounts: Sec Admin</a:t>
            </a:r>
            <a:endParaRPr lang="en-US" dirty="0"/>
          </a:p>
        </p:txBody>
      </p:sp>
      <p:sp>
        <p:nvSpPr>
          <p:cNvPr id="3" name="Content Placeholder 2"/>
          <p:cNvSpPr>
            <a:spLocks noGrp="1"/>
          </p:cNvSpPr>
          <p:nvPr>
            <p:ph idx="1"/>
          </p:nvPr>
        </p:nvSpPr>
        <p:spPr/>
        <p:txBody>
          <a:bodyPr/>
          <a:lstStyle/>
          <a:p>
            <a:r>
              <a:rPr lang="en-US" dirty="0" err="1" smtClean="0"/>
              <a:t>PeopleTools</a:t>
            </a:r>
            <a:r>
              <a:rPr lang="en-US" dirty="0" smtClean="0"/>
              <a:t> &gt; Security &gt; User Profiles &gt; Distributed User Profiles</a:t>
            </a:r>
          </a:p>
          <a:p>
            <a:r>
              <a:rPr lang="en-US" dirty="0" smtClean="0"/>
              <a:t>Can create new User Profile or use the Copy User Profile feature to duplicate a similar profile</a:t>
            </a:r>
          </a:p>
          <a:p>
            <a:pPr lvl="1"/>
            <a:r>
              <a:rPr lang="en-US" dirty="0" smtClean="0"/>
              <a:t>Copy a User Profile Business Process: SC.080.103</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User Accounts: Sec Admin</a:t>
            </a:r>
            <a:endParaRPr lang="en-US" dirty="0"/>
          </a:p>
        </p:txBody>
      </p:sp>
      <p:pic>
        <p:nvPicPr>
          <p:cNvPr id="4" name="Content Placeholder 3" descr="Create Acct_01.JPG"/>
          <p:cNvPicPr>
            <a:picLocks noGrp="1" noChangeAspect="1"/>
          </p:cNvPicPr>
          <p:nvPr>
            <p:ph idx="1"/>
          </p:nvPr>
        </p:nvPicPr>
        <p:blipFill>
          <a:blip r:embed="rId3" cstate="print"/>
          <a:stretch>
            <a:fillRect/>
          </a:stretch>
        </p:blipFill>
        <p:spPr>
          <a:xfrm>
            <a:off x="847725" y="1610519"/>
            <a:ext cx="7448550" cy="4505325"/>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Wimba Ground Rules</a:t>
            </a:r>
          </a:p>
          <a:p>
            <a:r>
              <a:rPr lang="en-US" dirty="0" smtClean="0"/>
              <a:t>Review Objectives</a:t>
            </a:r>
          </a:p>
          <a:p>
            <a:r>
              <a:rPr lang="en-US" dirty="0" smtClean="0"/>
              <a:t>Security Terminology</a:t>
            </a:r>
          </a:p>
          <a:p>
            <a:r>
              <a:rPr lang="en-US" dirty="0" smtClean="0"/>
              <a:t>Security Requirements for viewing certain types of data</a:t>
            </a:r>
          </a:p>
          <a:p>
            <a:r>
              <a:rPr lang="en-US" dirty="0" smtClean="0"/>
              <a:t>Creating &amp; Maintaining User Accounts</a:t>
            </a:r>
          </a:p>
          <a:p>
            <a:r>
              <a:rPr lang="en-US" dirty="0" smtClean="0"/>
              <a:t>Locating Security Information</a:t>
            </a:r>
          </a:p>
          <a:p>
            <a:r>
              <a:rPr lang="en-US" dirty="0" smtClean="0"/>
              <a:t>Commitment Control Security</a:t>
            </a:r>
          </a:p>
          <a:p>
            <a:r>
              <a:rPr lang="en-US" dirty="0" smtClean="0"/>
              <a:t>Q &amp; A</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User Accounts: Sec Admin</a:t>
            </a:r>
            <a:endParaRPr lang="en-US" dirty="0"/>
          </a:p>
        </p:txBody>
      </p:sp>
      <p:pic>
        <p:nvPicPr>
          <p:cNvPr id="4" name="Content Placeholder 3" descr="Create Acct_02.JPG"/>
          <p:cNvPicPr>
            <a:picLocks noGrp="1" noChangeAspect="1"/>
          </p:cNvPicPr>
          <p:nvPr>
            <p:ph idx="1"/>
          </p:nvPr>
        </p:nvPicPr>
        <p:blipFill>
          <a:blip r:embed="rId3" cstate="print"/>
          <a:stretch>
            <a:fillRect/>
          </a:stretch>
        </p:blipFill>
        <p:spPr>
          <a:xfrm>
            <a:off x="862012" y="1729581"/>
            <a:ext cx="7419975" cy="4267200"/>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User Accounts: Sec Admin</a:t>
            </a:r>
            <a:endParaRPr lang="en-US" dirty="0"/>
          </a:p>
        </p:txBody>
      </p:sp>
      <p:pic>
        <p:nvPicPr>
          <p:cNvPr id="4" name="Content Placeholder 3" descr="Create Acct_03.JPG"/>
          <p:cNvPicPr>
            <a:picLocks noGrp="1" noChangeAspect="1"/>
          </p:cNvPicPr>
          <p:nvPr>
            <p:ph idx="1"/>
          </p:nvPr>
        </p:nvPicPr>
        <p:blipFill>
          <a:blip r:embed="rId3" cstate="print"/>
          <a:stretch>
            <a:fillRect/>
          </a:stretch>
        </p:blipFill>
        <p:spPr>
          <a:xfrm>
            <a:off x="908567" y="1600200"/>
            <a:ext cx="7326866" cy="4525963"/>
          </a:xfr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Maintaining User Accounts</a:t>
            </a:r>
            <a:endParaRPr lang="en-US" dirty="0"/>
          </a:p>
        </p:txBody>
      </p:sp>
      <p:sp>
        <p:nvSpPr>
          <p:cNvPr id="3" name="Content Placeholder 2"/>
          <p:cNvSpPr>
            <a:spLocks noGrp="1"/>
          </p:cNvSpPr>
          <p:nvPr>
            <p:ph idx="1"/>
          </p:nvPr>
        </p:nvSpPr>
        <p:spPr/>
        <p:txBody>
          <a:bodyPr/>
          <a:lstStyle/>
          <a:p>
            <a:r>
              <a:rPr lang="en-US" dirty="0" smtClean="0"/>
              <a:t>Account Lockout</a:t>
            </a:r>
          </a:p>
          <a:p>
            <a:pPr lvl="1"/>
            <a:r>
              <a:rPr lang="en-US" dirty="0" smtClean="0"/>
              <a:t>If a user attempts to login more than five times unsuccessfully, the account will be locked</a:t>
            </a:r>
          </a:p>
          <a:p>
            <a:pPr lvl="1"/>
            <a:r>
              <a:rPr lang="en-US" dirty="0" err="1" smtClean="0"/>
              <a:t>PeopleTools</a:t>
            </a:r>
            <a:r>
              <a:rPr lang="en-US" dirty="0" smtClean="0"/>
              <a:t> &gt; Security &gt; User Profiles &gt; Distributed User Profiles</a:t>
            </a:r>
          </a:p>
          <a:p>
            <a:pPr lvl="1"/>
            <a:r>
              <a:rPr lang="en-US" dirty="0" smtClean="0"/>
              <a:t>Security Admin must deselect the “Account Lockout Out?” checkbox</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Maintaining User Accounts</a:t>
            </a:r>
            <a:endParaRPr lang="en-US" dirty="0"/>
          </a:p>
        </p:txBody>
      </p:sp>
      <p:pic>
        <p:nvPicPr>
          <p:cNvPr id="4" name="Content Placeholder 3" descr="Maintain Acct_01.JPG"/>
          <p:cNvPicPr>
            <a:picLocks noGrp="1" noChangeAspect="1"/>
          </p:cNvPicPr>
          <p:nvPr>
            <p:ph idx="1"/>
          </p:nvPr>
        </p:nvPicPr>
        <p:blipFill>
          <a:blip r:embed="rId3" cstate="print"/>
          <a:stretch>
            <a:fillRect/>
          </a:stretch>
        </p:blipFill>
        <p:spPr>
          <a:xfrm>
            <a:off x="862012" y="1634331"/>
            <a:ext cx="7419975" cy="4457700"/>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Maintaining User Accounts</a:t>
            </a:r>
            <a:endParaRPr lang="en-US" dirty="0"/>
          </a:p>
        </p:txBody>
      </p:sp>
      <p:sp>
        <p:nvSpPr>
          <p:cNvPr id="3" name="Content Placeholder 2"/>
          <p:cNvSpPr>
            <a:spLocks noGrp="1"/>
          </p:cNvSpPr>
          <p:nvPr>
            <p:ph idx="1"/>
          </p:nvPr>
        </p:nvSpPr>
        <p:spPr/>
        <p:txBody>
          <a:bodyPr/>
          <a:lstStyle/>
          <a:p>
            <a:r>
              <a:rPr lang="en-US" dirty="0" smtClean="0"/>
              <a:t>Expired Passwords</a:t>
            </a:r>
          </a:p>
          <a:p>
            <a:r>
              <a:rPr lang="en-US" dirty="0" err="1" smtClean="0"/>
              <a:t>PeopleTools</a:t>
            </a:r>
            <a:r>
              <a:rPr lang="en-US" dirty="0" smtClean="0"/>
              <a:t> &gt; Security &gt; User Profiles &gt; Distributed User Profiles</a:t>
            </a:r>
          </a:p>
          <a:p>
            <a:r>
              <a:rPr lang="en-US" dirty="0" smtClean="0"/>
              <a:t>Select the “Password Expired” checkbox to ensure the user to change their password upon initial login</a:t>
            </a:r>
          </a:p>
          <a:p>
            <a:pPr lvl="1"/>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Maintaining User Accounts</a:t>
            </a:r>
            <a:endParaRPr lang="en-US" dirty="0"/>
          </a:p>
        </p:txBody>
      </p:sp>
      <p:pic>
        <p:nvPicPr>
          <p:cNvPr id="4" name="Content Placeholder 3" descr="Create Acct_01.JPG"/>
          <p:cNvPicPr>
            <a:picLocks noGrp="1" noChangeAspect="1"/>
          </p:cNvPicPr>
          <p:nvPr>
            <p:ph idx="1"/>
          </p:nvPr>
        </p:nvPicPr>
        <p:blipFill>
          <a:blip r:embed="rId3" cstate="print"/>
          <a:stretch>
            <a:fillRect/>
          </a:stretch>
        </p:blipFill>
        <p:spPr>
          <a:xfrm>
            <a:off x="847725" y="1610519"/>
            <a:ext cx="7448550" cy="4505325"/>
          </a:xfr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Maintaining User Accounts</a:t>
            </a:r>
            <a:endParaRPr lang="en-US" dirty="0"/>
          </a:p>
        </p:txBody>
      </p:sp>
      <p:sp>
        <p:nvSpPr>
          <p:cNvPr id="3" name="Content Placeholder 2"/>
          <p:cNvSpPr>
            <a:spLocks noGrp="1"/>
          </p:cNvSpPr>
          <p:nvPr>
            <p:ph idx="1"/>
          </p:nvPr>
        </p:nvSpPr>
        <p:spPr/>
        <p:txBody>
          <a:bodyPr/>
          <a:lstStyle/>
          <a:p>
            <a:r>
              <a:rPr lang="en-US" dirty="0" smtClean="0"/>
              <a:t>Workflow Tab</a:t>
            </a:r>
          </a:p>
          <a:p>
            <a:pPr lvl="1"/>
            <a:r>
              <a:rPr lang="en-US" dirty="0" smtClean="0"/>
              <a:t>Used to assign an alternate user for an approver </a:t>
            </a:r>
          </a:p>
          <a:p>
            <a:pPr lvl="1"/>
            <a:r>
              <a:rPr lang="en-US" dirty="0" err="1" smtClean="0"/>
              <a:t>PeopleTools</a:t>
            </a:r>
            <a:r>
              <a:rPr lang="en-US" dirty="0" smtClean="0"/>
              <a:t> &gt; Security &gt; User Profiles &gt; Distributed User Profiles</a:t>
            </a:r>
          </a:p>
          <a:p>
            <a:pPr lvl="1"/>
            <a:r>
              <a:rPr lang="en-US" dirty="0" smtClean="0"/>
              <a:t>Workflow tab</a:t>
            </a:r>
          </a:p>
          <a:p>
            <a:r>
              <a:rPr lang="en-US" dirty="0" smtClean="0"/>
              <a:t>To query alternate users and expiration dates, query on PS_ROLEXLATOPR</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Maintaining User Accounts</a:t>
            </a:r>
            <a:endParaRPr lang="en-US" dirty="0"/>
          </a:p>
        </p:txBody>
      </p:sp>
      <p:pic>
        <p:nvPicPr>
          <p:cNvPr id="4" name="Content Placeholder 3" descr="Maintain Acct_02.JPG"/>
          <p:cNvPicPr>
            <a:picLocks noGrp="1" noChangeAspect="1"/>
          </p:cNvPicPr>
          <p:nvPr>
            <p:ph idx="1"/>
          </p:nvPr>
        </p:nvPicPr>
        <p:blipFill>
          <a:blip r:embed="rId3" cstate="print"/>
          <a:stretch>
            <a:fillRect/>
          </a:stretch>
        </p:blipFill>
        <p:spPr>
          <a:xfrm>
            <a:off x="895350" y="1777206"/>
            <a:ext cx="7353300" cy="4171950"/>
          </a:xfr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Multi-Campus Approver</a:t>
            </a:r>
            <a:endParaRPr lang="en-US" dirty="0"/>
          </a:p>
        </p:txBody>
      </p:sp>
      <p:sp>
        <p:nvSpPr>
          <p:cNvPr id="3" name="Content Placeholder 2"/>
          <p:cNvSpPr>
            <a:spLocks noGrp="1"/>
          </p:cNvSpPr>
          <p:nvPr>
            <p:ph idx="1"/>
          </p:nvPr>
        </p:nvSpPr>
        <p:spPr/>
        <p:txBody>
          <a:bodyPr/>
          <a:lstStyle/>
          <a:p>
            <a:r>
              <a:rPr lang="en-US" dirty="0" smtClean="0"/>
              <a:t>Adding a new User Profile for someone who is already an approver at a different institution</a:t>
            </a:r>
          </a:p>
          <a:p>
            <a:r>
              <a:rPr lang="en-US" dirty="0" smtClean="0"/>
              <a:t>System determines whether or not the user is already listed as an employee at another institution</a:t>
            </a:r>
          </a:p>
          <a:p>
            <a:r>
              <a:rPr lang="en-US" dirty="0" smtClean="0"/>
              <a:t>If user is employed at more than one campus &amp; is an approver at each institution, a second user ID must be created </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Multi-Campus Approver</a:t>
            </a:r>
            <a:endParaRPr lang="en-US" dirty="0"/>
          </a:p>
        </p:txBody>
      </p:sp>
      <p:sp>
        <p:nvSpPr>
          <p:cNvPr id="3" name="Content Placeholder 2"/>
          <p:cNvSpPr>
            <a:spLocks noGrp="1"/>
          </p:cNvSpPr>
          <p:nvPr>
            <p:ph idx="1"/>
          </p:nvPr>
        </p:nvSpPr>
        <p:spPr/>
        <p:txBody>
          <a:bodyPr/>
          <a:lstStyle/>
          <a:p>
            <a:r>
              <a:rPr lang="en-US" dirty="0" smtClean="0"/>
              <a:t>Adding User Profile for Multi-Campus Approvers</a:t>
            </a:r>
          </a:p>
          <a:p>
            <a:pPr lvl="1"/>
            <a:r>
              <a:rPr lang="en-US" dirty="0" smtClean="0"/>
              <a:t>Navigation: </a:t>
            </a:r>
            <a:r>
              <a:rPr lang="en-US" dirty="0" err="1" smtClean="0"/>
              <a:t>PeopleTools</a:t>
            </a:r>
            <a:r>
              <a:rPr lang="en-US" dirty="0" smtClean="0"/>
              <a:t> &gt; Security &gt; User Profiles &gt; Save Approver Profile</a:t>
            </a:r>
          </a:p>
          <a:p>
            <a:pPr lvl="1"/>
            <a:r>
              <a:rPr lang="en-US" dirty="0" smtClean="0"/>
              <a:t>Search for the User ID</a:t>
            </a:r>
          </a:p>
          <a:p>
            <a:r>
              <a:rPr lang="en-US" dirty="0" smtClean="0"/>
              <a:t>Business Process: SC.080.105</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Wimba Ground Rules</a:t>
            </a:r>
            <a:endParaRPr lang="en-US" dirty="0"/>
          </a:p>
        </p:txBody>
      </p:sp>
      <p:sp>
        <p:nvSpPr>
          <p:cNvPr id="3" name="Content Placeholder 2"/>
          <p:cNvSpPr>
            <a:spLocks noGrp="1"/>
          </p:cNvSpPr>
          <p:nvPr>
            <p:ph idx="1"/>
          </p:nvPr>
        </p:nvSpPr>
        <p:spPr/>
        <p:txBody>
          <a:bodyPr/>
          <a:lstStyle/>
          <a:p>
            <a:r>
              <a:rPr lang="en-US" dirty="0" smtClean="0"/>
              <a:t>Submit questions to “Main Room”</a:t>
            </a:r>
          </a:p>
          <a:p>
            <a:r>
              <a:rPr lang="en-US" dirty="0" smtClean="0"/>
              <a:t>We may hold some questions to the end of the session</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Multi-Campus Approver</a:t>
            </a:r>
            <a:endParaRPr lang="en-US" dirty="0"/>
          </a:p>
        </p:txBody>
      </p:sp>
      <p:pic>
        <p:nvPicPr>
          <p:cNvPr id="4" name="Content Placeholder 3" descr="Multi-C_01.JPG"/>
          <p:cNvPicPr>
            <a:picLocks noGrp="1" noChangeAspect="1"/>
          </p:cNvPicPr>
          <p:nvPr>
            <p:ph idx="1"/>
          </p:nvPr>
        </p:nvPicPr>
        <p:blipFill>
          <a:blip r:embed="rId3" cstate="print"/>
          <a:stretch>
            <a:fillRect/>
          </a:stretch>
        </p:blipFill>
        <p:spPr>
          <a:xfrm>
            <a:off x="1143000" y="1752600"/>
            <a:ext cx="6738937" cy="3814493"/>
          </a:xfrm>
          <a:ln>
            <a:solidFill>
              <a:schemeClr val="accent1"/>
            </a:solid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Multi-Campus Approver</a:t>
            </a:r>
            <a:endParaRPr lang="en-US" dirty="0"/>
          </a:p>
        </p:txBody>
      </p:sp>
      <p:pic>
        <p:nvPicPr>
          <p:cNvPr id="4" name="Content Placeholder 3" descr="Multi-Campus_02.JPG"/>
          <p:cNvPicPr>
            <a:picLocks noGrp="1" noChangeAspect="1"/>
          </p:cNvPicPr>
          <p:nvPr>
            <p:ph idx="1"/>
          </p:nvPr>
        </p:nvPicPr>
        <p:blipFill>
          <a:blip r:embed="rId3" cstate="print"/>
          <a:stretch>
            <a:fillRect/>
          </a:stretch>
        </p:blipFill>
        <p:spPr>
          <a:xfrm>
            <a:off x="1862137" y="2134208"/>
            <a:ext cx="5419725" cy="3457945"/>
          </a:xfrm>
          <a:ln>
            <a:solidFill>
              <a:schemeClr val="accent1"/>
            </a:solid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Locating Security Information</a:t>
            </a:r>
            <a:endParaRPr lang="en-US" dirty="0"/>
          </a:p>
        </p:txBody>
      </p:sp>
      <p:sp>
        <p:nvSpPr>
          <p:cNvPr id="3" name="Content Placeholder 2"/>
          <p:cNvSpPr>
            <a:spLocks noGrp="1"/>
          </p:cNvSpPr>
          <p:nvPr>
            <p:ph idx="1"/>
          </p:nvPr>
        </p:nvSpPr>
        <p:spPr/>
        <p:txBody>
          <a:bodyPr/>
          <a:lstStyle/>
          <a:p>
            <a:r>
              <a:rPr lang="en-US" dirty="0" smtClean="0"/>
              <a:t>Security User Access Report</a:t>
            </a:r>
          </a:p>
          <a:p>
            <a:pPr lvl="1"/>
            <a:r>
              <a:rPr lang="en-US" dirty="0" smtClean="0"/>
              <a:t>Shows all User IDs, with their respective Employee Name and Associated Role Names</a:t>
            </a:r>
          </a:p>
          <a:p>
            <a:pPr lvl="1"/>
            <a:r>
              <a:rPr lang="en-US" dirty="0" smtClean="0"/>
              <a:t>BOR Menus &gt; BOR Utilities &gt; BOR Security &gt; User Access Report</a:t>
            </a:r>
          </a:p>
          <a:p>
            <a:pPr lvl="1"/>
            <a:r>
              <a:rPr lang="en-US" dirty="0" smtClean="0"/>
              <a:t>Roles needed to access report:</a:t>
            </a:r>
          </a:p>
          <a:p>
            <a:pPr lvl="2"/>
            <a:r>
              <a:rPr lang="en-US" dirty="0" smtClean="0"/>
              <a:t>BOR_LOCAL_SEC_ADMIN</a:t>
            </a:r>
          </a:p>
          <a:p>
            <a:pPr lvl="2"/>
            <a:r>
              <a:rPr lang="en-US" dirty="0" smtClean="0"/>
              <a:t>BOR_PT_SEC_REPORTS</a:t>
            </a:r>
          </a:p>
          <a:p>
            <a:pPr lvl="1"/>
            <a:r>
              <a:rPr lang="en-US" dirty="0" smtClean="0"/>
              <a:t>Business Process: SC.080.141</a:t>
            </a:r>
          </a:p>
          <a:p>
            <a:pPr lvl="1"/>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User Access Report</a:t>
            </a:r>
            <a:endParaRPr lang="en-US" dirty="0"/>
          </a:p>
        </p:txBody>
      </p:sp>
      <p:pic>
        <p:nvPicPr>
          <p:cNvPr id="4" name="Content Placeholder 3" descr="Sec User Access Rpt_01.JPG"/>
          <p:cNvPicPr>
            <a:picLocks noGrp="1" noChangeAspect="1"/>
          </p:cNvPicPr>
          <p:nvPr>
            <p:ph idx="1"/>
          </p:nvPr>
        </p:nvPicPr>
        <p:blipFill>
          <a:blip r:embed="rId3" cstate="print"/>
          <a:stretch>
            <a:fillRect/>
          </a:stretch>
        </p:blipFill>
        <p:spPr>
          <a:xfrm>
            <a:off x="1143000" y="1676400"/>
            <a:ext cx="7102873" cy="3637756"/>
          </a:xfr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Locating Security Information</a:t>
            </a:r>
            <a:endParaRPr lang="en-US" dirty="0"/>
          </a:p>
        </p:txBody>
      </p:sp>
      <p:sp>
        <p:nvSpPr>
          <p:cNvPr id="3" name="Content Placeholder 2"/>
          <p:cNvSpPr>
            <a:spLocks noGrp="1"/>
          </p:cNvSpPr>
          <p:nvPr>
            <p:ph idx="1"/>
          </p:nvPr>
        </p:nvSpPr>
        <p:spPr/>
        <p:txBody>
          <a:bodyPr/>
          <a:lstStyle/>
          <a:p>
            <a:r>
              <a:rPr lang="en-US" dirty="0" smtClean="0"/>
              <a:t>Role Page Access Report</a:t>
            </a:r>
          </a:p>
          <a:p>
            <a:pPr lvl="1"/>
            <a:r>
              <a:rPr lang="en-US" dirty="0" smtClean="0"/>
              <a:t>Identifies what page access each role contains</a:t>
            </a:r>
          </a:p>
          <a:p>
            <a:pPr lvl="1"/>
            <a:r>
              <a:rPr lang="en-US" dirty="0" smtClean="0"/>
              <a:t>Only needs to be run once</a:t>
            </a:r>
          </a:p>
          <a:p>
            <a:pPr lvl="1"/>
            <a:r>
              <a:rPr lang="en-US" dirty="0" smtClean="0"/>
              <a:t>BOR Menus &gt; BOR Utilities &gt; BOR Security &gt; User Access Report</a:t>
            </a:r>
          </a:p>
          <a:p>
            <a:pPr lvl="1"/>
            <a:r>
              <a:rPr lang="en-US" dirty="0" smtClean="0"/>
              <a:t>Roles needed to access report:</a:t>
            </a:r>
          </a:p>
          <a:p>
            <a:pPr lvl="2"/>
            <a:r>
              <a:rPr lang="en-US" dirty="0" smtClean="0"/>
              <a:t>BOR_LOCAL_SEC_ADMIN</a:t>
            </a:r>
          </a:p>
          <a:p>
            <a:pPr lvl="2"/>
            <a:r>
              <a:rPr lang="en-US" dirty="0" smtClean="0"/>
              <a:t>BOR_PT_SEC_REPORTS</a:t>
            </a:r>
          </a:p>
          <a:p>
            <a:pPr lvl="1"/>
            <a:r>
              <a:rPr lang="en-US" dirty="0" smtClean="0"/>
              <a:t>Business Process: SC.080.141</a:t>
            </a:r>
          </a:p>
          <a:p>
            <a:pPr lvl="2"/>
            <a:endParaRPr lang="en-US" dirty="0" smtClean="0"/>
          </a:p>
          <a:p>
            <a:pPr lvl="1"/>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 Page Access Report</a:t>
            </a:r>
            <a:endParaRPr lang="en-US" dirty="0"/>
          </a:p>
        </p:txBody>
      </p:sp>
      <p:pic>
        <p:nvPicPr>
          <p:cNvPr id="4" name="Content Placeholder 3" descr="Sec Role Page Access Rpt_01.JPG"/>
          <p:cNvPicPr>
            <a:picLocks noGrp="1" noChangeAspect="1"/>
          </p:cNvPicPr>
          <p:nvPr>
            <p:ph idx="1"/>
          </p:nvPr>
        </p:nvPicPr>
        <p:blipFill>
          <a:blip r:embed="rId3" cstate="print"/>
          <a:stretch>
            <a:fillRect/>
          </a:stretch>
        </p:blipFill>
        <p:spPr>
          <a:xfrm>
            <a:off x="457200" y="2564195"/>
            <a:ext cx="8229600" cy="2597972"/>
          </a:xfr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Locating Security Information</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Terminated Users Query</a:t>
            </a:r>
          </a:p>
          <a:p>
            <a:pPr lvl="1"/>
            <a:r>
              <a:rPr lang="en-US" dirty="0" smtClean="0"/>
              <a:t>BOR_SEC_TERMINATED_USERS</a:t>
            </a:r>
          </a:p>
          <a:p>
            <a:pPr lvl="1"/>
            <a:r>
              <a:rPr lang="en-US" dirty="0" smtClean="0"/>
              <a:t>Lists users who are ‘terminated’ and  who have active user accounts</a:t>
            </a:r>
          </a:p>
          <a:p>
            <a:pPr lvl="1"/>
            <a:r>
              <a:rPr lang="en-US" dirty="0" smtClean="0"/>
              <a:t>Recommend that you run at least weekly and deactivate the accounts</a:t>
            </a:r>
          </a:p>
          <a:p>
            <a:pPr lvl="2"/>
            <a:r>
              <a:rPr lang="en-US" dirty="0" err="1" smtClean="0"/>
              <a:t>PeopleTools</a:t>
            </a:r>
            <a:r>
              <a:rPr lang="en-US" dirty="0" smtClean="0"/>
              <a:t> &gt; Security &gt; User Profiles &gt; Distributed User Profiles</a:t>
            </a:r>
          </a:p>
          <a:p>
            <a:pPr lvl="2"/>
            <a:r>
              <a:rPr lang="en-US" dirty="0" smtClean="0"/>
              <a:t>On General tab, select “Account Locked Out?” to disable user’s ability to login</a:t>
            </a:r>
          </a:p>
          <a:p>
            <a:pPr lvl="2"/>
            <a:r>
              <a:rPr lang="en-US" dirty="0" smtClean="0"/>
              <a:t>On User Roles tab, remove BOR PeopleSoft User role, which contains sign-on permissions</a:t>
            </a:r>
          </a:p>
          <a:p>
            <a:pPr lvl="1"/>
            <a:r>
              <a:rPr lang="en-US" dirty="0" smtClean="0"/>
              <a:t>Be sure to review the Primary Permission before disabling the account &amp; ensure it is your business unit</a:t>
            </a:r>
          </a:p>
          <a:p>
            <a:pPr lvl="2"/>
            <a:r>
              <a:rPr lang="en-US" dirty="0" smtClean="0"/>
              <a:t>If not, it could be a multi-campus user</a:t>
            </a:r>
          </a:p>
          <a:p>
            <a:pPr lvl="2"/>
            <a:r>
              <a:rPr lang="en-US" dirty="0" smtClean="0"/>
              <a:t>Do not disable another institution’s User ID</a:t>
            </a:r>
          </a:p>
          <a:p>
            <a:pPr lvl="1"/>
            <a:r>
              <a:rPr lang="en-US" dirty="0" smtClean="0"/>
              <a:t>Business Process: SC.080.106</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Locating Security Information</a:t>
            </a:r>
            <a:endParaRPr lang="en-US" dirty="0"/>
          </a:p>
        </p:txBody>
      </p:sp>
      <p:sp>
        <p:nvSpPr>
          <p:cNvPr id="3" name="Content Placeholder 2"/>
          <p:cNvSpPr>
            <a:spLocks noGrp="1"/>
          </p:cNvSpPr>
          <p:nvPr>
            <p:ph idx="1"/>
          </p:nvPr>
        </p:nvSpPr>
        <p:spPr/>
        <p:txBody>
          <a:bodyPr/>
          <a:lstStyle/>
          <a:p>
            <a:r>
              <a:rPr lang="en-US" dirty="0" smtClean="0"/>
              <a:t>Searching and Viewing Security Roles</a:t>
            </a:r>
          </a:p>
          <a:p>
            <a:pPr lvl="1"/>
            <a:r>
              <a:rPr lang="en-US" dirty="0" smtClean="0"/>
              <a:t>Can view the permissions that make up a role</a:t>
            </a:r>
          </a:p>
          <a:p>
            <a:pPr lvl="1"/>
            <a:r>
              <a:rPr lang="en-US" dirty="0" err="1" smtClean="0"/>
              <a:t>PeopleTools</a:t>
            </a:r>
            <a:r>
              <a:rPr lang="en-US" dirty="0" smtClean="0"/>
              <a:t> &gt; Security &gt; Permissions &amp; Roles &gt; Roles</a:t>
            </a:r>
          </a:p>
          <a:p>
            <a:pPr lvl="1"/>
            <a:r>
              <a:rPr lang="en-US" dirty="0" smtClean="0"/>
              <a:t>All roles begin with BOR_XX (XX = module)</a:t>
            </a:r>
          </a:p>
          <a:p>
            <a:pPr lvl="1"/>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Locating Security Information</a:t>
            </a:r>
            <a:endParaRPr lang="en-US" dirty="0"/>
          </a:p>
        </p:txBody>
      </p:sp>
      <p:pic>
        <p:nvPicPr>
          <p:cNvPr id="4" name="Content Placeholder 3" descr="View Role_01.JPG"/>
          <p:cNvPicPr>
            <a:picLocks noGrp="1" noChangeAspect="1"/>
          </p:cNvPicPr>
          <p:nvPr>
            <p:ph idx="1"/>
          </p:nvPr>
        </p:nvPicPr>
        <p:blipFill>
          <a:blip r:embed="rId3" cstate="print"/>
          <a:stretch>
            <a:fillRect/>
          </a:stretch>
        </p:blipFill>
        <p:spPr>
          <a:xfrm>
            <a:off x="2154315" y="1600200"/>
            <a:ext cx="4835369" cy="4525963"/>
          </a:xfr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Locating Security Information</a:t>
            </a:r>
            <a:endParaRPr lang="en-US" dirty="0"/>
          </a:p>
        </p:txBody>
      </p:sp>
      <p:pic>
        <p:nvPicPr>
          <p:cNvPr id="4" name="Content Placeholder 3" descr="View Role_02.JPG"/>
          <p:cNvPicPr>
            <a:picLocks noGrp="1" noChangeAspect="1"/>
          </p:cNvPicPr>
          <p:nvPr>
            <p:ph idx="1"/>
          </p:nvPr>
        </p:nvPicPr>
        <p:blipFill>
          <a:blip r:embed="rId3" cstate="print"/>
          <a:stretch>
            <a:fillRect/>
          </a:stretch>
        </p:blipFill>
        <p:spPr>
          <a:xfrm>
            <a:off x="1085850" y="1862931"/>
            <a:ext cx="6972300" cy="400050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lnSpcReduction="10000"/>
          </a:bodyPr>
          <a:lstStyle/>
          <a:p>
            <a:r>
              <a:rPr lang="en-US" dirty="0" smtClean="0"/>
              <a:t>Identify the differences between a Role and a Permission List, and how they are tied to User IDs</a:t>
            </a:r>
          </a:p>
          <a:p>
            <a:r>
              <a:rPr lang="en-US" dirty="0" smtClean="0"/>
              <a:t>Identify the requirements for viewing Sensitive Data</a:t>
            </a:r>
          </a:p>
          <a:p>
            <a:r>
              <a:rPr lang="en-US" dirty="0" smtClean="0"/>
              <a:t>Review the differences in roles for Queries and Reports</a:t>
            </a:r>
          </a:p>
          <a:p>
            <a:r>
              <a:rPr lang="en-US" dirty="0" smtClean="0"/>
              <a:t>Review the queries and reports available for Security</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Locating Security Information</a:t>
            </a:r>
            <a:endParaRPr lang="en-US" dirty="0"/>
          </a:p>
        </p:txBody>
      </p:sp>
      <p:sp>
        <p:nvSpPr>
          <p:cNvPr id="3" name="Content Placeholder 2"/>
          <p:cNvSpPr>
            <a:spLocks noGrp="1"/>
          </p:cNvSpPr>
          <p:nvPr>
            <p:ph idx="1"/>
          </p:nvPr>
        </p:nvSpPr>
        <p:spPr/>
        <p:txBody>
          <a:bodyPr/>
          <a:lstStyle/>
          <a:p>
            <a:r>
              <a:rPr lang="en-US" dirty="0" smtClean="0"/>
              <a:t>Searching and Viewing Permission Lists</a:t>
            </a:r>
          </a:p>
          <a:p>
            <a:pPr lvl="1"/>
            <a:r>
              <a:rPr lang="en-US" dirty="0" smtClean="0"/>
              <a:t>Can view the menus attached to a permission list</a:t>
            </a:r>
          </a:p>
          <a:p>
            <a:pPr lvl="1"/>
            <a:r>
              <a:rPr lang="en-US" dirty="0" err="1" smtClean="0"/>
              <a:t>PeopleTools</a:t>
            </a:r>
            <a:r>
              <a:rPr lang="en-US" dirty="0" smtClean="0"/>
              <a:t> &gt; Security &gt; Permissions &amp; Roles &gt; Permission Lists</a:t>
            </a:r>
          </a:p>
          <a:p>
            <a:pPr lvl="1"/>
            <a:r>
              <a:rPr lang="en-US" dirty="0" smtClean="0"/>
              <a:t>BOR Permission Lists start with 2-letter prefix for the module</a:t>
            </a:r>
          </a:p>
          <a:p>
            <a:pPr lvl="1"/>
            <a:r>
              <a:rPr lang="en-US" dirty="0" smtClean="0"/>
              <a:t>Pages tab</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Locating Security Information</a:t>
            </a:r>
            <a:endParaRPr lang="en-US" dirty="0"/>
          </a:p>
        </p:txBody>
      </p:sp>
      <p:pic>
        <p:nvPicPr>
          <p:cNvPr id="4" name="Content Placeholder 3" descr="View PList_02.JPG"/>
          <p:cNvPicPr>
            <a:picLocks noGrp="1" noChangeAspect="1"/>
          </p:cNvPicPr>
          <p:nvPr>
            <p:ph idx="1"/>
          </p:nvPr>
        </p:nvPicPr>
        <p:blipFill>
          <a:blip r:embed="rId3" cstate="print"/>
          <a:stretch>
            <a:fillRect/>
          </a:stretch>
        </p:blipFill>
        <p:spPr>
          <a:xfrm>
            <a:off x="2092258" y="1600200"/>
            <a:ext cx="4959484" cy="4525963"/>
          </a:xfr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Locating Security Information</a:t>
            </a:r>
            <a:endParaRPr lang="en-US" dirty="0"/>
          </a:p>
        </p:txBody>
      </p:sp>
      <p:pic>
        <p:nvPicPr>
          <p:cNvPr id="4" name="Content Placeholder 3" descr="View PList_01.JPG"/>
          <p:cNvPicPr>
            <a:picLocks noGrp="1" noChangeAspect="1"/>
          </p:cNvPicPr>
          <p:nvPr>
            <p:ph idx="1"/>
          </p:nvPr>
        </p:nvPicPr>
        <p:blipFill>
          <a:blip r:embed="rId3" cstate="print"/>
          <a:stretch>
            <a:fillRect/>
          </a:stretch>
        </p:blipFill>
        <p:spPr>
          <a:xfrm>
            <a:off x="457200" y="2195746"/>
            <a:ext cx="8229600" cy="3334871"/>
          </a:xfr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Security Resources</a:t>
            </a:r>
            <a:endParaRPr lang="en-US" dirty="0"/>
          </a:p>
        </p:txBody>
      </p:sp>
      <p:sp>
        <p:nvSpPr>
          <p:cNvPr id="3" name="Content Placeholder 2"/>
          <p:cNvSpPr>
            <a:spLocks noGrp="1"/>
          </p:cNvSpPr>
          <p:nvPr>
            <p:ph idx="1"/>
          </p:nvPr>
        </p:nvSpPr>
        <p:spPr/>
        <p:txBody>
          <a:bodyPr/>
          <a:lstStyle/>
          <a:p>
            <a:r>
              <a:rPr lang="en-US" dirty="0" smtClean="0"/>
              <a:t>Security Request Form</a:t>
            </a:r>
          </a:p>
          <a:p>
            <a:pPr lvl="1"/>
            <a:r>
              <a:rPr lang="en-US" dirty="0" smtClean="0"/>
              <a:t>Generic form located on Georgia</a:t>
            </a:r>
            <a:r>
              <a:rPr lang="en-US" i="1" dirty="0" smtClean="0"/>
              <a:t>FIRST</a:t>
            </a:r>
            <a:r>
              <a:rPr lang="en-US" dirty="0" smtClean="0"/>
              <a:t> website</a:t>
            </a:r>
          </a:p>
          <a:p>
            <a:r>
              <a:rPr lang="en-US" dirty="0" smtClean="0"/>
              <a:t>Recommendation: </a:t>
            </a:r>
          </a:p>
          <a:p>
            <a:pPr lvl="1"/>
            <a:r>
              <a:rPr lang="en-US" dirty="0" smtClean="0"/>
              <a:t>All institutions have formal documentation on the user and the access they need, along with the appropriate campus signatures for the auditors</a:t>
            </a:r>
          </a:p>
          <a:p>
            <a:pPr lvl="1"/>
            <a:endParaRPr lang="en-US" dirty="0" smtClean="0"/>
          </a:p>
          <a:p>
            <a:pPr lvl="1"/>
            <a:endParaRPr lang="en-US" dirty="0" smtClean="0"/>
          </a:p>
          <a:p>
            <a:pPr lvl="1"/>
            <a:endParaRPr lang="en-US" dirty="0" smtClean="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Security Resources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Security Job Aid for Job Functions</a:t>
            </a:r>
          </a:p>
          <a:p>
            <a:pPr lvl="1"/>
            <a:r>
              <a:rPr lang="en-US" dirty="0" smtClean="0"/>
              <a:t>Key Roles: Summary of Module tasks, plus role name required</a:t>
            </a:r>
          </a:p>
          <a:p>
            <a:pPr lvl="1"/>
            <a:r>
              <a:rPr lang="en-US" dirty="0" smtClean="0"/>
              <a:t>Module-Specific Job Aid tabs</a:t>
            </a:r>
          </a:p>
          <a:p>
            <a:pPr lvl="2"/>
            <a:r>
              <a:rPr lang="en-US" dirty="0" smtClean="0"/>
              <a:t>Lists sample Job Titles with the corresponding:</a:t>
            </a:r>
          </a:p>
          <a:p>
            <a:pPr lvl="3"/>
            <a:r>
              <a:rPr lang="en-US" dirty="0" smtClean="0"/>
              <a:t>Security Roles</a:t>
            </a:r>
          </a:p>
          <a:p>
            <a:pPr lvl="3"/>
            <a:r>
              <a:rPr lang="en-US" dirty="0" smtClean="0"/>
              <a:t>Security Role Description</a:t>
            </a:r>
          </a:p>
          <a:p>
            <a:pPr lvl="3"/>
            <a:r>
              <a:rPr lang="en-US" dirty="0" smtClean="0"/>
              <a:t>Whether or not Operator Preferences need to be specified</a:t>
            </a:r>
          </a:p>
          <a:p>
            <a:r>
              <a:rPr lang="en-US" dirty="0" smtClean="0"/>
              <a:t>Located at: </a:t>
            </a:r>
            <a:r>
              <a:rPr lang="en-US" dirty="0" smtClean="0">
                <a:hlinkClick r:id="rId3"/>
              </a:rPr>
              <a:t>http://www.usg.edu/gafirst-fin/projects/v8/technical/</a:t>
            </a:r>
            <a:endParaRPr lang="en-US" dirty="0" smtClean="0"/>
          </a:p>
          <a:p>
            <a:pPr lvl="1"/>
            <a:r>
              <a:rPr lang="en-US" dirty="0" smtClean="0"/>
              <a:t>Select Security Job Aid for Job Functions</a:t>
            </a:r>
          </a:p>
          <a:p>
            <a:pPr lvl="1"/>
            <a:endParaRPr lang="en-US" dirty="0" smtClean="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Security Resources</a:t>
            </a:r>
            <a:endParaRPr lang="en-US" dirty="0"/>
          </a:p>
        </p:txBody>
      </p:sp>
      <p:pic>
        <p:nvPicPr>
          <p:cNvPr id="4" name="Content Placeholder 3" descr="JobAid-01.JPG"/>
          <p:cNvPicPr>
            <a:picLocks noGrp="1" noChangeAspect="1"/>
          </p:cNvPicPr>
          <p:nvPr>
            <p:ph idx="1"/>
          </p:nvPr>
        </p:nvPicPr>
        <p:blipFill>
          <a:blip r:embed="rId3" cstate="print"/>
          <a:stretch>
            <a:fillRect/>
          </a:stretch>
        </p:blipFill>
        <p:spPr>
          <a:xfrm>
            <a:off x="1690687" y="1972469"/>
            <a:ext cx="5762625" cy="3781425"/>
          </a:xfr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Security Resources</a:t>
            </a:r>
            <a:endParaRPr lang="en-US" dirty="0"/>
          </a:p>
        </p:txBody>
      </p:sp>
      <p:pic>
        <p:nvPicPr>
          <p:cNvPr id="4" name="Content Placeholder 3" descr="JobAid-02.JPG"/>
          <p:cNvPicPr>
            <a:picLocks noGrp="1" noChangeAspect="1"/>
          </p:cNvPicPr>
          <p:nvPr>
            <p:ph idx="1"/>
          </p:nvPr>
        </p:nvPicPr>
        <p:blipFill>
          <a:blip r:embed="rId3" cstate="print"/>
          <a:stretch>
            <a:fillRect/>
          </a:stretch>
        </p:blipFill>
        <p:spPr>
          <a:xfrm>
            <a:off x="1624713" y="1600200"/>
            <a:ext cx="5894573" cy="4525963"/>
          </a:xfr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Commitment Control Security</a:t>
            </a:r>
            <a:endParaRPr lang="en-US" dirty="0"/>
          </a:p>
        </p:txBody>
      </p:sp>
      <p:sp>
        <p:nvSpPr>
          <p:cNvPr id="3" name="Content Placeholder 2"/>
          <p:cNvSpPr>
            <a:spLocks noGrp="1"/>
          </p:cNvSpPr>
          <p:nvPr>
            <p:ph idx="1"/>
          </p:nvPr>
        </p:nvSpPr>
        <p:spPr/>
        <p:txBody>
          <a:bodyPr/>
          <a:lstStyle/>
          <a:p>
            <a:r>
              <a:rPr lang="en-US" dirty="0" smtClean="0"/>
              <a:t>Commitment Control (KK) Security is used in addition to application level security in order to facilitate the control of specific budgetary functions such as budget entry, inquiry, and override.</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Commitment Control Security</a:t>
            </a:r>
            <a:endParaRPr lang="en-US" dirty="0"/>
          </a:p>
        </p:txBody>
      </p:sp>
      <p:sp>
        <p:nvSpPr>
          <p:cNvPr id="3" name="Content Placeholder 2"/>
          <p:cNvSpPr>
            <a:spLocks noGrp="1"/>
          </p:cNvSpPr>
          <p:nvPr>
            <p:ph idx="1"/>
          </p:nvPr>
        </p:nvSpPr>
        <p:spPr/>
        <p:txBody>
          <a:bodyPr/>
          <a:lstStyle/>
          <a:p>
            <a:r>
              <a:rPr lang="en-US" dirty="0" smtClean="0"/>
              <a:t>Budget Security Events</a:t>
            </a:r>
          </a:p>
          <a:p>
            <a:r>
              <a:rPr lang="en-US" dirty="0" smtClean="0"/>
              <a:t>Budget Security Rules</a:t>
            </a:r>
          </a:p>
          <a:p>
            <a:r>
              <a:rPr lang="en-US" dirty="0" smtClean="0"/>
              <a:t>Associating Budget Security Rules to a User</a:t>
            </a:r>
          </a:p>
          <a:p>
            <a:r>
              <a:rPr lang="en-US" dirty="0" smtClean="0"/>
              <a:t>Running Security Build</a:t>
            </a:r>
          </a:p>
          <a:p>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 Security Events</a:t>
            </a:r>
            <a:endParaRPr lang="en-US" dirty="0"/>
          </a:p>
        </p:txBody>
      </p:sp>
      <p:sp>
        <p:nvSpPr>
          <p:cNvPr id="3" name="Content Placeholder 2"/>
          <p:cNvSpPr>
            <a:spLocks noGrp="1"/>
          </p:cNvSpPr>
          <p:nvPr>
            <p:ph idx="1"/>
          </p:nvPr>
        </p:nvSpPr>
        <p:spPr>
          <a:xfrm>
            <a:off x="457200" y="1600200"/>
            <a:ext cx="8229600" cy="4724400"/>
          </a:xfrm>
        </p:spPr>
        <p:txBody>
          <a:bodyPr>
            <a:normAutofit fontScale="92500" lnSpcReduction="20000"/>
          </a:bodyPr>
          <a:lstStyle/>
          <a:p>
            <a:r>
              <a:rPr lang="en-US" dirty="0" smtClean="0"/>
              <a:t>Allow you to specify the budgetary functions, or events, on which the system enforces security</a:t>
            </a:r>
          </a:p>
          <a:p>
            <a:r>
              <a:rPr lang="en-US" dirty="0" smtClean="0"/>
              <a:t>Delivered Security Events:</a:t>
            </a:r>
          </a:p>
          <a:p>
            <a:pPr lvl="1"/>
            <a:r>
              <a:rPr lang="en-US" dirty="0" smtClean="0"/>
              <a:t>Budget Date Override </a:t>
            </a:r>
          </a:p>
          <a:p>
            <a:pPr lvl="2"/>
            <a:r>
              <a:rPr lang="en-US" dirty="0" smtClean="0"/>
              <a:t>enables you to limit the users who can override the system-defined budget date on a source transaction</a:t>
            </a:r>
          </a:p>
          <a:p>
            <a:pPr lvl="1"/>
            <a:r>
              <a:rPr lang="en-US" dirty="0" smtClean="0"/>
              <a:t>Bypass Budget </a:t>
            </a:r>
          </a:p>
          <a:p>
            <a:pPr lvl="2"/>
            <a:r>
              <a:rPr lang="en-US" dirty="0" smtClean="0"/>
              <a:t>enables you to limit the users who can create a GL journal that bypasses budget checking entirely</a:t>
            </a:r>
          </a:p>
          <a:p>
            <a:pPr lvl="1"/>
            <a:r>
              <a:rPr lang="en-US" dirty="0" smtClean="0"/>
              <a:t>Budget Override </a:t>
            </a:r>
          </a:p>
          <a:p>
            <a:pPr lvl="2"/>
            <a:r>
              <a:rPr lang="en-US" dirty="0" smtClean="0"/>
              <a:t>enables users to override budget checking exceptions for a new transaction or to pass a transaction that has failed budget checking</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a:bodyPr>
          <a:lstStyle/>
          <a:p>
            <a:r>
              <a:rPr lang="en-US" dirty="0" smtClean="0"/>
              <a:t>Define the “Alternate User” function on the Workflow tab</a:t>
            </a:r>
          </a:p>
          <a:p>
            <a:r>
              <a:rPr lang="en-US" dirty="0" smtClean="0"/>
              <a:t>Identify the different ways to create and maintain user accounts</a:t>
            </a:r>
          </a:p>
          <a:p>
            <a:r>
              <a:rPr lang="en-US" dirty="0" smtClean="0"/>
              <a:t>Review the steps to handle account lockouts and expired passwords</a:t>
            </a:r>
          </a:p>
          <a:p>
            <a:r>
              <a:rPr lang="en-US" dirty="0" smtClean="0"/>
              <a:t>Define the steps involved around Commitment Control Security</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 Security Rules</a:t>
            </a:r>
            <a:endParaRPr lang="en-US" dirty="0"/>
          </a:p>
        </p:txBody>
      </p:sp>
      <p:sp>
        <p:nvSpPr>
          <p:cNvPr id="3" name="Content Placeholder 2"/>
          <p:cNvSpPr>
            <a:spLocks noGrp="1"/>
          </p:cNvSpPr>
          <p:nvPr>
            <p:ph idx="1"/>
          </p:nvPr>
        </p:nvSpPr>
        <p:spPr/>
        <p:txBody>
          <a:bodyPr/>
          <a:lstStyle/>
          <a:p>
            <a:r>
              <a:rPr lang="en-US" dirty="0" smtClean="0"/>
              <a:t>Security rules are created based on the activated Budget Security Events</a:t>
            </a:r>
          </a:p>
          <a:p>
            <a:r>
              <a:rPr lang="en-US" dirty="0" smtClean="0"/>
              <a:t>Security rules enable you to establish which security events can be performed on which budgets and which transactions independent of any specific user, until such time as you apply the rules to a user or users</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Assign Budget Security Rule to User</a:t>
            </a:r>
            <a:endParaRPr lang="en-US" dirty="0"/>
          </a:p>
        </p:txBody>
      </p:sp>
      <p:sp>
        <p:nvSpPr>
          <p:cNvPr id="3" name="Content Placeholder 2"/>
          <p:cNvSpPr>
            <a:spLocks noGrp="1"/>
          </p:cNvSpPr>
          <p:nvPr>
            <p:ph idx="1"/>
          </p:nvPr>
        </p:nvSpPr>
        <p:spPr/>
        <p:txBody>
          <a:bodyPr/>
          <a:lstStyle/>
          <a:p>
            <a:r>
              <a:rPr lang="en-US" dirty="0" smtClean="0"/>
              <a:t>Commitment Control &gt; Define Budget Security &gt; Assign Rule to User ID</a:t>
            </a:r>
          </a:p>
          <a:p>
            <a:r>
              <a:rPr lang="en-US" dirty="0" smtClean="0"/>
              <a:t>If user doesn’t have any budget security rules, go to Add a New Value tab</a:t>
            </a:r>
          </a:p>
          <a:p>
            <a:r>
              <a:rPr lang="en-US" dirty="0" smtClean="0"/>
              <a:t>Assign security rule(s) for the user</a:t>
            </a:r>
          </a:p>
          <a:p>
            <a:r>
              <a:rPr lang="en-US" dirty="0" smtClean="0"/>
              <a:t>Assignments are not complete until the Security Build process is run</a:t>
            </a:r>
          </a:p>
          <a:p>
            <a:r>
              <a:rPr lang="en-US" dirty="0" smtClean="0"/>
              <a:t>KK.010.013</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Assign Budget Security Rule to User</a:t>
            </a:r>
            <a:endParaRPr lang="en-US" dirty="0"/>
          </a:p>
        </p:txBody>
      </p:sp>
      <p:pic>
        <p:nvPicPr>
          <p:cNvPr id="4" name="Content Placeholder 3" descr="Security Rule_02.JPG"/>
          <p:cNvPicPr>
            <a:picLocks noGrp="1" noChangeAspect="1"/>
          </p:cNvPicPr>
          <p:nvPr>
            <p:ph idx="1"/>
          </p:nvPr>
        </p:nvPicPr>
        <p:blipFill>
          <a:blip r:embed="rId3" cstate="print"/>
          <a:stretch>
            <a:fillRect/>
          </a:stretch>
        </p:blipFill>
        <p:spPr>
          <a:xfrm>
            <a:off x="1922334" y="1600200"/>
            <a:ext cx="5299331" cy="4525963"/>
          </a:xfr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Assign Budget Security Rule to User</a:t>
            </a:r>
            <a:endParaRPr lang="en-US" dirty="0"/>
          </a:p>
        </p:txBody>
      </p:sp>
      <p:pic>
        <p:nvPicPr>
          <p:cNvPr id="4" name="Content Placeholder 3" descr="Assign Sec Rule_01.JPG"/>
          <p:cNvPicPr>
            <a:picLocks noGrp="1" noChangeAspect="1"/>
          </p:cNvPicPr>
          <p:nvPr>
            <p:ph idx="1"/>
          </p:nvPr>
        </p:nvPicPr>
        <p:blipFill>
          <a:blip r:embed="rId3" cstate="print"/>
          <a:stretch>
            <a:fillRect/>
          </a:stretch>
        </p:blipFill>
        <p:spPr>
          <a:xfrm>
            <a:off x="900112" y="2491581"/>
            <a:ext cx="7343775" cy="2743200"/>
          </a:xfr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 Security Build</a:t>
            </a:r>
            <a:endParaRPr lang="en-US" dirty="0"/>
          </a:p>
        </p:txBody>
      </p:sp>
      <p:sp>
        <p:nvSpPr>
          <p:cNvPr id="3" name="Content Placeholder 2"/>
          <p:cNvSpPr>
            <a:spLocks noGrp="1"/>
          </p:cNvSpPr>
          <p:nvPr>
            <p:ph idx="1"/>
          </p:nvPr>
        </p:nvSpPr>
        <p:spPr/>
        <p:txBody>
          <a:bodyPr>
            <a:normAutofit lnSpcReduction="10000"/>
          </a:bodyPr>
          <a:lstStyle/>
          <a:p>
            <a:r>
              <a:rPr lang="en-US" dirty="0" smtClean="0"/>
              <a:t>Enables the security rules and assignments to take effect</a:t>
            </a:r>
          </a:p>
          <a:p>
            <a:r>
              <a:rPr lang="en-US" dirty="0" smtClean="0"/>
              <a:t>Must run the KK Security app engine process (KSEC_FLAT) to create the tables used by the system to check KK security access</a:t>
            </a:r>
          </a:p>
          <a:p>
            <a:pPr lvl="1"/>
            <a:r>
              <a:rPr lang="en-US" dirty="0" smtClean="0"/>
              <a:t>Run every weeknight as part of BORDAILY</a:t>
            </a:r>
          </a:p>
          <a:p>
            <a:r>
              <a:rPr lang="en-US" dirty="0" smtClean="0"/>
              <a:t>Can view the results of the process on the Commitment Control Security Report (GLC8572)</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 Security Build</a:t>
            </a:r>
            <a:endParaRPr lang="en-US" dirty="0"/>
          </a:p>
        </p:txBody>
      </p:sp>
      <p:pic>
        <p:nvPicPr>
          <p:cNvPr id="4" name="Content Placeholder 3" descr="Security Build_01.JPG"/>
          <p:cNvPicPr>
            <a:picLocks noGrp="1" noChangeAspect="1"/>
          </p:cNvPicPr>
          <p:nvPr>
            <p:ph idx="1"/>
          </p:nvPr>
        </p:nvPicPr>
        <p:blipFill>
          <a:blip r:embed="rId3" cstate="print"/>
          <a:stretch>
            <a:fillRect/>
          </a:stretch>
        </p:blipFill>
        <p:spPr>
          <a:xfrm>
            <a:off x="895350" y="2010569"/>
            <a:ext cx="7353300" cy="3705225"/>
          </a:xfr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 KK Security Report</a:t>
            </a:r>
            <a:endParaRPr lang="en-US" dirty="0"/>
          </a:p>
        </p:txBody>
      </p:sp>
      <p:pic>
        <p:nvPicPr>
          <p:cNvPr id="4" name="Content Placeholder 3" descr="KK Sec Report_01.JPG"/>
          <p:cNvPicPr>
            <a:picLocks noGrp="1" noChangeAspect="1"/>
          </p:cNvPicPr>
          <p:nvPr>
            <p:ph idx="1"/>
          </p:nvPr>
        </p:nvPicPr>
        <p:blipFill>
          <a:blip r:embed="rId3" cstate="print"/>
          <a:stretch>
            <a:fillRect/>
          </a:stretch>
        </p:blipFill>
        <p:spPr>
          <a:xfrm>
            <a:off x="938212" y="2062956"/>
            <a:ext cx="7267575" cy="3600450"/>
          </a:xfrm>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 KK Security Report</a:t>
            </a:r>
            <a:endParaRPr lang="en-US" dirty="0"/>
          </a:p>
        </p:txBody>
      </p:sp>
      <p:pic>
        <p:nvPicPr>
          <p:cNvPr id="4" name="Content Placeholder 3" descr="KK Sec Report_02.JPG"/>
          <p:cNvPicPr>
            <a:picLocks noGrp="1" noChangeAspect="1"/>
          </p:cNvPicPr>
          <p:nvPr>
            <p:ph idx="1"/>
          </p:nvPr>
        </p:nvPicPr>
        <p:blipFill>
          <a:blip r:embed="rId2" cstate="print"/>
          <a:stretch>
            <a:fillRect/>
          </a:stretch>
        </p:blipFill>
        <p:spPr>
          <a:xfrm>
            <a:off x="457200" y="1828800"/>
            <a:ext cx="8229600" cy="3188431"/>
          </a:xfr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 &amp; A</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Wrap Up</a:t>
            </a:r>
            <a:endParaRPr lang="en-US" dirty="0"/>
          </a:p>
        </p:txBody>
      </p:sp>
      <p:sp>
        <p:nvSpPr>
          <p:cNvPr id="3" name="Content Placeholder 2"/>
          <p:cNvSpPr>
            <a:spLocks noGrp="1"/>
          </p:cNvSpPr>
          <p:nvPr>
            <p:ph idx="1"/>
          </p:nvPr>
        </p:nvSpPr>
        <p:spPr>
          <a:xfrm>
            <a:off x="457200" y="1600200"/>
            <a:ext cx="8229600" cy="4724400"/>
          </a:xfrm>
        </p:spPr>
        <p:txBody>
          <a:bodyPr>
            <a:normAutofit fontScale="85000" lnSpcReduction="20000"/>
          </a:bodyPr>
          <a:lstStyle/>
          <a:p>
            <a:r>
              <a:rPr lang="en-US" dirty="0" smtClean="0"/>
              <a:t>Objectives</a:t>
            </a:r>
          </a:p>
          <a:p>
            <a:pPr lvl="1"/>
            <a:r>
              <a:rPr lang="en-US" dirty="0" smtClean="0"/>
              <a:t>Identified differences between Role &amp; Permission List, and how they are related to User ID</a:t>
            </a:r>
          </a:p>
          <a:p>
            <a:pPr lvl="1"/>
            <a:r>
              <a:rPr lang="en-US" dirty="0" smtClean="0"/>
              <a:t>Identified requirements for viewing sensitive data</a:t>
            </a:r>
          </a:p>
          <a:p>
            <a:pPr lvl="1"/>
            <a:r>
              <a:rPr lang="en-US" dirty="0" smtClean="0"/>
              <a:t>Reviewed differences in roles for Queries &amp; Reports</a:t>
            </a:r>
          </a:p>
          <a:p>
            <a:pPr lvl="1"/>
            <a:r>
              <a:rPr lang="en-US" dirty="0" smtClean="0"/>
              <a:t>Defined “Alternate User” function on Workflow tab</a:t>
            </a:r>
          </a:p>
          <a:p>
            <a:pPr lvl="1"/>
            <a:r>
              <a:rPr lang="en-US" dirty="0" smtClean="0"/>
              <a:t>Identified different ways to create &amp; maintain user accounts</a:t>
            </a:r>
          </a:p>
          <a:p>
            <a:pPr lvl="1"/>
            <a:r>
              <a:rPr lang="en-US" dirty="0" smtClean="0"/>
              <a:t>Reviewed steps to handle account lockouts &amp; expired passwords</a:t>
            </a:r>
          </a:p>
          <a:p>
            <a:pPr lvl="1"/>
            <a:r>
              <a:rPr lang="en-US" dirty="0" smtClean="0"/>
              <a:t>Defined steps involved around KK Security</a:t>
            </a:r>
          </a:p>
          <a:p>
            <a:r>
              <a:rPr lang="en-US" dirty="0" smtClean="0"/>
              <a:t>Archive</a:t>
            </a:r>
          </a:p>
          <a:p>
            <a:r>
              <a:rPr lang="en-US" dirty="0" smtClean="0"/>
              <a:t>Follow-Up Survey</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Terminology</a:t>
            </a:r>
            <a:endParaRPr lang="en-US" dirty="0"/>
          </a:p>
        </p:txBody>
      </p:sp>
      <p:sp>
        <p:nvSpPr>
          <p:cNvPr id="3" name="Content Placeholder 2"/>
          <p:cNvSpPr>
            <a:spLocks noGrp="1"/>
          </p:cNvSpPr>
          <p:nvPr>
            <p:ph idx="1"/>
          </p:nvPr>
        </p:nvSpPr>
        <p:spPr/>
        <p:txBody>
          <a:bodyPr/>
          <a:lstStyle/>
          <a:p>
            <a:r>
              <a:rPr lang="en-US" dirty="0" smtClean="0"/>
              <a:t>Security Definition: a collection of related security attributes created using </a:t>
            </a:r>
            <a:r>
              <a:rPr lang="en-US" dirty="0" err="1" smtClean="0"/>
              <a:t>PeopleTools</a:t>
            </a:r>
            <a:r>
              <a:rPr lang="en-US" dirty="0" smtClean="0"/>
              <a:t> Security. The three main PS Security definition types are:</a:t>
            </a:r>
          </a:p>
          <a:p>
            <a:pPr lvl="1"/>
            <a:r>
              <a:rPr lang="en-US" dirty="0" smtClean="0"/>
              <a:t>User Profiles</a:t>
            </a:r>
          </a:p>
          <a:p>
            <a:pPr lvl="1"/>
            <a:r>
              <a:rPr lang="en-US" dirty="0" smtClean="0"/>
              <a:t>Roles</a:t>
            </a:r>
          </a:p>
          <a:p>
            <a:pPr lvl="1"/>
            <a:r>
              <a:rPr lang="en-US" dirty="0" smtClean="0"/>
              <a:t>Permission Lists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Terminology</a:t>
            </a:r>
            <a:endParaRPr lang="en-US" dirty="0"/>
          </a:p>
        </p:txBody>
      </p:sp>
      <p:sp>
        <p:nvSpPr>
          <p:cNvPr id="5" name="Flowchart: Alternate Process 4"/>
          <p:cNvSpPr/>
          <p:nvPr/>
        </p:nvSpPr>
        <p:spPr>
          <a:xfrm>
            <a:off x="3657600" y="1600200"/>
            <a:ext cx="1752600" cy="9144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User Profile</a:t>
            </a:r>
            <a:endParaRPr lang="en-US" dirty="0"/>
          </a:p>
        </p:txBody>
      </p:sp>
      <p:sp>
        <p:nvSpPr>
          <p:cNvPr id="6" name="Flowchart: Alternate Process 5"/>
          <p:cNvSpPr/>
          <p:nvPr/>
        </p:nvSpPr>
        <p:spPr>
          <a:xfrm>
            <a:off x="762000" y="3200400"/>
            <a:ext cx="1143000" cy="762000"/>
          </a:xfrm>
          <a:prstGeom prst="flowChartAlternateProcess">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Role #1</a:t>
            </a:r>
            <a:endParaRPr lang="en-US" dirty="0"/>
          </a:p>
        </p:txBody>
      </p:sp>
      <p:sp>
        <p:nvSpPr>
          <p:cNvPr id="11" name="Flowchart: Alternate Process 10"/>
          <p:cNvSpPr/>
          <p:nvPr/>
        </p:nvSpPr>
        <p:spPr>
          <a:xfrm>
            <a:off x="2743200" y="3200400"/>
            <a:ext cx="1295400" cy="762000"/>
          </a:xfrm>
          <a:prstGeom prst="flowChartAlternateProcess">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Role #2</a:t>
            </a:r>
            <a:endParaRPr lang="en-US" dirty="0"/>
          </a:p>
        </p:txBody>
      </p:sp>
      <p:sp>
        <p:nvSpPr>
          <p:cNvPr id="12" name="Flowchart: Alternate Process 11"/>
          <p:cNvSpPr/>
          <p:nvPr/>
        </p:nvSpPr>
        <p:spPr>
          <a:xfrm>
            <a:off x="6705600" y="3200400"/>
            <a:ext cx="1905000" cy="762000"/>
          </a:xfrm>
          <a:prstGeom prst="flowChartAlternateProcess">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Permission List – Process Profile</a:t>
            </a:r>
            <a:endParaRPr lang="en-US" dirty="0"/>
          </a:p>
        </p:txBody>
      </p:sp>
      <p:sp>
        <p:nvSpPr>
          <p:cNvPr id="13" name="Flowchart: Alternate Process 12"/>
          <p:cNvSpPr/>
          <p:nvPr/>
        </p:nvSpPr>
        <p:spPr>
          <a:xfrm>
            <a:off x="685800" y="4572000"/>
            <a:ext cx="1295400" cy="685800"/>
          </a:xfrm>
          <a:prstGeom prst="flowChartAlternateProcess">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Permission List A</a:t>
            </a:r>
            <a:endParaRPr lang="en-US" dirty="0"/>
          </a:p>
        </p:txBody>
      </p:sp>
      <p:sp>
        <p:nvSpPr>
          <p:cNvPr id="16" name="Flowchart: Alternate Process 15"/>
          <p:cNvSpPr/>
          <p:nvPr/>
        </p:nvSpPr>
        <p:spPr>
          <a:xfrm>
            <a:off x="2743200" y="4572000"/>
            <a:ext cx="1295400" cy="685800"/>
          </a:xfrm>
          <a:prstGeom prst="flowChartAlternateProcess">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Permission List B</a:t>
            </a:r>
            <a:endParaRPr lang="en-US" dirty="0"/>
          </a:p>
        </p:txBody>
      </p:sp>
      <p:cxnSp>
        <p:nvCxnSpPr>
          <p:cNvPr id="18" name="Elbow Connector 17"/>
          <p:cNvCxnSpPr>
            <a:stCxn id="5" idx="2"/>
            <a:endCxn id="6" idx="0"/>
          </p:cNvCxnSpPr>
          <p:nvPr/>
        </p:nvCxnSpPr>
        <p:spPr>
          <a:xfrm rot="5400000">
            <a:off x="2590800" y="1257300"/>
            <a:ext cx="685800" cy="32004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Elbow Connector 19"/>
          <p:cNvCxnSpPr/>
          <p:nvPr/>
        </p:nvCxnSpPr>
        <p:spPr>
          <a:xfrm rot="5400000">
            <a:off x="1028700" y="4267200"/>
            <a:ext cx="609600" cy="158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Elbow Connector 23"/>
          <p:cNvCxnSpPr>
            <a:stCxn id="5" idx="2"/>
            <a:endCxn id="11" idx="0"/>
          </p:cNvCxnSpPr>
          <p:nvPr/>
        </p:nvCxnSpPr>
        <p:spPr>
          <a:xfrm rot="5400000">
            <a:off x="3619500" y="2286000"/>
            <a:ext cx="685800" cy="11430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5" idx="2"/>
            <a:endCxn id="12" idx="0"/>
          </p:cNvCxnSpPr>
          <p:nvPr/>
        </p:nvCxnSpPr>
        <p:spPr>
          <a:xfrm rot="16200000" flipH="1">
            <a:off x="5753100" y="1295400"/>
            <a:ext cx="685800" cy="31242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Elbow Connector 29"/>
          <p:cNvCxnSpPr/>
          <p:nvPr/>
        </p:nvCxnSpPr>
        <p:spPr>
          <a:xfrm rot="5400000">
            <a:off x="3086100" y="4267200"/>
            <a:ext cx="609600" cy="158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Rounded Rectangular Callout 30"/>
          <p:cNvSpPr/>
          <p:nvPr/>
        </p:nvSpPr>
        <p:spPr>
          <a:xfrm>
            <a:off x="1219200" y="1600200"/>
            <a:ext cx="1066800" cy="762000"/>
          </a:xfrm>
          <a:prstGeom prst="wedgeRoundRectCallout">
            <a:avLst>
              <a:gd name="adj1" fmla="val 176489"/>
              <a:gd name="adj2" fmla="val 7500"/>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Key = User ID</a:t>
            </a:r>
            <a:endParaRPr lang="en-US" dirty="0"/>
          </a:p>
        </p:txBody>
      </p:sp>
      <p:sp>
        <p:nvSpPr>
          <p:cNvPr id="35" name="Flowchart: Alternate Process 34"/>
          <p:cNvSpPr/>
          <p:nvPr/>
        </p:nvSpPr>
        <p:spPr>
          <a:xfrm>
            <a:off x="4648200" y="3200400"/>
            <a:ext cx="1295400" cy="762000"/>
          </a:xfrm>
          <a:prstGeom prst="flowChartAlternateProcess">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Role #3</a:t>
            </a:r>
            <a:endParaRPr lang="en-US" dirty="0"/>
          </a:p>
        </p:txBody>
      </p:sp>
      <p:sp>
        <p:nvSpPr>
          <p:cNvPr id="36" name="Flowchart: Alternate Process 35"/>
          <p:cNvSpPr/>
          <p:nvPr/>
        </p:nvSpPr>
        <p:spPr>
          <a:xfrm>
            <a:off x="4648200" y="4572000"/>
            <a:ext cx="1295400" cy="685800"/>
          </a:xfrm>
          <a:prstGeom prst="flowChartAlternateProcess">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Permission List C</a:t>
            </a:r>
            <a:endParaRPr lang="en-US" dirty="0"/>
          </a:p>
        </p:txBody>
      </p:sp>
      <p:cxnSp>
        <p:nvCxnSpPr>
          <p:cNvPr id="37" name="Elbow Connector 36"/>
          <p:cNvCxnSpPr/>
          <p:nvPr/>
        </p:nvCxnSpPr>
        <p:spPr>
          <a:xfrm rot="5400000">
            <a:off x="4991100" y="4267200"/>
            <a:ext cx="609600" cy="158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hape 38"/>
          <p:cNvCxnSpPr>
            <a:stCxn id="5" idx="2"/>
            <a:endCxn id="35" idx="0"/>
          </p:cNvCxnSpPr>
          <p:nvPr/>
        </p:nvCxnSpPr>
        <p:spPr>
          <a:xfrm rot="16200000" flipH="1">
            <a:off x="4572000" y="2476500"/>
            <a:ext cx="685800" cy="7620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Profile</a:t>
            </a:r>
            <a:endParaRPr lang="en-US" dirty="0"/>
          </a:p>
        </p:txBody>
      </p:sp>
      <p:sp>
        <p:nvSpPr>
          <p:cNvPr id="3" name="Content Placeholder 2"/>
          <p:cNvSpPr>
            <a:spLocks noGrp="1"/>
          </p:cNvSpPr>
          <p:nvPr>
            <p:ph idx="1"/>
          </p:nvPr>
        </p:nvSpPr>
        <p:spPr/>
        <p:txBody>
          <a:bodyPr/>
          <a:lstStyle/>
          <a:p>
            <a:r>
              <a:rPr lang="en-US" dirty="0" smtClean="0"/>
              <a:t>A security definition that represents one PeopleSoft user</a:t>
            </a:r>
          </a:p>
          <a:p>
            <a:r>
              <a:rPr lang="en-US" dirty="0" smtClean="0"/>
              <a:t>Each user has an individual user profile, which in turn is linked to one or more roles</a:t>
            </a:r>
          </a:p>
          <a:p>
            <a:r>
              <a:rPr lang="en-US" dirty="0" smtClean="0"/>
              <a:t>Each role can contain one or more permission lists, which ultimately control what a user can access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a:t>
            </a:r>
            <a:endParaRPr lang="en-US" dirty="0"/>
          </a:p>
        </p:txBody>
      </p:sp>
      <p:sp>
        <p:nvSpPr>
          <p:cNvPr id="3" name="Content Placeholder 2"/>
          <p:cNvSpPr>
            <a:spLocks noGrp="1"/>
          </p:cNvSpPr>
          <p:nvPr>
            <p:ph idx="1"/>
          </p:nvPr>
        </p:nvSpPr>
        <p:spPr/>
        <p:txBody>
          <a:bodyPr/>
          <a:lstStyle/>
          <a:p>
            <a:r>
              <a:rPr lang="en-US" dirty="0" smtClean="0"/>
              <a:t>Roles are the intermediate objects that link user profiles to permission lists</a:t>
            </a:r>
          </a:p>
          <a:p>
            <a:r>
              <a:rPr lang="en-US" dirty="0" smtClean="0"/>
              <a:t>Can assign multiple roles to a user profile, and roles can contain multiple permissions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3121</TotalTime>
  <Words>1782</Words>
  <Application>Microsoft Office PowerPoint</Application>
  <PresentationFormat>On-screen Show (4:3)</PresentationFormat>
  <Paragraphs>305</Paragraphs>
  <Slides>59</Slides>
  <Notes>49</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Office Theme</vt:lpstr>
      <vt:lpstr>Security 101</vt:lpstr>
      <vt:lpstr>Agenda</vt:lpstr>
      <vt:lpstr>Wimba Ground Rules</vt:lpstr>
      <vt:lpstr>Objectives</vt:lpstr>
      <vt:lpstr>Objectives</vt:lpstr>
      <vt:lpstr>Security Terminology</vt:lpstr>
      <vt:lpstr>Security Terminology</vt:lpstr>
      <vt:lpstr>User Profile</vt:lpstr>
      <vt:lpstr>Role</vt:lpstr>
      <vt:lpstr>Permission List</vt:lpstr>
      <vt:lpstr>User ID</vt:lpstr>
      <vt:lpstr>Security Terminology</vt:lpstr>
      <vt:lpstr>Security Requirements – Sensitive Data</vt:lpstr>
      <vt:lpstr>Security Requirements – Queries </vt:lpstr>
      <vt:lpstr>Security Requirements – Queries </vt:lpstr>
      <vt:lpstr>Security Requirements – Reports </vt:lpstr>
      <vt:lpstr>Creating User Accounts: Self Service</vt:lpstr>
      <vt:lpstr>Creating User Accounts: Sec Admin</vt:lpstr>
      <vt:lpstr>Creating User Accounts: Sec Admin</vt:lpstr>
      <vt:lpstr>Creating User Accounts: Sec Admin</vt:lpstr>
      <vt:lpstr>Creating User Accounts: Sec Admin</vt:lpstr>
      <vt:lpstr>Maintaining User Accounts</vt:lpstr>
      <vt:lpstr>Maintaining User Accounts</vt:lpstr>
      <vt:lpstr>Maintaining User Accounts</vt:lpstr>
      <vt:lpstr>Maintaining User Accounts</vt:lpstr>
      <vt:lpstr>Maintaining User Accounts</vt:lpstr>
      <vt:lpstr>Maintaining User Accounts</vt:lpstr>
      <vt:lpstr>Multi-Campus Approver</vt:lpstr>
      <vt:lpstr>Multi-Campus Approver</vt:lpstr>
      <vt:lpstr>Multi-Campus Approver</vt:lpstr>
      <vt:lpstr>Multi-Campus Approver</vt:lpstr>
      <vt:lpstr>Locating Security Information</vt:lpstr>
      <vt:lpstr>Security User Access Report</vt:lpstr>
      <vt:lpstr>Locating Security Information</vt:lpstr>
      <vt:lpstr>Role Page Access Report</vt:lpstr>
      <vt:lpstr>Locating Security Information</vt:lpstr>
      <vt:lpstr>Locating Security Information</vt:lpstr>
      <vt:lpstr>Locating Security Information</vt:lpstr>
      <vt:lpstr>Locating Security Information</vt:lpstr>
      <vt:lpstr>Locating Security Information</vt:lpstr>
      <vt:lpstr>Locating Security Information</vt:lpstr>
      <vt:lpstr>Locating Security Information</vt:lpstr>
      <vt:lpstr>Additional Security Resources</vt:lpstr>
      <vt:lpstr>Additional Security Resources</vt:lpstr>
      <vt:lpstr>Additional Security Resources</vt:lpstr>
      <vt:lpstr>Additional Security Resources</vt:lpstr>
      <vt:lpstr>Commitment Control Security</vt:lpstr>
      <vt:lpstr>Commitment Control Security</vt:lpstr>
      <vt:lpstr>Budget Security Events</vt:lpstr>
      <vt:lpstr>Budget Security Rules</vt:lpstr>
      <vt:lpstr>Assign Budget Security Rule to User</vt:lpstr>
      <vt:lpstr>Assign Budget Security Rule to User</vt:lpstr>
      <vt:lpstr>Assign Budget Security Rule to User</vt:lpstr>
      <vt:lpstr>Run Security Build</vt:lpstr>
      <vt:lpstr>Run Security Build</vt:lpstr>
      <vt:lpstr>Run KK Security Report</vt:lpstr>
      <vt:lpstr>Run KK Security Report</vt:lpstr>
      <vt:lpstr>Q &amp; A</vt:lpstr>
      <vt:lpstr>Wrap Up</vt:lpstr>
    </vt:vector>
  </TitlesOfParts>
  <Company>BOR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1099 Overview</dc:title>
  <dc:creator>tpiazza</dc:creator>
  <cp:lastModifiedBy>tpiazza</cp:lastModifiedBy>
  <cp:revision>381</cp:revision>
  <dcterms:created xsi:type="dcterms:W3CDTF">2009-12-16T14:36:12Z</dcterms:created>
  <dcterms:modified xsi:type="dcterms:W3CDTF">2010-05-18T20:24:21Z</dcterms:modified>
</cp:coreProperties>
</file>