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36"/>
  </p:notesMasterIdLst>
  <p:handoutMasterIdLst>
    <p:handoutMasterId r:id="rId37"/>
  </p:handoutMasterIdLst>
  <p:sldIdLst>
    <p:sldId id="260" r:id="rId2"/>
    <p:sldId id="270" r:id="rId3"/>
    <p:sldId id="332" r:id="rId4"/>
    <p:sldId id="335" r:id="rId5"/>
    <p:sldId id="344" r:id="rId6"/>
    <p:sldId id="333" r:id="rId7"/>
    <p:sldId id="342" r:id="rId8"/>
    <p:sldId id="343" r:id="rId9"/>
    <p:sldId id="334" r:id="rId10"/>
    <p:sldId id="280" r:id="rId11"/>
    <p:sldId id="337" r:id="rId12"/>
    <p:sldId id="336" r:id="rId13"/>
    <p:sldId id="301" r:id="rId14"/>
    <p:sldId id="309" r:id="rId15"/>
    <p:sldId id="310" r:id="rId16"/>
    <p:sldId id="311" r:id="rId17"/>
    <p:sldId id="312" r:id="rId18"/>
    <p:sldId id="313" r:id="rId19"/>
    <p:sldId id="323" r:id="rId20"/>
    <p:sldId id="314" r:id="rId21"/>
    <p:sldId id="315" r:id="rId22"/>
    <p:sldId id="317" r:id="rId23"/>
    <p:sldId id="318" r:id="rId24"/>
    <p:sldId id="319" r:id="rId25"/>
    <p:sldId id="282" r:id="rId26"/>
    <p:sldId id="322" r:id="rId27"/>
    <p:sldId id="325" r:id="rId28"/>
    <p:sldId id="339" r:id="rId29"/>
    <p:sldId id="340" r:id="rId30"/>
    <p:sldId id="341" r:id="rId31"/>
    <p:sldId id="296" r:id="rId32"/>
    <p:sldId id="297" r:id="rId33"/>
    <p:sldId id="258" r:id="rId34"/>
    <p:sldId id="338" r:id="rId35"/>
  </p:sldIdLst>
  <p:sldSz cx="9144000" cy="6858000" type="screen4x3"/>
  <p:notesSz cx="6858000" cy="9144000"/>
  <p:embeddedFontLst>
    <p:embeddedFont>
      <p:font typeface="Oswald" panose="02000506000000020004" pitchFamily="2" charset="0"/>
      <p:regular r:id="rId38"/>
    </p:embeddedFont>
    <p:embeddedFont>
      <p:font typeface="Calibri" panose="020F050202020403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 Sletten" initials="K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1D4871"/>
    <a:srgbClr val="2A83C3"/>
    <a:srgbClr val="5560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00" autoAdjust="0"/>
  </p:normalViewPr>
  <p:slideViewPr>
    <p:cSldViewPr snapToGrid="0">
      <p:cViewPr>
        <p:scale>
          <a:sx n="60" d="100"/>
          <a:sy n="60" d="100"/>
        </p:scale>
        <p:origin x="-844" y="-48"/>
      </p:cViewPr>
      <p:guideLst>
        <p:guide orient="horz" pos="1619"/>
        <p:guide pos="1286"/>
      </p:guideLst>
    </p:cSldViewPr>
  </p:slideViewPr>
  <p:notesTextViewPr>
    <p:cViewPr>
      <p:scale>
        <a:sx n="1" d="1"/>
        <a:sy n="1" d="1"/>
      </p:scale>
      <p:origin x="0" y="0"/>
    </p:cViewPr>
  </p:notesTextViewPr>
  <p:sorterViewPr>
    <p:cViewPr>
      <p:scale>
        <a:sx n="223" d="100"/>
        <a:sy n="223" d="100"/>
      </p:scale>
      <p:origin x="0" y="326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9F6C93-A151-BB44-9DE5-49C5D7F8EF0C}" type="datetimeFigureOut">
              <a:rPr lang="en-US" smtClean="0"/>
              <a:t>9/19/2013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3F94AD-5E5A-C94E-BF48-4019BDCA6D87}" type="slidenum">
              <a:rPr lang="en-US" smtClean="0"/>
              <a:t>‹#›</a:t>
            </a:fld>
            <a:endParaRPr lang="en-US"/>
          </a:p>
        </p:txBody>
      </p:sp>
    </p:spTree>
    <p:extLst>
      <p:ext uri="{BB962C8B-B14F-4D97-AF65-F5344CB8AC3E}">
        <p14:creationId xmlns:p14="http://schemas.microsoft.com/office/powerpoint/2010/main" val="13313010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64280-72B4-1740-925D-0904F21F337F}" type="datetimeFigureOut">
              <a:rPr lang="en-US" smtClean="0"/>
              <a:t>9/19/2013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5A1F6B-6D77-9042-A42E-5E5DDDA546ED}" type="slidenum">
              <a:rPr lang="en-US" smtClean="0"/>
              <a:t>‹#›</a:t>
            </a:fld>
            <a:endParaRPr lang="en-US"/>
          </a:p>
        </p:txBody>
      </p:sp>
    </p:spTree>
    <p:extLst>
      <p:ext uri="{BB962C8B-B14F-4D97-AF65-F5344CB8AC3E}">
        <p14:creationId xmlns:p14="http://schemas.microsoft.com/office/powerpoint/2010/main" val="30828061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ciquest.com/solutions/spend-analysis/spend-director-enterprise"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www.sciquest.com/solutions/shopping/sciquest-order-manager" TargetMode="External"/><Relationship Id="rId4" Type="http://schemas.openxmlformats.org/officeDocument/2006/relationships/hyperlink" Target="http://www.sciquest.com/solutions/shopping/sciquest-requisition-manager"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Turn spending into savings.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Gain control with SciQuest cloud-based business automation solutions for spend management.</a:t>
            </a:r>
          </a:p>
          <a:p>
            <a:endParaRPr lang="en-US" dirty="0"/>
          </a:p>
        </p:txBody>
      </p:sp>
      <p:sp>
        <p:nvSpPr>
          <p:cNvPr id="4" name="Slide Number Placeholder 3"/>
          <p:cNvSpPr>
            <a:spLocks noGrp="1"/>
          </p:cNvSpPr>
          <p:nvPr>
            <p:ph type="sldNum" sz="quarter" idx="10"/>
          </p:nvPr>
        </p:nvSpPr>
        <p:spPr/>
        <p:txBody>
          <a:bodyPr/>
          <a:lstStyle/>
          <a:p>
            <a:fld id="{7F5A1F6B-6D77-9042-A42E-5E5DDDA546ED}" type="slidenum">
              <a:rPr lang="en-US" smtClean="0"/>
              <a:t>1</a:t>
            </a:fld>
            <a:endParaRPr lang="en-US"/>
          </a:p>
        </p:txBody>
      </p:sp>
    </p:spTree>
    <p:extLst>
      <p:ext uri="{BB962C8B-B14F-4D97-AF65-F5344CB8AC3E}">
        <p14:creationId xmlns:p14="http://schemas.microsoft.com/office/powerpoint/2010/main" val="965721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SCIQUEST</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SOURCING DIRECTOR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Automate the bid process from start to finish</a:t>
            </a:r>
            <a:r>
              <a:rPr lang="en-US" sz="1200" kern="1200" baseline="0" dirty="0" smtClean="0">
                <a:solidFill>
                  <a:schemeClr val="tx1"/>
                </a:solidFill>
                <a:effectLst/>
                <a:latin typeface="+mn-lt"/>
                <a:ea typeface="+mn-ea"/>
                <a:cs typeface="+mn-cs"/>
              </a:rPr>
              <a:t> and s</a:t>
            </a:r>
            <a:r>
              <a:rPr lang="en-US" sz="1200" kern="1200" dirty="0" smtClean="0">
                <a:solidFill>
                  <a:schemeClr val="tx1"/>
                </a:solidFill>
                <a:effectLst/>
                <a:latin typeface="+mn-lt"/>
                <a:ea typeface="+mn-ea"/>
                <a:cs typeface="+mn-cs"/>
              </a:rPr>
              <a:t>treamline supplier recruitment</a:t>
            </a:r>
          </a:p>
          <a:p>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SciQuest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Sourcing Director is an on-demand bid management solution that helps you achieve significant process efficiencies and cost savings over traditional paper-based bid and auction processes. By automating the entire bid process from start to finish, you will be done in days instead of weeks.</a:t>
            </a:r>
          </a:p>
          <a:p>
            <a:pPr marL="171450" indent="-171450">
              <a:buFont typeface="Arial"/>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a:t>
            </a:r>
            <a:r>
              <a:rPr lang="en-US" sz="1200" kern="1200" baseline="0" dirty="0" smtClean="0">
                <a:solidFill>
                  <a:schemeClr val="tx1"/>
                </a:solidFill>
                <a:effectLst/>
                <a:latin typeface="+mn-lt"/>
                <a:ea typeface="+mn-ea"/>
                <a:cs typeface="+mn-cs"/>
              </a:rPr>
              <a:t> our solution, you can expect:</a:t>
            </a:r>
          </a:p>
          <a:p>
            <a:pPr marL="682625" lvl="1" indent="-225425">
              <a:buFont typeface="Arial"/>
              <a:buChar char="•"/>
            </a:pPr>
            <a:r>
              <a:rPr lang="en-US" sz="1200" dirty="0" smtClean="0">
                <a:solidFill>
                  <a:schemeClr val="bg1"/>
                </a:solidFill>
              </a:rPr>
              <a:t>Intuitive, web-based interface</a:t>
            </a:r>
          </a:p>
          <a:p>
            <a:pPr marL="682625" lvl="1" indent="-225425">
              <a:buFont typeface="Arial"/>
              <a:buChar char="•"/>
            </a:pPr>
            <a:r>
              <a:rPr lang="en-US" sz="1200" dirty="0" smtClean="0">
                <a:solidFill>
                  <a:schemeClr val="bg1"/>
                </a:solidFill>
              </a:rPr>
              <a:t>Self-service access for registered suppliers</a:t>
            </a:r>
          </a:p>
          <a:p>
            <a:pPr marL="682625" lvl="1" indent="-225425">
              <a:buFont typeface="Arial"/>
              <a:buChar char="•"/>
            </a:pPr>
            <a:r>
              <a:rPr lang="en-US" sz="1200" dirty="0" smtClean="0">
                <a:solidFill>
                  <a:schemeClr val="bg1"/>
                </a:solidFill>
              </a:rPr>
              <a:t>Create auctions, invite suppliers, monitor, and award</a:t>
            </a:r>
          </a:p>
          <a:p>
            <a:pPr marL="682625" lvl="1" indent="-225425">
              <a:buFont typeface="Arial"/>
              <a:buChar char="•"/>
            </a:pPr>
            <a:r>
              <a:rPr lang="en-US" sz="1200" dirty="0" smtClean="0">
                <a:solidFill>
                  <a:schemeClr val="bg1"/>
                </a:solidFill>
              </a:rPr>
              <a:t>Secure support for sealed bidding, informal quotes and reverse auctions</a:t>
            </a:r>
          </a:p>
          <a:p>
            <a:pPr marL="682625" lvl="1" indent="-225425">
              <a:buFont typeface="Arial"/>
              <a:buChar char="•"/>
            </a:pPr>
            <a:r>
              <a:rPr lang="en-US" sz="1200" dirty="0" smtClean="0">
                <a:solidFill>
                  <a:schemeClr val="bg1"/>
                </a:solidFill>
              </a:rPr>
              <a:t>Easily analyze event outcomes</a:t>
            </a:r>
          </a:p>
          <a:p>
            <a:pPr marL="171450" indent="-171450">
              <a:buFont typeface="Arial"/>
              <a:buChar char="•"/>
            </a:pP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SciQuest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Sourcing Director has</a:t>
            </a:r>
            <a:r>
              <a:rPr lang="en-US" sz="1200" kern="1200" baseline="0" dirty="0" smtClean="0">
                <a:solidFill>
                  <a:schemeClr val="tx1"/>
                </a:solidFill>
                <a:effectLst/>
                <a:latin typeface="+mn-lt"/>
                <a:ea typeface="+mn-ea"/>
                <a:cs typeface="+mn-cs"/>
              </a:rPr>
              <a:t> been </a:t>
            </a:r>
            <a:r>
              <a:rPr lang="en-US" sz="1200" kern="1200" dirty="0" smtClean="0">
                <a:solidFill>
                  <a:schemeClr val="tx1"/>
                </a:solidFill>
                <a:effectLst/>
                <a:latin typeface="+mn-lt"/>
                <a:ea typeface="+mn-ea"/>
                <a:cs typeface="+mn-cs"/>
              </a:rPr>
              <a:t>proven in both large global environments and small organizations.</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RFx Process</a:t>
            </a:r>
            <a:r>
              <a:rPr lang="en-US" sz="1200" kern="1200" dirty="0" smtClean="0">
                <a:solidFill>
                  <a:schemeClr val="tx1"/>
                </a:solidFill>
                <a:effectLst/>
                <a:latin typeface="+mn-lt"/>
                <a:ea typeface="+mn-ea"/>
                <a:cs typeface="+mn-cs"/>
              </a:rPr>
              <a:t> - Manage and expedite the bid creation process for </a:t>
            </a:r>
            <a:r>
              <a:rPr lang="en-US" sz="1200" kern="1200" dirty="0" err="1" smtClean="0">
                <a:solidFill>
                  <a:schemeClr val="tx1"/>
                </a:solidFill>
                <a:effectLst/>
                <a:latin typeface="+mn-lt"/>
                <a:ea typeface="+mn-ea"/>
                <a:cs typeface="+mn-cs"/>
              </a:rPr>
              <a:t>RFxs</a:t>
            </a:r>
            <a:r>
              <a:rPr lang="en-US" sz="1200" kern="1200" dirty="0" smtClean="0">
                <a:solidFill>
                  <a:schemeClr val="tx1"/>
                </a:solidFill>
                <a:effectLst/>
                <a:latin typeface="+mn-lt"/>
                <a:ea typeface="+mn-ea"/>
                <a:cs typeface="+mn-cs"/>
              </a:rPr>
              <a:t> – all from a single platform.</a:t>
            </a:r>
          </a:p>
          <a:p>
            <a:pPr lvl="0"/>
            <a:r>
              <a:rPr lang="en-US" sz="1200" b="1" kern="1200" dirty="0" smtClean="0">
                <a:solidFill>
                  <a:schemeClr val="tx1"/>
                </a:solidFill>
                <a:effectLst/>
                <a:latin typeface="+mn-lt"/>
                <a:ea typeface="+mn-ea"/>
                <a:cs typeface="+mn-cs"/>
              </a:rPr>
              <a:t>Reverse Auction Capability</a:t>
            </a:r>
            <a:r>
              <a:rPr lang="en-US" sz="1200" kern="1200" dirty="0" smtClean="0">
                <a:solidFill>
                  <a:schemeClr val="tx1"/>
                </a:solidFill>
                <a:effectLst/>
                <a:latin typeface="+mn-lt"/>
                <a:ea typeface="+mn-ea"/>
                <a:cs typeface="+mn-cs"/>
              </a:rPr>
              <a:t> - Create auctions, invite supplier participants, monitor and control the reverse auction process in real-time from open to close.</a:t>
            </a:r>
          </a:p>
          <a:p>
            <a:pPr lvl="0"/>
            <a:r>
              <a:rPr lang="en-US" sz="1200" b="1" kern="1200" dirty="0" smtClean="0">
                <a:solidFill>
                  <a:schemeClr val="tx1"/>
                </a:solidFill>
                <a:effectLst/>
                <a:latin typeface="+mn-lt"/>
                <a:ea typeface="+mn-ea"/>
                <a:cs typeface="+mn-cs"/>
              </a:rPr>
              <a:t>Supplier Portal</a:t>
            </a:r>
            <a:r>
              <a:rPr lang="en-US" sz="1200" kern="1200" dirty="0" smtClean="0">
                <a:solidFill>
                  <a:schemeClr val="tx1"/>
                </a:solidFill>
                <a:effectLst/>
                <a:latin typeface="+mn-lt"/>
                <a:ea typeface="+mn-ea"/>
                <a:cs typeface="+mn-cs"/>
              </a:rPr>
              <a:t> - Provide self-service access for registered suppliers to view events, enter responses, review award decisions and manage their own profiles. Our intuitive, Web-based interface reduces administrative overhead for your purchasing personnel.</a:t>
            </a:r>
          </a:p>
          <a:p>
            <a:pPr lvl="0"/>
            <a:r>
              <a:rPr lang="en-US" sz="1200" b="1" kern="1200" dirty="0" smtClean="0">
                <a:solidFill>
                  <a:schemeClr val="tx1"/>
                </a:solidFill>
                <a:effectLst/>
                <a:latin typeface="+mn-lt"/>
                <a:ea typeface="+mn-ea"/>
                <a:cs typeface="+mn-cs"/>
              </a:rPr>
              <a:t>Analyze Events</a:t>
            </a:r>
            <a:r>
              <a:rPr lang="en-US" sz="1200" kern="1200" dirty="0" smtClean="0">
                <a:solidFill>
                  <a:schemeClr val="tx1"/>
                </a:solidFill>
                <a:effectLst/>
                <a:latin typeface="+mn-lt"/>
                <a:ea typeface="+mn-ea"/>
                <a:cs typeface="+mn-cs"/>
              </a:rPr>
              <a:t> - Easily graph and highlight key event information.</a:t>
            </a:r>
          </a:p>
        </p:txBody>
      </p:sp>
      <p:sp>
        <p:nvSpPr>
          <p:cNvPr id="4" name="Slide Number Placeholder 3"/>
          <p:cNvSpPr>
            <a:spLocks noGrp="1"/>
          </p:cNvSpPr>
          <p:nvPr>
            <p:ph type="sldNum" sz="quarter" idx="10"/>
          </p:nvPr>
        </p:nvSpPr>
        <p:spPr/>
        <p:txBody>
          <a:bodyPr/>
          <a:lstStyle/>
          <a:p>
            <a:fld id="{7F5A1F6B-6D77-9042-A42E-5E5DDDA546ED}" type="slidenum">
              <a:rPr lang="en-US" smtClean="0"/>
              <a:t>16</a:t>
            </a:fld>
            <a:endParaRPr lang="en-US"/>
          </a:p>
        </p:txBody>
      </p:sp>
    </p:spTree>
    <p:extLst>
      <p:ext uri="{BB962C8B-B14F-4D97-AF65-F5344CB8AC3E}">
        <p14:creationId xmlns:p14="http://schemas.microsoft.com/office/powerpoint/2010/main" val="113092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SCIQUEST CONTRACT DIRECTOR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most efficient way to author and manage contracts.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The process involved with contract management is still largely a manual operation in most organizations. Research from industry analysts says that as much as 2-5% of total annual costs can be saved by eliminating contract inaccuracies and non-compliance, and much more if you consider the risk avoidance of large legal suits. </a:t>
            </a:r>
          </a:p>
          <a:p>
            <a:pPr marL="171450" indent="-171450">
              <a:buFont typeface="Arial"/>
              <a:buChar char="•"/>
            </a:pPr>
            <a:r>
              <a:rPr lang="en-US" sz="1200" kern="1200" dirty="0" smtClean="0">
                <a:solidFill>
                  <a:schemeClr val="tx1"/>
                </a:solidFill>
                <a:effectLst/>
                <a:latin typeface="+mn-lt"/>
                <a:ea typeface="+mn-ea"/>
                <a:cs typeface="+mn-cs"/>
              </a:rPr>
              <a:t>SciQuest Contract Director is designed to improve the contracting process and sets the standard for enterprise contract management best practices. Recognized by industry analysts, Forrester Research, in June 2011 as the highest-rated contract lifecycle management solution, SciQuest Contract Director enables users to manage the complete contract lifecycle online.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a:t>
            </a:r>
            <a:r>
              <a:rPr lang="en-US" sz="1200" kern="1200" baseline="0" dirty="0" smtClean="0">
                <a:solidFill>
                  <a:schemeClr val="tx1"/>
                </a:solidFill>
                <a:effectLst/>
                <a:latin typeface="+mn-lt"/>
                <a:ea typeface="+mn-ea"/>
                <a:cs typeface="+mn-cs"/>
              </a:rPr>
              <a:t> our solution, you can expect:</a:t>
            </a:r>
          </a:p>
          <a:p>
            <a:pPr marL="225425" indent="-225425">
              <a:buFont typeface="Arial"/>
              <a:buChar char="•"/>
            </a:pPr>
            <a:r>
              <a:rPr lang="en-US" sz="1200" dirty="0" smtClean="0">
                <a:solidFill>
                  <a:srgbClr val="C00000"/>
                </a:solidFill>
              </a:rPr>
              <a:t>Buy-side, Sell-side and Non-monetary contracts</a:t>
            </a:r>
          </a:p>
          <a:p>
            <a:pPr marL="225425" indent="-225425">
              <a:buFont typeface="Arial"/>
              <a:buChar char="•"/>
            </a:pPr>
            <a:r>
              <a:rPr lang="en-US" sz="1200" dirty="0" smtClean="0">
                <a:solidFill>
                  <a:srgbClr val="C00000"/>
                </a:solidFill>
              </a:rPr>
              <a:t>Dynamically create contracts from “Smart Templates”</a:t>
            </a:r>
          </a:p>
          <a:p>
            <a:pPr marL="225425" indent="-225425">
              <a:buFont typeface="Arial"/>
              <a:buChar char="•"/>
            </a:pPr>
            <a:r>
              <a:rPr lang="en-US" sz="1200" dirty="0" smtClean="0">
                <a:solidFill>
                  <a:srgbClr val="C00000"/>
                </a:solidFill>
              </a:rPr>
              <a:t>MS-Word and email integration</a:t>
            </a:r>
          </a:p>
          <a:p>
            <a:pPr marL="225425" indent="-225425">
              <a:buFont typeface="Arial"/>
              <a:buChar char="•"/>
            </a:pPr>
            <a:r>
              <a:rPr lang="en-US" sz="1200" dirty="0" smtClean="0">
                <a:solidFill>
                  <a:srgbClr val="C00000"/>
                </a:solidFill>
              </a:rPr>
              <a:t>Native integration of </a:t>
            </a:r>
            <a:r>
              <a:rPr lang="en-US" sz="1200" dirty="0" err="1" smtClean="0">
                <a:solidFill>
                  <a:srgbClr val="C00000"/>
                </a:solidFill>
              </a:rPr>
              <a:t>DeltaView</a:t>
            </a:r>
            <a:r>
              <a:rPr lang="en-US" sz="1200" dirty="0" smtClean="0">
                <a:solidFill>
                  <a:srgbClr val="C00000"/>
                </a:solidFill>
              </a:rPr>
              <a:t> comparison technology</a:t>
            </a:r>
          </a:p>
          <a:p>
            <a:pPr marL="225425" indent="-225425">
              <a:buFont typeface="Arial"/>
              <a:buChar char="•"/>
            </a:pPr>
            <a:r>
              <a:rPr lang="en-US" sz="1200" dirty="0" smtClean="0">
                <a:solidFill>
                  <a:srgbClr val="C00000"/>
                </a:solidFill>
              </a:rPr>
              <a:t>Highly configurable workflow for approvals</a:t>
            </a:r>
          </a:p>
          <a:p>
            <a:pPr marL="225425" indent="-225425">
              <a:buFont typeface="Arial"/>
              <a:buChar char="•"/>
            </a:pPr>
            <a:r>
              <a:rPr lang="en-US" sz="1200" dirty="0" smtClean="0">
                <a:solidFill>
                  <a:srgbClr val="C00000"/>
                </a:solidFill>
              </a:rPr>
              <a:t>Clause Analysis feature shortens contract creation and maintenance cycles</a:t>
            </a:r>
          </a:p>
          <a:p>
            <a:pPr marL="171450" lvl="0" indent="-171450">
              <a:buFont typeface="Arial"/>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Additional</a:t>
            </a:r>
            <a:r>
              <a:rPr lang="en-US" sz="1200" kern="1200" baseline="0" dirty="0" smtClean="0">
                <a:solidFill>
                  <a:schemeClr val="tx1"/>
                </a:solidFill>
                <a:effectLst/>
                <a:latin typeface="+mn-lt"/>
                <a:ea typeface="+mn-ea"/>
                <a:cs typeface="+mn-cs"/>
              </a:rPr>
              <a:t> info:</a:t>
            </a:r>
            <a:r>
              <a:rPr lang="en-US" sz="1200" kern="1200" dirty="0" smtClean="0">
                <a:solidFill>
                  <a:schemeClr val="tx1"/>
                </a:solidFill>
                <a:effectLst/>
                <a:latin typeface="+mn-lt"/>
                <a:ea typeface="+mn-ea"/>
                <a:cs typeface="+mn-cs"/>
              </a:rPr>
              <a:t> </a:t>
            </a:r>
          </a:p>
          <a:p>
            <a:pPr marL="171450" lvl="0" indent="-171450">
              <a:buFont typeface="Arial"/>
              <a:buChar char="•"/>
            </a:pPr>
            <a:r>
              <a:rPr lang="en-US" sz="1200" kern="1200" dirty="0" smtClean="0">
                <a:solidFill>
                  <a:schemeClr val="tx1"/>
                </a:solidFill>
                <a:effectLst/>
                <a:latin typeface="+mn-lt"/>
                <a:ea typeface="+mn-ea"/>
                <a:cs typeface="+mn-cs"/>
              </a:rPr>
              <a:t>Advanced user-configurable interface enables rapid user adoption while robust security features ensure information and functions are granted only to the appropriate people.</a:t>
            </a:r>
          </a:p>
          <a:p>
            <a:pPr marL="171450" lvl="0" indent="-171450">
              <a:buFont typeface="Arial"/>
              <a:buChar char="•"/>
            </a:pPr>
            <a:r>
              <a:rPr lang="en-US" sz="1200" kern="1200" dirty="0" smtClean="0">
                <a:solidFill>
                  <a:schemeClr val="tx1"/>
                </a:solidFill>
                <a:effectLst/>
                <a:latin typeface="+mn-lt"/>
                <a:ea typeface="+mn-ea"/>
                <a:cs typeface="+mn-cs"/>
              </a:rPr>
              <a:t>Contract Director’s ‘Smart Template’ and advanced document hierarchy technologies simplify management of contracts across the enterprise while flexible role and organizational hierarchy-based security ensures each user has access to the documents and functionality they need.</a:t>
            </a:r>
          </a:p>
          <a:p>
            <a:pPr marL="171450" lvl="0" indent="-171450">
              <a:buFont typeface="Arial"/>
              <a:buChar char="•"/>
            </a:pPr>
            <a:r>
              <a:rPr lang="en-US" sz="1200" kern="1200" dirty="0" smtClean="0">
                <a:solidFill>
                  <a:schemeClr val="tx1"/>
                </a:solidFill>
                <a:effectLst/>
                <a:latin typeface="+mn-lt"/>
                <a:ea typeface="+mn-ea"/>
                <a:cs typeface="+mn-cs"/>
              </a:rPr>
              <a:t>Contract management functions, including event, compliance, performance and delivery, assessment and management, maximize the value of business agreements through the entire lifecycle.</a:t>
            </a:r>
          </a:p>
          <a:p>
            <a:pPr marL="171450" lvl="0" indent="-171450">
              <a:buFont typeface="Arial"/>
              <a:buChar char="•"/>
            </a:pPr>
            <a:r>
              <a:rPr lang="en-US" sz="1200" kern="1200" dirty="0" smtClean="0">
                <a:solidFill>
                  <a:schemeClr val="tx1"/>
                </a:solidFill>
                <a:effectLst/>
                <a:latin typeface="+mn-lt"/>
                <a:ea typeface="+mn-ea"/>
                <a:cs typeface="+mn-cs"/>
              </a:rPr>
              <a:t>Highly-configurable workflow engine that dynamically routes agreements to the right internal approver or reviewer based on a comprehensive set of contract variables, including monetary value, type, commodity, and risk level.</a:t>
            </a:r>
          </a:p>
          <a:p>
            <a:pPr marL="171450" lvl="0" indent="-171450">
              <a:buFont typeface="Arial"/>
              <a:buChar char="•"/>
            </a:pPr>
            <a:r>
              <a:rPr lang="en-US" sz="1200" kern="1200" dirty="0" smtClean="0">
                <a:solidFill>
                  <a:schemeClr val="tx1"/>
                </a:solidFill>
                <a:effectLst/>
                <a:latin typeface="+mn-lt"/>
                <a:ea typeface="+mn-ea"/>
                <a:cs typeface="+mn-cs"/>
              </a:rPr>
              <a:t>Flexible reporting capabilities provide easy access to the contract portfolio, in depth insight into upcoming events and superior management control.</a:t>
            </a:r>
          </a:p>
          <a:p>
            <a:pPr marL="171450" lvl="0" indent="-171450">
              <a:buFont typeface="Arial"/>
              <a:buChar char="•"/>
            </a:pPr>
            <a:r>
              <a:rPr lang="en-US" sz="1200" kern="1200" dirty="0" smtClean="0">
                <a:solidFill>
                  <a:schemeClr val="tx1"/>
                </a:solidFill>
                <a:effectLst/>
                <a:latin typeface="+mn-lt"/>
                <a:ea typeface="+mn-ea"/>
                <a:cs typeface="+mn-cs"/>
              </a:rPr>
              <a:t>Native integration of DeltaView, the leading document comparison technology by </a:t>
            </a:r>
            <a:r>
              <a:rPr lang="en-US" sz="1200" kern="1200" dirty="0" err="1" smtClean="0">
                <a:solidFill>
                  <a:schemeClr val="tx1"/>
                </a:solidFill>
                <a:effectLst/>
                <a:latin typeface="+mn-lt"/>
                <a:ea typeface="+mn-ea"/>
                <a:cs typeface="+mn-cs"/>
              </a:rPr>
              <a:t>Workshare</a:t>
            </a:r>
            <a:r>
              <a:rPr lang="en-US" sz="1200" kern="1200" dirty="0" smtClean="0">
                <a:solidFill>
                  <a:schemeClr val="tx1"/>
                </a:solidFill>
                <a:effectLst/>
                <a:latin typeface="+mn-lt"/>
                <a:ea typeface="+mn-ea"/>
                <a:cs typeface="+mn-cs"/>
              </a:rPr>
              <a:t>, streamlines the collaboration between negotiating business partners and minimizes potential litigation risks to your organization.</a:t>
            </a:r>
          </a:p>
          <a:p>
            <a:pPr marL="171450" lvl="0" indent="-171450">
              <a:buFont typeface="Arial"/>
              <a:buChar char="•"/>
            </a:pPr>
            <a:r>
              <a:rPr lang="en-US" sz="1200" kern="1200" dirty="0" smtClean="0">
                <a:solidFill>
                  <a:schemeClr val="tx1"/>
                </a:solidFill>
                <a:effectLst/>
                <a:latin typeface="+mn-lt"/>
                <a:ea typeface="+mn-ea"/>
                <a:cs typeface="+mn-cs"/>
              </a:rPr>
              <a:t>Contract Director’s Clause Analysis features shorten contract creation and maintenance cycles by giving you actionable insights into which contract templates and clauses are negotiated the most, and the type of changes.</a:t>
            </a:r>
          </a:p>
          <a:p>
            <a:pPr marL="171450" lvl="0" indent="-171450">
              <a:buFont typeface="Arial"/>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5A1F6B-6D77-9042-A42E-5E5DDDA546ED}" type="slidenum">
              <a:rPr lang="en-US" smtClean="0"/>
              <a:t>17</a:t>
            </a:fld>
            <a:endParaRPr lang="en-US"/>
          </a:p>
        </p:txBody>
      </p:sp>
    </p:spTree>
    <p:extLst>
      <p:ext uri="{BB962C8B-B14F-4D97-AF65-F5344CB8AC3E}">
        <p14:creationId xmlns:p14="http://schemas.microsoft.com/office/powerpoint/2010/main" val="113092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SCIQUEST</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ePROCUREMENT</a:t>
            </a:r>
            <a:endParaRPr lang="en-US" sz="1200" b="1" kern="1200" baseline="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An eProcurement solution offers organizations an opportunity to transform a manual and labor-intensive procurement process into a best-in-class center of excellence that can deliver significant cost savings and efficiencies. It can also help organizations better meet the financial and operational challenges of a rapidly changing global economy.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BENEFITS:</a:t>
            </a:r>
          </a:p>
          <a:p>
            <a:pPr marL="171450" indent="-171450">
              <a:buFont typeface="Arial"/>
              <a:buChar char="•"/>
            </a:pPr>
            <a:r>
              <a:rPr lang="en-US" sz="1200" kern="1200" dirty="0" smtClean="0">
                <a:solidFill>
                  <a:schemeClr val="tx1"/>
                </a:solidFill>
                <a:latin typeface="+mn-lt"/>
                <a:ea typeface="+mn-ea"/>
                <a:cs typeface="+mn-cs"/>
              </a:rPr>
              <a:t>Delivers a seamless purchasing experience to every user, achieving greater cost savings to propel your mission</a:t>
            </a:r>
          </a:p>
          <a:p>
            <a:pPr marL="171450" indent="-171450">
              <a:buFont typeface="Arial"/>
              <a:buChar char="•"/>
            </a:pPr>
            <a:r>
              <a:rPr lang="en-US" sz="1200" kern="1200" dirty="0" smtClean="0">
                <a:solidFill>
                  <a:schemeClr val="tx1"/>
                </a:solidFill>
                <a:latin typeface="+mn-lt"/>
                <a:ea typeface="+mn-ea"/>
                <a:cs typeface="+mn-cs"/>
              </a:rPr>
              <a:t>Designed to enhance existing procurement systems </a:t>
            </a:r>
          </a:p>
          <a:p>
            <a:pPr marL="171450" indent="-171450">
              <a:buFont typeface="Arial"/>
              <a:buChar char="•"/>
            </a:pPr>
            <a:r>
              <a:rPr lang="en-US" sz="1200" kern="1200" dirty="0" smtClean="0">
                <a:solidFill>
                  <a:schemeClr val="tx1"/>
                </a:solidFill>
                <a:latin typeface="+mn-lt"/>
                <a:ea typeface="+mn-ea"/>
                <a:cs typeface="+mn-cs"/>
              </a:rPr>
              <a:t>Increase on-contract spending</a:t>
            </a:r>
          </a:p>
          <a:p>
            <a:pPr marL="171450" indent="-171450">
              <a:buFont typeface="Arial"/>
              <a:buChar char="•"/>
            </a:pPr>
            <a:r>
              <a:rPr lang="en-US" sz="1200" kern="1200" dirty="0" smtClean="0">
                <a:solidFill>
                  <a:schemeClr val="tx1"/>
                </a:solidFill>
                <a:latin typeface="+mn-lt"/>
                <a:ea typeface="+mn-ea"/>
                <a:cs typeface="+mn-cs"/>
              </a:rPr>
              <a:t>Eliminate inefficiencies </a:t>
            </a:r>
          </a:p>
          <a:p>
            <a:pPr marL="171450" indent="-171450">
              <a:buFont typeface="Arial"/>
              <a:buChar char="•"/>
            </a:pPr>
            <a:r>
              <a:rPr lang="en-US" sz="1200" kern="1200" dirty="0" smtClean="0">
                <a:solidFill>
                  <a:schemeClr val="tx1"/>
                </a:solidFill>
                <a:latin typeface="+mn-lt"/>
                <a:ea typeface="+mn-ea"/>
                <a:cs typeface="+mn-cs"/>
              </a:rPr>
              <a:t>Enable spend management</a:t>
            </a:r>
          </a:p>
          <a:p>
            <a:pPr marL="171450" indent="-171450">
              <a:buFont typeface="Arial"/>
              <a:buChar char="•"/>
            </a:pPr>
            <a:r>
              <a:rPr lang="en-US" sz="1200" kern="1200" dirty="0" smtClean="0">
                <a:solidFill>
                  <a:schemeClr val="tx1"/>
                </a:solidFill>
                <a:latin typeface="+mn-lt"/>
                <a:ea typeface="+mn-ea"/>
                <a:cs typeface="+mn-cs"/>
              </a:rPr>
              <a:t>Elevate procurement from being a transactional function to being a strategic initiative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you’re ready to turn spending into savings, call us. We are a leading provider of business automation solutions for organizations of all sizes. We have become experts in knowing what buyers demand from their solution – what works and what doesn’t work.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 SciQuest cloud-based eProcurement solutions, you can automate the complete procure-to-pay process, or simply deploy a point solution such as a shopping platform for your ERP system. These industry-leading solutions from SciQuest help make procurement easy.</a:t>
            </a:r>
          </a:p>
          <a:p>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3"/>
              </a:rPr>
              <a:t>SciQuest Spend Director Enterprise</a:t>
            </a:r>
          </a:p>
          <a:p>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4"/>
              </a:rPr>
              <a:t>SciQuest Requisition Manager</a:t>
            </a:r>
          </a:p>
          <a:p>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5"/>
              </a:rPr>
              <a:t>SciQuest Order Manager</a:t>
            </a:r>
          </a:p>
          <a:p>
            <a:r>
              <a:rPr lang="en-US" sz="1200" b="1" kern="1200" dirty="0" smtClean="0">
                <a:solidFill>
                  <a:schemeClr val="tx1"/>
                </a:solidFill>
                <a:latin typeface="+mn-lt"/>
                <a:ea typeface="+mn-ea"/>
                <a:cs typeface="+mn-cs"/>
              </a:rPr>
              <a:t> </a:t>
            </a:r>
          </a:p>
          <a:p>
            <a:r>
              <a:rPr lang="en-US" sz="1200" b="0" kern="1200" dirty="0" smtClean="0">
                <a:solidFill>
                  <a:schemeClr val="tx1"/>
                </a:solidFill>
                <a:latin typeface="+mn-lt"/>
                <a:ea typeface="+mn-ea"/>
                <a:cs typeface="+mn-cs"/>
              </a:rPr>
              <a:t>Choose a stand-alone, pre-configured solution for quick implementation</a:t>
            </a:r>
          </a:p>
          <a:p>
            <a:pPr marL="171450" indent="-171450">
              <a:buFont typeface="Arial"/>
              <a:buChar char="•"/>
            </a:pPr>
            <a:r>
              <a:rPr lang="en-US" sz="1200" b="1" kern="1200" dirty="0" smtClean="0">
                <a:solidFill>
                  <a:schemeClr val="tx1"/>
                </a:solidFill>
                <a:effectLst/>
                <a:latin typeface="+mn-lt"/>
                <a:ea typeface="+mn-ea"/>
                <a:cs typeface="+mn-cs"/>
              </a:rPr>
              <a:t>SciQuest eProcurement Express </a:t>
            </a:r>
            <a:r>
              <a:rPr lang="en-US" sz="1200" kern="1200" dirty="0" smtClean="0">
                <a:solidFill>
                  <a:schemeClr val="tx1"/>
                </a:solidFill>
                <a:effectLst/>
                <a:latin typeface="+mn-lt"/>
                <a:ea typeface="+mn-ea"/>
                <a:cs typeface="+mn-cs"/>
              </a:rPr>
              <a:t>offers an </a:t>
            </a:r>
            <a:r>
              <a:rPr lang="en-US" sz="1200" kern="1200" dirty="0" err="1" smtClean="0">
                <a:solidFill>
                  <a:schemeClr val="tx1"/>
                </a:solidFill>
                <a:effectLst/>
                <a:latin typeface="+mn-lt"/>
                <a:ea typeface="+mn-ea"/>
                <a:cs typeface="+mn-cs"/>
              </a:rPr>
              <a:t>eprocurement</a:t>
            </a:r>
            <a:r>
              <a:rPr lang="en-US" sz="1200" kern="1200" dirty="0" smtClean="0">
                <a:solidFill>
                  <a:schemeClr val="tx1"/>
                </a:solidFill>
                <a:effectLst/>
                <a:latin typeface="+mn-lt"/>
                <a:ea typeface="+mn-ea"/>
                <a:cs typeface="+mn-cs"/>
              </a:rPr>
              <a:t> solution that’s standalone, pre-configured, and comprehensive for quick implementation and minimal IT support. Users can intuitively shop from your online catalogs, create point-and-click requisitions, electronically submit those requisitions for approval, and acknowledge receipt of goods – all from their desk.</a:t>
            </a:r>
          </a:p>
          <a:p>
            <a:pPr marL="171450" indent="-171450">
              <a:buFont typeface="Arial"/>
              <a:buChar char="•"/>
            </a:pPr>
            <a:r>
              <a:rPr lang="en-US" sz="1200" b="1" kern="1200" dirty="0" smtClean="0">
                <a:solidFill>
                  <a:schemeClr val="tx1"/>
                </a:solidFill>
                <a:effectLst/>
                <a:latin typeface="+mn-lt"/>
                <a:ea typeface="+mn-ea"/>
                <a:cs typeface="+mn-cs"/>
              </a:rPr>
              <a:t>SciQuest eProcurement for Banner</a:t>
            </a:r>
            <a:r>
              <a:rPr lang="en-US" sz="1200" kern="1200" dirty="0" smtClean="0">
                <a:solidFill>
                  <a:schemeClr val="tx1"/>
                </a:solidFill>
                <a:effectLst/>
                <a:latin typeface="+mn-lt"/>
                <a:ea typeface="+mn-ea"/>
                <a:cs typeface="+mn-cs"/>
              </a:rPr>
              <a:t> provides a seamless, efficient integration between your procurement transactions and your financial system of record, Banner Finance. It empowers your institution to enhance its procurement strategies and deliver a seamless purchasing experience to every user on campus, achieving greater cost savings to propel your mission.</a:t>
            </a:r>
          </a:p>
          <a:p>
            <a:pPr marL="171450" indent="-171450">
              <a:buFont typeface="Arial"/>
              <a:buChar char="•"/>
            </a:pPr>
            <a:r>
              <a:rPr lang="en-US" sz="1200" b="1" kern="1200" dirty="0" smtClean="0">
                <a:solidFill>
                  <a:schemeClr val="tx1"/>
                </a:solidFill>
                <a:effectLst/>
                <a:latin typeface="+mn-lt"/>
                <a:ea typeface="+mn-ea"/>
                <a:cs typeface="+mn-cs"/>
              </a:rPr>
              <a:t>SciQuest eProcurement Express </a:t>
            </a:r>
            <a:r>
              <a:rPr lang="en-US" sz="1200" kern="1200" dirty="0" smtClean="0">
                <a:solidFill>
                  <a:schemeClr val="tx1"/>
                </a:solidFill>
                <a:effectLst/>
                <a:latin typeface="+mn-lt"/>
                <a:ea typeface="+mn-ea"/>
                <a:cs typeface="+mn-cs"/>
              </a:rPr>
              <a:t>for Banner offers a comprehensive </a:t>
            </a:r>
            <a:r>
              <a:rPr lang="en-US" sz="1200" kern="1200" dirty="0" err="1" smtClean="0">
                <a:solidFill>
                  <a:schemeClr val="tx1"/>
                </a:solidFill>
                <a:effectLst/>
                <a:latin typeface="+mn-lt"/>
                <a:ea typeface="+mn-ea"/>
                <a:cs typeface="+mn-cs"/>
              </a:rPr>
              <a:t>eprocurement</a:t>
            </a:r>
            <a:r>
              <a:rPr lang="en-US" sz="1200" kern="1200" dirty="0" smtClean="0">
                <a:solidFill>
                  <a:schemeClr val="tx1"/>
                </a:solidFill>
                <a:effectLst/>
                <a:latin typeface="+mn-lt"/>
                <a:ea typeface="+mn-ea"/>
                <a:cs typeface="+mn-cs"/>
              </a:rPr>
              <a:t> solution integrated into SunGard Higher Education Banner Finance that is pre-configured for quick implementation and minimal IT support. Users can easily shop from online catalogs; electronically create, track, and approve requisitions; send orders to suppliers; and acknowledge receipt of goods – all from their desks.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5A1F6B-6D77-9042-A42E-5E5DDDA546ED}" type="slidenum">
              <a:rPr lang="en-US" smtClean="0"/>
              <a:t>18</a:t>
            </a:fld>
            <a:endParaRPr lang="en-US"/>
          </a:p>
        </p:txBody>
      </p:sp>
    </p:spTree>
    <p:extLst>
      <p:ext uri="{BB962C8B-B14F-4D97-AF65-F5344CB8AC3E}">
        <p14:creationId xmlns:p14="http://schemas.microsoft.com/office/powerpoint/2010/main" val="113092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SCIQUEST</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SPEND DIRECTOR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Make shopping for goods and services simple</a:t>
            </a:r>
            <a:r>
              <a:rPr lang="en-US" sz="1200" kern="1200" baseline="0" dirty="0" smtClean="0">
                <a:solidFill>
                  <a:schemeClr val="tx1"/>
                </a:solidFill>
                <a:effectLst/>
                <a:latin typeface="+mn-lt"/>
                <a:ea typeface="+mn-ea"/>
                <a:cs typeface="+mn-cs"/>
              </a:rPr>
              <a:t> and intuitive.</a:t>
            </a: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The unique SciQuest Spend Director Marketplace is a user-friendly, intuitive shopping environment for goods and services that mimics popular </a:t>
            </a:r>
            <a:r>
              <a:rPr lang="en-US" sz="1200" kern="1200" dirty="0" err="1" smtClean="0">
                <a:solidFill>
                  <a:schemeClr val="tx1"/>
                </a:solidFill>
                <a:effectLst/>
                <a:latin typeface="+mn-lt"/>
                <a:ea typeface="+mn-ea"/>
                <a:cs typeface="+mn-cs"/>
              </a:rPr>
              <a:t>eCommerce</a:t>
            </a:r>
            <a:r>
              <a:rPr lang="en-US" sz="1200" kern="1200" dirty="0" smtClean="0">
                <a:solidFill>
                  <a:schemeClr val="tx1"/>
                </a:solidFill>
                <a:effectLst/>
                <a:latin typeface="+mn-lt"/>
                <a:ea typeface="+mn-ea"/>
                <a:cs typeface="+mn-cs"/>
              </a:rPr>
              <a:t> shopping sites. It addresses the most critical spend challenges and offers a powerful bundle of supplier enablement, catalog management, contract management and end-user shopping platform. </a:t>
            </a:r>
          </a:p>
          <a:p>
            <a:pPr marL="0" indent="0">
              <a:buFont typeface="Arial"/>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a:t>
            </a:r>
            <a:r>
              <a:rPr lang="en-US" sz="1200" kern="1200" baseline="0" dirty="0" smtClean="0">
                <a:solidFill>
                  <a:schemeClr val="tx1"/>
                </a:solidFill>
                <a:effectLst/>
                <a:latin typeface="+mn-lt"/>
                <a:ea typeface="+mn-ea"/>
                <a:cs typeface="+mn-cs"/>
              </a:rPr>
              <a:t> our solution, you can expect:</a:t>
            </a:r>
          </a:p>
          <a:p>
            <a:pPr marL="171450" indent="-171450">
              <a:buFont typeface="Arial"/>
              <a:buChar char="•"/>
            </a:pPr>
            <a:r>
              <a:rPr lang="en-US" dirty="0" smtClean="0">
                <a:effectLst/>
              </a:rPr>
              <a:t>Easy-to-use internet based shopping experience mimics popular e-commerce websites</a:t>
            </a:r>
          </a:p>
          <a:p>
            <a:pPr marL="171450" indent="-171450">
              <a:buFont typeface="Arial"/>
              <a:buChar char="•"/>
            </a:pPr>
            <a:r>
              <a:rPr lang="en-US" dirty="0" smtClean="0">
                <a:effectLst/>
              </a:rPr>
              <a:t>Designed to enhance existing procurement systems </a:t>
            </a:r>
          </a:p>
          <a:p>
            <a:pPr marL="171450" indent="-171450">
              <a:buFont typeface="Arial"/>
              <a:buChar char="•"/>
            </a:pPr>
            <a:r>
              <a:rPr lang="en-US" dirty="0" smtClean="0">
                <a:effectLst/>
              </a:rPr>
              <a:t>Purchase directly from pre-negotiated contracts</a:t>
            </a:r>
          </a:p>
          <a:p>
            <a:pPr marL="171450" indent="-171450">
              <a:buFont typeface="Arial"/>
              <a:buChar char="•"/>
            </a:pPr>
            <a:r>
              <a:rPr lang="en-US" dirty="0" smtClean="0">
                <a:effectLst/>
              </a:rPr>
              <a:t>Promote contract compliance</a:t>
            </a:r>
          </a:p>
          <a:p>
            <a:pPr marL="0" indent="0">
              <a:buFont typeface="Arial"/>
              <a:buNone/>
            </a:pP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Through </a:t>
            </a:r>
            <a:r>
              <a:rPr lang="en-US" sz="1200" b="1" u="none" kern="1200" dirty="0" err="1" smtClean="0">
                <a:solidFill>
                  <a:schemeClr val="tx1"/>
                </a:solidFill>
                <a:effectLst/>
                <a:latin typeface="+mn-lt"/>
                <a:ea typeface="+mn-ea"/>
                <a:cs typeface="+mn-cs"/>
              </a:rPr>
              <a:t>pCard</a:t>
            </a:r>
            <a:r>
              <a:rPr lang="en-US" sz="1200" b="1" u="none" kern="1200" dirty="0" smtClean="0">
                <a:solidFill>
                  <a:schemeClr val="tx1"/>
                </a:solidFill>
                <a:effectLst/>
                <a:latin typeface="+mn-lt"/>
                <a:ea typeface="+mn-ea"/>
                <a:cs typeface="+mn-cs"/>
              </a:rPr>
              <a:t> Marketplace</a:t>
            </a:r>
            <a:r>
              <a:rPr lang="en-US" sz="1200" kern="1200" dirty="0" smtClean="0">
                <a:solidFill>
                  <a:schemeClr val="tx1"/>
                </a:solidFill>
                <a:effectLst/>
                <a:latin typeface="+mn-lt"/>
                <a:ea typeface="+mn-ea"/>
                <a:cs typeface="+mn-cs"/>
              </a:rPr>
              <a:t> group purchasing organizations (GPOs), states, industry organizations and other sourcing enterprises can open up their library of contracts to their general membership for simple internet based shopping. A smart and powerful way to achieve efficiency and compliance, member users simply sign up, get approved, and use their credit card to buy from the best group contracts. </a:t>
            </a:r>
          </a:p>
          <a:p>
            <a:pPr marL="171450" lvl="0" indent="-171450">
              <a:buFont typeface="Arial"/>
              <a:buChar char="•"/>
            </a:pPr>
            <a:r>
              <a:rPr lang="en-US" sz="1200" kern="1200" dirty="0" smtClean="0">
                <a:solidFill>
                  <a:schemeClr val="tx1"/>
                </a:solidFill>
                <a:effectLst/>
                <a:latin typeface="+mn-lt"/>
                <a:ea typeface="+mn-ea"/>
                <a:cs typeface="+mn-cs"/>
              </a:rPr>
              <a:t>University systems, state governments and other multi-institution organizations can realize significant savings and efficiencies by consolidating their procurement resources. </a:t>
            </a:r>
            <a:r>
              <a:rPr lang="en-US" sz="1200" b="1" u="none" kern="1200" dirty="0" smtClean="0">
                <a:solidFill>
                  <a:schemeClr val="tx1"/>
                </a:solidFill>
                <a:effectLst/>
                <a:latin typeface="+mn-lt"/>
                <a:ea typeface="+mn-ea"/>
                <a:cs typeface="+mn-cs"/>
              </a:rPr>
              <a:t>Consortium Community</a:t>
            </a:r>
            <a:r>
              <a:rPr lang="en-US" sz="1200" kern="1200" dirty="0" smtClean="0">
                <a:solidFill>
                  <a:schemeClr val="tx1"/>
                </a:solidFill>
                <a:effectLst/>
                <a:latin typeface="+mn-lt"/>
                <a:ea typeface="+mn-ea"/>
                <a:cs typeface="+mn-cs"/>
              </a:rPr>
              <a:t> provides the technology framework that lets organizations</a:t>
            </a:r>
            <a:r>
              <a:rPr lang="en-US" sz="1200" kern="1200" baseline="0" dirty="0" smtClean="0">
                <a:solidFill>
                  <a:schemeClr val="tx1"/>
                </a:solidFill>
                <a:effectLst/>
                <a:latin typeface="+mn-lt"/>
                <a:ea typeface="+mn-ea"/>
                <a:cs typeface="+mn-cs"/>
              </a:rPr>
              <a:t> s</a:t>
            </a:r>
            <a:r>
              <a:rPr lang="en-US" sz="1200" kern="1200" dirty="0" smtClean="0">
                <a:solidFill>
                  <a:schemeClr val="tx1"/>
                </a:solidFill>
                <a:effectLst/>
                <a:latin typeface="+mn-lt"/>
                <a:ea typeface="+mn-ea"/>
                <a:cs typeface="+mn-cs"/>
              </a:rPr>
              <a:t>ource together, share and publish contracts,</a:t>
            </a:r>
            <a:r>
              <a:rPr lang="en-US" sz="1200" kern="1200" baseline="0" dirty="0" smtClean="0">
                <a:solidFill>
                  <a:schemeClr val="tx1"/>
                </a:solidFill>
                <a:effectLst/>
                <a:latin typeface="+mn-lt"/>
                <a:ea typeface="+mn-ea"/>
                <a:cs typeface="+mn-cs"/>
              </a:rPr>
              <a:t> s</a:t>
            </a:r>
            <a:r>
              <a:rPr lang="en-US" sz="1200" kern="1200" dirty="0" smtClean="0">
                <a:solidFill>
                  <a:schemeClr val="tx1"/>
                </a:solidFill>
                <a:effectLst/>
                <a:latin typeface="+mn-lt"/>
                <a:ea typeface="+mn-ea"/>
                <a:cs typeface="+mn-cs"/>
              </a:rPr>
              <a:t>hop in your own or shared marketplace, and consolidate reporting.</a:t>
            </a:r>
          </a:p>
          <a:p>
            <a:pPr marL="171450" lvl="0" indent="-171450">
              <a:buFont typeface="Arial"/>
              <a:buChar char="•"/>
            </a:pPr>
            <a:r>
              <a:rPr lang="en-US" sz="1200" kern="1200" dirty="0" smtClean="0">
                <a:solidFill>
                  <a:schemeClr val="tx1"/>
                </a:solidFill>
                <a:effectLst/>
                <a:latin typeface="+mn-lt"/>
                <a:ea typeface="+mn-ea"/>
                <a:cs typeface="+mn-cs"/>
              </a:rPr>
              <a:t>The procurement function in large organizations is often distributed across different units or departments of the business. However, there is a growing trend of centralizing procurement contracts, processes and technology in large organizations to gain operational efficiencies and to grow organizational buying power. The </a:t>
            </a:r>
            <a:r>
              <a:rPr lang="en-US" sz="1200" b="1" u="none" kern="1200" dirty="0" smtClean="0">
                <a:solidFill>
                  <a:schemeClr val="tx1"/>
                </a:solidFill>
                <a:effectLst/>
                <a:latin typeface="+mn-lt"/>
                <a:ea typeface="+mn-ea"/>
                <a:cs typeface="+mn-cs"/>
              </a:rPr>
              <a:t>Multi-Business Unit </a:t>
            </a:r>
            <a:r>
              <a:rPr lang="en-US" sz="1200" kern="1200" dirty="0" smtClean="0">
                <a:solidFill>
                  <a:schemeClr val="tx1"/>
                </a:solidFill>
                <a:effectLst/>
                <a:latin typeface="+mn-lt"/>
                <a:ea typeface="+mn-ea"/>
                <a:cs typeface="+mn-cs"/>
              </a:rPr>
              <a:t>functionality (MBU license) was developed to support this trend.</a:t>
            </a:r>
          </a:p>
          <a:p>
            <a:endParaRPr lang="en-US" dirty="0" smtClean="0">
              <a:effectLst/>
            </a:endParaRPr>
          </a:p>
          <a:p>
            <a:pPr marL="0" indent="0">
              <a:buFont typeface="Arial"/>
              <a:buNone/>
            </a:pPr>
            <a:r>
              <a:rPr lang="en-US" sz="1200" kern="1200" dirty="0" smtClean="0">
                <a:solidFill>
                  <a:schemeClr val="tx1"/>
                </a:solidFill>
                <a:effectLst/>
                <a:latin typeface="+mn-lt"/>
                <a:ea typeface="+mn-ea"/>
                <a:cs typeface="+mn-cs"/>
              </a:rPr>
              <a:t>Together with the comprehensive SciQuest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Requisition Manager and SciQuest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Order Manager products, this best-in-class eProcurement environment is seamlessly integrated into your financial system of record.</a:t>
            </a:r>
          </a:p>
        </p:txBody>
      </p:sp>
      <p:sp>
        <p:nvSpPr>
          <p:cNvPr id="4" name="Slide Number Placeholder 3"/>
          <p:cNvSpPr>
            <a:spLocks noGrp="1"/>
          </p:cNvSpPr>
          <p:nvPr>
            <p:ph type="sldNum" sz="quarter" idx="10"/>
          </p:nvPr>
        </p:nvSpPr>
        <p:spPr/>
        <p:txBody>
          <a:bodyPr/>
          <a:lstStyle/>
          <a:p>
            <a:fld id="{7F5A1F6B-6D77-9042-A42E-5E5DDDA546ED}" type="slidenum">
              <a:rPr lang="en-US" smtClean="0"/>
              <a:t>19</a:t>
            </a:fld>
            <a:endParaRPr lang="en-US"/>
          </a:p>
        </p:txBody>
      </p:sp>
    </p:spTree>
    <p:extLst>
      <p:ext uri="{BB962C8B-B14F-4D97-AF65-F5344CB8AC3E}">
        <p14:creationId xmlns:p14="http://schemas.microsoft.com/office/powerpoint/2010/main" val="113092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SCIQUEST</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REQUISITION MANAGER</a:t>
            </a:r>
          </a:p>
          <a:p>
            <a:pPr marL="171450" indent="-171450">
              <a:buFont typeface="Arial"/>
              <a:buChar char="•"/>
            </a:pPr>
            <a:r>
              <a:rPr lang="en-US" sz="1200" kern="1200" dirty="0" smtClean="0">
                <a:solidFill>
                  <a:schemeClr val="tx1"/>
                </a:solidFill>
                <a:effectLst/>
                <a:latin typeface="+mn-lt"/>
                <a:ea typeface="+mn-ea"/>
                <a:cs typeface="+mn-cs"/>
              </a:rPr>
              <a:t>SciQuest Requisition Manager combines electronic requisition routing with a powerful approval workflow engine to automate even the most complex business processes, including budget confirmation and hazardous materials clearance. When used with catalog content, Requisition Manager assists employees in creating accurate requisitions to reduce order errors and fulfillment delays. </a:t>
            </a:r>
          </a:p>
          <a:p>
            <a:pPr marL="171450" indent="-171450">
              <a:buFont typeface="Arial"/>
              <a:buChar char="•"/>
            </a:pPr>
            <a:r>
              <a:rPr lang="en-US" sz="1200" kern="1200" dirty="0" smtClean="0">
                <a:solidFill>
                  <a:schemeClr val="tx1"/>
                </a:solidFill>
                <a:effectLst/>
                <a:latin typeface="+mn-lt"/>
                <a:ea typeface="+mn-ea"/>
                <a:cs typeface="+mn-cs"/>
              </a:rPr>
              <a:t>It provides a positive requisitioning experience, encouraging employees to drive all purchases through a paperless process allowing you to capture valuable data about enterprise-wide purchasing.</a:t>
            </a:r>
          </a:p>
          <a:p>
            <a:pPr marL="171450" indent="-171450">
              <a:buFont typeface="Arial"/>
              <a:buChar char="•"/>
            </a:pPr>
            <a:r>
              <a:rPr lang="en-US" sz="1200" kern="1200" dirty="0" smtClean="0">
                <a:solidFill>
                  <a:schemeClr val="tx1"/>
                </a:solidFill>
                <a:effectLst/>
                <a:latin typeface="+mn-lt"/>
                <a:ea typeface="+mn-ea"/>
                <a:cs typeface="+mn-cs"/>
              </a:rPr>
              <a:t>Approvals</a:t>
            </a:r>
            <a:r>
              <a:rPr lang="en-US" sz="1200" kern="1200" baseline="0" dirty="0" smtClean="0">
                <a:solidFill>
                  <a:schemeClr val="tx1"/>
                </a:solidFill>
                <a:effectLst/>
                <a:latin typeface="+mn-lt"/>
                <a:ea typeface="+mn-ea"/>
                <a:cs typeface="+mn-cs"/>
              </a:rPr>
              <a:t> move faster and errors/delay are reduced</a:t>
            </a:r>
          </a:p>
          <a:p>
            <a:pPr marL="171450" indent="-171450">
              <a:buFont typeface="Arial"/>
              <a:buChar char="•"/>
            </a:pPr>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a:t>
            </a:r>
            <a:r>
              <a:rPr lang="en-US" sz="1200" kern="1200" baseline="0" dirty="0" smtClean="0">
                <a:solidFill>
                  <a:schemeClr val="tx1"/>
                </a:solidFill>
                <a:effectLst/>
                <a:latin typeface="+mn-lt"/>
                <a:ea typeface="+mn-ea"/>
                <a:cs typeface="+mn-cs"/>
              </a:rPr>
              <a:t> our solution, you can expect:</a:t>
            </a:r>
          </a:p>
          <a:p>
            <a:pPr marL="225425" indent="-225425">
              <a:buFont typeface="Arial"/>
              <a:buChar char="•"/>
            </a:pPr>
            <a:r>
              <a:rPr lang="en-US" sz="1200" dirty="0" smtClean="0">
                <a:solidFill>
                  <a:schemeClr val="bg1"/>
                </a:solidFill>
              </a:rPr>
              <a:t>Online approval workflow and requisition tracking</a:t>
            </a:r>
          </a:p>
          <a:p>
            <a:pPr marL="225425" indent="-225425">
              <a:buFont typeface="Arial"/>
              <a:buChar char="•"/>
            </a:pPr>
            <a:r>
              <a:rPr lang="en-US" sz="1200" dirty="0" smtClean="0">
                <a:solidFill>
                  <a:schemeClr val="bg1"/>
                </a:solidFill>
              </a:rPr>
              <a:t>Electronic routing based on any requisition attribute</a:t>
            </a:r>
          </a:p>
          <a:p>
            <a:pPr marL="225425" indent="-225425">
              <a:buFont typeface="Arial"/>
              <a:buChar char="•"/>
            </a:pPr>
            <a:r>
              <a:rPr lang="en-US" sz="1200" dirty="0" smtClean="0">
                <a:solidFill>
                  <a:schemeClr val="bg1"/>
                </a:solidFill>
              </a:rPr>
              <a:t>Flexible approval options and 24/7 remote access for buyers and managers</a:t>
            </a:r>
          </a:p>
          <a:p>
            <a:pPr marL="225425" indent="-225425">
              <a:buFont typeface="Arial"/>
              <a:buChar char="•"/>
            </a:pPr>
            <a:r>
              <a:rPr lang="en-US" sz="1200" dirty="0" smtClean="0">
                <a:solidFill>
                  <a:schemeClr val="bg1"/>
                </a:solidFill>
              </a:rPr>
              <a:t>Consolidate requisitions to minimize shipping fees and maximize discounts</a:t>
            </a:r>
          </a:p>
          <a:p>
            <a:pPr marL="225425" indent="-225425">
              <a:buFont typeface="Arial"/>
              <a:buChar char="•"/>
            </a:pPr>
            <a:r>
              <a:rPr lang="en-US" sz="1200" dirty="0" smtClean="0">
                <a:solidFill>
                  <a:schemeClr val="bg1"/>
                </a:solidFill>
              </a:rPr>
              <a:t>Data analysis for savings opportunities and contract compliance</a:t>
            </a:r>
          </a:p>
          <a:p>
            <a:endParaRPr lang="en-US" sz="1200" kern="1200" dirty="0" smtClean="0">
              <a:solidFill>
                <a:schemeClr val="tx1"/>
              </a:solidFill>
              <a:effectLst/>
              <a:latin typeface="+mn-lt"/>
              <a:ea typeface="+mn-ea"/>
              <a:cs typeface="+mn-cs"/>
            </a:endParaRPr>
          </a:p>
          <a:p>
            <a:pPr marL="171450" indent="-171450">
              <a:buFont typeface="Arial"/>
              <a:buChar char="•"/>
            </a:pPr>
            <a:r>
              <a:rPr lang="en-US" sz="1200" b="1" u="none" kern="1200" dirty="0" smtClean="0">
                <a:solidFill>
                  <a:schemeClr val="tx1"/>
                </a:solidFill>
                <a:effectLst/>
                <a:latin typeface="+mn-lt"/>
                <a:ea typeface="+mn-ea"/>
                <a:cs typeface="+mn-cs"/>
              </a:rPr>
              <a:t>Budget Tracker</a:t>
            </a:r>
            <a:r>
              <a:rPr lang="en-US" sz="1200" kern="1200" dirty="0" smtClean="0">
                <a:solidFill>
                  <a:schemeClr val="tx1"/>
                </a:solidFill>
                <a:effectLst/>
                <a:latin typeface="+mn-lt"/>
                <a:ea typeface="+mn-ea"/>
                <a:cs typeface="+mn-cs"/>
              </a:rPr>
              <a:t> is an add-on feature for Requisition Manager that assists your organization in managing and monitoring budgets within your existing purchasing processes.</a:t>
            </a:r>
          </a:p>
          <a:p>
            <a:pPr marL="171450" indent="-171450">
              <a:buFont typeface="Arial"/>
              <a:buChar char="•"/>
            </a:pP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Combine with SciQuest Spend Director Enterprise and SciQuest Order Manager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best-in-class eProcurement.</a:t>
            </a:r>
          </a:p>
        </p:txBody>
      </p:sp>
      <p:sp>
        <p:nvSpPr>
          <p:cNvPr id="4" name="Slide Number Placeholder 3"/>
          <p:cNvSpPr>
            <a:spLocks noGrp="1"/>
          </p:cNvSpPr>
          <p:nvPr>
            <p:ph type="sldNum" sz="quarter" idx="10"/>
          </p:nvPr>
        </p:nvSpPr>
        <p:spPr/>
        <p:txBody>
          <a:bodyPr/>
          <a:lstStyle/>
          <a:p>
            <a:fld id="{7F5A1F6B-6D77-9042-A42E-5E5DDDA546ED}" type="slidenum">
              <a:rPr lang="en-US" smtClean="0"/>
              <a:t>20</a:t>
            </a:fld>
            <a:endParaRPr lang="en-US"/>
          </a:p>
        </p:txBody>
      </p:sp>
    </p:spTree>
    <p:extLst>
      <p:ext uri="{BB962C8B-B14F-4D97-AF65-F5344CB8AC3E}">
        <p14:creationId xmlns:p14="http://schemas.microsoft.com/office/powerpoint/2010/main" val="113092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SCIQUEST ORDER MANAGER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Streamline Order Processing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SciQuest Order Manager is a configurable order processing solution that automates and streamlines purchase order placement, tracking and management. It leverages the SciQuest Supplier Network for secure electronic order distribution to all of your organization’s suppliers through a single integration point.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a:t>
            </a:r>
            <a:r>
              <a:rPr lang="en-US" sz="1200" kern="1200" baseline="0" dirty="0" smtClean="0">
                <a:solidFill>
                  <a:schemeClr val="tx1"/>
                </a:solidFill>
                <a:effectLst/>
                <a:latin typeface="+mn-lt"/>
                <a:ea typeface="+mn-ea"/>
                <a:cs typeface="+mn-cs"/>
              </a:rPr>
              <a:t> our solution, you can expect:</a:t>
            </a:r>
          </a:p>
          <a:p>
            <a:pPr marL="225425" indent="-225425">
              <a:buFont typeface="Arial"/>
              <a:buChar char="•"/>
            </a:pPr>
            <a:r>
              <a:rPr lang="en-US" sz="1200" dirty="0" smtClean="0">
                <a:solidFill>
                  <a:schemeClr val="bg1"/>
                </a:solidFill>
              </a:rPr>
              <a:t>Secure, electronic document exchange with suppliers</a:t>
            </a:r>
          </a:p>
          <a:p>
            <a:pPr marL="225425" indent="-225425">
              <a:buFont typeface="Arial"/>
              <a:buChar char="•"/>
            </a:pPr>
            <a:r>
              <a:rPr lang="en-US" sz="1200" dirty="0" smtClean="0">
                <a:solidFill>
                  <a:schemeClr val="bg1"/>
                </a:solidFill>
              </a:rPr>
              <a:t>Online order status tracking and automated communications with suppliers and </a:t>
            </a:r>
            <a:r>
              <a:rPr lang="en-US" sz="1200" dirty="0" err="1" smtClean="0">
                <a:solidFill>
                  <a:schemeClr val="bg1"/>
                </a:solidFill>
              </a:rPr>
              <a:t>requisitioners</a:t>
            </a:r>
            <a:endParaRPr lang="en-US" sz="1200" dirty="0" smtClean="0">
              <a:solidFill>
                <a:schemeClr val="bg1"/>
              </a:solidFill>
            </a:endParaRPr>
          </a:p>
          <a:p>
            <a:pPr marL="225425" indent="-225425">
              <a:buFont typeface="Arial"/>
              <a:buChar char="•"/>
            </a:pPr>
            <a:r>
              <a:rPr lang="en-US" sz="1200" dirty="0" smtClean="0">
                <a:solidFill>
                  <a:schemeClr val="bg1"/>
                </a:solidFill>
              </a:rPr>
              <a:t>Eliminates paper processes</a:t>
            </a:r>
          </a:p>
          <a:p>
            <a:pPr marL="225425" indent="-225425">
              <a:buFont typeface="Arial"/>
              <a:buChar char="•"/>
            </a:pPr>
            <a:r>
              <a:rPr lang="en-US" sz="1200" dirty="0" smtClean="0">
                <a:solidFill>
                  <a:schemeClr val="bg1"/>
                </a:solidFill>
              </a:rPr>
              <a:t>Integrates directly with SciQuest Requisition Manager or existing ERP and financial systems</a:t>
            </a:r>
          </a:p>
          <a:p>
            <a:pPr marL="225425" indent="-225425">
              <a:buFont typeface="Arial"/>
              <a:buChar char="•"/>
            </a:pPr>
            <a:r>
              <a:rPr lang="en-US" sz="1200" dirty="0" smtClean="0">
                <a:solidFill>
                  <a:schemeClr val="bg1"/>
                </a:solidFill>
              </a:rPr>
              <a:t>Data analysis to identify savings opportunities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on-demand module can be integrated with SciQuest Requisition Manager or existing ERP systems and financial applications.</a:t>
            </a:r>
          </a:p>
        </p:txBody>
      </p:sp>
      <p:sp>
        <p:nvSpPr>
          <p:cNvPr id="4" name="Slide Number Placeholder 3"/>
          <p:cNvSpPr>
            <a:spLocks noGrp="1"/>
          </p:cNvSpPr>
          <p:nvPr>
            <p:ph type="sldNum" sz="quarter" idx="10"/>
          </p:nvPr>
        </p:nvSpPr>
        <p:spPr/>
        <p:txBody>
          <a:bodyPr/>
          <a:lstStyle/>
          <a:p>
            <a:fld id="{7F5A1F6B-6D77-9042-A42E-5E5DDDA546ED}" type="slidenum">
              <a:rPr lang="en-US" smtClean="0"/>
              <a:t>21</a:t>
            </a:fld>
            <a:endParaRPr lang="en-US"/>
          </a:p>
        </p:txBody>
      </p:sp>
    </p:spTree>
    <p:extLst>
      <p:ext uri="{BB962C8B-B14F-4D97-AF65-F5344CB8AC3E}">
        <p14:creationId xmlns:p14="http://schemas.microsoft.com/office/powerpoint/2010/main" val="113092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SCIQUEST SUPPLIES MANAGER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Unique ways to manage stockrooms, supplies, enterprise reagents, &amp; ERM. </a:t>
            </a:r>
          </a:p>
          <a:p>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Organizations that have implemented e-procurement solutions may  still be challenged to extend their savings and efficiency to isolated stockrooms and internal stores. Some stockrooms are managed internally, and some by vendors. Users can’t tell what supplies or materials are in stock, which causes frustration and leads to overspending by purchasing more of what you already have in-house. </a:t>
            </a:r>
          </a:p>
          <a:p>
            <a:pPr marL="171450" indent="-171450">
              <a:buFont typeface="Arial"/>
              <a:buChar char="•"/>
            </a:pPr>
            <a:r>
              <a:rPr lang="en-US" sz="1200" kern="1200" dirty="0" smtClean="0">
                <a:solidFill>
                  <a:schemeClr val="tx1"/>
                </a:solidFill>
                <a:effectLst/>
                <a:latin typeface="+mn-lt"/>
                <a:ea typeface="+mn-ea"/>
                <a:cs typeface="+mn-cs"/>
              </a:rPr>
              <a:t>SciQuest Supplies Manager allows your organization to streamline all processes related to internal order fulfillment. Now you can manage multiple stockrooms using a simple single application that is fully integrated with our e-procurement application, providing a unified system for all internal and external goods and ordering.</a:t>
            </a:r>
            <a:r>
              <a:rPr lang="en-US" sz="1200" b="1" kern="1200" dirty="0" smtClean="0">
                <a:solidFill>
                  <a:schemeClr val="tx1"/>
                </a:solidFill>
                <a:effectLst/>
                <a:latin typeface="+mn-lt"/>
                <a:ea typeface="+mn-ea"/>
                <a:cs typeface="+mn-cs"/>
              </a:rPr>
              <a:t> </a:t>
            </a:r>
          </a:p>
          <a:p>
            <a:pPr marL="171450" indent="-171450">
              <a:buFont typeface="Arial"/>
              <a:buChar char="•"/>
            </a:pPr>
            <a:endParaRPr lang="en-US" sz="1200" kern="1200" dirty="0" smtClean="0">
              <a:solidFill>
                <a:schemeClr val="tx1"/>
              </a:solidFill>
              <a:effectLst/>
              <a:latin typeface="+mn-lt"/>
              <a:ea typeface="+mn-ea"/>
              <a:cs typeface="+mn-cs"/>
            </a:endParaRPr>
          </a:p>
          <a:p>
            <a:pPr marL="0" indent="0">
              <a:buFont typeface="Arial"/>
              <a:buNone/>
            </a:pPr>
            <a:r>
              <a:rPr lang="en-US" sz="1200" kern="1200" dirty="0" smtClean="0">
                <a:solidFill>
                  <a:schemeClr val="tx1"/>
                </a:solidFill>
                <a:effectLst/>
                <a:latin typeface="+mn-lt"/>
                <a:ea typeface="+mn-ea"/>
                <a:cs typeface="+mn-cs"/>
              </a:rPr>
              <a:t>The SciQuest Supplies Manager is ideal in these situations:</a:t>
            </a:r>
          </a:p>
          <a:p>
            <a:pPr marL="171450" lvl="0" indent="-171450">
              <a:buFont typeface="Arial"/>
              <a:buChar char="•"/>
            </a:pPr>
            <a:r>
              <a:rPr lang="en-US" sz="1200" kern="1200" dirty="0" smtClean="0">
                <a:solidFill>
                  <a:schemeClr val="tx1"/>
                </a:solidFill>
                <a:effectLst/>
                <a:latin typeface="+mn-lt"/>
                <a:ea typeface="+mn-ea"/>
                <a:cs typeface="+mn-cs"/>
              </a:rPr>
              <a:t>Multiple stockrooms need to be managed.</a:t>
            </a:r>
          </a:p>
          <a:p>
            <a:pPr marL="171450" lvl="0" indent="-171450">
              <a:buFont typeface="Arial"/>
              <a:buChar char="•"/>
            </a:pPr>
            <a:r>
              <a:rPr lang="en-US" sz="1200" kern="1200" dirty="0" smtClean="0">
                <a:solidFill>
                  <a:schemeClr val="tx1"/>
                </a:solidFill>
                <a:effectLst/>
                <a:latin typeface="+mn-lt"/>
                <a:ea typeface="+mn-ea"/>
                <a:cs typeface="+mn-cs"/>
              </a:rPr>
              <a:t>Organizations have a lot of vendor-managed inventory.</a:t>
            </a:r>
          </a:p>
          <a:p>
            <a:pPr marL="171450" lvl="0" indent="-171450">
              <a:buFont typeface="Arial"/>
              <a:buChar char="•"/>
            </a:pPr>
            <a:r>
              <a:rPr lang="en-US" sz="1200" kern="1200" dirty="0" smtClean="0">
                <a:solidFill>
                  <a:schemeClr val="tx1"/>
                </a:solidFill>
                <a:effectLst/>
                <a:latin typeface="+mn-lt"/>
                <a:ea typeface="+mn-ea"/>
                <a:cs typeface="+mn-cs"/>
              </a:rPr>
              <a:t>Multiple software programs are managing the inventory.</a:t>
            </a:r>
          </a:p>
          <a:p>
            <a:pPr marL="171450" lvl="0" indent="-171450">
              <a:buFont typeface="Arial"/>
              <a:buChar char="•"/>
            </a:pPr>
            <a:r>
              <a:rPr lang="en-US" sz="1200" kern="1200" dirty="0" smtClean="0">
                <a:solidFill>
                  <a:schemeClr val="tx1"/>
                </a:solidFill>
                <a:effectLst/>
                <a:latin typeface="+mn-lt"/>
                <a:ea typeface="+mn-ea"/>
                <a:cs typeface="+mn-cs"/>
              </a:rPr>
              <a:t>There is a need to integrate inventory items into the organization’s procurement system.</a:t>
            </a:r>
          </a:p>
          <a:p>
            <a:pPr marL="0" indent="0">
              <a:buFont typeface="Arial"/>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a:t>
            </a:r>
            <a:r>
              <a:rPr lang="en-US" sz="1200" kern="1200" baseline="0" dirty="0" smtClean="0">
                <a:solidFill>
                  <a:schemeClr val="tx1"/>
                </a:solidFill>
                <a:effectLst/>
                <a:latin typeface="+mn-lt"/>
                <a:ea typeface="+mn-ea"/>
                <a:cs typeface="+mn-cs"/>
              </a:rPr>
              <a:t> our solution, you can expect:</a:t>
            </a:r>
          </a:p>
          <a:p>
            <a:pPr marL="225425" indent="-225425">
              <a:buFont typeface="Arial"/>
              <a:buChar char="•"/>
            </a:pPr>
            <a:r>
              <a:rPr lang="en-US" sz="1200" dirty="0" smtClean="0">
                <a:solidFill>
                  <a:schemeClr val="bg1"/>
                </a:solidFill>
              </a:rPr>
              <a:t>Streamlines all processes related to internal order fulfillment</a:t>
            </a:r>
          </a:p>
          <a:p>
            <a:pPr marL="225425" indent="-225425">
              <a:buFont typeface="Arial"/>
              <a:buChar char="•"/>
            </a:pPr>
            <a:r>
              <a:rPr lang="en-US" sz="1200" dirty="0" smtClean="0">
                <a:solidFill>
                  <a:schemeClr val="bg1"/>
                </a:solidFill>
              </a:rPr>
              <a:t>Simple, user-friendly ordering experience</a:t>
            </a:r>
          </a:p>
          <a:p>
            <a:pPr marL="225425" indent="-225425">
              <a:buFont typeface="Arial"/>
              <a:buChar char="•"/>
            </a:pPr>
            <a:r>
              <a:rPr lang="en-US" sz="1200" dirty="0" smtClean="0">
                <a:solidFill>
                  <a:schemeClr val="bg1"/>
                </a:solidFill>
              </a:rPr>
              <a:t>Promotes internal inventory above external vendors</a:t>
            </a:r>
          </a:p>
          <a:p>
            <a:pPr marL="225425" indent="-225425">
              <a:buFont typeface="Arial"/>
              <a:buChar char="•"/>
            </a:pPr>
            <a:r>
              <a:rPr lang="en-US" sz="1200" dirty="0" smtClean="0">
                <a:solidFill>
                  <a:schemeClr val="bg1"/>
                </a:solidFill>
              </a:rPr>
              <a:t>Ideal for multiple stockrooms, substantial vendor-managed inventory, unifying software programs, integrating inventory into broader procurement system</a:t>
            </a:r>
          </a:p>
        </p:txBody>
      </p:sp>
      <p:sp>
        <p:nvSpPr>
          <p:cNvPr id="4" name="Slide Number Placeholder 3"/>
          <p:cNvSpPr>
            <a:spLocks noGrp="1"/>
          </p:cNvSpPr>
          <p:nvPr>
            <p:ph type="sldNum" sz="quarter" idx="10"/>
          </p:nvPr>
        </p:nvSpPr>
        <p:spPr/>
        <p:txBody>
          <a:bodyPr/>
          <a:lstStyle/>
          <a:p>
            <a:fld id="{7F5A1F6B-6D77-9042-A42E-5E5DDDA546ED}" type="slidenum">
              <a:rPr lang="en-US" smtClean="0"/>
              <a:t>22</a:t>
            </a:fld>
            <a:endParaRPr lang="en-US"/>
          </a:p>
        </p:txBody>
      </p:sp>
    </p:spTree>
    <p:extLst>
      <p:ext uri="{BB962C8B-B14F-4D97-AF65-F5344CB8AC3E}">
        <p14:creationId xmlns:p14="http://schemas.microsoft.com/office/powerpoint/2010/main" val="113092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SCIQUEST</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ENTERPRISE REAGENT MANAGER</a:t>
            </a:r>
          </a:p>
          <a:p>
            <a:r>
              <a:rPr lang="en-US" sz="1200" kern="1200" dirty="0" smtClean="0">
                <a:solidFill>
                  <a:schemeClr val="tx1"/>
                </a:solidFill>
                <a:effectLst/>
                <a:latin typeface="+mn-lt"/>
                <a:ea typeface="+mn-ea"/>
                <a:cs typeface="+mn-cs"/>
              </a:rPr>
              <a:t>Find, source and track from a single application</a:t>
            </a:r>
          </a:p>
          <a:p>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SciQuest Enterprise Reagent Manager (ERM) is the material management and procurement tool for chemical reagents and other materials used in the research process. Researchers developing compounds rely on rapid access to appropriate reagents and supplies.</a:t>
            </a:r>
          </a:p>
          <a:p>
            <a:pPr marL="171450" indent="-171450">
              <a:buFont typeface="Arial"/>
              <a:buChar char="•"/>
            </a:pPr>
            <a:r>
              <a:rPr lang="en-US" sz="1200" kern="1200" dirty="0" smtClean="0">
                <a:solidFill>
                  <a:schemeClr val="tx1"/>
                </a:solidFill>
                <a:effectLst/>
                <a:latin typeface="+mn-lt"/>
                <a:ea typeface="+mn-ea"/>
                <a:cs typeface="+mn-cs"/>
              </a:rPr>
              <a:t>In addition to making it easier and faster for researchers to get the reagents they need, a key benefit of ERM is its close integration with procurement. It optimizes inventory use and promotes regulatory compliance while managing the risks associated with hazardous materials. Supplier catalogs and, where negotiated, preferred pricing are available to your scientific staff alongside internal inventory, libraries and commercial databases through a single search. </a:t>
            </a:r>
          </a:p>
          <a:p>
            <a:pPr marL="171450" indent="-171450">
              <a:buFont typeface="Arial"/>
              <a:buChar char="•"/>
            </a:pPr>
            <a:r>
              <a:rPr lang="en-US" sz="1200" kern="1200" dirty="0" smtClean="0">
                <a:solidFill>
                  <a:schemeClr val="tx1"/>
                </a:solidFill>
                <a:effectLst/>
                <a:latin typeface="+mn-lt"/>
                <a:ea typeface="+mn-ea"/>
                <a:cs typeface="+mn-cs"/>
              </a:rPr>
              <a:t>Orders for new containers placed through ERM are automatically routed for review and approval, and transmitted to suppliers fast and without redundant (and often error prone) data entry. This type of procurement integration has enabled some of the world’s largest Life Science companies to save an additional 10% on annual reagent spend.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With</a:t>
            </a:r>
            <a:r>
              <a:rPr lang="en-US" sz="1200" kern="1200" baseline="0" dirty="0" smtClean="0">
                <a:solidFill>
                  <a:schemeClr val="tx1"/>
                </a:solidFill>
                <a:effectLst/>
                <a:latin typeface="+mn-lt"/>
                <a:ea typeface="+mn-ea"/>
                <a:cs typeface="+mn-cs"/>
              </a:rPr>
              <a:t> our solution, you can expect:</a:t>
            </a:r>
          </a:p>
          <a:p>
            <a:pPr marL="225425" indent="-225425">
              <a:buFont typeface="Arial"/>
              <a:buChar char="•"/>
            </a:pPr>
            <a:r>
              <a:rPr lang="en-US" sz="1200" dirty="0" smtClean="0">
                <a:solidFill>
                  <a:schemeClr val="bg1"/>
                </a:solidFill>
              </a:rPr>
              <a:t>Integrates with procurement systems to promote compliance and manage risk</a:t>
            </a:r>
          </a:p>
          <a:p>
            <a:pPr marL="225425" indent="-225425">
              <a:buFont typeface="Arial"/>
              <a:buChar char="•"/>
            </a:pPr>
            <a:r>
              <a:rPr lang="en-US" sz="1200" dirty="0" smtClean="0">
                <a:solidFill>
                  <a:schemeClr val="bg1"/>
                </a:solidFill>
              </a:rPr>
              <a:t>Single search spans internal inventory, libraries, commercial databases, supplier catalogs, and negotiated preferred pricing</a:t>
            </a:r>
          </a:p>
          <a:p>
            <a:pPr marL="225425" indent="-225425">
              <a:buFont typeface="Arial"/>
              <a:buChar char="•"/>
            </a:pPr>
            <a:r>
              <a:rPr lang="en-US" sz="1200" dirty="0" smtClean="0">
                <a:solidFill>
                  <a:schemeClr val="bg1"/>
                </a:solidFill>
              </a:rPr>
              <a:t>Orders are automatically routed for review/approval and transmitted to suppliers</a:t>
            </a:r>
          </a:p>
          <a:p>
            <a:pPr marL="225425" indent="-225425">
              <a:buFont typeface="Arial"/>
              <a:buChar char="•"/>
            </a:pPr>
            <a:r>
              <a:rPr lang="en-US" sz="1200" dirty="0" smtClean="0">
                <a:solidFill>
                  <a:schemeClr val="bg1"/>
                </a:solidFill>
              </a:rPr>
              <a:t>Available on-premise or hosted</a:t>
            </a:r>
            <a:r>
              <a:rPr lang="en-US" sz="1200" dirty="0" smtClean="0">
                <a:solidFill>
                  <a:schemeClr val="bg1">
                    <a:lumMod val="75000"/>
                  </a:schemeClr>
                </a:solidFill>
              </a:rPr>
              <a:t> (</a:t>
            </a:r>
            <a:r>
              <a:rPr lang="en-US" sz="1200" b="1" i="1" dirty="0" smtClean="0">
                <a:solidFill>
                  <a:schemeClr val="bg1">
                    <a:lumMod val="75000"/>
                  </a:schemeClr>
                </a:solidFill>
              </a:rPr>
              <a:t>new</a:t>
            </a:r>
            <a:r>
              <a:rPr lang="en-US" sz="1200" dirty="0" smtClean="0">
                <a:solidFill>
                  <a:schemeClr val="bg1">
                    <a:lumMod val="75000"/>
                  </a:schemeClr>
                </a:solidFill>
              </a:rPr>
              <a:t>)</a:t>
            </a:r>
          </a:p>
          <a:p>
            <a:endParaRPr lang="en-US" sz="1200" kern="1200" dirty="0" smtClean="0">
              <a:solidFill>
                <a:schemeClr val="tx1"/>
              </a:solidFill>
              <a:effectLst/>
              <a:latin typeface="+mn-lt"/>
              <a:ea typeface="+mn-ea"/>
              <a:cs typeface="+mn-cs"/>
            </a:endParaRPr>
          </a:p>
          <a:p>
            <a:r>
              <a:rPr lang="en-US" sz="1200" b="1" kern="1200" dirty="0" smtClean="0">
                <a:solidFill>
                  <a:srgbClr val="FF0000"/>
                </a:solidFill>
                <a:effectLst/>
                <a:latin typeface="+mn-lt"/>
                <a:ea typeface="+mn-ea"/>
                <a:cs typeface="+mn-cs"/>
              </a:rPr>
              <a:t>Catalog Integration</a:t>
            </a:r>
            <a:r>
              <a:rPr lang="en-US" sz="1200" b="0" kern="1200" dirty="0" smtClean="0">
                <a:solidFill>
                  <a:srgbClr val="FF0000"/>
                </a:solidFill>
                <a:effectLst/>
                <a:latin typeface="+mn-lt"/>
                <a:ea typeface="+mn-ea"/>
                <a:cs typeface="+mn-cs"/>
              </a:rPr>
              <a:t> is an add-on feature for simple access to SciQuest and </a:t>
            </a:r>
            <a:r>
              <a:rPr lang="en-US" sz="1200" b="0" kern="1200" dirty="0" err="1" smtClean="0">
                <a:solidFill>
                  <a:srgbClr val="FF0000"/>
                </a:solidFill>
                <a:effectLst/>
                <a:latin typeface="+mn-lt"/>
                <a:ea typeface="+mn-ea"/>
                <a:cs typeface="+mn-cs"/>
              </a:rPr>
              <a:t>eMolecules</a:t>
            </a:r>
            <a:r>
              <a:rPr lang="en-US" sz="1200" b="0" kern="1200" dirty="0" smtClean="0">
                <a:solidFill>
                  <a:srgbClr val="FF0000"/>
                </a:solidFill>
                <a:effectLst/>
                <a:latin typeface="+mn-lt"/>
                <a:ea typeface="+mn-ea"/>
                <a:cs typeface="+mn-cs"/>
              </a:rPr>
              <a:t> catalogues</a:t>
            </a:r>
          </a:p>
        </p:txBody>
      </p:sp>
      <p:sp>
        <p:nvSpPr>
          <p:cNvPr id="4" name="Slide Number Placeholder 3"/>
          <p:cNvSpPr>
            <a:spLocks noGrp="1"/>
          </p:cNvSpPr>
          <p:nvPr>
            <p:ph type="sldNum" sz="quarter" idx="10"/>
          </p:nvPr>
        </p:nvSpPr>
        <p:spPr/>
        <p:txBody>
          <a:bodyPr/>
          <a:lstStyle/>
          <a:p>
            <a:fld id="{7F5A1F6B-6D77-9042-A42E-5E5DDDA546ED}" type="slidenum">
              <a:rPr lang="en-US" smtClean="0"/>
              <a:t>23</a:t>
            </a:fld>
            <a:endParaRPr lang="en-US"/>
          </a:p>
        </p:txBody>
      </p:sp>
    </p:spTree>
    <p:extLst>
      <p:ext uri="{BB962C8B-B14F-4D97-AF65-F5344CB8AC3E}">
        <p14:creationId xmlns:p14="http://schemas.microsoft.com/office/powerpoint/2010/main" val="113092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SCIQUEST</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ACCOUNTS PAYABLE DIRECTOR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Automate the capture, approval, and payment of invoices.</a:t>
            </a:r>
          </a:p>
          <a:p>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Manual, inefficient accounts payable processes cost you a fortune. According to the Aberdeen Group, it can be as high as $25 per invoice and take up to 41 days due to invoice processing cycle times, data entry errors, inability to capitalize on prompt payment discounts, lack of visibility into outstanding liabilities, and increased risk to your supply chain as a result of frustrated key vendors.   </a:t>
            </a:r>
          </a:p>
          <a:p>
            <a:pPr marL="171450" indent="-171450">
              <a:buFont typeface="Arial"/>
              <a:buChar char="•"/>
            </a:pPr>
            <a:r>
              <a:rPr lang="en-US" sz="1200" kern="1200" dirty="0" smtClean="0">
                <a:solidFill>
                  <a:schemeClr val="tx1"/>
                </a:solidFill>
                <a:effectLst/>
                <a:latin typeface="+mn-lt"/>
                <a:ea typeface="+mn-ea"/>
                <a:cs typeface="+mn-cs"/>
              </a:rPr>
              <a:t>SciQuest Accounts Payable Director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offers best-in-class automation that can be easily integrated with your existing financial systems or are available as part of </a:t>
            </a:r>
            <a:r>
              <a:rPr lang="en-US" sz="1200" kern="1200" dirty="0" err="1" smtClean="0">
                <a:solidFill>
                  <a:schemeClr val="tx1"/>
                </a:solidFill>
                <a:effectLst/>
                <a:latin typeface="+mn-lt"/>
                <a:ea typeface="+mn-ea"/>
                <a:cs typeface="+mn-cs"/>
              </a:rPr>
              <a:t>SciQuest’s</a:t>
            </a:r>
            <a:r>
              <a:rPr lang="en-US" sz="1200" kern="1200" dirty="0" smtClean="0">
                <a:solidFill>
                  <a:schemeClr val="tx1"/>
                </a:solidFill>
                <a:effectLst/>
                <a:latin typeface="+mn-lt"/>
                <a:ea typeface="+mn-ea"/>
                <a:cs typeface="+mn-cs"/>
              </a:rPr>
              <a:t> complete procure-to-pay suite.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a:t>
            </a:r>
            <a:r>
              <a:rPr lang="en-US" sz="1200" kern="1200" baseline="0" dirty="0" smtClean="0">
                <a:solidFill>
                  <a:schemeClr val="tx1"/>
                </a:solidFill>
                <a:effectLst/>
                <a:latin typeface="+mn-lt"/>
                <a:ea typeface="+mn-ea"/>
                <a:cs typeface="+mn-cs"/>
              </a:rPr>
              <a:t> our solution, you can expect:</a:t>
            </a:r>
          </a:p>
          <a:p>
            <a:pPr marL="225425" indent="-225425">
              <a:buFont typeface="Arial"/>
              <a:buChar char="•"/>
            </a:pPr>
            <a:r>
              <a:rPr lang="en-US" sz="1200" dirty="0" smtClean="0">
                <a:solidFill>
                  <a:schemeClr val="bg1"/>
                </a:solidFill>
              </a:rPr>
              <a:t>Automated to reduce errors, costs and cycle times</a:t>
            </a:r>
          </a:p>
          <a:p>
            <a:pPr marL="225425" indent="-225425">
              <a:buFont typeface="Arial"/>
              <a:buChar char="•"/>
            </a:pPr>
            <a:r>
              <a:rPr lang="en-US" sz="1200" dirty="0" smtClean="0">
                <a:solidFill>
                  <a:schemeClr val="bg1"/>
                </a:solidFill>
              </a:rPr>
              <a:t>Digitally convert paper invoices</a:t>
            </a:r>
          </a:p>
          <a:p>
            <a:pPr marL="225425" indent="-225425">
              <a:buFont typeface="Arial"/>
              <a:buChar char="•"/>
            </a:pPr>
            <a:r>
              <a:rPr lang="en-US" sz="1200" dirty="0" smtClean="0">
                <a:solidFill>
                  <a:schemeClr val="bg1"/>
                </a:solidFill>
              </a:rPr>
              <a:t>Comprehensive receipt management &amp; reminders</a:t>
            </a:r>
          </a:p>
          <a:p>
            <a:pPr marL="225425" indent="-225425">
              <a:buFont typeface="Arial"/>
              <a:buChar char="•"/>
            </a:pPr>
            <a:r>
              <a:rPr lang="en-US" sz="1200" dirty="0" smtClean="0">
                <a:solidFill>
                  <a:schemeClr val="bg1"/>
                </a:solidFill>
              </a:rPr>
              <a:t>Self-service supplier registration &amp; management</a:t>
            </a:r>
          </a:p>
          <a:p>
            <a:pPr marL="225425" indent="-225425">
              <a:buFont typeface="Arial"/>
              <a:buChar char="•"/>
            </a:pPr>
            <a:r>
              <a:rPr lang="en-US" sz="1200" dirty="0" smtClean="0">
                <a:solidFill>
                  <a:schemeClr val="bg1"/>
                </a:solidFill>
              </a:rPr>
              <a:t>Automated W-9 collection</a:t>
            </a:r>
          </a:p>
          <a:p>
            <a:pPr marL="225425" indent="-225425">
              <a:buFont typeface="Arial"/>
              <a:buChar char="•"/>
            </a:pPr>
            <a:r>
              <a:rPr lang="en-US" sz="1200" dirty="0" smtClean="0">
                <a:solidFill>
                  <a:schemeClr val="bg1"/>
                </a:solidFill>
              </a:rPr>
              <a:t>Eliminate late payment penalties and duplicate payments</a:t>
            </a:r>
          </a:p>
          <a:p>
            <a:pPr marL="225425" indent="-225425">
              <a:buFont typeface="Arial"/>
              <a:buChar char="•"/>
            </a:pPr>
            <a:r>
              <a:rPr lang="en-US" sz="1200" dirty="0" smtClean="0">
                <a:solidFill>
                  <a:schemeClr val="bg1"/>
                </a:solidFill>
              </a:rPr>
              <a:t>Realize prompt payment discounts</a:t>
            </a:r>
            <a:r>
              <a:rPr lang="en-US" sz="1200" kern="1200" dirty="0" smtClean="0">
                <a:solidFill>
                  <a:schemeClr val="tx1"/>
                </a:solidFill>
                <a:effectLst/>
                <a:latin typeface="+mn-lt"/>
                <a:ea typeface="+mn-ea"/>
                <a:cs typeface="+mn-cs"/>
              </a:rPr>
              <a:t> </a:t>
            </a:r>
          </a:p>
          <a:p>
            <a:pPr marL="225425" indent="-225425">
              <a:buFont typeface="Arial"/>
              <a:buChar cha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b="1" dirty="0" smtClean="0">
                <a:solidFill>
                  <a:schemeClr val="bg1"/>
                </a:solidFill>
              </a:rPr>
              <a:t>Digital Mailroom</a:t>
            </a:r>
            <a:r>
              <a:rPr lang="en-US" sz="1200" dirty="0" smtClean="0">
                <a:solidFill>
                  <a:schemeClr val="bg1"/>
                </a:solidFill>
              </a:rPr>
              <a:t> is an add-on</a:t>
            </a:r>
            <a:r>
              <a:rPr lang="en-US" sz="1200" baseline="0" dirty="0" smtClean="0">
                <a:solidFill>
                  <a:schemeClr val="bg1"/>
                </a:solidFill>
              </a:rPr>
              <a:t> that helps </a:t>
            </a:r>
            <a:r>
              <a:rPr lang="en-US" sz="1200" dirty="0" smtClean="0">
                <a:solidFill>
                  <a:schemeClr val="bg1"/>
                </a:solidFill>
              </a:rPr>
              <a:t>eliminate paper with electronic invoice capture</a:t>
            </a:r>
          </a:p>
          <a:p>
            <a:pPr marL="0" indent="0">
              <a:buFont typeface="Arial"/>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5A1F6B-6D77-9042-A42E-5E5DDDA546ED}" type="slidenum">
              <a:rPr lang="en-US" smtClean="0"/>
              <a:t>24</a:t>
            </a:fld>
            <a:endParaRPr lang="en-US"/>
          </a:p>
        </p:txBody>
      </p:sp>
    </p:spTree>
    <p:extLst>
      <p:ext uri="{BB962C8B-B14F-4D97-AF65-F5344CB8AC3E}">
        <p14:creationId xmlns:p14="http://schemas.microsoft.com/office/powerpoint/2010/main" val="113092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can you automate?</a:t>
            </a:r>
          </a:p>
          <a:p>
            <a:r>
              <a:rPr lang="en-US" sz="1200" kern="1200" dirty="0" smtClean="0">
                <a:solidFill>
                  <a:schemeClr val="tx1"/>
                </a:solidFill>
                <a:effectLst/>
                <a:latin typeface="+mn-lt"/>
                <a:ea typeface="+mn-ea"/>
                <a:cs typeface="+mn-cs"/>
              </a:rPr>
              <a:t>Your challenges are unique to your organization. And so should the solution you use to solve them. With our cloud-based business automation solutions, you can automate the complete procure-to-pay process or simply deploy a point solution such as a shopping platform for your ERP system or our Accounts Payable solution. SciQuest solutions enable greater visibility and compliance organization-wide to help you gain control, optimize efficiencies, and reduce spend.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you’re ready to turn spending into savings, call us. We are a leading provider of business automation solutions for organizations of all sizes. We have become experts in knowing what buyers demand from their solution — what works and what doesn’t work. </a:t>
            </a:r>
          </a:p>
        </p:txBody>
      </p:sp>
      <p:sp>
        <p:nvSpPr>
          <p:cNvPr id="4" name="Slide Number Placeholder 3"/>
          <p:cNvSpPr>
            <a:spLocks noGrp="1"/>
          </p:cNvSpPr>
          <p:nvPr>
            <p:ph type="sldNum" sz="quarter" idx="10"/>
          </p:nvPr>
        </p:nvSpPr>
        <p:spPr/>
        <p:txBody>
          <a:bodyPr/>
          <a:lstStyle/>
          <a:p>
            <a:fld id="{7F5A1F6B-6D77-9042-A42E-5E5DDDA546ED}" type="slidenum">
              <a:rPr lang="en-US" smtClean="0"/>
              <a:t>25</a:t>
            </a:fld>
            <a:endParaRPr lang="en-US"/>
          </a:p>
        </p:txBody>
      </p:sp>
    </p:spTree>
    <p:extLst>
      <p:ext uri="{BB962C8B-B14F-4D97-AF65-F5344CB8AC3E}">
        <p14:creationId xmlns:p14="http://schemas.microsoft.com/office/powerpoint/2010/main" val="3544092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lIns="91350" tIns="45675" rIns="91350" bIns="45675"/>
          <a:lstStyle/>
          <a:p>
            <a:pPr eaLnBrk="1" hangingPunct="1"/>
            <a:r>
              <a:rPr lang="en-US" sz="800" b="1" dirty="0" smtClean="0">
                <a:cs typeface="+mn-cs"/>
              </a:rPr>
              <a:t>SciQuest is the largest public provider of cloud-based spend management solutions with deep domain knowledge and a solid, customer-driven portfolio. </a:t>
            </a:r>
          </a:p>
          <a:p>
            <a:pPr marL="171450" indent="-171450">
              <a:buClr>
                <a:schemeClr val="accent1"/>
              </a:buClr>
              <a:buFont typeface="Arial"/>
              <a:buChar char="•"/>
            </a:pPr>
            <a:r>
              <a:rPr lang="en-US" dirty="0" smtClean="0"/>
              <a:t>We</a:t>
            </a:r>
            <a:r>
              <a:rPr lang="en-US" baseline="0" dirty="0" smtClean="0"/>
              <a:t> are 400+ customers strong</a:t>
            </a:r>
          </a:p>
          <a:p>
            <a:pPr marL="171450" indent="-171450">
              <a:buClr>
                <a:schemeClr val="accent1"/>
              </a:buClr>
              <a:buFont typeface="Arial"/>
              <a:buChar char="•"/>
            </a:pPr>
            <a:r>
              <a:rPr lang="en-US" baseline="0" dirty="0" smtClean="0"/>
              <a:t>We address a m</a:t>
            </a:r>
            <a:r>
              <a:rPr lang="en-US" dirty="0" smtClean="0"/>
              <a:t>ulti-billion dollar,</a:t>
            </a:r>
            <a:r>
              <a:rPr lang="en-US" baseline="0" dirty="0" smtClean="0"/>
              <a:t> and </a:t>
            </a:r>
            <a:r>
              <a:rPr lang="en-US" dirty="0" smtClean="0"/>
              <a:t>growing, spend management software market with differentiated cloud-based platform</a:t>
            </a:r>
          </a:p>
          <a:p>
            <a:pPr marL="171450" indent="-171450">
              <a:buClr>
                <a:schemeClr val="accent1"/>
              </a:buClr>
              <a:buFont typeface="Arial"/>
              <a:buChar char="•"/>
            </a:pPr>
            <a:r>
              <a:rPr lang="en-US" dirty="0" smtClean="0"/>
              <a:t>We</a:t>
            </a:r>
            <a:r>
              <a:rPr lang="en-US" baseline="0" dirty="0" smtClean="0"/>
              <a:t> have p</a:t>
            </a:r>
            <a:r>
              <a:rPr lang="en-US" dirty="0" smtClean="0"/>
              <a:t>roven ROI and customer success with</a:t>
            </a:r>
            <a:r>
              <a:rPr lang="en-US" baseline="0" dirty="0" smtClean="0"/>
              <a:t> </a:t>
            </a:r>
            <a:r>
              <a:rPr lang="en-US" dirty="0" smtClean="0"/>
              <a:t>highly-satisfied customer base</a:t>
            </a:r>
          </a:p>
          <a:p>
            <a:pPr marL="171450" indent="-171450">
              <a:buClr>
                <a:schemeClr val="accent1"/>
              </a:buClr>
              <a:buFont typeface="Arial"/>
              <a:buChar char="•"/>
            </a:pPr>
            <a:r>
              <a:rPr lang="en-US" dirty="0" smtClean="0"/>
              <a:t>We</a:t>
            </a:r>
            <a:r>
              <a:rPr lang="en-US" baseline="0" dirty="0" smtClean="0"/>
              <a:t> are based in Cary NC, and have 450 global employees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Brief history:</a:t>
            </a:r>
          </a:p>
          <a:p>
            <a:pPr marL="171450" indent="-171450">
              <a:buFont typeface="Arial"/>
              <a:buChar char="•"/>
            </a:pPr>
            <a:r>
              <a:rPr lang="en-US" sz="1200" kern="1200" dirty="0" smtClean="0">
                <a:solidFill>
                  <a:schemeClr val="tx1"/>
                </a:solidFill>
                <a:latin typeface="+mn-lt"/>
                <a:ea typeface="+mn-ea"/>
                <a:cs typeface="+mn-cs"/>
              </a:rPr>
              <a:t>SciQuest was founded in 1995 as an </a:t>
            </a:r>
            <a:r>
              <a:rPr lang="en-US" sz="1200" kern="1200" dirty="0" err="1" smtClean="0">
                <a:solidFill>
                  <a:schemeClr val="tx1"/>
                </a:solidFill>
                <a:latin typeface="+mn-lt"/>
                <a:ea typeface="+mn-ea"/>
                <a:cs typeface="+mn-cs"/>
              </a:rPr>
              <a:t>eCommerce</a:t>
            </a:r>
            <a:r>
              <a:rPr lang="en-US" sz="1200" kern="1200" dirty="0" smtClean="0">
                <a:solidFill>
                  <a:schemeClr val="tx1"/>
                </a:solidFill>
                <a:latin typeface="+mn-lt"/>
                <a:ea typeface="+mn-ea"/>
                <a:cs typeface="+mn-cs"/>
              </a:rPr>
              <a:t> business-to-business exchange for scientific products and conducted an initial public offering in 1999. </a:t>
            </a:r>
          </a:p>
          <a:p>
            <a:pPr marL="171450" indent="-171450">
              <a:buFont typeface="Arial"/>
              <a:buChar char="•"/>
            </a:pPr>
            <a:r>
              <a:rPr lang="en-US" sz="1200" kern="1200" dirty="0" smtClean="0">
                <a:solidFill>
                  <a:schemeClr val="tx1"/>
                </a:solidFill>
                <a:latin typeface="+mn-lt"/>
                <a:ea typeface="+mn-ea"/>
                <a:cs typeface="+mn-cs"/>
              </a:rPr>
              <a:t>In 2001, we brought in a new management team, exited the business-to-business exchange model and began selling our on-demand strategic procurement and supplier enablement solution.</a:t>
            </a:r>
          </a:p>
          <a:p>
            <a:pPr marL="171450" indent="-171450">
              <a:buFont typeface="Arial"/>
              <a:buChar char="•"/>
            </a:pPr>
            <a:r>
              <a:rPr lang="en-US" sz="1200" kern="1200" dirty="0" smtClean="0">
                <a:solidFill>
                  <a:schemeClr val="tx1"/>
                </a:solidFill>
                <a:latin typeface="+mn-lt"/>
                <a:ea typeface="+mn-ea"/>
                <a:cs typeface="+mn-cs"/>
              </a:rPr>
              <a:t>SciQuest was subsequently taken private in 2004. </a:t>
            </a:r>
          </a:p>
          <a:p>
            <a:pPr marL="171450" indent="-171450">
              <a:buFont typeface="Arial"/>
              <a:buChar char="•"/>
            </a:pPr>
            <a:r>
              <a:rPr lang="en-US" sz="1200" kern="1200" dirty="0" smtClean="0">
                <a:solidFill>
                  <a:schemeClr val="tx1"/>
                </a:solidFill>
                <a:latin typeface="+mn-lt"/>
                <a:ea typeface="+mn-ea"/>
                <a:cs typeface="+mn-cs"/>
              </a:rPr>
              <a:t>In January 2011, we acquired all of the capital stock of AECsoft, a leading provider of supplier management and sourcing technology. </a:t>
            </a:r>
          </a:p>
          <a:p>
            <a:pPr marL="171450" indent="-171450">
              <a:buFont typeface="Arial"/>
              <a:buChar char="•"/>
            </a:pPr>
            <a:r>
              <a:rPr lang="en-US" sz="1200" kern="1200" dirty="0" smtClean="0">
                <a:solidFill>
                  <a:schemeClr val="tx1"/>
                </a:solidFill>
                <a:latin typeface="+mn-lt"/>
                <a:ea typeface="+mn-ea"/>
                <a:cs typeface="+mn-cs"/>
              </a:rPr>
              <a:t>In July 2012, we acquired Upside Software, Inc., a worldwide leader in contract lifecycle management (CLM) solutions.</a:t>
            </a:r>
          </a:p>
          <a:p>
            <a:pPr marL="171450" indent="-171450">
              <a:buFont typeface="Arial"/>
              <a:buChar char="•"/>
            </a:pPr>
            <a:r>
              <a:rPr lang="en-US" sz="1200" kern="1200" dirty="0" smtClean="0">
                <a:solidFill>
                  <a:schemeClr val="tx1"/>
                </a:solidFill>
                <a:latin typeface="+mn-lt"/>
                <a:ea typeface="+mn-ea"/>
                <a:cs typeface="+mn-cs"/>
              </a:rPr>
              <a:t>In September 2012, we acquired Spend Radar LLC, a rapidly growing provider of fast, easy and flexible spend analysis software. </a:t>
            </a:r>
          </a:p>
          <a:p>
            <a:pPr marL="171450" indent="-171450">
              <a:buFont typeface="Arial"/>
              <a:buChar cha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800" dirty="0" smtClean="0">
                <a:cs typeface="+mn-cs"/>
              </a:rPr>
              <a:t>Today,</a:t>
            </a:r>
            <a:r>
              <a:rPr lang="en-US" sz="800" baseline="0" dirty="0" smtClean="0">
                <a:cs typeface="+mn-cs"/>
              </a:rPr>
              <a:t> w</a:t>
            </a:r>
            <a:r>
              <a:rPr lang="en-US" sz="800" dirty="0" smtClean="0">
                <a:cs typeface="+mn-cs"/>
              </a:rPr>
              <a:t>e</a:t>
            </a:r>
            <a:r>
              <a:rPr lang="en-US" sz="800" baseline="0" dirty="0" smtClean="0">
                <a:cs typeface="+mn-cs"/>
              </a:rPr>
              <a:t> </a:t>
            </a:r>
            <a:r>
              <a:rPr lang="en-US" sz="1200" kern="1200" dirty="0" smtClean="0">
                <a:solidFill>
                  <a:schemeClr val="tx1"/>
                </a:solidFill>
                <a:effectLst/>
                <a:latin typeface="+mn-lt"/>
                <a:ea typeface="+mn-ea"/>
                <a:cs typeface="+mn-cs"/>
              </a:rPr>
              <a:t>deliver cloud-based business automation solutions that help you manage your spending, suppliers, contracts, sourcing, shopping, inventory, and accounts payable more efficiently. Our solutions enable greater visibility and compliance organization-wide to help you gain control, optimize efficiencies, and reduce spend. </a:t>
            </a:r>
          </a:p>
          <a:p>
            <a:pPr marL="171450" indent="-171450">
              <a:buFont typeface="Arial"/>
              <a:buChar char="•"/>
            </a:pPr>
            <a:endParaRPr lang="en-US" sz="1200" kern="1200" dirty="0" smtClean="0">
              <a:solidFill>
                <a:schemeClr val="tx1"/>
              </a:solidFill>
              <a:latin typeface="+mn-lt"/>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703263" y="136525"/>
            <a:ext cx="5302250" cy="3976688"/>
          </a:xfrm>
          <a:ln/>
        </p:spPr>
      </p:sp>
      <p:sp>
        <p:nvSpPr>
          <p:cNvPr id="47107" name="Rectangle 3"/>
          <p:cNvSpPr>
            <a:spLocks noGrp="1" noChangeArrowheads="1"/>
          </p:cNvSpPr>
          <p:nvPr>
            <p:ph type="body" idx="1"/>
          </p:nvPr>
        </p:nvSpPr>
        <p:spPr>
          <a:xfrm>
            <a:off x="159959" y="4342464"/>
            <a:ext cx="6446457" cy="4114487"/>
          </a:xfrm>
          <a:noFill/>
          <a:ln/>
        </p:spPr>
        <p:txBody>
          <a:bodyPr lIns="91385" tIns="45692" rIns="91385" bIns="45692"/>
          <a:lstStyle/>
          <a:p>
            <a:r>
              <a:rPr lang="en-US" sz="1200" b="1" kern="1200" dirty="0" smtClean="0">
                <a:solidFill>
                  <a:schemeClr val="tx1"/>
                </a:solidFill>
                <a:effectLst/>
                <a:latin typeface="+mn-lt"/>
                <a:ea typeface="+mn-ea"/>
                <a:cs typeface="+mn-cs"/>
              </a:rPr>
              <a:t>We partner for your success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collaborating with the industry’s leading providers, we can help you benefit from tightly integrated solutions and specialized expertise. </a:t>
            </a:r>
          </a:p>
          <a:p>
            <a:endParaRPr lang="en-US" dirty="0" smtClean="0">
              <a:latin typeface="Arial"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Our </a:t>
            </a:r>
            <a:r>
              <a:rPr lang="en-US" sz="1200" b="1" kern="1200" dirty="0" smtClean="0">
                <a:solidFill>
                  <a:schemeClr val="tx1"/>
                </a:solidFill>
                <a:effectLst/>
                <a:latin typeface="+mn-lt"/>
                <a:ea typeface="+mn-ea"/>
                <a:cs typeface="+mn-cs"/>
              </a:rPr>
              <a:t>platform &amp; technology ERP partners </a:t>
            </a:r>
            <a:r>
              <a:rPr lang="en-US" sz="1200" kern="1200" dirty="0" smtClean="0">
                <a:solidFill>
                  <a:schemeClr val="tx1"/>
                </a:solidFill>
                <a:effectLst/>
                <a:latin typeface="+mn-lt"/>
                <a:ea typeface="+mn-ea"/>
                <a:cs typeface="+mn-cs"/>
              </a:rPr>
              <a:t>provide a financial foundation for customer accounts. Together with SciQuest’s strategic procurement software, ERP customers gain the advantage of robust supplier content and connectivity that delivers a high return on ERP investment. Sound architecture, established integration protocols and planned product roadmaps are customer benefits of the SciQuest and ERP Partner relationship.</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SciQuest and its </a:t>
            </a:r>
            <a:r>
              <a:rPr lang="en-US" sz="1200" b="1" kern="1200" dirty="0" smtClean="0">
                <a:solidFill>
                  <a:schemeClr val="tx1"/>
                </a:solidFill>
                <a:effectLst/>
                <a:latin typeface="+mn-lt"/>
                <a:ea typeface="+mn-ea"/>
                <a:cs typeface="+mn-cs"/>
              </a:rPr>
              <a:t>consulting</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partners </a:t>
            </a:r>
            <a:r>
              <a:rPr lang="en-US" sz="1200" kern="1200" dirty="0" smtClean="0">
                <a:solidFill>
                  <a:schemeClr val="tx1"/>
                </a:solidFill>
                <a:effectLst/>
                <a:latin typeface="+mn-lt"/>
                <a:ea typeface="+mn-ea"/>
                <a:cs typeface="+mn-cs"/>
              </a:rPr>
              <a:t>provide customers with a comprehensive approach to their procure-to-pay needs. SciQuest seeks other best-in-class providers of complementary applications or adjacent technologies that will help SciQuest broaden and deepen our ability to offer a complete and integrated procure-to-pay solution.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Our </a:t>
            </a:r>
            <a:r>
              <a:rPr lang="en-US" sz="1200" b="1" kern="1200" dirty="0" smtClean="0">
                <a:solidFill>
                  <a:schemeClr val="tx1"/>
                </a:solidFill>
                <a:effectLst/>
                <a:latin typeface="+mn-lt"/>
                <a:ea typeface="+mn-ea"/>
                <a:cs typeface="+mn-cs"/>
              </a:rPr>
              <a:t>buying consortium &amp; GPO partners</a:t>
            </a:r>
            <a:r>
              <a:rPr lang="en-US" sz="1200" kern="1200" dirty="0" smtClean="0">
                <a:solidFill>
                  <a:schemeClr val="tx1"/>
                </a:solidFill>
                <a:effectLst/>
                <a:latin typeface="+mn-lt"/>
                <a:ea typeface="+mn-ea"/>
                <a:cs typeface="+mn-cs"/>
              </a:rPr>
              <a:t> are associations or groups that orchestrate group purchasing contracts on behalf of their members with a common set of purchasing needs, suppliers, goods or services. These consortia leverage their SciQuest relationship to offer a more strategic procurement environment to the members of their associations. When consortium pricing is enabled through the SciQuest solution, you realize increased buying power and significant cost savings. </a:t>
            </a:r>
          </a:p>
          <a:p>
            <a:pPr marL="171450" indent="-171450" eaLnBrk="1" hangingPunct="1">
              <a:buFont typeface="Arial"/>
              <a:buChar char="•"/>
            </a:pPr>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75353D-37AF-409F-A873-02C3D61E734D}" type="slidenum">
              <a:rPr lang="en-US" smtClean="0"/>
              <a:pPr/>
              <a:t>27</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43000" y="685800"/>
            <a:ext cx="4572000" cy="3429000"/>
          </a:xfrm>
          <a:ln/>
        </p:spPr>
      </p:sp>
      <p:sp>
        <p:nvSpPr>
          <p:cNvPr id="501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A1F6B-6D77-9042-A42E-5E5DDDA546ED}" type="slidenum">
              <a:rPr lang="en-US" smtClean="0"/>
              <a:t>32</a:t>
            </a:fld>
            <a:endParaRPr lang="en-US"/>
          </a:p>
        </p:txBody>
      </p:sp>
    </p:spTree>
    <p:extLst>
      <p:ext uri="{BB962C8B-B14F-4D97-AF65-F5344CB8AC3E}">
        <p14:creationId xmlns:p14="http://schemas.microsoft.com/office/powerpoint/2010/main" val="2500528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can you automate?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Manage your spending, suppliers, contracts, sourcing, shopping, inventory, and accounts payable more efficiently, and contribute to the bottom line!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With SciQuest cloud-based business automation</a:t>
            </a:r>
            <a:r>
              <a:rPr lang="en-US" sz="1200" b="1" kern="1200" baseline="0" dirty="0" smtClean="0">
                <a:solidFill>
                  <a:schemeClr val="tx1"/>
                </a:solidFill>
                <a:effectLst/>
                <a:latin typeface="+mn-lt"/>
                <a:ea typeface="+mn-ea"/>
                <a:cs typeface="+mn-cs"/>
              </a:rPr>
              <a:t> solutions for spend management.</a:t>
            </a: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5A1F6B-6D77-9042-A42E-5E5DDDA546ED}" type="slidenum">
              <a:rPr lang="en-US" smtClean="0"/>
              <a:t>33</a:t>
            </a:fld>
            <a:endParaRPr lang="en-US"/>
          </a:p>
        </p:txBody>
      </p:sp>
    </p:spTree>
    <p:extLst>
      <p:ext uri="{BB962C8B-B14F-4D97-AF65-F5344CB8AC3E}">
        <p14:creationId xmlns:p14="http://schemas.microsoft.com/office/powerpoint/2010/main" val="4099527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SciQuest partners with global procurement and finance leaders to improve visibility and management of their bottom line.  We present your spend in a way you’ll discover new savings and reduce costs on an ongoing basis and allow your</a:t>
            </a:r>
            <a:r>
              <a:rPr lang="en-US" sz="1200" kern="1200" baseline="0" dirty="0" smtClean="0">
                <a:solidFill>
                  <a:schemeClr val="tx1"/>
                </a:solidFill>
                <a:effectLst/>
                <a:latin typeface="+mn-lt"/>
                <a:ea typeface="+mn-ea"/>
                <a:cs typeface="+mn-cs"/>
              </a:rPr>
              <a:t> staff to focus on the student</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We’ve discovered through our commitment to customer success the practices needed to improve insight and management of spend across the enterprise. We provide our customers with advanced technology to uncover savings opportunities and implement consistent spend management improvements.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are confident about the value we bring to customers and our experience shows changes are most successful with support from executive leadership who desire a change to </a:t>
            </a:r>
            <a:r>
              <a:rPr lang="en-US" sz="1200" i="1" kern="1200" dirty="0" smtClean="0">
                <a:solidFill>
                  <a:schemeClr val="tx1"/>
                </a:solidFill>
                <a:effectLst/>
                <a:latin typeface="+mn-lt"/>
                <a:ea typeface="+mn-ea"/>
                <a:cs typeface="+mn-cs"/>
              </a:rPr>
              <a:t>implement</a:t>
            </a:r>
            <a:r>
              <a:rPr lang="en-US" sz="1200" kern="1200" dirty="0" smtClean="0">
                <a:solidFill>
                  <a:schemeClr val="tx1"/>
                </a:solidFill>
                <a:effectLst/>
                <a:latin typeface="+mn-lt"/>
                <a:ea typeface="+mn-ea"/>
                <a:cs typeface="+mn-cs"/>
              </a:rPr>
              <a:t> savings.</a:t>
            </a:r>
          </a:p>
          <a:p>
            <a:endParaRPr lang="en-US" dirty="0"/>
          </a:p>
        </p:txBody>
      </p:sp>
      <p:sp>
        <p:nvSpPr>
          <p:cNvPr id="4" name="Slide Number Placeholder 3"/>
          <p:cNvSpPr>
            <a:spLocks noGrp="1"/>
          </p:cNvSpPr>
          <p:nvPr>
            <p:ph type="sldNum" sz="quarter" idx="10"/>
          </p:nvPr>
        </p:nvSpPr>
        <p:spPr/>
        <p:txBody>
          <a:bodyPr/>
          <a:lstStyle/>
          <a:p>
            <a:fld id="{7F5A1F6B-6D77-9042-A42E-5E5DDDA546ED}" type="slidenum">
              <a:rPr lang="en-US" smtClean="0"/>
              <a:t>3</a:t>
            </a:fld>
            <a:endParaRPr lang="en-US"/>
          </a:p>
        </p:txBody>
      </p:sp>
    </p:spTree>
    <p:extLst>
      <p:ext uri="{BB962C8B-B14F-4D97-AF65-F5344CB8AC3E}">
        <p14:creationId xmlns:p14="http://schemas.microsoft.com/office/powerpoint/2010/main" val="2684212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cs typeface="+mn-cs"/>
              </a:rPr>
              <a:t>What can you expect from SciQuest</a:t>
            </a:r>
            <a:r>
              <a:rPr lang="en-US" sz="1200" b="1" baseline="0" dirty="0" smtClean="0">
                <a:cs typeface="+mn-cs"/>
              </a:rPr>
              <a:t> </a:t>
            </a:r>
            <a:r>
              <a:rPr lang="en-US" sz="1200" b="1" dirty="0" smtClean="0">
                <a:cs typeface="+mn-cs"/>
              </a:rPr>
              <a:t>cloud-based business automation</a:t>
            </a:r>
            <a:r>
              <a:rPr lang="en-US" sz="1200" b="1" baseline="0" dirty="0" smtClean="0">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cs typeface="+mn-cs"/>
              </a:rPr>
              <a:t>Visibility and compliance across your organization.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cs typeface="+mn-cs"/>
              </a:rPr>
              <a:t>The result?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cs typeface="+mn-cs"/>
              </a:rPr>
              <a:t>Control and the ability to drive efficiencies to help you manage and reduce spend.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cs typeface="+mn-cs"/>
              </a:rPr>
              <a:t>How do we do it?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cs typeface="+mn-cs"/>
              </a:rPr>
              <a:t>SciQuest provides cloud-based solutions that are </a:t>
            </a:r>
            <a:r>
              <a:rPr lang="en-US" sz="1200" b="1" dirty="0" smtClean="0">
                <a:cs typeface="+mn-cs"/>
              </a:rPr>
              <a:t>easier to implement </a:t>
            </a:r>
            <a:r>
              <a:rPr lang="en-US" sz="1200" dirty="0" smtClean="0">
                <a:cs typeface="+mn-cs"/>
              </a:rPr>
              <a:t>and high-touch support</a:t>
            </a:r>
            <a:r>
              <a:rPr lang="en-US" sz="1200" baseline="0" dirty="0" smtClean="0">
                <a:cs typeface="+mn-cs"/>
              </a:rPr>
              <a:t> </a:t>
            </a:r>
            <a:r>
              <a:rPr lang="en-US" sz="1200" dirty="0" smtClean="0">
                <a:cs typeface="+mn-cs"/>
              </a:rPr>
              <a:t>for </a:t>
            </a:r>
            <a:r>
              <a:rPr lang="en-US" sz="1200" b="1" dirty="0" smtClean="0">
                <a:cs typeface="+mn-cs"/>
              </a:rPr>
              <a:t>seamless integration</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cs typeface="+mn-cs"/>
              </a:rPr>
              <a:t>SciQuest enables </a:t>
            </a:r>
            <a:r>
              <a:rPr lang="en-US" sz="1200" b="1" dirty="0" smtClean="0">
                <a:cs typeface="+mn-cs"/>
              </a:rPr>
              <a:t>organization-wide analysis and reporting</a:t>
            </a:r>
            <a:r>
              <a:rPr lang="en-US" sz="1200" dirty="0" smtClean="0">
                <a:cs typeface="+mn-cs"/>
              </a:rPr>
              <a:t> that is proven to deliver measurable, sustainable results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latin typeface="+mn-lt"/>
                <a:cs typeface="+mn-cs"/>
              </a:rPr>
              <a:t>SciQuest helps</a:t>
            </a:r>
            <a:r>
              <a:rPr lang="en-US" sz="1200" b="1" dirty="0" smtClean="0">
                <a:latin typeface="+mn-lt"/>
                <a:cs typeface="+mn-cs"/>
              </a:rPr>
              <a:t> streamline and automate</a:t>
            </a:r>
            <a:r>
              <a:rPr lang="en-US" sz="1200" dirty="0" smtClean="0">
                <a:latin typeface="+mn-lt"/>
                <a:cs typeface="+mn-cs"/>
              </a:rPr>
              <a:t> business processes and supplier management so that you can focus on strategy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7F5A1F6B-6D77-9042-A42E-5E5DDDA546ED}" type="slidenum">
              <a:rPr lang="en-US" smtClean="0"/>
              <a:t>10</a:t>
            </a:fld>
            <a:endParaRPr lang="en-US"/>
          </a:p>
        </p:txBody>
      </p:sp>
    </p:spTree>
    <p:extLst>
      <p:ext uri="{BB962C8B-B14F-4D97-AF65-F5344CB8AC3E}">
        <p14:creationId xmlns:p14="http://schemas.microsoft.com/office/powerpoint/2010/main" val="2419899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cs typeface="+mn-cs"/>
              </a:rPr>
              <a:t>We help you achieve</a:t>
            </a:r>
            <a:r>
              <a:rPr lang="en-US" sz="1200" b="1" baseline="0" dirty="0" smtClean="0">
                <a:cs typeface="+mn-cs"/>
              </a:rPr>
              <a:t> these benefits through cloud-based business automation.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cs typeface="+mn-cs"/>
              </a:rPr>
              <a:t>SciQuest provides cloud-based solutions that are </a:t>
            </a:r>
            <a:r>
              <a:rPr lang="en-US" sz="1200" b="1" dirty="0" smtClean="0">
                <a:cs typeface="+mn-cs"/>
              </a:rPr>
              <a:t>easier to </a:t>
            </a:r>
            <a:br>
              <a:rPr lang="en-US" sz="1200" b="1" dirty="0" smtClean="0">
                <a:cs typeface="+mn-cs"/>
              </a:rPr>
            </a:br>
            <a:r>
              <a:rPr lang="en-US" sz="1200" b="1" dirty="0" smtClean="0">
                <a:cs typeface="+mn-cs"/>
              </a:rPr>
              <a:t>implement </a:t>
            </a:r>
            <a:r>
              <a:rPr lang="en-US" sz="1200" dirty="0" smtClean="0">
                <a:cs typeface="+mn-cs"/>
              </a:rPr>
              <a:t>and high-touch support</a:t>
            </a:r>
            <a:br>
              <a:rPr lang="en-US" sz="1200" dirty="0" smtClean="0">
                <a:cs typeface="+mn-cs"/>
              </a:rPr>
            </a:br>
            <a:r>
              <a:rPr lang="en-US" sz="1200" dirty="0" smtClean="0">
                <a:cs typeface="+mn-cs"/>
              </a:rPr>
              <a:t>for </a:t>
            </a:r>
            <a:r>
              <a:rPr lang="en-US" sz="1200" b="1" dirty="0" smtClean="0">
                <a:cs typeface="+mn-cs"/>
              </a:rPr>
              <a:t>seamless integration</a:t>
            </a:r>
          </a:p>
          <a:p>
            <a:pPr marL="57150" indent="-57150">
              <a:buFontTx/>
              <a:buChar char="•"/>
              <a:defRPr/>
            </a:pPr>
            <a:r>
              <a:rPr lang="en-US" sz="1200" dirty="0" smtClean="0">
                <a:latin typeface="+mn-lt"/>
                <a:cs typeface="+mn-cs"/>
              </a:rPr>
              <a:t>Adaptable, scalable: modular point solutions or source-to-settle solutions suite</a:t>
            </a:r>
          </a:p>
          <a:p>
            <a:pPr marL="57150" indent="-57150">
              <a:buFontTx/>
              <a:buChar char="•"/>
              <a:defRPr/>
            </a:pPr>
            <a:r>
              <a:rPr lang="en-US" sz="1200" dirty="0" smtClean="0">
                <a:latin typeface="+mn-lt"/>
                <a:cs typeface="+mn-cs"/>
              </a:rPr>
              <a:t>Experienced SciQuest service team</a:t>
            </a:r>
          </a:p>
          <a:p>
            <a:pPr marL="57150" indent="-57150">
              <a:buFontTx/>
              <a:buChar char="•"/>
              <a:defRPr/>
            </a:pPr>
            <a:r>
              <a:rPr lang="en-US" sz="1200" dirty="0" smtClean="0">
                <a:latin typeface="+mn-lt"/>
                <a:cs typeface="+mn-cs"/>
              </a:rPr>
              <a:t>Low cost of IT ownership</a:t>
            </a:r>
          </a:p>
          <a:p>
            <a:pPr marL="57150" indent="-57150">
              <a:buFontTx/>
              <a:buChar char="•"/>
              <a:defRPr/>
            </a:pPr>
            <a:r>
              <a:rPr lang="en-US" sz="1200" dirty="0" smtClean="0">
                <a:latin typeface="+mn-lt"/>
                <a:cs typeface="+mn-cs"/>
              </a:rPr>
              <a:t>Enhances your ERP investment</a:t>
            </a:r>
          </a:p>
          <a:p>
            <a:pPr marL="57150" indent="-57150">
              <a:buFontTx/>
              <a:buChar char="•"/>
              <a:defRPr/>
            </a:pPr>
            <a:r>
              <a:rPr lang="en-US" sz="1200" dirty="0" smtClean="0">
                <a:latin typeface="+mn-lt"/>
                <a:cs typeface="+mn-cs"/>
              </a:rPr>
              <a:t>Redundant, reliable, secure</a:t>
            </a:r>
          </a:p>
          <a:p>
            <a:pPr marL="57150" indent="-57150">
              <a:buFontTx/>
              <a:buChar char="•"/>
              <a:defRPr/>
            </a:pPr>
            <a:r>
              <a:rPr lang="en-US" sz="1200" dirty="0" smtClean="0">
                <a:latin typeface="+mn-lt"/>
                <a:cs typeface="+mn-cs"/>
              </a:rPr>
              <a:t>Regular and timely software updates</a:t>
            </a:r>
          </a:p>
          <a:p>
            <a:pPr marL="57150" indent="-57150">
              <a:buFontTx/>
              <a:buChar char="•"/>
              <a:defRPr/>
            </a:pPr>
            <a:r>
              <a:rPr lang="en-US" sz="1200" dirty="0" smtClean="0">
                <a:latin typeface="+mn-lt"/>
                <a:cs typeface="+mn-cs"/>
              </a:rPr>
              <a:t>99.9% availability 24x7x365</a:t>
            </a:r>
          </a:p>
          <a:p>
            <a:pPr marL="57150" indent="-57150">
              <a:buFontTx/>
              <a:buChar char="•"/>
              <a:defRPr/>
            </a:pPr>
            <a:r>
              <a:rPr lang="en-US" sz="1200" dirty="0" smtClean="0">
                <a:latin typeface="+mn-lt"/>
              </a:rPr>
              <a:t>Dedicated support to maximize value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cs typeface="+mn-cs"/>
              </a:rPr>
              <a:t>SciQuest enables </a:t>
            </a:r>
            <a:r>
              <a:rPr lang="en-US" sz="1200" b="1" dirty="0" smtClean="0">
                <a:cs typeface="+mn-cs"/>
              </a:rPr>
              <a:t>organization-wide analysis and reporting</a:t>
            </a:r>
            <a:r>
              <a:rPr lang="en-US" sz="1200" dirty="0" smtClean="0">
                <a:cs typeface="+mn-cs"/>
              </a:rPr>
              <a:t> that is </a:t>
            </a:r>
            <a:br>
              <a:rPr lang="en-US" sz="1200" dirty="0" smtClean="0">
                <a:cs typeface="+mn-cs"/>
              </a:rPr>
            </a:br>
            <a:r>
              <a:rPr lang="en-US" sz="1200" dirty="0" smtClean="0">
                <a:cs typeface="+mn-cs"/>
              </a:rPr>
              <a:t>proven to deliver measurable, sustainable results</a:t>
            </a:r>
          </a:p>
          <a:p>
            <a:pPr marL="57150" indent="-57150">
              <a:buFontTx/>
              <a:buChar char="•"/>
              <a:defRPr/>
            </a:pPr>
            <a:r>
              <a:rPr lang="en-US" sz="1200" dirty="0" smtClean="0">
                <a:latin typeface="+mn-lt"/>
              </a:rPr>
              <a:t>Identify and analyze spending across departments, business units and locations</a:t>
            </a:r>
          </a:p>
          <a:p>
            <a:pPr marL="57150" indent="-57150">
              <a:buFontTx/>
              <a:buChar char="•"/>
              <a:defRPr/>
            </a:pPr>
            <a:r>
              <a:rPr lang="en-US" sz="1200" dirty="0" smtClean="0">
                <a:latin typeface="+mn-lt"/>
              </a:rPr>
              <a:t>Spend classification done in days not months</a:t>
            </a:r>
          </a:p>
          <a:p>
            <a:pPr marL="57150" indent="-57150">
              <a:buFontTx/>
              <a:buChar char="•"/>
              <a:defRPr/>
            </a:pPr>
            <a:r>
              <a:rPr lang="en-US" sz="1200" dirty="0" smtClean="0">
                <a:latin typeface="+mn-lt"/>
              </a:rPr>
              <a:t>Data accuracy greater than 95%</a:t>
            </a:r>
          </a:p>
          <a:p>
            <a:pPr marL="57150" indent="-57150">
              <a:buFontTx/>
              <a:buChar char="•"/>
              <a:defRPr/>
            </a:pPr>
            <a:r>
              <a:rPr lang="en-US" sz="1200" dirty="0" smtClean="0">
                <a:latin typeface="+mn-lt"/>
              </a:rPr>
              <a:t>Increase spend under management</a:t>
            </a:r>
          </a:p>
          <a:p>
            <a:pPr marL="57150" indent="-57150">
              <a:buFontTx/>
              <a:buChar char="•"/>
              <a:defRPr/>
            </a:pPr>
            <a:r>
              <a:rPr lang="en-US" sz="1200" dirty="0" smtClean="0">
                <a:latin typeface="+mn-lt"/>
              </a:rPr>
              <a:t>Manage risk and performance against KPIs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mn-lt"/>
                <a:cs typeface="+mn-cs"/>
              </a:rPr>
              <a:t>SciQuest helps</a:t>
            </a:r>
            <a:r>
              <a:rPr lang="en-US" sz="1200" b="1" dirty="0" smtClean="0">
                <a:latin typeface="+mn-lt"/>
                <a:cs typeface="+mn-cs"/>
              </a:rPr>
              <a:t> streamline </a:t>
            </a:r>
            <a:br>
              <a:rPr lang="en-US" sz="1200" b="1" dirty="0" smtClean="0">
                <a:latin typeface="+mn-lt"/>
                <a:cs typeface="+mn-cs"/>
              </a:rPr>
            </a:br>
            <a:r>
              <a:rPr lang="en-US" sz="1200" b="1" dirty="0" smtClean="0">
                <a:latin typeface="+mn-lt"/>
                <a:cs typeface="+mn-cs"/>
              </a:rPr>
              <a:t>and automate</a:t>
            </a:r>
            <a:r>
              <a:rPr lang="en-US" sz="1200" dirty="0" smtClean="0">
                <a:latin typeface="+mn-lt"/>
                <a:cs typeface="+mn-cs"/>
              </a:rPr>
              <a:t> business processes </a:t>
            </a:r>
            <a:br>
              <a:rPr lang="en-US" sz="1200" dirty="0" smtClean="0">
                <a:latin typeface="+mn-lt"/>
                <a:cs typeface="+mn-cs"/>
              </a:rPr>
            </a:br>
            <a:r>
              <a:rPr lang="en-US" sz="1200" dirty="0" smtClean="0">
                <a:latin typeface="+mn-lt"/>
                <a:cs typeface="+mn-cs"/>
              </a:rPr>
              <a:t>and supplier management so that </a:t>
            </a:r>
            <a:br>
              <a:rPr lang="en-US" sz="1200" dirty="0" smtClean="0">
                <a:latin typeface="+mn-lt"/>
                <a:cs typeface="+mn-cs"/>
              </a:rPr>
            </a:br>
            <a:r>
              <a:rPr lang="en-US" sz="1200" dirty="0" smtClean="0">
                <a:latin typeface="+mn-lt"/>
                <a:cs typeface="+mn-cs"/>
              </a:rPr>
              <a:t>you can focus on strategy</a:t>
            </a:r>
            <a:endParaRPr lang="en-US" sz="1200" dirty="0" smtClean="0">
              <a:latin typeface="+mn-lt"/>
            </a:endParaRPr>
          </a:p>
          <a:p>
            <a:pPr marL="57150" indent="-57150">
              <a:buFontTx/>
              <a:buChar char="•"/>
              <a:defRPr/>
            </a:pPr>
            <a:r>
              <a:rPr lang="en-US" sz="1200" dirty="0" smtClean="0">
                <a:latin typeface="+mn-lt"/>
                <a:cs typeface="+mn-cs"/>
              </a:rPr>
              <a:t>&gt;20% increase in user adoption due to ease of use</a:t>
            </a:r>
          </a:p>
          <a:p>
            <a:pPr marL="57150" indent="-57150">
              <a:buFontTx/>
              <a:buChar char="•"/>
              <a:defRPr/>
            </a:pPr>
            <a:r>
              <a:rPr lang="en-US" sz="1200" dirty="0" smtClean="0">
                <a:latin typeface="+mn-lt"/>
              </a:rPr>
              <a:t>150,000 active suppliers in network; free participation attracts more suppliers</a:t>
            </a:r>
          </a:p>
          <a:p>
            <a:pPr marL="57150" indent="-57150">
              <a:buFontTx/>
              <a:buChar char="•"/>
              <a:defRPr/>
            </a:pPr>
            <a:r>
              <a:rPr lang="en-US" sz="1200" dirty="0" smtClean="0">
                <a:latin typeface="+mn-lt"/>
                <a:cs typeface="+mn-cs"/>
              </a:rPr>
              <a:t>80%+ contract compliance</a:t>
            </a:r>
          </a:p>
          <a:p>
            <a:pPr marL="57150" indent="-57150">
              <a:buFontTx/>
              <a:buChar char="•"/>
              <a:defRPr/>
            </a:pPr>
            <a:r>
              <a:rPr lang="en-US" sz="1200" dirty="0" smtClean="0">
                <a:latin typeface="+mn-lt"/>
                <a:cs typeface="+mn-cs"/>
              </a:rPr>
              <a:t>50% reduction in contract cycle time</a:t>
            </a:r>
          </a:p>
          <a:p>
            <a:pPr marL="57150" indent="-57150">
              <a:buFontTx/>
              <a:buChar char="•"/>
              <a:defRPr/>
            </a:pPr>
            <a:r>
              <a:rPr lang="en-US" sz="1200" dirty="0" smtClean="0">
                <a:latin typeface="+mn-lt"/>
                <a:cs typeface="+mn-cs"/>
              </a:rPr>
              <a:t>100% electronic invoicing</a:t>
            </a:r>
          </a:p>
          <a:p>
            <a:pPr marL="57150" indent="-57150">
              <a:buFontTx/>
              <a:buChar char="•"/>
              <a:defRPr/>
            </a:pPr>
            <a:r>
              <a:rPr lang="en-US" sz="1200" dirty="0" smtClean="0">
                <a:latin typeface="+mn-lt"/>
                <a:cs typeface="+mn-cs"/>
              </a:rPr>
              <a:t>66% reduction in order cycle time</a:t>
            </a:r>
            <a:endParaRPr lang="en-US" sz="1200" dirty="0" smtClean="0">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7F5A1F6B-6D77-9042-A42E-5E5DDDA546ED}" type="slidenum">
              <a:rPr lang="en-US" smtClean="0"/>
              <a:t>11</a:t>
            </a:fld>
            <a:endParaRPr lang="en-US"/>
          </a:p>
        </p:txBody>
      </p:sp>
    </p:spTree>
    <p:extLst>
      <p:ext uri="{BB962C8B-B14F-4D97-AF65-F5344CB8AC3E}">
        <p14:creationId xmlns:p14="http://schemas.microsoft.com/office/powerpoint/2010/main" val="2419899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You can turn spending into savings</a:t>
            </a:r>
          </a:p>
          <a:p>
            <a:r>
              <a:rPr lang="en-US" dirty="0" smtClean="0"/>
              <a:t>With</a:t>
            </a:r>
            <a:r>
              <a:rPr lang="en-US" baseline="0" dirty="0" smtClean="0"/>
              <a:t> SciQuest cloud-based business automation solutions</a:t>
            </a:r>
          </a:p>
          <a:p>
            <a:endParaRPr lang="en-US" baseline="0" dirty="0" smtClean="0"/>
          </a:p>
          <a:p>
            <a:r>
              <a:rPr lang="en-US" baseline="0" dirty="0" smtClean="0"/>
              <a:t>We can help your company realize these benefits:</a:t>
            </a:r>
          </a:p>
          <a:p>
            <a:r>
              <a:rPr lang="en-US" baseline="0" dirty="0" smtClean="0"/>
              <a:t>1. </a:t>
            </a:r>
            <a:r>
              <a:rPr lang="en-US" dirty="0" smtClean="0"/>
              <a:t>Gain control</a:t>
            </a:r>
            <a:br>
              <a:rPr lang="en-US" dirty="0" smtClean="0"/>
            </a:br>
            <a:r>
              <a:rPr lang="en-US" dirty="0" smtClean="0"/>
              <a:t>SciQuest solutions provide greater visibility into how suppliers, contracts, purchases and payments are managed to help you identify savings opportunities and manage risk.</a:t>
            </a:r>
          </a:p>
          <a:p>
            <a:endParaRPr lang="en-US" dirty="0" smtClean="0"/>
          </a:p>
          <a:p>
            <a:r>
              <a:rPr lang="en-US" dirty="0" smtClean="0"/>
              <a:t>2. Optimize efficiency</a:t>
            </a:r>
            <a:br>
              <a:rPr lang="en-US" dirty="0" smtClean="0"/>
            </a:br>
            <a:r>
              <a:rPr lang="en-US" dirty="0" smtClean="0"/>
              <a:t>SciQuest solutions deliver immediate, sustainable value through process transformation that reduces complexity, eliminates waste and errors, and promotes ease of use.</a:t>
            </a:r>
          </a:p>
          <a:p>
            <a:endParaRPr lang="en-US" dirty="0" smtClean="0"/>
          </a:p>
          <a:p>
            <a:r>
              <a:rPr lang="en-US" dirty="0" smtClean="0"/>
              <a:t>3. Reduce spend</a:t>
            </a:r>
            <a:br>
              <a:rPr lang="en-US" dirty="0" smtClean="0"/>
            </a:br>
            <a:r>
              <a:rPr lang="en-US" dirty="0" smtClean="0"/>
              <a:t>SciQuest solutions ultimately help you reduce your spend through organization-wide transparency, automation, compliance, and analysis.</a:t>
            </a:r>
          </a:p>
          <a:p>
            <a:endParaRPr lang="en-US" dirty="0"/>
          </a:p>
        </p:txBody>
      </p:sp>
      <p:sp>
        <p:nvSpPr>
          <p:cNvPr id="4" name="Slide Number Placeholder 3"/>
          <p:cNvSpPr>
            <a:spLocks noGrp="1"/>
          </p:cNvSpPr>
          <p:nvPr>
            <p:ph type="sldNum" sz="quarter" idx="10"/>
          </p:nvPr>
        </p:nvSpPr>
        <p:spPr/>
        <p:txBody>
          <a:bodyPr/>
          <a:lstStyle/>
          <a:p>
            <a:fld id="{7F5A1F6B-6D77-9042-A42E-5E5DDDA546ED}" type="slidenum">
              <a:rPr lang="en-US" smtClean="0"/>
              <a:t>12</a:t>
            </a:fld>
            <a:endParaRPr lang="en-US"/>
          </a:p>
        </p:txBody>
      </p:sp>
    </p:spTree>
    <p:extLst>
      <p:ext uri="{BB962C8B-B14F-4D97-AF65-F5344CB8AC3E}">
        <p14:creationId xmlns:p14="http://schemas.microsoft.com/office/powerpoint/2010/main" val="2262177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can you automate to turn spending into savings?</a:t>
            </a:r>
            <a:r>
              <a:rPr lang="en-US" sz="1200" kern="1200" baseline="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Your challenges are unique to your organization. And so should the solution you use to solve them. With our cloud-based business automation solutions, you can automate the complete procure-to-pay process or simply deploy a point solution such as a shopping platform for your ERP system or our Accounts Payable solution. SciQuest solutions enable greater visibility and compliance organization-wide to help you gain control, optimize efficiencies, and reduce spend.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explore</a:t>
            </a:r>
            <a:r>
              <a:rPr lang="en-US" sz="1200" kern="1200" baseline="0" dirty="0" smtClean="0">
                <a:solidFill>
                  <a:schemeClr val="tx1"/>
                </a:solidFill>
                <a:effectLst/>
                <a:latin typeface="+mn-lt"/>
                <a:ea typeface="+mn-ea"/>
                <a:cs typeface="+mn-cs"/>
              </a:rPr>
              <a:t> the b</a:t>
            </a:r>
            <a:r>
              <a:rPr lang="en-US" sz="1200" kern="1200" dirty="0" smtClean="0">
                <a:solidFill>
                  <a:schemeClr val="tx1"/>
                </a:solidFill>
                <a:effectLst/>
                <a:latin typeface="+mn-lt"/>
                <a:ea typeface="+mn-ea"/>
                <a:cs typeface="+mn-cs"/>
              </a:rPr>
              <a:t>readth and depth of offerings from SciQuest.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&lt;View</a:t>
            </a:r>
            <a:r>
              <a:rPr lang="en-US" sz="1200" kern="1200" baseline="0" dirty="0" smtClean="0">
                <a:solidFill>
                  <a:schemeClr val="tx1"/>
                </a:solidFill>
                <a:effectLst/>
                <a:latin typeface="+mn-lt"/>
                <a:ea typeface="+mn-ea"/>
                <a:cs typeface="+mn-cs"/>
              </a:rPr>
              <a:t> in presentation mode. Click on a solution category to explore the SciQuest products that address that category. Or click next to view each and every product.&gt;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5A1F6B-6D77-9042-A42E-5E5DDDA546ED}" type="slidenum">
              <a:rPr lang="en-US" smtClean="0"/>
              <a:t>13</a:t>
            </a:fld>
            <a:endParaRPr lang="en-US"/>
          </a:p>
        </p:txBody>
      </p:sp>
    </p:spTree>
    <p:extLst>
      <p:ext uri="{BB962C8B-B14F-4D97-AF65-F5344CB8AC3E}">
        <p14:creationId xmlns:p14="http://schemas.microsoft.com/office/powerpoint/2010/main" val="3411462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SCIQUEST</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SPEND RADAR</a:t>
            </a:r>
          </a:p>
          <a:p>
            <a:r>
              <a:rPr lang="en-US" sz="1200" kern="1200" dirty="0" smtClean="0">
                <a:solidFill>
                  <a:schemeClr val="tx1"/>
                </a:solidFill>
                <a:effectLst/>
                <a:latin typeface="+mn-lt"/>
                <a:ea typeface="+mn-ea"/>
                <a:cs typeface="+mn-cs"/>
              </a:rPr>
              <a:t>Gain business-changing insights quickly and easily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 accurately</a:t>
            </a:r>
            <a:r>
              <a:rPr lang="en-US" sz="1200" kern="1200" baseline="0" dirty="0" smtClean="0">
                <a:solidFill>
                  <a:schemeClr val="tx1"/>
                </a:solidFill>
                <a:effectLst/>
                <a:latin typeface="+mn-lt"/>
                <a:ea typeface="+mn-ea"/>
                <a:cs typeface="+mn-cs"/>
              </a:rPr>
              <a:t> cleansed and classified spend and spend-related data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a:t>
            </a:r>
            <a:r>
              <a:rPr lang="en-US" sz="1200" kern="1200" baseline="0" dirty="0" smtClean="0">
                <a:solidFill>
                  <a:schemeClr val="tx1"/>
                </a:solidFill>
                <a:effectLst/>
                <a:latin typeface="+mn-lt"/>
                <a:ea typeface="+mn-ea"/>
                <a:cs typeface="+mn-cs"/>
              </a:rPr>
              <a:t> our solution, you can expect:</a:t>
            </a:r>
          </a:p>
          <a:p>
            <a:pPr marL="171450" lvl="0" indent="-171450">
              <a:buFont typeface="Arial"/>
              <a:buChar char="•"/>
            </a:pPr>
            <a:r>
              <a:rPr lang="en-US" sz="1200" kern="1200" dirty="0" smtClean="0">
                <a:solidFill>
                  <a:schemeClr val="tx1"/>
                </a:solidFill>
                <a:effectLst/>
                <a:latin typeface="+mn-lt"/>
                <a:ea typeface="+mn-ea"/>
                <a:cs typeface="+mn-cs"/>
              </a:rPr>
              <a:t>Organization-wide view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your spend data</a:t>
            </a:r>
          </a:p>
          <a:p>
            <a:pPr marL="171450" lvl="0" indent="-171450">
              <a:buFont typeface="Arial"/>
              <a:buChar char="•"/>
            </a:pPr>
            <a:r>
              <a:rPr lang="en-US" sz="1200" kern="1200" dirty="0" smtClean="0">
                <a:solidFill>
                  <a:schemeClr val="tx1"/>
                </a:solidFill>
                <a:effectLst/>
                <a:latin typeface="+mn-lt"/>
                <a:ea typeface="+mn-ea"/>
                <a:cs typeface="+mn-cs"/>
              </a:rPr>
              <a:t>Easy-to-use visual reporting and analysis</a:t>
            </a:r>
            <a:r>
              <a:rPr lang="en-US" sz="1200" kern="1200" baseline="0" dirty="0" smtClean="0">
                <a:solidFill>
                  <a:schemeClr val="tx1"/>
                </a:solidFill>
                <a:effectLst/>
                <a:latin typeface="+mn-lt"/>
                <a:ea typeface="+mn-ea"/>
                <a:cs typeface="+mn-cs"/>
              </a:rPr>
              <a:t> module</a:t>
            </a:r>
          </a:p>
          <a:p>
            <a:pPr marL="171450" lvl="0" indent="-171450">
              <a:buFont typeface="Arial"/>
              <a:buChar char="•"/>
            </a:pPr>
            <a:r>
              <a:rPr lang="en-US" sz="1200" kern="1200" dirty="0" smtClean="0">
                <a:solidFill>
                  <a:schemeClr val="tx1"/>
                </a:solidFill>
                <a:effectLst/>
                <a:latin typeface="+mn-lt"/>
                <a:ea typeface="+mn-ea"/>
                <a:cs typeface="+mn-cs"/>
              </a:rPr>
              <a:t>A single source of truth</a:t>
            </a:r>
          </a:p>
          <a:p>
            <a:pPr marL="171450" lvl="0" indent="-171450">
              <a:buFont typeface="Arial"/>
              <a:buChar char="•"/>
            </a:pPr>
            <a:r>
              <a:rPr lang="en-US" sz="1200" kern="1200" dirty="0" smtClean="0">
                <a:solidFill>
                  <a:schemeClr val="tx1"/>
                </a:solidFill>
                <a:effectLst/>
                <a:latin typeface="+mn-lt"/>
                <a:ea typeface="+mn-ea"/>
                <a:cs typeface="+mn-cs"/>
              </a:rPr>
              <a:t>Consolidated, categorized spend in one language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a:t>
            </a:r>
            <a:r>
              <a:rPr lang="en-US" sz="1200" kern="1200" baseline="0" dirty="0" smtClean="0">
                <a:solidFill>
                  <a:schemeClr val="tx1"/>
                </a:solidFill>
                <a:effectLst/>
                <a:latin typeface="+mn-lt"/>
                <a:ea typeface="+mn-ea"/>
                <a:cs typeface="+mn-cs"/>
              </a:rPr>
              <a:t> are the product features?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Data Manager</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flexible, high-quality master data management module that has been specifically tailored for ongoing management of organization-wide spend and spend-related data and is the starting point for all of the Spend Radar extension modules. All data is collected, cleansed and classified within Data Manager. Enrich your existing spend data with third-party supplier and market content, increasing data quality and reliability.</a:t>
            </a:r>
          </a:p>
          <a:p>
            <a:pPr lvl="0"/>
            <a:r>
              <a:rPr lang="en-US" sz="1200" b="1" kern="1200" dirty="0" smtClean="0">
                <a:solidFill>
                  <a:schemeClr val="tx1"/>
                </a:solidFill>
                <a:effectLst/>
                <a:latin typeface="+mn-lt"/>
                <a:ea typeface="+mn-ea"/>
                <a:cs typeface="+mn-cs"/>
              </a:rPr>
              <a:t>Refresh Manager</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manage changes to your supplier structure and spend data classifications. </a:t>
            </a:r>
          </a:p>
          <a:p>
            <a:pPr lvl="0"/>
            <a:r>
              <a:rPr lang="en-US" sz="1200" kern="1200" dirty="0" smtClean="0">
                <a:solidFill>
                  <a:schemeClr val="tx1"/>
                </a:solidFill>
                <a:effectLst/>
                <a:latin typeface="+mn-lt"/>
                <a:ea typeface="+mn-ea"/>
                <a:cs typeface="+mn-cs"/>
              </a:rPr>
              <a:t>With Refresh Manager, you have the power to quickly process your own spend data refreshes on your own schedule. Refresh in one day instead of two weeks.</a:t>
            </a:r>
          </a:p>
          <a:p>
            <a:r>
              <a:rPr lang="en-US" sz="1200" b="1" kern="1200" dirty="0" smtClean="0">
                <a:solidFill>
                  <a:schemeClr val="tx1"/>
                </a:solidFill>
                <a:effectLst/>
                <a:latin typeface="+mn-lt"/>
                <a:ea typeface="+mn-ea"/>
                <a:cs typeface="+mn-cs"/>
              </a:rPr>
              <a:t>Performance Manager –</a:t>
            </a:r>
            <a:r>
              <a:rPr lang="en-US" sz="1200" b="0" kern="1200" dirty="0" smtClean="0">
                <a:solidFill>
                  <a:schemeClr val="tx1"/>
                </a:solidFill>
                <a:effectLst/>
                <a:latin typeface="+mn-lt"/>
                <a:ea typeface="+mn-ea"/>
                <a:cs typeface="+mn-cs"/>
              </a:rPr>
              <a:t> Enter and track performance</a:t>
            </a:r>
            <a:r>
              <a:rPr lang="en-US" sz="1200" b="0" kern="1200" baseline="0" dirty="0" smtClean="0">
                <a:solidFill>
                  <a:schemeClr val="tx1"/>
                </a:solidFill>
                <a:effectLst/>
                <a:latin typeface="+mn-lt"/>
                <a:ea typeface="+mn-ea"/>
                <a:cs typeface="+mn-cs"/>
              </a:rPr>
              <a:t> objectives against cleansed and classified data</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Reporting and Analysis</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standard, pre-built, and customized reports</a:t>
            </a:r>
            <a:r>
              <a:rPr lang="en-US" sz="1200" kern="1200" baseline="0" dirty="0" smtClean="0">
                <a:solidFill>
                  <a:schemeClr val="tx1"/>
                </a:solidFill>
                <a:effectLst/>
                <a:latin typeface="+mn-lt"/>
                <a:ea typeface="+mn-ea"/>
                <a:cs typeface="+mn-cs"/>
              </a:rPr>
              <a:t> provided in an </a:t>
            </a:r>
            <a:r>
              <a:rPr lang="en-US" sz="1200" kern="1200" dirty="0" smtClean="0">
                <a:solidFill>
                  <a:schemeClr val="tx1"/>
                </a:solidFill>
                <a:effectLst/>
                <a:latin typeface="+mn-lt"/>
                <a:ea typeface="+mn-ea"/>
                <a:cs typeface="+mn-cs"/>
              </a:rPr>
              <a:t>easy-to-use graphical user interface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all of your organization’s spend. Reporting and Analysis provides you with accurate and complete spend-related data, allowing you to make business decisions based on the most complete and up-to-date information available.</a:t>
            </a:r>
            <a:r>
              <a:rPr lang="en-US" dirty="0" smtClean="0">
                <a:effectLst/>
              </a:rPr>
              <a:t> </a:t>
            </a:r>
          </a:p>
          <a:p>
            <a:pPr marL="0" indent="0">
              <a:buFont typeface="Arial"/>
              <a:buNone/>
            </a:pPr>
            <a:r>
              <a:rPr lang="en-US" sz="1200" dirty="0" smtClean="0">
                <a:solidFill>
                  <a:srgbClr val="C00000"/>
                </a:solidFill>
              </a:rPr>
              <a:t>--------</a:t>
            </a:r>
          </a:p>
          <a:p>
            <a:pPr marL="0" indent="0">
              <a:buFont typeface="Arial"/>
              <a:buNone/>
            </a:pPr>
            <a:r>
              <a:rPr lang="en-US" sz="1200" dirty="0" smtClean="0">
                <a:solidFill>
                  <a:srgbClr val="C00000"/>
                </a:solidFill>
              </a:rPr>
              <a:t>Additional info:</a:t>
            </a:r>
          </a:p>
          <a:p>
            <a:r>
              <a:rPr lang="en-US" b="1" dirty="0" smtClean="0"/>
              <a:t>Every spend analysis is comprised of three areas, or steps:</a:t>
            </a:r>
          </a:p>
          <a:p>
            <a:pPr marL="228600" indent="-228600">
              <a:buAutoNum type="arabicPeriod"/>
            </a:pPr>
            <a:r>
              <a:rPr lang="en-US" dirty="0" smtClean="0"/>
              <a:t>Collecting</a:t>
            </a:r>
            <a:r>
              <a:rPr lang="en-US" baseline="0" dirty="0" smtClean="0"/>
              <a:t> and aggregating all of your spend and spend-related data.</a:t>
            </a:r>
          </a:p>
          <a:p>
            <a:pPr marL="228600" indent="-228600">
              <a:buAutoNum type="arabicPeriod"/>
            </a:pPr>
            <a:r>
              <a:rPr lang="en-US" baseline="0" dirty="0" smtClean="0"/>
              <a:t>Cleansing, classifying, normalizing, standardizing, and enriching your data…Basically, managing and maintaining all the data you’ve collected.</a:t>
            </a:r>
          </a:p>
          <a:p>
            <a:pPr marL="228600" indent="-228600">
              <a:buAutoNum type="arabicPeriod"/>
            </a:pPr>
            <a:r>
              <a:rPr lang="en-US" baseline="0" dirty="0" smtClean="0"/>
              <a:t>Reporting and analyzing the data you’ve classified.</a:t>
            </a:r>
          </a:p>
          <a:p>
            <a:pPr marL="228600" indent="-228600">
              <a:buAutoNum type="arabicPeriod"/>
            </a:pPr>
            <a:endParaRPr lang="en-US" baseline="0" dirty="0" smtClean="0"/>
          </a:p>
          <a:p>
            <a:pPr marL="0" indent="0">
              <a:buNone/>
            </a:pPr>
            <a:r>
              <a:rPr lang="en-US" baseline="0" dirty="0" smtClean="0"/>
              <a:t>Data Acquisition:</a:t>
            </a:r>
          </a:p>
          <a:p>
            <a:r>
              <a:rPr lang="en-US" dirty="0" smtClean="0"/>
              <a:t>Collect ALL of your organization’s spend and spend-related data: AP, PO, eProcurement, ERPs, Contract systems, Supplier files</a:t>
            </a:r>
          </a:p>
          <a:p>
            <a:r>
              <a:rPr lang="en-US" dirty="0" smtClean="0"/>
              <a:t>No rigid templates necessary, flexible formats acceptable, for any data field</a:t>
            </a:r>
          </a:p>
          <a:p>
            <a:r>
              <a:rPr lang="en-US" dirty="0" smtClean="0"/>
              <a:t>Any currency, any language accepted (including double-byte)</a:t>
            </a:r>
          </a:p>
          <a:p>
            <a:pPr marL="171450" indent="-171450">
              <a:buFont typeface="Arial" pitchFamily="34" charset="0"/>
              <a:buChar char="•"/>
            </a:pPr>
            <a:r>
              <a:rPr lang="en-US" dirty="0" smtClean="0"/>
              <a:t>Some spend analysis providers and spend analysis tools will only collect certain fields, such as PO, AP, and GL. Spend Radar will accept any data element you want to analyze.</a:t>
            </a:r>
          </a:p>
          <a:p>
            <a:pPr marL="171450" indent="-171450">
              <a:buFont typeface="Arial" pitchFamily="34" charset="0"/>
              <a:buChar char="•"/>
            </a:pPr>
            <a:r>
              <a:rPr lang="en-US" dirty="0" smtClean="0"/>
              <a:t>Some spend analysis providers and spend analysis tools require that</a:t>
            </a:r>
            <a:r>
              <a:rPr lang="en-US" baseline="0" dirty="0" smtClean="0"/>
              <a:t> you manipulate your data to conform to rigid templates, requiring that customers spend an inordinate amount of time forcing their data to match the vendor’s template. Spend Radar does not use rigid templates. We will accept data in just about any form, as long as it’s in an acceptable data format. (no </a:t>
            </a:r>
            <a:r>
              <a:rPr lang="en-US" baseline="0" dirty="0" err="1" smtClean="0"/>
              <a:t>pdfs</a:t>
            </a:r>
            <a:r>
              <a:rPr lang="en-US" baseline="0" dirty="0" smtClean="0"/>
              <a:t>, no scanned images)</a:t>
            </a:r>
          </a:p>
          <a:p>
            <a:pPr marL="171450" indent="-171450">
              <a:buFont typeface="Arial" pitchFamily="34" charset="0"/>
              <a:buChar char="•"/>
            </a:pPr>
            <a:r>
              <a:rPr lang="en-US" baseline="0" dirty="0" smtClean="0"/>
              <a:t>Spend Radar will collect global data, with any currency, in any language, including double-byte characters.</a:t>
            </a:r>
            <a:endParaRPr lang="en-US" dirty="0" smtClean="0"/>
          </a:p>
          <a:p>
            <a:pPr marL="0" indent="0">
              <a:buNone/>
            </a:pPr>
            <a:endParaRPr lang="en-US" baseline="0" dirty="0" smtClean="0"/>
          </a:p>
          <a:p>
            <a:r>
              <a:rPr lang="en-US" dirty="0" smtClean="0"/>
              <a:t>Data Processing:</a:t>
            </a:r>
          </a:p>
          <a:p>
            <a:r>
              <a:rPr lang="en-US" dirty="0" smtClean="0"/>
              <a:t>There is no limit to the amount of data that can be cleansed and classified</a:t>
            </a:r>
          </a:p>
          <a:p>
            <a:r>
              <a:rPr lang="en-US" dirty="0" smtClean="0"/>
              <a:t>Multiple taxonomies can be supported, simultaneously</a:t>
            </a:r>
          </a:p>
          <a:p>
            <a:r>
              <a:rPr lang="en-US" dirty="0" smtClean="0"/>
              <a:t>Spend and spend-related data can be translated and stored in a single language</a:t>
            </a:r>
          </a:p>
          <a:p>
            <a:r>
              <a:rPr lang="en-US" dirty="0" smtClean="0"/>
              <a:t>Data is cleansed and classified to your unique requirements, there is no one-size-fits all classification methodology</a:t>
            </a:r>
          </a:p>
          <a:p>
            <a:r>
              <a:rPr lang="en-US" dirty="0" smtClean="0"/>
              <a:t>Classification can be done at the line item level</a:t>
            </a:r>
          </a:p>
          <a:p>
            <a:pPr marL="171450" indent="-171450">
              <a:buFont typeface="Arial" pitchFamily="34" charset="0"/>
              <a:buChar char="•"/>
            </a:pPr>
            <a:r>
              <a:rPr lang="en-US" dirty="0" smtClean="0"/>
              <a:t>Spend Radar has collected, cleansed, and classified, ginormous amounts of spend</a:t>
            </a:r>
            <a:r>
              <a:rPr lang="en-US" baseline="0" dirty="0" smtClean="0"/>
              <a:t> and spend-related data</a:t>
            </a:r>
          </a:p>
          <a:p>
            <a:pPr marL="171450" indent="-171450">
              <a:buFont typeface="Arial" pitchFamily="34" charset="0"/>
              <a:buChar char="•"/>
            </a:pPr>
            <a:r>
              <a:rPr lang="en-US" baseline="0" dirty="0" smtClean="0"/>
              <a:t>We do not force customers to classify to UNSPSC, we will support any taxonomy the customer needs, including home-grown taxonomies, and we can support multiple taxonomies simultaneously.</a:t>
            </a:r>
          </a:p>
          <a:p>
            <a:pPr marL="171450" indent="-171450">
              <a:buFont typeface="Arial" pitchFamily="34" charset="0"/>
              <a:buChar char="•"/>
            </a:pPr>
            <a:r>
              <a:rPr lang="en-US" baseline="0" dirty="0" smtClean="0"/>
              <a:t>Cleansing and classification is extremely flexible and configurable to a customer’s unique business requirements. We do not use a one-size-fits-all classification methodology – meaning you don’t have to classify a laptop as a computer accessory. You can classify it as an office supply if you’d like.</a:t>
            </a:r>
          </a:p>
          <a:p>
            <a:pPr marL="171450" indent="-171450">
              <a:buFont typeface="Arial" pitchFamily="34" charset="0"/>
              <a:buChar char="•"/>
            </a:pPr>
            <a:r>
              <a:rPr lang="en-US" baseline="0" dirty="0" smtClean="0"/>
              <a:t>Some spend analysis vendors and spend analysis tools only classify spend at the supplier level. We classify spend all the way down to the individual line item transaction level.</a:t>
            </a:r>
            <a:endParaRPr lang="en-US" dirty="0" smtClean="0"/>
          </a:p>
          <a:p>
            <a:endParaRPr lang="en-US" dirty="0" smtClean="0"/>
          </a:p>
          <a:p>
            <a:r>
              <a:rPr lang="en-US" dirty="0" smtClean="0"/>
              <a:t>Reporting and</a:t>
            </a:r>
            <a:r>
              <a:rPr lang="en-US" baseline="0" dirty="0" smtClean="0"/>
              <a:t> Analysis:</a:t>
            </a:r>
            <a:endParaRPr lang="en-US" dirty="0" smtClean="0"/>
          </a:p>
          <a:p>
            <a:r>
              <a:rPr lang="en-US" dirty="0" smtClean="0"/>
              <a:t>Visual, easy-to-use reporting module</a:t>
            </a:r>
          </a:p>
          <a:p>
            <a:r>
              <a:rPr lang="en-US" dirty="0" smtClean="0"/>
              <a:t>Little to no training is necessary</a:t>
            </a:r>
          </a:p>
          <a:p>
            <a:r>
              <a:rPr lang="en-US" dirty="0" smtClean="0"/>
              <a:t>Analyze any spend or spend-related data element that has been provided</a:t>
            </a:r>
          </a:p>
          <a:p>
            <a:r>
              <a:rPr lang="en-US" dirty="0" smtClean="0"/>
              <a:t>Translated data can be viewed for global reporting</a:t>
            </a:r>
          </a:p>
          <a:p>
            <a:r>
              <a:rPr lang="en-US" dirty="0" smtClean="0"/>
              <a:t>Ability to export data</a:t>
            </a:r>
          </a:p>
          <a:p>
            <a:pPr marL="171450" indent="-171450">
              <a:buFont typeface="Arial" pitchFamily="34" charset="0"/>
              <a:buChar char="•"/>
            </a:pPr>
            <a:r>
              <a:rPr lang="en-US" dirty="0" smtClean="0"/>
              <a:t>Very pretty, colorful, graphical reporting module. </a:t>
            </a:r>
          </a:p>
          <a:p>
            <a:pPr marL="171450" indent="-171450">
              <a:buFont typeface="Arial" pitchFamily="34" charset="0"/>
              <a:buChar char="•"/>
            </a:pPr>
            <a:r>
              <a:rPr lang="en-US" dirty="0" smtClean="0"/>
              <a:t>If you’re familiar with a computer and a</a:t>
            </a:r>
            <a:r>
              <a:rPr lang="en-US" baseline="0" dirty="0" smtClean="0"/>
              <a:t> mouse, you can easily learn the reporting module.</a:t>
            </a:r>
          </a:p>
          <a:p>
            <a:pPr marL="171450" indent="-171450">
              <a:buFont typeface="Arial" pitchFamily="34" charset="0"/>
              <a:buChar char="•"/>
            </a:pPr>
            <a:r>
              <a:rPr lang="en-US" baseline="0" dirty="0" smtClean="0"/>
              <a:t>Any data element that has been collected can be analyzed. If buyer names were collected, you can include that in your reporting and analysis. If region was collected, you can include that information in your reporting and analysis. If plant location was collected…</a:t>
            </a:r>
          </a:p>
          <a:p>
            <a:pPr marL="171450" indent="-171450">
              <a:buFont typeface="Arial" pitchFamily="34" charset="0"/>
              <a:buChar char="•"/>
            </a:pPr>
            <a:r>
              <a:rPr lang="en-US" baseline="0" dirty="0" smtClean="0"/>
              <a:t>Some spend analysis vendors and tools only work in one language, meaning that all the reporting and analysis is done in that language. Wish Spend Radar, each country or region can view their spend and spend-related data in their native language, gaining the same insight and analysis organization wide.</a:t>
            </a:r>
            <a:endParaRPr lang="en-US" dirty="0" smtClean="0"/>
          </a:p>
          <a:p>
            <a:pPr marL="225425" indent="-225425">
              <a:buFont typeface="Arial"/>
              <a:buChar char="•"/>
            </a:pPr>
            <a:endParaRPr lang="en-US" sz="1200" dirty="0" smtClean="0">
              <a:solidFill>
                <a:srgbClr val="C00000"/>
              </a:solidFill>
            </a:endParaRPr>
          </a:p>
          <a:p>
            <a:pPr marL="225425" indent="-225425">
              <a:buFont typeface="Arial"/>
              <a:buChar char="•"/>
            </a:pPr>
            <a:endParaRPr lang="en-US" sz="1200" dirty="0" smtClean="0">
              <a:solidFill>
                <a:srgbClr val="C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C00000"/>
              </a:solidFill>
            </a:endParaRP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5A1F6B-6D77-9042-A42E-5E5DDDA546ED}" type="slidenum">
              <a:rPr lang="en-US" smtClean="0"/>
              <a:t>14</a:t>
            </a:fld>
            <a:endParaRPr lang="en-US"/>
          </a:p>
        </p:txBody>
      </p:sp>
    </p:spTree>
    <p:extLst>
      <p:ext uri="{BB962C8B-B14F-4D97-AF65-F5344CB8AC3E}">
        <p14:creationId xmlns:p14="http://schemas.microsoft.com/office/powerpoint/2010/main" val="113092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SCIQUEST TOTAL SUPPLIER MANAGER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Streamline registrations, reduce risk, track performance, and diversity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Supplier management begins before the first purchase order is cut. Best-in-class programs incorporate upfront regulatory and business process compliance. With Supplier Information Management from SciQuest, the process of supplier discovery, information gathering, registration, qualification and selection just got easier – and more automated – than ever.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SciQuest Total Supplier Manager spans the supplier life cycle, using intelligent questionnaires, streamlined workflows and process automation to manage supplier registration and onboarding, reduce supplier risk and enhance your sourcing process. It also powers supplier diversity programs by giving your organization complete visibility into local and global diverse and non-diverse suppliers.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a:t>
            </a:r>
            <a:r>
              <a:rPr lang="en-US" sz="1200" kern="1200" baseline="0" dirty="0" smtClean="0">
                <a:solidFill>
                  <a:schemeClr val="tx1"/>
                </a:solidFill>
                <a:effectLst/>
                <a:latin typeface="+mn-lt"/>
                <a:ea typeface="+mn-ea"/>
                <a:cs typeface="+mn-cs"/>
              </a:rPr>
              <a:t> our solution, you can expect:</a:t>
            </a:r>
          </a:p>
          <a:p>
            <a:pPr marL="171450" lvl="0" indent="-171450">
              <a:buFont typeface="Arial"/>
              <a:buChar char="•"/>
            </a:pPr>
            <a:r>
              <a:rPr lang="en-US" sz="1200" kern="1200" dirty="0" smtClean="0">
                <a:solidFill>
                  <a:schemeClr val="tx1"/>
                </a:solidFill>
                <a:effectLst/>
                <a:latin typeface="+mn-lt"/>
                <a:ea typeface="+mn-ea"/>
                <a:cs typeface="+mn-cs"/>
              </a:rPr>
              <a:t>Web-based, centralized repository</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Reduced supplier risk</a:t>
            </a:r>
            <a:r>
              <a:rPr lang="en-US" sz="1200" kern="1200" baseline="0" dirty="0" smtClean="0">
                <a:solidFill>
                  <a:schemeClr val="tx1"/>
                </a:solidFill>
                <a:effectLst/>
                <a:latin typeface="+mn-lt"/>
                <a:ea typeface="+mn-ea"/>
                <a:cs typeface="+mn-cs"/>
              </a:rPr>
              <a:t> with p</a:t>
            </a:r>
            <a:r>
              <a:rPr lang="en-US" sz="1200" kern="1200" dirty="0" smtClean="0">
                <a:solidFill>
                  <a:schemeClr val="tx1"/>
                </a:solidFill>
                <a:effectLst/>
                <a:latin typeface="+mn-lt"/>
                <a:ea typeface="+mn-ea"/>
                <a:cs typeface="+mn-cs"/>
              </a:rPr>
              <a:t>re-qualification and diversity certification verification</a:t>
            </a:r>
          </a:p>
          <a:p>
            <a:pPr marL="171450" indent="-171450">
              <a:buFont typeface="Arial"/>
              <a:buChar char="•"/>
            </a:pPr>
            <a:r>
              <a:rPr lang="en-US" sz="1200" kern="1200" dirty="0" smtClean="0">
                <a:solidFill>
                  <a:schemeClr val="tx1"/>
                </a:solidFill>
                <a:effectLst/>
                <a:latin typeface="+mn-lt"/>
                <a:ea typeface="+mn-ea"/>
                <a:cs typeface="+mn-cs"/>
              </a:rPr>
              <a:t>Enhanced sourcing process</a:t>
            </a:r>
            <a:r>
              <a:rPr lang="en-US" sz="1200" kern="1200" baseline="0" dirty="0" smtClean="0">
                <a:solidFill>
                  <a:schemeClr val="tx1"/>
                </a:solidFill>
                <a:effectLst/>
                <a:latin typeface="+mn-lt"/>
                <a:ea typeface="+mn-ea"/>
                <a:cs typeface="+mn-cs"/>
              </a:rPr>
              <a:t> with a</a:t>
            </a:r>
            <a:r>
              <a:rPr lang="en-US" sz="1200" kern="1200" dirty="0" smtClean="0">
                <a:solidFill>
                  <a:schemeClr val="tx1"/>
                </a:solidFill>
                <a:effectLst/>
                <a:latin typeface="+mn-lt"/>
                <a:ea typeface="+mn-ea"/>
                <a:cs typeface="+mn-cs"/>
              </a:rPr>
              <a:t>utomated management of supplier registration and onboarding</a:t>
            </a:r>
          </a:p>
          <a:p>
            <a:pPr marL="171450" lvl="0" indent="-171450">
              <a:buFont typeface="Arial"/>
              <a:buChar char="•"/>
            </a:pPr>
            <a:r>
              <a:rPr lang="en-US" sz="1200" kern="1200" dirty="0" smtClean="0">
                <a:solidFill>
                  <a:schemeClr val="tx1"/>
                </a:solidFill>
                <a:effectLst/>
                <a:latin typeface="+mn-lt"/>
                <a:ea typeface="+mn-ea"/>
                <a:cs typeface="+mn-cs"/>
              </a:rPr>
              <a:t>Supplier compliance and sustainability tracking</a:t>
            </a:r>
          </a:p>
          <a:p>
            <a:pPr marL="171450" lvl="0" indent="-171450">
              <a:buFont typeface="Arial"/>
              <a:buChar char="•"/>
            </a:pPr>
            <a:r>
              <a:rPr lang="en-US" sz="1200" kern="1200" dirty="0" smtClean="0">
                <a:solidFill>
                  <a:schemeClr val="tx1"/>
                </a:solidFill>
                <a:effectLst/>
                <a:latin typeface="+mn-lt"/>
                <a:ea typeface="+mn-ea"/>
                <a:cs typeface="+mn-cs"/>
              </a:rPr>
              <a:t>Supplier scorecard and performance management</a:t>
            </a:r>
          </a:p>
          <a:p>
            <a:pPr marL="171450" lvl="0" indent="-171450">
              <a:buFont typeface="Arial"/>
              <a:buChar char="•"/>
            </a:pPr>
            <a:r>
              <a:rPr lang="en-US" sz="1200" kern="1200" dirty="0" smtClean="0">
                <a:solidFill>
                  <a:schemeClr val="tx1"/>
                </a:solidFill>
                <a:effectLst/>
                <a:latin typeface="+mn-lt"/>
                <a:ea typeface="+mn-ea"/>
                <a:cs typeface="+mn-cs"/>
              </a:rPr>
              <a:t>2nd tier and total spend reporting</a:t>
            </a:r>
          </a:p>
          <a:p>
            <a:pPr marL="171450" lvl="0" indent="-171450">
              <a:buFont typeface="Arial"/>
              <a:buChar char="•"/>
            </a:pP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At the heart of </a:t>
            </a:r>
            <a:r>
              <a:rPr lang="en-US" sz="1200" kern="1200" dirty="0" err="1" smtClean="0">
                <a:solidFill>
                  <a:schemeClr val="tx1"/>
                </a:solidFill>
                <a:effectLst/>
                <a:latin typeface="+mn-lt"/>
                <a:ea typeface="+mn-ea"/>
                <a:cs typeface="+mn-cs"/>
              </a:rPr>
              <a:t>SciQuest’s</a:t>
            </a:r>
            <a:r>
              <a:rPr lang="en-US" sz="1200" kern="1200" dirty="0" smtClean="0">
                <a:solidFill>
                  <a:schemeClr val="tx1"/>
                </a:solidFill>
                <a:effectLst/>
                <a:latin typeface="+mn-lt"/>
                <a:ea typeface="+mn-ea"/>
                <a:cs typeface="+mn-cs"/>
              </a:rPr>
              <a:t> supplier enablement function is the </a:t>
            </a:r>
            <a:r>
              <a:rPr lang="en-US" sz="1200" b="1" u="none" kern="1200" dirty="0" smtClean="0">
                <a:solidFill>
                  <a:schemeClr val="tx1"/>
                </a:solidFill>
                <a:effectLst/>
                <a:latin typeface="+mn-lt"/>
                <a:ea typeface="+mn-ea"/>
                <a:cs typeface="+mn-cs"/>
              </a:rPr>
              <a:t>SciQuest Supplier Network</a:t>
            </a:r>
            <a:r>
              <a:rPr lang="en-US" sz="1200" kern="1200" dirty="0" smtClean="0">
                <a:solidFill>
                  <a:schemeClr val="tx1"/>
                </a:solidFill>
                <a:effectLst/>
                <a:latin typeface="+mn-lt"/>
                <a:ea typeface="+mn-ea"/>
                <a:cs typeface="+mn-cs"/>
              </a:rPr>
              <a:t>. The network boasts a widespread supplier base that can support any industry and commodity. The SciQuest Supplier Services team ensures the enablement of suppliers, and supports supplier diversity programs, the Science Catalog and GPO relationships that offer instant enablement of hundreds of catalogs and thousands of suppliers.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also offer </a:t>
            </a:r>
            <a:r>
              <a:rPr lang="en-US" sz="1200" u="sng" kern="1200" dirty="0" smtClean="0">
                <a:solidFill>
                  <a:schemeClr val="tx1"/>
                </a:solidFill>
                <a:effectLst/>
                <a:latin typeface="+mn-lt"/>
                <a:ea typeface="+mn-ea"/>
                <a:cs typeface="+mn-cs"/>
              </a:rPr>
              <a:t>SciQuest Managed Network Services</a:t>
            </a:r>
            <a:r>
              <a:rPr lang="en-US" sz="1200" kern="1200" dirty="0" smtClean="0">
                <a:solidFill>
                  <a:schemeClr val="tx1"/>
                </a:solidFill>
                <a:effectLst/>
                <a:latin typeface="+mn-lt"/>
                <a:ea typeface="+mn-ea"/>
                <a:cs typeface="+mn-cs"/>
              </a:rPr>
              <a:t>, so that you can outsource the day-to-day burden of supplier enablement and focus on strategic procurement initiatives like preferred supplier positioning, contract management and supplier sourcing.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Take your supplier relationships — and your company’s performance — to the next level. </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Additional info: </a:t>
            </a:r>
          </a:p>
          <a:p>
            <a:r>
              <a:rPr lang="en-US" sz="1200" kern="1200" dirty="0" smtClean="0">
                <a:solidFill>
                  <a:schemeClr val="tx1"/>
                </a:solidFill>
                <a:effectLst/>
                <a:latin typeface="+mn-lt"/>
                <a:ea typeface="+mn-ea"/>
                <a:cs typeface="+mn-cs"/>
              </a:rPr>
              <a:t>Toolset</a:t>
            </a:r>
          </a:p>
          <a:p>
            <a:pPr lvl="0"/>
            <a:r>
              <a:rPr lang="en-US" sz="1200" b="1" kern="1200" dirty="0" smtClean="0">
                <a:solidFill>
                  <a:schemeClr val="tx1"/>
                </a:solidFill>
                <a:effectLst/>
                <a:latin typeface="+mn-lt"/>
                <a:ea typeface="+mn-ea"/>
                <a:cs typeface="+mn-cs"/>
              </a:rPr>
              <a:t>Total Supplier Registration Portal </a:t>
            </a:r>
            <a:r>
              <a:rPr lang="en-US" sz="1200" kern="1200" dirty="0" smtClean="0">
                <a:solidFill>
                  <a:schemeClr val="tx1"/>
                </a:solidFill>
                <a:effectLst/>
                <a:latin typeface="+mn-lt"/>
                <a:ea typeface="+mn-ea"/>
                <a:cs typeface="+mn-cs"/>
              </a:rPr>
              <a:t>creates a web-based centralized repository of your entire supplier base including both diverse and non-diverse suppliers.</a:t>
            </a:r>
          </a:p>
          <a:p>
            <a:pPr lvl="0"/>
            <a:r>
              <a:rPr lang="en-US" sz="1200" b="1" kern="1200" dirty="0" smtClean="0">
                <a:solidFill>
                  <a:schemeClr val="tx1"/>
                </a:solidFill>
                <a:effectLst/>
                <a:latin typeface="+mn-lt"/>
                <a:ea typeface="+mn-ea"/>
                <a:cs typeface="+mn-cs"/>
              </a:rPr>
              <a:t>Pre-Qualification Management</a:t>
            </a:r>
            <a:r>
              <a:rPr lang="en-US" sz="1200" kern="1200" dirty="0" smtClean="0">
                <a:solidFill>
                  <a:schemeClr val="tx1"/>
                </a:solidFill>
                <a:effectLst/>
                <a:latin typeface="+mn-lt"/>
                <a:ea typeface="+mn-ea"/>
                <a:cs typeface="+mn-cs"/>
              </a:rPr>
              <a:t> gives you insight into supplier capabilities during the initial registration process by incorporating commodity/category specific questions.</a:t>
            </a:r>
          </a:p>
          <a:p>
            <a:pPr lvl="0"/>
            <a:r>
              <a:rPr lang="en-US" sz="1200" b="1" kern="1200" dirty="0" smtClean="0">
                <a:solidFill>
                  <a:schemeClr val="tx1"/>
                </a:solidFill>
                <a:effectLst/>
                <a:latin typeface="+mn-lt"/>
                <a:ea typeface="+mn-ea"/>
                <a:cs typeface="+mn-cs"/>
              </a:rPr>
              <a:t>Diversity Certification Tracking &amp; Verification</a:t>
            </a:r>
            <a:r>
              <a:rPr lang="en-US" sz="1200" kern="1200" dirty="0" smtClean="0">
                <a:solidFill>
                  <a:schemeClr val="tx1"/>
                </a:solidFill>
                <a:effectLst/>
                <a:latin typeface="+mn-lt"/>
                <a:ea typeface="+mn-ea"/>
                <a:cs typeface="+mn-cs"/>
              </a:rPr>
              <a:t> tracks suppliers’ electronic copies of their diverse certificate types and expiration dates.</a:t>
            </a:r>
          </a:p>
          <a:p>
            <a:pPr lvl="0"/>
            <a:r>
              <a:rPr lang="en-US" sz="1200" b="1" kern="1200" dirty="0" smtClean="0">
                <a:solidFill>
                  <a:schemeClr val="tx1"/>
                </a:solidFill>
                <a:effectLst/>
                <a:latin typeface="+mn-lt"/>
                <a:ea typeface="+mn-ea"/>
                <a:cs typeface="+mn-cs"/>
              </a:rPr>
              <a:t>Automated Email /Fax and Batch Communication</a:t>
            </a:r>
            <a:r>
              <a:rPr lang="en-US" sz="1200" kern="1200" dirty="0" smtClean="0">
                <a:solidFill>
                  <a:schemeClr val="tx1"/>
                </a:solidFill>
                <a:effectLst/>
                <a:latin typeface="+mn-lt"/>
                <a:ea typeface="+mn-ea"/>
                <a:cs typeface="+mn-cs"/>
              </a:rPr>
              <a:t> allows managers to automatically request updates, notify suppliers of certification expirations and generate email requests for monthly, quarterly or yearly 2nd tier spend from Primes.  Email schedule and content are fully configurable.</a:t>
            </a:r>
          </a:p>
          <a:p>
            <a:pPr lvl="0"/>
            <a:r>
              <a:rPr lang="en-US" sz="1200" b="1" kern="1200" dirty="0" smtClean="0">
                <a:solidFill>
                  <a:schemeClr val="tx1"/>
                </a:solidFill>
                <a:effectLst/>
                <a:latin typeface="+mn-lt"/>
                <a:ea typeface="+mn-ea"/>
                <a:cs typeface="+mn-cs"/>
              </a:rPr>
              <a:t>Onboarding &amp; Enablement</a:t>
            </a:r>
            <a:r>
              <a:rPr lang="en-US" sz="1200" kern="1200" dirty="0" smtClean="0">
                <a:solidFill>
                  <a:schemeClr val="tx1"/>
                </a:solidFill>
                <a:effectLst/>
                <a:latin typeface="+mn-lt"/>
                <a:ea typeface="+mn-ea"/>
                <a:cs typeface="+mn-cs"/>
              </a:rPr>
              <a:t> automates supplier setup processes for payables from prospect to active paying supplier.  Functionality includes payment information collection, W8/9 document collection, and TIN matching.</a:t>
            </a:r>
          </a:p>
          <a:p>
            <a:pPr lvl="0"/>
            <a:r>
              <a:rPr lang="en-US" sz="1200" b="1" kern="1200" dirty="0" smtClean="0">
                <a:solidFill>
                  <a:schemeClr val="tx1"/>
                </a:solidFill>
                <a:effectLst/>
                <a:latin typeface="+mn-lt"/>
                <a:ea typeface="+mn-ea"/>
                <a:cs typeface="+mn-cs"/>
              </a:rPr>
              <a:t>Dynamic Qualification &amp; Risk Compliance </a:t>
            </a:r>
            <a:r>
              <a:rPr lang="en-US" sz="1200" kern="1200" dirty="0" smtClean="0">
                <a:solidFill>
                  <a:schemeClr val="tx1"/>
                </a:solidFill>
                <a:effectLst/>
                <a:latin typeface="+mn-lt"/>
                <a:ea typeface="+mn-ea"/>
                <a:cs typeface="+mn-cs"/>
              </a:rPr>
              <a:t>enables you to easily manage collection, validation and renewal requirements of risk-related documentation through a formalized supplier vetting process.</a:t>
            </a:r>
          </a:p>
          <a:p>
            <a:pPr lvl="0"/>
            <a:r>
              <a:rPr lang="en-US" sz="1200" b="1" kern="1200" dirty="0" smtClean="0">
                <a:solidFill>
                  <a:schemeClr val="tx1"/>
                </a:solidFill>
                <a:effectLst/>
                <a:latin typeface="+mn-lt"/>
                <a:ea typeface="+mn-ea"/>
                <a:cs typeface="+mn-cs"/>
              </a:rPr>
              <a:t>Social Responsibility Compliance and Sustainability</a:t>
            </a:r>
            <a:r>
              <a:rPr lang="en-US" sz="1200" kern="1200" dirty="0" smtClean="0">
                <a:solidFill>
                  <a:schemeClr val="tx1"/>
                </a:solidFill>
                <a:effectLst/>
                <a:latin typeface="+mn-lt"/>
                <a:ea typeface="+mn-ea"/>
                <a:cs typeface="+mn-cs"/>
              </a:rPr>
              <a:t> lets you collect, review and manage supplier compliance and sustainability information.</a:t>
            </a:r>
          </a:p>
          <a:p>
            <a:pPr lvl="0"/>
            <a:r>
              <a:rPr lang="en-US" sz="1200" b="1" kern="1200" dirty="0" smtClean="0">
                <a:solidFill>
                  <a:schemeClr val="tx1"/>
                </a:solidFill>
                <a:effectLst/>
                <a:latin typeface="+mn-lt"/>
                <a:ea typeface="+mn-ea"/>
                <a:cs typeface="+mn-cs"/>
              </a:rPr>
              <a:t>Supplier Scorecard &amp; Performance Management </a:t>
            </a:r>
            <a:r>
              <a:rPr lang="en-US" sz="1200" kern="1200" dirty="0" smtClean="0">
                <a:solidFill>
                  <a:schemeClr val="tx1"/>
                </a:solidFill>
                <a:effectLst/>
                <a:latin typeface="+mn-lt"/>
                <a:ea typeface="+mn-ea"/>
                <a:cs typeface="+mn-cs"/>
              </a:rPr>
              <a:t>lets you strategically monitor and assess your supplier performance.</a:t>
            </a:r>
          </a:p>
          <a:p>
            <a:pPr lvl="0"/>
            <a:r>
              <a:rPr lang="en-US" sz="1200" b="1" kern="1200" dirty="0" smtClean="0">
                <a:solidFill>
                  <a:schemeClr val="tx1"/>
                </a:solidFill>
                <a:effectLst/>
                <a:latin typeface="+mn-lt"/>
                <a:ea typeface="+mn-ea"/>
                <a:cs typeface="+mn-cs"/>
              </a:rPr>
              <a:t>2nd Tier Reporting </a:t>
            </a:r>
            <a:r>
              <a:rPr lang="en-US" sz="1200" kern="1200" dirty="0" smtClean="0">
                <a:solidFill>
                  <a:schemeClr val="tx1"/>
                </a:solidFill>
                <a:effectLst/>
                <a:latin typeface="+mn-lt"/>
                <a:ea typeface="+mn-ea"/>
                <a:cs typeface="+mn-cs"/>
              </a:rPr>
              <a:t>lets you manage your 2nd tier program by giving Primes online reporting of direct, indirect, or project-based sub-spends. Track associated 2nd tier goals and compliance.</a:t>
            </a:r>
          </a:p>
          <a:p>
            <a:pPr lvl="0"/>
            <a:r>
              <a:rPr lang="en-US" sz="1200" b="1" kern="1200" dirty="0" smtClean="0">
                <a:solidFill>
                  <a:schemeClr val="tx1"/>
                </a:solidFill>
                <a:effectLst/>
                <a:latin typeface="+mn-lt"/>
                <a:ea typeface="+mn-ea"/>
                <a:cs typeface="+mn-cs"/>
              </a:rPr>
              <a:t>Total Spend Reporting</a:t>
            </a:r>
            <a:r>
              <a:rPr lang="en-US" sz="1200" kern="1200" dirty="0" smtClean="0">
                <a:solidFill>
                  <a:schemeClr val="tx1"/>
                </a:solidFill>
                <a:effectLst/>
                <a:latin typeface="+mn-lt"/>
                <a:ea typeface="+mn-ea"/>
                <a:cs typeface="+mn-cs"/>
              </a:rPr>
              <a:t> generates automated analysis views of spend data based on commodity categories, diversity, locations, business units, top vendors and top spends. Federal SBA Compliance Reports provide auditable spend views based on government classifications and reporting standards.</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F5A1F6B-6D77-9042-A42E-5E5DDDA546ED}" type="slidenum">
              <a:rPr lang="en-US" smtClean="0"/>
              <a:t>15</a:t>
            </a:fld>
            <a:endParaRPr lang="en-US"/>
          </a:p>
        </p:txBody>
      </p:sp>
    </p:spTree>
    <p:extLst>
      <p:ext uri="{BB962C8B-B14F-4D97-AF65-F5344CB8AC3E}">
        <p14:creationId xmlns:p14="http://schemas.microsoft.com/office/powerpoint/2010/main" val="113092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PPT Title Slid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a:xfrm>
            <a:off x="0" y="0"/>
            <a:ext cx="9144000" cy="4635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0"/>
          <p:cNvSpPr>
            <a:spLocks noGrp="1"/>
          </p:cNvSpPr>
          <p:nvPr>
            <p:ph type="body" sz="quarter" idx="14" hasCustomPrompt="1"/>
          </p:nvPr>
        </p:nvSpPr>
        <p:spPr>
          <a:xfrm>
            <a:off x="762000" y="3215341"/>
            <a:ext cx="5410200" cy="1447800"/>
          </a:xfrm>
          <a:prstGeom prst="rect">
            <a:avLst/>
          </a:prstGeom>
        </p:spPr>
        <p:txBody>
          <a:bodyPr wrap="square" lIns="0" tIns="91440" rIns="0" bIns="0" anchor="ctr" anchorCtr="0"/>
          <a:lstStyle>
            <a:lvl1pPr algn="r">
              <a:spcBef>
                <a:spcPts val="0"/>
              </a:spcBef>
              <a:defRPr sz="4000" b="0" i="0" cap="all" baseline="0">
                <a:solidFill>
                  <a:srgbClr val="55606C"/>
                </a:solidFill>
                <a:latin typeface="+mj-lt"/>
              </a:defRPr>
            </a:lvl1pPr>
          </a:lstStyle>
          <a:p>
            <a:pPr lvl="0"/>
            <a:r>
              <a:rPr lang="en-US" dirty="0" smtClean="0"/>
              <a:t>Presentation Title</a:t>
            </a:r>
            <a:br>
              <a:rPr lang="en-US" dirty="0" smtClean="0"/>
            </a:br>
            <a:r>
              <a:rPr lang="en-US" dirty="0" smtClean="0"/>
              <a:t>Will go Here</a:t>
            </a:r>
            <a:endParaRPr lang="en-US" dirty="0"/>
          </a:p>
        </p:txBody>
      </p:sp>
      <p:sp>
        <p:nvSpPr>
          <p:cNvPr id="7" name="Text Placeholder 20"/>
          <p:cNvSpPr>
            <a:spLocks noGrp="1"/>
          </p:cNvSpPr>
          <p:nvPr>
            <p:ph type="body" sz="quarter" idx="13" hasCustomPrompt="1"/>
          </p:nvPr>
        </p:nvSpPr>
        <p:spPr>
          <a:xfrm>
            <a:off x="762000" y="4648200"/>
            <a:ext cx="5410200" cy="762000"/>
          </a:xfrm>
          <a:prstGeom prst="rect">
            <a:avLst/>
          </a:prstGeom>
        </p:spPr>
        <p:txBody>
          <a:bodyPr wrap="square" lIns="0" tIns="0" rIns="0" bIns="0" anchor="ctr" anchorCtr="0"/>
          <a:lstStyle>
            <a:lvl1pPr algn="r">
              <a:defRPr sz="1600" b="0" i="0" baseline="0"/>
            </a:lvl1pPr>
          </a:lstStyle>
          <a:p>
            <a:pPr lvl="0"/>
            <a:r>
              <a:rPr lang="en-US" dirty="0" smtClean="0"/>
              <a:t>with a brief title description or presentation date here</a:t>
            </a:r>
            <a:endParaRPr lang="en-US" dirty="0"/>
          </a:p>
        </p:txBody>
      </p:sp>
      <p:sp>
        <p:nvSpPr>
          <p:cNvPr id="21" name="Text Placeholder 4"/>
          <p:cNvSpPr>
            <a:spLocks noGrp="1"/>
          </p:cNvSpPr>
          <p:nvPr>
            <p:ph type="body" sz="quarter" idx="15" hasCustomPrompt="1"/>
          </p:nvPr>
        </p:nvSpPr>
        <p:spPr>
          <a:xfrm>
            <a:off x="6126628" y="6121055"/>
            <a:ext cx="2943225" cy="268288"/>
          </a:xfrm>
          <a:prstGeom prst="rect">
            <a:avLst/>
          </a:prstGeom>
        </p:spPr>
        <p:txBody>
          <a:bodyPr vert="horz"/>
          <a:lstStyle>
            <a:lvl1pPr algn="l">
              <a:defRPr sz="1400" b="1" i="0" baseline="0"/>
            </a:lvl1pPr>
          </a:lstStyle>
          <a:p>
            <a:pPr lvl="0"/>
            <a:r>
              <a:rPr lang="en-US" dirty="0" smtClean="0"/>
              <a:t>First Name Last Name</a:t>
            </a:r>
          </a:p>
        </p:txBody>
      </p:sp>
      <p:sp>
        <p:nvSpPr>
          <p:cNvPr id="22" name="Text Placeholder 12"/>
          <p:cNvSpPr>
            <a:spLocks noGrp="1"/>
          </p:cNvSpPr>
          <p:nvPr>
            <p:ph type="body" sz="quarter" idx="16" hasCustomPrompt="1"/>
          </p:nvPr>
        </p:nvSpPr>
        <p:spPr>
          <a:xfrm>
            <a:off x="6140635" y="6344800"/>
            <a:ext cx="2987675" cy="223838"/>
          </a:xfrm>
          <a:prstGeom prst="rect">
            <a:avLst/>
          </a:prstGeom>
        </p:spPr>
        <p:txBody>
          <a:bodyPr vert="horz"/>
          <a:lstStyle>
            <a:lvl1pPr algn="l">
              <a:defRPr sz="1100" i="0"/>
            </a:lvl1pPr>
          </a:lstStyle>
          <a:p>
            <a:pPr lvl="0"/>
            <a:r>
              <a:rPr lang="en-US" dirty="0" smtClean="0"/>
              <a:t>Job Title</a:t>
            </a:r>
            <a:endParaRPr lang="en-US" dirty="0"/>
          </a:p>
        </p:txBody>
      </p:sp>
      <p:cxnSp>
        <p:nvCxnSpPr>
          <p:cNvPr id="26" name="Straight Connector 25"/>
          <p:cNvCxnSpPr/>
          <p:nvPr userDrawn="1"/>
        </p:nvCxnSpPr>
        <p:spPr>
          <a:xfrm>
            <a:off x="0" y="5424755"/>
            <a:ext cx="9144000" cy="0"/>
          </a:xfrm>
          <a:prstGeom prst="line">
            <a:avLst/>
          </a:prstGeom>
          <a:ln>
            <a:solidFill>
              <a:srgbClr val="CCFF66"/>
            </a:solidFill>
          </a:ln>
        </p:spPr>
        <p:style>
          <a:lnRef idx="2">
            <a:schemeClr val="accent1"/>
          </a:lnRef>
          <a:fillRef idx="0">
            <a:schemeClr val="accent1"/>
          </a:fillRef>
          <a:effectRef idx="1">
            <a:schemeClr val="accent1"/>
          </a:effectRef>
          <a:fontRef idx="minor">
            <a:schemeClr val="tx1"/>
          </a:fontRef>
        </p:style>
      </p:cxnSp>
      <p:pic>
        <p:nvPicPr>
          <p:cNvPr id="2" name="Picture 1" descr="TitleGreen000015130522.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3066224"/>
          </a:xfrm>
          <a:prstGeom prst="rect">
            <a:avLst/>
          </a:prstGeom>
        </p:spPr>
      </p:pic>
    </p:spTree>
    <p:extLst>
      <p:ext uri="{BB962C8B-B14F-4D97-AF65-F5344CB8AC3E}">
        <p14:creationId xmlns:p14="http://schemas.microsoft.com/office/powerpoint/2010/main" val="391754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s w/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4800" y="304800"/>
            <a:ext cx="8458200" cy="381000"/>
          </a:xfrm>
          <a:prstGeom prst="rect">
            <a:avLst/>
          </a:prstGeom>
        </p:spPr>
        <p:txBody>
          <a:bodyPr lIns="0" tIns="0" bIns="0"/>
          <a:lstStyle>
            <a:lvl1pPr algn="l">
              <a:defRPr sz="3200">
                <a:solidFill>
                  <a:srgbClr val="2A83C3"/>
                </a:solidFill>
              </a:defRPr>
            </a:lvl1pPr>
          </a:lstStyle>
          <a:p>
            <a:r>
              <a:rPr lang="en-US" dirty="0" smtClean="0"/>
              <a:t>Slide Title Goes Here</a:t>
            </a:r>
            <a:endParaRPr lang="en-US" dirty="0"/>
          </a:p>
        </p:txBody>
      </p:sp>
      <p:cxnSp>
        <p:nvCxnSpPr>
          <p:cNvPr id="8" name="Straight Connector 7"/>
          <p:cNvCxnSpPr/>
          <p:nvPr userDrawn="1"/>
        </p:nvCxnSpPr>
        <p:spPr>
          <a:xfrm>
            <a:off x="4572000" y="1752600"/>
            <a:ext cx="0" cy="3352800"/>
          </a:xfrm>
          <a:prstGeom prst="line">
            <a:avLst/>
          </a:prstGeom>
          <a:ln w="28575" cmpd="sng">
            <a:solidFill>
              <a:srgbClr val="CCFF66"/>
            </a:solidFill>
          </a:ln>
        </p:spPr>
        <p:style>
          <a:lnRef idx="1">
            <a:schemeClr val="accent1"/>
          </a:lnRef>
          <a:fillRef idx="0">
            <a:schemeClr val="accent1"/>
          </a:fillRef>
          <a:effectRef idx="0">
            <a:schemeClr val="accent1"/>
          </a:effectRef>
          <a:fontRef idx="minor">
            <a:schemeClr val="tx1"/>
          </a:fontRef>
        </p:style>
      </p:cxnSp>
      <p:sp>
        <p:nvSpPr>
          <p:cNvPr id="9" name="Text Placeholder 20"/>
          <p:cNvSpPr>
            <a:spLocks noGrp="1"/>
          </p:cNvSpPr>
          <p:nvPr>
            <p:ph type="body" sz="quarter" idx="13" hasCustomPrompt="1"/>
          </p:nvPr>
        </p:nvSpPr>
        <p:spPr>
          <a:xfrm>
            <a:off x="304800" y="758872"/>
            <a:ext cx="8458200" cy="261610"/>
          </a:xfrm>
          <a:prstGeom prst="rect">
            <a:avLst/>
          </a:prstGeom>
        </p:spPr>
        <p:txBody>
          <a:bodyPr wrap="square" lIns="0" bIns="0" anchor="b" anchorCtr="0">
            <a:spAutoFit/>
          </a:bodyPr>
          <a:lstStyle>
            <a:lvl1pPr algn="l">
              <a:defRPr sz="1400" b="0" i="0">
                <a:solidFill>
                  <a:srgbClr val="55606C"/>
                </a:solidFill>
              </a:defRPr>
            </a:lvl1pPr>
          </a:lstStyle>
          <a:p>
            <a:pPr lvl="0"/>
            <a:r>
              <a:rPr lang="en-US" dirty="0" smtClean="0"/>
              <a:t>with a summary message here</a:t>
            </a:r>
            <a:endParaRPr lang="en-US" dirty="0"/>
          </a:p>
        </p:txBody>
      </p:sp>
      <p:cxnSp>
        <p:nvCxnSpPr>
          <p:cNvPr id="17" name="Straight Connector 16"/>
          <p:cNvCxnSpPr/>
          <p:nvPr userDrawn="1"/>
        </p:nvCxnSpPr>
        <p:spPr>
          <a:xfrm>
            <a:off x="0" y="6065863"/>
            <a:ext cx="9144000" cy="0"/>
          </a:xfrm>
          <a:prstGeom prst="line">
            <a:avLst/>
          </a:prstGeom>
          <a:ln>
            <a:solidFill>
              <a:srgbClr val="CCFF66"/>
            </a:solidFill>
          </a:ln>
        </p:spPr>
        <p:style>
          <a:lnRef idx="2">
            <a:schemeClr val="accent1"/>
          </a:lnRef>
          <a:fillRef idx="0">
            <a:schemeClr val="accent1"/>
          </a:fillRef>
          <a:effectRef idx="1">
            <a:schemeClr val="accent1"/>
          </a:effectRef>
          <a:fontRef idx="minor">
            <a:schemeClr val="tx1"/>
          </a:fontRef>
        </p:style>
      </p:cxnSp>
      <p:sp>
        <p:nvSpPr>
          <p:cNvPr id="10"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333DDCB8-C3DC-B746-8BDC-7242597E91A7}" type="slidenum">
              <a:rPr lang="en-US" smtClean="0"/>
              <a:pPr/>
              <a:t>‹#›</a:t>
            </a:fld>
            <a:endParaRPr lang="en-US"/>
          </a:p>
        </p:txBody>
      </p:sp>
      <p:sp>
        <p:nvSpPr>
          <p:cNvPr id="11" name="Text Placeholder 3"/>
          <p:cNvSpPr>
            <a:spLocks noGrp="1"/>
          </p:cNvSpPr>
          <p:nvPr>
            <p:ph type="body" sz="quarter" idx="16" hasCustomPrompt="1"/>
          </p:nvPr>
        </p:nvSpPr>
        <p:spPr>
          <a:xfrm>
            <a:off x="271255" y="1627426"/>
            <a:ext cx="3920838" cy="3476775"/>
          </a:xfrm>
          <a:prstGeom prst="rect">
            <a:avLst/>
          </a:prstGeom>
        </p:spPr>
        <p:txBody>
          <a:bodyPr vert="horz"/>
          <a:lstStyle>
            <a:lvl1pPr marL="223838" indent="-223838" algn="l">
              <a:lnSpc>
                <a:spcPct val="100000"/>
              </a:lnSpc>
              <a:spcBef>
                <a:spcPts val="700"/>
              </a:spcBef>
              <a:buClr>
                <a:schemeClr val="accent1"/>
              </a:buClr>
              <a:buFont typeface="Arial"/>
              <a:buChar char="•"/>
              <a:defRPr sz="2000" i="0">
                <a:solidFill>
                  <a:srgbClr val="55606C"/>
                </a:solidFill>
              </a:defRPr>
            </a:lvl1pPr>
            <a:lvl2pPr marL="687388" indent="-223838">
              <a:lnSpc>
                <a:spcPct val="100000"/>
              </a:lnSpc>
              <a:spcBef>
                <a:spcPts val="700"/>
              </a:spcBef>
              <a:buClr>
                <a:schemeClr val="accent1"/>
              </a:buClr>
              <a:buFont typeface="Lucida Grande"/>
              <a:buChar char="-"/>
              <a:defRPr sz="1800">
                <a:solidFill>
                  <a:srgbClr val="55606C"/>
                </a:solidFill>
              </a:defRPr>
            </a:lvl2pPr>
            <a:lvl3pPr marL="1143000" indent="-231775">
              <a:lnSpc>
                <a:spcPct val="100000"/>
              </a:lnSpc>
              <a:spcBef>
                <a:spcPts val="700"/>
              </a:spcBef>
              <a:buClr>
                <a:schemeClr val="accent1"/>
              </a:buClr>
              <a:defRPr sz="1600">
                <a:solidFill>
                  <a:srgbClr val="55606C"/>
                </a:solidFill>
              </a:defRPr>
            </a:lvl3pPr>
          </a:lstStyle>
          <a:p>
            <a:pPr lvl="0"/>
            <a:r>
              <a:rPr lang="en-US" dirty="0" smtClean="0"/>
              <a:t>First level bullet</a:t>
            </a:r>
          </a:p>
          <a:p>
            <a:pPr lvl="1"/>
            <a:r>
              <a:rPr lang="en-US" dirty="0" smtClean="0"/>
              <a:t>Second level bullet</a:t>
            </a:r>
          </a:p>
          <a:p>
            <a:pPr lvl="2"/>
            <a:r>
              <a:rPr lang="en-US" dirty="0" smtClean="0"/>
              <a:t>Third level bullet</a:t>
            </a:r>
          </a:p>
        </p:txBody>
      </p:sp>
      <p:sp>
        <p:nvSpPr>
          <p:cNvPr id="14" name="Text Placeholder 3"/>
          <p:cNvSpPr>
            <a:spLocks noGrp="1"/>
          </p:cNvSpPr>
          <p:nvPr>
            <p:ph type="body" sz="quarter" idx="17" hasCustomPrompt="1"/>
          </p:nvPr>
        </p:nvSpPr>
        <p:spPr>
          <a:xfrm>
            <a:off x="4850011" y="1615098"/>
            <a:ext cx="3904063" cy="3491275"/>
          </a:xfrm>
          <a:prstGeom prst="rect">
            <a:avLst/>
          </a:prstGeom>
        </p:spPr>
        <p:txBody>
          <a:bodyPr vert="horz"/>
          <a:lstStyle>
            <a:lvl1pPr marL="223838" indent="-223838" algn="l">
              <a:lnSpc>
                <a:spcPct val="100000"/>
              </a:lnSpc>
              <a:spcBef>
                <a:spcPts val="700"/>
              </a:spcBef>
              <a:buClr>
                <a:schemeClr val="accent1"/>
              </a:buClr>
              <a:buFont typeface="Arial"/>
              <a:buChar char="•"/>
              <a:defRPr sz="2000" i="0">
                <a:solidFill>
                  <a:srgbClr val="55606C"/>
                </a:solidFill>
              </a:defRPr>
            </a:lvl1pPr>
            <a:lvl2pPr marL="687388" indent="-223838">
              <a:lnSpc>
                <a:spcPct val="100000"/>
              </a:lnSpc>
              <a:spcBef>
                <a:spcPts val="700"/>
              </a:spcBef>
              <a:buClr>
                <a:schemeClr val="accent1"/>
              </a:buClr>
              <a:buFont typeface="Lucida Grande"/>
              <a:buChar char="-"/>
              <a:defRPr sz="1800">
                <a:solidFill>
                  <a:srgbClr val="55606C"/>
                </a:solidFill>
              </a:defRPr>
            </a:lvl2pPr>
            <a:lvl3pPr marL="1143000" indent="-231775">
              <a:lnSpc>
                <a:spcPct val="100000"/>
              </a:lnSpc>
              <a:spcBef>
                <a:spcPts val="700"/>
              </a:spcBef>
              <a:buClr>
                <a:schemeClr val="accent1"/>
              </a:buClr>
              <a:defRPr sz="1600">
                <a:solidFill>
                  <a:srgbClr val="55606C"/>
                </a:solidFill>
              </a:defRPr>
            </a:lvl3pPr>
          </a:lstStyle>
          <a:p>
            <a:pPr lvl="0"/>
            <a:r>
              <a:rPr lang="en-US" dirty="0" smtClean="0"/>
              <a:t>First level bullet</a:t>
            </a:r>
          </a:p>
          <a:p>
            <a:pPr lvl="1"/>
            <a:r>
              <a:rPr lang="en-US" dirty="0" smtClean="0"/>
              <a:t>Second level bullet</a:t>
            </a:r>
          </a:p>
          <a:p>
            <a:pPr lvl="2"/>
            <a:r>
              <a:rPr lang="en-US" dirty="0" smtClean="0"/>
              <a:t>Third level bullet</a:t>
            </a:r>
          </a:p>
        </p:txBody>
      </p:sp>
    </p:spTree>
    <p:extLst>
      <p:ext uri="{BB962C8B-B14F-4D97-AF65-F5344CB8AC3E}">
        <p14:creationId xmlns:p14="http://schemas.microsoft.com/office/powerpoint/2010/main" val="86448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2 Columns w/ Headers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4800" y="304800"/>
            <a:ext cx="8458200" cy="381000"/>
          </a:xfrm>
          <a:prstGeom prst="rect">
            <a:avLst/>
          </a:prstGeom>
        </p:spPr>
        <p:txBody>
          <a:bodyPr lIns="0" tIns="0" bIns="0"/>
          <a:lstStyle>
            <a:lvl1pPr algn="l">
              <a:defRPr sz="3200">
                <a:solidFill>
                  <a:srgbClr val="2A83C3"/>
                </a:solidFill>
              </a:defRPr>
            </a:lvl1pPr>
          </a:lstStyle>
          <a:p>
            <a:r>
              <a:rPr lang="en-US" dirty="0" smtClean="0"/>
              <a:t>Slide Title Goes Here</a:t>
            </a:r>
            <a:endParaRPr lang="en-US" dirty="0"/>
          </a:p>
        </p:txBody>
      </p:sp>
      <p:cxnSp>
        <p:nvCxnSpPr>
          <p:cNvPr id="8" name="Straight Connector 7"/>
          <p:cNvCxnSpPr/>
          <p:nvPr userDrawn="1"/>
        </p:nvCxnSpPr>
        <p:spPr>
          <a:xfrm>
            <a:off x="4572000" y="1752600"/>
            <a:ext cx="0" cy="3352800"/>
          </a:xfrm>
          <a:prstGeom prst="line">
            <a:avLst/>
          </a:prstGeom>
          <a:ln w="28575" cmpd="sng">
            <a:solidFill>
              <a:srgbClr val="CCFF66"/>
            </a:solidFill>
          </a:ln>
        </p:spPr>
        <p:style>
          <a:lnRef idx="1">
            <a:schemeClr val="accent1"/>
          </a:lnRef>
          <a:fillRef idx="0">
            <a:schemeClr val="accent1"/>
          </a:fillRef>
          <a:effectRef idx="0">
            <a:schemeClr val="accent1"/>
          </a:effectRef>
          <a:fontRef idx="minor">
            <a:schemeClr val="tx1"/>
          </a:fontRef>
        </p:style>
      </p:cxnSp>
      <p:sp>
        <p:nvSpPr>
          <p:cNvPr id="9" name="Text Placeholder 20"/>
          <p:cNvSpPr>
            <a:spLocks noGrp="1"/>
          </p:cNvSpPr>
          <p:nvPr>
            <p:ph type="body" sz="quarter" idx="13" hasCustomPrompt="1"/>
          </p:nvPr>
        </p:nvSpPr>
        <p:spPr>
          <a:xfrm>
            <a:off x="304800" y="758872"/>
            <a:ext cx="8458200" cy="261610"/>
          </a:xfrm>
          <a:prstGeom prst="rect">
            <a:avLst/>
          </a:prstGeom>
        </p:spPr>
        <p:txBody>
          <a:bodyPr wrap="square" lIns="0" bIns="0" anchor="b" anchorCtr="0">
            <a:spAutoFit/>
          </a:bodyPr>
          <a:lstStyle>
            <a:lvl1pPr algn="l">
              <a:defRPr sz="1400" b="0" i="0">
                <a:solidFill>
                  <a:srgbClr val="55606C"/>
                </a:solidFill>
              </a:defRPr>
            </a:lvl1pPr>
          </a:lstStyle>
          <a:p>
            <a:pPr lvl="0"/>
            <a:r>
              <a:rPr lang="en-US" dirty="0" smtClean="0"/>
              <a:t>with a summary message here</a:t>
            </a:r>
            <a:endParaRPr lang="en-US" dirty="0"/>
          </a:p>
        </p:txBody>
      </p:sp>
      <p:cxnSp>
        <p:nvCxnSpPr>
          <p:cNvPr id="17" name="Straight Connector 16"/>
          <p:cNvCxnSpPr/>
          <p:nvPr userDrawn="1"/>
        </p:nvCxnSpPr>
        <p:spPr>
          <a:xfrm>
            <a:off x="0" y="6065863"/>
            <a:ext cx="9144000" cy="0"/>
          </a:xfrm>
          <a:prstGeom prst="line">
            <a:avLst/>
          </a:prstGeom>
          <a:ln>
            <a:solidFill>
              <a:srgbClr val="CCFF66"/>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quarter" idx="16" hasCustomPrompt="1"/>
          </p:nvPr>
        </p:nvSpPr>
        <p:spPr>
          <a:xfrm>
            <a:off x="246063" y="1318799"/>
            <a:ext cx="3946525" cy="444500"/>
          </a:xfrm>
          <a:prstGeom prst="rect">
            <a:avLst/>
          </a:prstGeom>
        </p:spPr>
        <p:txBody>
          <a:bodyPr vert="horz"/>
          <a:lstStyle>
            <a:lvl1pPr algn="ctr">
              <a:buFontTx/>
              <a:buNone/>
              <a:defRPr b="1" i="0">
                <a:solidFill>
                  <a:schemeClr val="accent1"/>
                </a:solidFill>
              </a:defRPr>
            </a:lvl1pPr>
          </a:lstStyle>
          <a:p>
            <a:pPr lvl="0"/>
            <a:r>
              <a:rPr lang="en-US" dirty="0" smtClean="0"/>
              <a:t>CLICK TO EDIT</a:t>
            </a:r>
          </a:p>
        </p:txBody>
      </p:sp>
      <p:sp>
        <p:nvSpPr>
          <p:cNvPr id="10" name="Content Placeholder 2"/>
          <p:cNvSpPr>
            <a:spLocks noGrp="1"/>
          </p:cNvSpPr>
          <p:nvPr>
            <p:ph sz="quarter" idx="17" hasCustomPrompt="1"/>
          </p:nvPr>
        </p:nvSpPr>
        <p:spPr>
          <a:xfrm>
            <a:off x="4787830" y="1323252"/>
            <a:ext cx="3946525" cy="444500"/>
          </a:xfrm>
          <a:prstGeom prst="rect">
            <a:avLst/>
          </a:prstGeom>
        </p:spPr>
        <p:txBody>
          <a:bodyPr vert="horz"/>
          <a:lstStyle>
            <a:lvl1pPr algn="ctr">
              <a:buFontTx/>
              <a:buNone/>
              <a:defRPr b="1" i="0">
                <a:solidFill>
                  <a:schemeClr val="accent1"/>
                </a:solidFill>
              </a:defRPr>
            </a:lvl1pPr>
          </a:lstStyle>
          <a:p>
            <a:pPr lvl="0"/>
            <a:r>
              <a:rPr lang="en-US" dirty="0" smtClean="0"/>
              <a:t>CLICK TO EDIT</a:t>
            </a:r>
          </a:p>
        </p:txBody>
      </p:sp>
      <p:sp>
        <p:nvSpPr>
          <p:cNvPr id="11"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333DDCB8-C3DC-B746-8BDC-7242597E91A7}" type="slidenum">
              <a:rPr lang="en-US" smtClean="0"/>
              <a:pPr/>
              <a:t>‹#›</a:t>
            </a:fld>
            <a:endParaRPr lang="en-US"/>
          </a:p>
        </p:txBody>
      </p:sp>
      <p:sp>
        <p:nvSpPr>
          <p:cNvPr id="14" name="Text Placeholder 3"/>
          <p:cNvSpPr>
            <a:spLocks noGrp="1"/>
          </p:cNvSpPr>
          <p:nvPr>
            <p:ph type="body" sz="quarter" idx="18" hasCustomPrompt="1"/>
          </p:nvPr>
        </p:nvSpPr>
        <p:spPr>
          <a:xfrm>
            <a:off x="271255" y="1726058"/>
            <a:ext cx="3920838" cy="3378143"/>
          </a:xfrm>
          <a:prstGeom prst="rect">
            <a:avLst/>
          </a:prstGeom>
        </p:spPr>
        <p:txBody>
          <a:bodyPr vert="horz"/>
          <a:lstStyle>
            <a:lvl1pPr marL="223838" indent="-223838" algn="l">
              <a:lnSpc>
                <a:spcPct val="100000"/>
              </a:lnSpc>
              <a:spcBef>
                <a:spcPts val="700"/>
              </a:spcBef>
              <a:buClr>
                <a:schemeClr val="accent1"/>
              </a:buClr>
              <a:buFont typeface="Arial"/>
              <a:buChar char="•"/>
              <a:defRPr sz="2000" i="0">
                <a:solidFill>
                  <a:srgbClr val="55606C"/>
                </a:solidFill>
              </a:defRPr>
            </a:lvl1pPr>
            <a:lvl2pPr marL="687388" indent="-223838">
              <a:lnSpc>
                <a:spcPct val="100000"/>
              </a:lnSpc>
              <a:spcBef>
                <a:spcPts val="700"/>
              </a:spcBef>
              <a:buClr>
                <a:schemeClr val="accent1"/>
              </a:buClr>
              <a:buFont typeface="Lucida Grande"/>
              <a:buChar char="-"/>
              <a:defRPr sz="1800">
                <a:solidFill>
                  <a:srgbClr val="55606C"/>
                </a:solidFill>
              </a:defRPr>
            </a:lvl2pPr>
            <a:lvl3pPr marL="1143000" indent="-231775">
              <a:lnSpc>
                <a:spcPct val="100000"/>
              </a:lnSpc>
              <a:spcBef>
                <a:spcPts val="700"/>
              </a:spcBef>
              <a:buClr>
                <a:schemeClr val="accent1"/>
              </a:buClr>
              <a:defRPr sz="1600">
                <a:solidFill>
                  <a:srgbClr val="55606C"/>
                </a:solidFill>
              </a:defRPr>
            </a:lvl3pPr>
          </a:lstStyle>
          <a:p>
            <a:pPr lvl="0"/>
            <a:r>
              <a:rPr lang="en-US" dirty="0" smtClean="0"/>
              <a:t>First level bullet</a:t>
            </a:r>
          </a:p>
          <a:p>
            <a:pPr lvl="1"/>
            <a:r>
              <a:rPr lang="en-US" dirty="0" smtClean="0"/>
              <a:t>Second level bullet</a:t>
            </a:r>
          </a:p>
          <a:p>
            <a:pPr lvl="2"/>
            <a:r>
              <a:rPr lang="en-US" dirty="0" smtClean="0"/>
              <a:t>Third level bullet</a:t>
            </a:r>
          </a:p>
        </p:txBody>
      </p:sp>
      <p:sp>
        <p:nvSpPr>
          <p:cNvPr id="15" name="Text Placeholder 3"/>
          <p:cNvSpPr>
            <a:spLocks noGrp="1"/>
          </p:cNvSpPr>
          <p:nvPr>
            <p:ph type="body" sz="quarter" idx="19" hasCustomPrompt="1"/>
          </p:nvPr>
        </p:nvSpPr>
        <p:spPr>
          <a:xfrm>
            <a:off x="4850011" y="1714141"/>
            <a:ext cx="3904063" cy="3392231"/>
          </a:xfrm>
          <a:prstGeom prst="rect">
            <a:avLst/>
          </a:prstGeom>
        </p:spPr>
        <p:txBody>
          <a:bodyPr vert="horz"/>
          <a:lstStyle>
            <a:lvl1pPr marL="223838" indent="-223838" algn="l">
              <a:lnSpc>
                <a:spcPct val="100000"/>
              </a:lnSpc>
              <a:spcBef>
                <a:spcPts val="700"/>
              </a:spcBef>
              <a:buClr>
                <a:schemeClr val="accent1"/>
              </a:buClr>
              <a:buFont typeface="Arial"/>
              <a:buChar char="•"/>
              <a:defRPr sz="2000" i="0">
                <a:solidFill>
                  <a:srgbClr val="55606C"/>
                </a:solidFill>
              </a:defRPr>
            </a:lvl1pPr>
            <a:lvl2pPr marL="687388" indent="-223838">
              <a:lnSpc>
                <a:spcPct val="100000"/>
              </a:lnSpc>
              <a:spcBef>
                <a:spcPts val="700"/>
              </a:spcBef>
              <a:buClr>
                <a:schemeClr val="accent1"/>
              </a:buClr>
              <a:buFont typeface="Lucida Grande"/>
              <a:buChar char="-"/>
              <a:defRPr sz="1800">
                <a:solidFill>
                  <a:srgbClr val="55606C"/>
                </a:solidFill>
              </a:defRPr>
            </a:lvl2pPr>
            <a:lvl3pPr marL="1143000" indent="-231775">
              <a:lnSpc>
                <a:spcPct val="100000"/>
              </a:lnSpc>
              <a:spcBef>
                <a:spcPts val="700"/>
              </a:spcBef>
              <a:buClr>
                <a:schemeClr val="accent1"/>
              </a:buClr>
              <a:defRPr sz="1600">
                <a:solidFill>
                  <a:srgbClr val="55606C"/>
                </a:solidFill>
              </a:defRPr>
            </a:lvl3pPr>
          </a:lstStyle>
          <a:p>
            <a:pPr lvl="0"/>
            <a:r>
              <a:rPr lang="en-US" dirty="0" smtClean="0"/>
              <a:t>First level bullet</a:t>
            </a:r>
          </a:p>
          <a:p>
            <a:pPr lvl="1"/>
            <a:r>
              <a:rPr lang="en-US" dirty="0" smtClean="0"/>
              <a:t>Second level bullet</a:t>
            </a:r>
          </a:p>
          <a:p>
            <a:pPr lvl="2"/>
            <a:r>
              <a:rPr lang="en-US" dirty="0" smtClean="0"/>
              <a:t>Third level bullet</a:t>
            </a:r>
          </a:p>
        </p:txBody>
      </p:sp>
    </p:spTree>
    <p:extLst>
      <p:ext uri="{BB962C8B-B14F-4D97-AF65-F5344CB8AC3E}">
        <p14:creationId xmlns:p14="http://schemas.microsoft.com/office/powerpoint/2010/main" val="212217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mages w/ 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4800" y="304800"/>
            <a:ext cx="8458200" cy="381000"/>
          </a:xfrm>
          <a:prstGeom prst="rect">
            <a:avLst/>
          </a:prstGeom>
        </p:spPr>
        <p:txBody>
          <a:bodyPr lIns="0" tIns="0" bIns="0"/>
          <a:lstStyle>
            <a:lvl1pPr algn="l">
              <a:defRPr sz="3200">
                <a:solidFill>
                  <a:srgbClr val="2A83C3"/>
                </a:solidFill>
              </a:defRPr>
            </a:lvl1pPr>
          </a:lstStyle>
          <a:p>
            <a:r>
              <a:rPr lang="en-US" dirty="0" smtClean="0"/>
              <a:t>Slide Title Goes Here</a:t>
            </a:r>
            <a:endParaRPr lang="en-US" dirty="0"/>
          </a:p>
        </p:txBody>
      </p:sp>
      <p:cxnSp>
        <p:nvCxnSpPr>
          <p:cNvPr id="3" name="Straight Connector 2"/>
          <p:cNvCxnSpPr/>
          <p:nvPr userDrawn="1"/>
        </p:nvCxnSpPr>
        <p:spPr>
          <a:xfrm>
            <a:off x="4572000" y="1752600"/>
            <a:ext cx="0" cy="3352800"/>
          </a:xfrm>
          <a:prstGeom prst="line">
            <a:avLst/>
          </a:prstGeom>
          <a:ln w="28575" cmpd="sng">
            <a:solidFill>
              <a:srgbClr val="CCFF66"/>
            </a:solidFill>
          </a:ln>
        </p:spPr>
        <p:style>
          <a:lnRef idx="1">
            <a:schemeClr val="accent1"/>
          </a:lnRef>
          <a:fillRef idx="0">
            <a:schemeClr val="accent1"/>
          </a:fillRef>
          <a:effectRef idx="0">
            <a:schemeClr val="accent1"/>
          </a:effectRef>
          <a:fontRef idx="minor">
            <a:schemeClr val="tx1"/>
          </a:fontRef>
        </p:style>
      </p:cxnSp>
      <p:sp>
        <p:nvSpPr>
          <p:cNvPr id="7" name="Text Placeholder 20"/>
          <p:cNvSpPr>
            <a:spLocks noGrp="1"/>
          </p:cNvSpPr>
          <p:nvPr>
            <p:ph type="body" sz="quarter" idx="13" hasCustomPrompt="1"/>
          </p:nvPr>
        </p:nvSpPr>
        <p:spPr>
          <a:xfrm>
            <a:off x="304800" y="758872"/>
            <a:ext cx="8458200" cy="261610"/>
          </a:xfrm>
          <a:prstGeom prst="rect">
            <a:avLst/>
          </a:prstGeom>
        </p:spPr>
        <p:txBody>
          <a:bodyPr wrap="square" lIns="0" bIns="0" anchor="b" anchorCtr="0">
            <a:spAutoFit/>
          </a:bodyPr>
          <a:lstStyle>
            <a:lvl1pPr algn="l">
              <a:defRPr sz="1400" b="0" i="0">
                <a:solidFill>
                  <a:srgbClr val="55606C"/>
                </a:solidFill>
              </a:defRPr>
            </a:lvl1pPr>
          </a:lstStyle>
          <a:p>
            <a:pPr lvl="0"/>
            <a:r>
              <a:rPr lang="en-US" dirty="0" smtClean="0"/>
              <a:t>with a summary message here</a:t>
            </a:r>
            <a:endParaRPr lang="en-US" dirty="0"/>
          </a:p>
        </p:txBody>
      </p:sp>
      <p:sp>
        <p:nvSpPr>
          <p:cNvPr id="5" name="Picture Placeholder 4"/>
          <p:cNvSpPr>
            <a:spLocks noGrp="1"/>
          </p:cNvSpPr>
          <p:nvPr>
            <p:ph type="pic" sz="quarter" idx="17"/>
          </p:nvPr>
        </p:nvSpPr>
        <p:spPr>
          <a:xfrm>
            <a:off x="385763" y="1755775"/>
            <a:ext cx="3810000" cy="1693863"/>
          </a:xfrm>
          <a:prstGeom prst="rect">
            <a:avLst/>
          </a:prstGeom>
        </p:spPr>
        <p:txBody>
          <a:bodyPr vert="horz"/>
          <a:lstStyle/>
          <a:p>
            <a:endParaRPr lang="en-US"/>
          </a:p>
        </p:txBody>
      </p:sp>
      <p:sp>
        <p:nvSpPr>
          <p:cNvPr id="9" name="Picture Placeholder 4"/>
          <p:cNvSpPr>
            <a:spLocks noGrp="1"/>
          </p:cNvSpPr>
          <p:nvPr>
            <p:ph type="pic" sz="quarter" idx="18"/>
          </p:nvPr>
        </p:nvSpPr>
        <p:spPr>
          <a:xfrm>
            <a:off x="4945960" y="1758750"/>
            <a:ext cx="3810000" cy="1693863"/>
          </a:xfrm>
          <a:prstGeom prst="rect">
            <a:avLst/>
          </a:prstGeom>
        </p:spPr>
        <p:txBody>
          <a:bodyPr vert="horz"/>
          <a:lstStyle/>
          <a:p>
            <a:endParaRPr lang="en-US"/>
          </a:p>
        </p:txBody>
      </p:sp>
      <p:sp>
        <p:nvSpPr>
          <p:cNvPr id="8" name="Text Placeholder 7"/>
          <p:cNvSpPr>
            <a:spLocks noGrp="1"/>
          </p:cNvSpPr>
          <p:nvPr>
            <p:ph type="body" sz="quarter" idx="19"/>
          </p:nvPr>
        </p:nvSpPr>
        <p:spPr>
          <a:xfrm>
            <a:off x="385763" y="3709988"/>
            <a:ext cx="3810000" cy="1395412"/>
          </a:xfrm>
          <a:prstGeom prst="rect">
            <a:avLst/>
          </a:prstGeom>
        </p:spPr>
        <p:txBody>
          <a:bodyPr vert="horz"/>
          <a:lstStyle>
            <a:lvl1pPr algn="ctr">
              <a:lnSpc>
                <a:spcPct val="100000"/>
              </a:lnSpc>
              <a:defRPr sz="1600" i="0">
                <a:solidFill>
                  <a:srgbClr val="55606C"/>
                </a:solidFill>
              </a:defRPr>
            </a:lvl1pPr>
          </a:lstStyle>
          <a:p>
            <a:pPr lvl="0"/>
            <a:r>
              <a:rPr lang="en-US" dirty="0" smtClean="0"/>
              <a:t>Click to edit Master text styles</a:t>
            </a:r>
          </a:p>
        </p:txBody>
      </p:sp>
      <p:sp>
        <p:nvSpPr>
          <p:cNvPr id="12" name="Text Placeholder 7"/>
          <p:cNvSpPr>
            <a:spLocks noGrp="1"/>
          </p:cNvSpPr>
          <p:nvPr>
            <p:ph type="body" sz="quarter" idx="20"/>
          </p:nvPr>
        </p:nvSpPr>
        <p:spPr>
          <a:xfrm>
            <a:off x="4958412" y="3712963"/>
            <a:ext cx="3810000" cy="1395412"/>
          </a:xfrm>
          <a:prstGeom prst="rect">
            <a:avLst/>
          </a:prstGeom>
        </p:spPr>
        <p:txBody>
          <a:bodyPr vert="horz"/>
          <a:lstStyle>
            <a:lvl1pPr algn="ctr">
              <a:lnSpc>
                <a:spcPct val="100000"/>
              </a:lnSpc>
              <a:defRPr sz="1600" i="0">
                <a:solidFill>
                  <a:srgbClr val="55606C"/>
                </a:solidFill>
              </a:defRPr>
            </a:lvl1pPr>
          </a:lstStyle>
          <a:p>
            <a:pPr lvl="0"/>
            <a:r>
              <a:rPr lang="en-US" dirty="0" smtClean="0"/>
              <a:t>Click to edit Master text styles</a:t>
            </a:r>
          </a:p>
        </p:txBody>
      </p:sp>
      <p:cxnSp>
        <p:nvCxnSpPr>
          <p:cNvPr id="15" name="Straight Connector 14"/>
          <p:cNvCxnSpPr/>
          <p:nvPr userDrawn="1"/>
        </p:nvCxnSpPr>
        <p:spPr>
          <a:xfrm>
            <a:off x="0" y="6065863"/>
            <a:ext cx="9144000" cy="0"/>
          </a:xfrm>
          <a:prstGeom prst="line">
            <a:avLst/>
          </a:prstGeom>
          <a:ln>
            <a:solidFill>
              <a:srgbClr val="CCFF66"/>
            </a:solidFill>
          </a:ln>
        </p:spPr>
        <p:style>
          <a:lnRef idx="2">
            <a:schemeClr val="accent1"/>
          </a:lnRef>
          <a:fillRef idx="0">
            <a:schemeClr val="accent1"/>
          </a:fillRef>
          <a:effectRef idx="1">
            <a:schemeClr val="accent1"/>
          </a:effectRef>
          <a:fontRef idx="minor">
            <a:schemeClr val="tx1"/>
          </a:fontRef>
        </p:style>
      </p:cxnSp>
      <p:sp>
        <p:nvSpPr>
          <p:cNvPr id="10"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333DDCB8-C3DC-B746-8BDC-7242597E91A7}" type="slidenum">
              <a:rPr lang="en-US" smtClean="0"/>
              <a:pPr/>
              <a:t>‹#›</a:t>
            </a:fld>
            <a:endParaRPr lang="en-US"/>
          </a:p>
        </p:txBody>
      </p:sp>
    </p:spTree>
    <p:extLst>
      <p:ext uri="{BB962C8B-B14F-4D97-AF65-F5344CB8AC3E}">
        <p14:creationId xmlns:p14="http://schemas.microsoft.com/office/powerpoint/2010/main" val="33510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3 Images w/ 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4800" y="304800"/>
            <a:ext cx="8458200" cy="381000"/>
          </a:xfrm>
          <a:prstGeom prst="rect">
            <a:avLst/>
          </a:prstGeom>
        </p:spPr>
        <p:txBody>
          <a:bodyPr lIns="0" tIns="0" bIns="0"/>
          <a:lstStyle>
            <a:lvl1pPr algn="l">
              <a:defRPr sz="3200">
                <a:solidFill>
                  <a:srgbClr val="2A83C3"/>
                </a:solidFill>
              </a:defRPr>
            </a:lvl1pPr>
          </a:lstStyle>
          <a:p>
            <a:r>
              <a:rPr lang="en-US" dirty="0" smtClean="0"/>
              <a:t>Slide Title Goes Here</a:t>
            </a:r>
            <a:endParaRPr lang="en-US" dirty="0"/>
          </a:p>
        </p:txBody>
      </p:sp>
      <p:cxnSp>
        <p:nvCxnSpPr>
          <p:cNvPr id="3" name="Straight Connector 2"/>
          <p:cNvCxnSpPr/>
          <p:nvPr userDrawn="1"/>
        </p:nvCxnSpPr>
        <p:spPr>
          <a:xfrm>
            <a:off x="3048000" y="3697111"/>
            <a:ext cx="0" cy="1411111"/>
          </a:xfrm>
          <a:prstGeom prst="line">
            <a:avLst/>
          </a:prstGeom>
          <a:ln w="28575" cmpd="sng">
            <a:solidFill>
              <a:srgbClr val="CCFF66"/>
            </a:solidFill>
          </a:ln>
        </p:spPr>
        <p:style>
          <a:lnRef idx="1">
            <a:schemeClr val="accent1"/>
          </a:lnRef>
          <a:fillRef idx="0">
            <a:schemeClr val="accent1"/>
          </a:fillRef>
          <a:effectRef idx="0">
            <a:schemeClr val="accent1"/>
          </a:effectRef>
          <a:fontRef idx="minor">
            <a:schemeClr val="tx1"/>
          </a:fontRef>
        </p:style>
      </p:cxnSp>
      <p:sp>
        <p:nvSpPr>
          <p:cNvPr id="7" name="Text Placeholder 20"/>
          <p:cNvSpPr>
            <a:spLocks noGrp="1"/>
          </p:cNvSpPr>
          <p:nvPr>
            <p:ph type="body" sz="quarter" idx="13" hasCustomPrompt="1"/>
          </p:nvPr>
        </p:nvSpPr>
        <p:spPr>
          <a:xfrm>
            <a:off x="304800" y="758872"/>
            <a:ext cx="8458200" cy="261610"/>
          </a:xfrm>
          <a:prstGeom prst="rect">
            <a:avLst/>
          </a:prstGeom>
        </p:spPr>
        <p:txBody>
          <a:bodyPr wrap="square" lIns="0" bIns="0" anchor="b" anchorCtr="0">
            <a:spAutoFit/>
          </a:bodyPr>
          <a:lstStyle>
            <a:lvl1pPr algn="l">
              <a:defRPr sz="1400" b="0" i="0">
                <a:solidFill>
                  <a:srgbClr val="55606C"/>
                </a:solidFill>
              </a:defRPr>
            </a:lvl1pPr>
          </a:lstStyle>
          <a:p>
            <a:pPr lvl="0"/>
            <a:r>
              <a:rPr lang="en-US" dirty="0" smtClean="0"/>
              <a:t>with a summary message here</a:t>
            </a:r>
            <a:endParaRPr lang="en-US" dirty="0"/>
          </a:p>
        </p:txBody>
      </p:sp>
      <p:sp>
        <p:nvSpPr>
          <p:cNvPr id="5" name="Picture Placeholder 4"/>
          <p:cNvSpPr>
            <a:spLocks noGrp="1"/>
          </p:cNvSpPr>
          <p:nvPr>
            <p:ph type="pic" sz="quarter" idx="17"/>
          </p:nvPr>
        </p:nvSpPr>
        <p:spPr>
          <a:xfrm>
            <a:off x="18877" y="1755775"/>
            <a:ext cx="2958567" cy="1693863"/>
          </a:xfrm>
          <a:prstGeom prst="rect">
            <a:avLst/>
          </a:prstGeom>
        </p:spPr>
        <p:txBody>
          <a:bodyPr vert="horz"/>
          <a:lstStyle/>
          <a:p>
            <a:endParaRPr lang="en-US"/>
          </a:p>
        </p:txBody>
      </p:sp>
      <p:sp>
        <p:nvSpPr>
          <p:cNvPr id="9" name="Picture Placeholder 4"/>
          <p:cNvSpPr>
            <a:spLocks noGrp="1"/>
          </p:cNvSpPr>
          <p:nvPr>
            <p:ph type="pic" sz="quarter" idx="18"/>
          </p:nvPr>
        </p:nvSpPr>
        <p:spPr>
          <a:xfrm>
            <a:off x="6194778" y="1758750"/>
            <a:ext cx="2942178" cy="1693863"/>
          </a:xfrm>
          <a:prstGeom prst="rect">
            <a:avLst/>
          </a:prstGeom>
        </p:spPr>
        <p:txBody>
          <a:bodyPr vert="horz"/>
          <a:lstStyle/>
          <a:p>
            <a:endParaRPr lang="en-US"/>
          </a:p>
        </p:txBody>
      </p:sp>
      <p:sp>
        <p:nvSpPr>
          <p:cNvPr id="8" name="Text Placeholder 7"/>
          <p:cNvSpPr>
            <a:spLocks noGrp="1"/>
          </p:cNvSpPr>
          <p:nvPr>
            <p:ph type="body" sz="quarter" idx="19"/>
          </p:nvPr>
        </p:nvSpPr>
        <p:spPr>
          <a:xfrm>
            <a:off x="18877" y="3709988"/>
            <a:ext cx="2958567" cy="1395412"/>
          </a:xfrm>
          <a:prstGeom prst="rect">
            <a:avLst/>
          </a:prstGeom>
        </p:spPr>
        <p:txBody>
          <a:bodyPr vert="horz"/>
          <a:lstStyle>
            <a:lvl1pPr algn="ctr">
              <a:lnSpc>
                <a:spcPct val="100000"/>
              </a:lnSpc>
              <a:defRPr sz="1600" i="0">
                <a:solidFill>
                  <a:srgbClr val="55606C"/>
                </a:solidFill>
              </a:defRPr>
            </a:lvl1pPr>
          </a:lstStyle>
          <a:p>
            <a:pPr lvl="0"/>
            <a:r>
              <a:rPr lang="en-US" dirty="0" smtClean="0"/>
              <a:t>Click to edit Master text styles</a:t>
            </a:r>
          </a:p>
        </p:txBody>
      </p:sp>
      <p:sp>
        <p:nvSpPr>
          <p:cNvPr id="12" name="Text Placeholder 7"/>
          <p:cNvSpPr>
            <a:spLocks noGrp="1"/>
          </p:cNvSpPr>
          <p:nvPr>
            <p:ph type="body" sz="quarter" idx="20"/>
          </p:nvPr>
        </p:nvSpPr>
        <p:spPr>
          <a:xfrm>
            <a:off x="6207230" y="3712963"/>
            <a:ext cx="2942178" cy="1395412"/>
          </a:xfrm>
          <a:prstGeom prst="rect">
            <a:avLst/>
          </a:prstGeom>
        </p:spPr>
        <p:txBody>
          <a:bodyPr vert="horz"/>
          <a:lstStyle>
            <a:lvl1pPr algn="ctr">
              <a:lnSpc>
                <a:spcPct val="100000"/>
              </a:lnSpc>
              <a:defRPr sz="1600" i="0">
                <a:solidFill>
                  <a:srgbClr val="55606C"/>
                </a:solidFill>
              </a:defRPr>
            </a:lvl1pPr>
          </a:lstStyle>
          <a:p>
            <a:pPr lvl="0"/>
            <a:r>
              <a:rPr lang="en-US" dirty="0" smtClean="0"/>
              <a:t>Click to edit Master text styles</a:t>
            </a:r>
          </a:p>
        </p:txBody>
      </p:sp>
      <p:cxnSp>
        <p:nvCxnSpPr>
          <p:cNvPr id="15" name="Straight Connector 14"/>
          <p:cNvCxnSpPr/>
          <p:nvPr userDrawn="1"/>
        </p:nvCxnSpPr>
        <p:spPr>
          <a:xfrm>
            <a:off x="0" y="6065863"/>
            <a:ext cx="9144000" cy="0"/>
          </a:xfrm>
          <a:prstGeom prst="line">
            <a:avLst/>
          </a:prstGeom>
          <a:ln>
            <a:solidFill>
              <a:srgbClr val="CCFF66"/>
            </a:solidFill>
          </a:ln>
        </p:spPr>
        <p:style>
          <a:lnRef idx="2">
            <a:schemeClr val="accent1"/>
          </a:lnRef>
          <a:fillRef idx="0">
            <a:schemeClr val="accent1"/>
          </a:fillRef>
          <a:effectRef idx="1">
            <a:schemeClr val="accent1"/>
          </a:effectRef>
          <a:fontRef idx="minor">
            <a:schemeClr val="tx1"/>
          </a:fontRef>
        </p:style>
      </p:cxnSp>
      <p:sp>
        <p:nvSpPr>
          <p:cNvPr id="10"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333DDCB8-C3DC-B746-8BDC-7242597E91A7}" type="slidenum">
              <a:rPr lang="en-US" smtClean="0"/>
              <a:pPr/>
              <a:t>‹#›</a:t>
            </a:fld>
            <a:endParaRPr lang="en-US"/>
          </a:p>
        </p:txBody>
      </p:sp>
      <p:sp>
        <p:nvSpPr>
          <p:cNvPr id="14" name="Picture Placeholder 4"/>
          <p:cNvSpPr>
            <a:spLocks noGrp="1"/>
          </p:cNvSpPr>
          <p:nvPr>
            <p:ph type="pic" sz="quarter" idx="21"/>
          </p:nvPr>
        </p:nvSpPr>
        <p:spPr>
          <a:xfrm>
            <a:off x="3101623" y="1755927"/>
            <a:ext cx="2942178" cy="1693863"/>
          </a:xfrm>
          <a:prstGeom prst="rect">
            <a:avLst/>
          </a:prstGeom>
        </p:spPr>
        <p:txBody>
          <a:bodyPr vert="horz"/>
          <a:lstStyle/>
          <a:p>
            <a:endParaRPr lang="en-US"/>
          </a:p>
        </p:txBody>
      </p:sp>
      <p:sp>
        <p:nvSpPr>
          <p:cNvPr id="16" name="Text Placeholder 7"/>
          <p:cNvSpPr>
            <a:spLocks noGrp="1"/>
          </p:cNvSpPr>
          <p:nvPr>
            <p:ph type="body" sz="quarter" idx="22"/>
          </p:nvPr>
        </p:nvSpPr>
        <p:spPr>
          <a:xfrm>
            <a:off x="3114075" y="3710140"/>
            <a:ext cx="2942178" cy="1395412"/>
          </a:xfrm>
          <a:prstGeom prst="rect">
            <a:avLst/>
          </a:prstGeom>
        </p:spPr>
        <p:txBody>
          <a:bodyPr vert="horz"/>
          <a:lstStyle>
            <a:lvl1pPr algn="ctr">
              <a:lnSpc>
                <a:spcPct val="100000"/>
              </a:lnSpc>
              <a:defRPr sz="1600" i="0">
                <a:solidFill>
                  <a:srgbClr val="55606C"/>
                </a:solidFill>
              </a:defRPr>
            </a:lvl1pPr>
          </a:lstStyle>
          <a:p>
            <a:pPr lvl="0"/>
            <a:r>
              <a:rPr lang="en-US" dirty="0" smtClean="0"/>
              <a:t>Click to edit Master text styles</a:t>
            </a:r>
          </a:p>
        </p:txBody>
      </p:sp>
      <p:cxnSp>
        <p:nvCxnSpPr>
          <p:cNvPr id="18" name="Straight Connector 17"/>
          <p:cNvCxnSpPr/>
          <p:nvPr userDrawn="1"/>
        </p:nvCxnSpPr>
        <p:spPr>
          <a:xfrm>
            <a:off x="6135511" y="3708400"/>
            <a:ext cx="0" cy="1399822"/>
          </a:xfrm>
          <a:prstGeom prst="line">
            <a:avLst/>
          </a:prstGeom>
          <a:ln w="28575" cmpd="sng">
            <a:solidFill>
              <a:srgbClr val="CCFF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18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4 Images w/ 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4800" y="304800"/>
            <a:ext cx="8458200" cy="381000"/>
          </a:xfrm>
          <a:prstGeom prst="rect">
            <a:avLst/>
          </a:prstGeom>
        </p:spPr>
        <p:txBody>
          <a:bodyPr lIns="0" tIns="0" bIns="0"/>
          <a:lstStyle>
            <a:lvl1pPr algn="l">
              <a:defRPr sz="3200">
                <a:solidFill>
                  <a:srgbClr val="2A83C3"/>
                </a:solidFill>
              </a:defRPr>
            </a:lvl1pPr>
          </a:lstStyle>
          <a:p>
            <a:r>
              <a:rPr lang="en-US" dirty="0" smtClean="0"/>
              <a:t>Slide Title Goes Here</a:t>
            </a:r>
            <a:endParaRPr lang="en-US" dirty="0"/>
          </a:p>
        </p:txBody>
      </p:sp>
      <p:cxnSp>
        <p:nvCxnSpPr>
          <p:cNvPr id="3" name="Straight Connector 2"/>
          <p:cNvCxnSpPr/>
          <p:nvPr userDrawn="1"/>
        </p:nvCxnSpPr>
        <p:spPr>
          <a:xfrm>
            <a:off x="2215451" y="3697111"/>
            <a:ext cx="0" cy="1411111"/>
          </a:xfrm>
          <a:prstGeom prst="line">
            <a:avLst/>
          </a:prstGeom>
          <a:ln w="28575" cmpd="sng">
            <a:solidFill>
              <a:srgbClr val="CCFF66"/>
            </a:solidFill>
          </a:ln>
        </p:spPr>
        <p:style>
          <a:lnRef idx="1">
            <a:schemeClr val="accent1"/>
          </a:lnRef>
          <a:fillRef idx="0">
            <a:schemeClr val="accent1"/>
          </a:fillRef>
          <a:effectRef idx="0">
            <a:schemeClr val="accent1"/>
          </a:effectRef>
          <a:fontRef idx="minor">
            <a:schemeClr val="tx1"/>
          </a:fontRef>
        </p:style>
      </p:cxnSp>
      <p:sp>
        <p:nvSpPr>
          <p:cNvPr id="7" name="Text Placeholder 20"/>
          <p:cNvSpPr>
            <a:spLocks noGrp="1"/>
          </p:cNvSpPr>
          <p:nvPr>
            <p:ph type="body" sz="quarter" idx="13" hasCustomPrompt="1"/>
          </p:nvPr>
        </p:nvSpPr>
        <p:spPr>
          <a:xfrm>
            <a:off x="304800" y="758872"/>
            <a:ext cx="8458200" cy="261610"/>
          </a:xfrm>
          <a:prstGeom prst="rect">
            <a:avLst/>
          </a:prstGeom>
        </p:spPr>
        <p:txBody>
          <a:bodyPr wrap="square" lIns="0" bIns="0" anchor="b" anchorCtr="0">
            <a:spAutoFit/>
          </a:bodyPr>
          <a:lstStyle>
            <a:lvl1pPr algn="l">
              <a:defRPr sz="1400" b="0" i="0">
                <a:solidFill>
                  <a:srgbClr val="55606C"/>
                </a:solidFill>
              </a:defRPr>
            </a:lvl1pPr>
          </a:lstStyle>
          <a:p>
            <a:pPr lvl="0"/>
            <a:r>
              <a:rPr lang="en-US" dirty="0" smtClean="0"/>
              <a:t>with a summary message here</a:t>
            </a:r>
            <a:endParaRPr lang="en-US" dirty="0"/>
          </a:p>
        </p:txBody>
      </p:sp>
      <p:sp>
        <p:nvSpPr>
          <p:cNvPr id="5" name="Picture Placeholder 4"/>
          <p:cNvSpPr>
            <a:spLocks noGrp="1"/>
          </p:cNvSpPr>
          <p:nvPr>
            <p:ph type="pic" sz="quarter" idx="17"/>
          </p:nvPr>
        </p:nvSpPr>
        <p:spPr>
          <a:xfrm>
            <a:off x="18878" y="1755775"/>
            <a:ext cx="2055456" cy="1693863"/>
          </a:xfrm>
          <a:prstGeom prst="rect">
            <a:avLst/>
          </a:prstGeom>
        </p:spPr>
        <p:txBody>
          <a:bodyPr vert="horz"/>
          <a:lstStyle/>
          <a:p>
            <a:endParaRPr lang="en-US"/>
          </a:p>
        </p:txBody>
      </p:sp>
      <p:sp>
        <p:nvSpPr>
          <p:cNvPr id="9" name="Picture Placeholder 4"/>
          <p:cNvSpPr>
            <a:spLocks noGrp="1"/>
          </p:cNvSpPr>
          <p:nvPr>
            <p:ph type="pic" sz="quarter" idx="18"/>
          </p:nvPr>
        </p:nvSpPr>
        <p:spPr>
          <a:xfrm>
            <a:off x="7112000" y="1744639"/>
            <a:ext cx="2024956" cy="1693863"/>
          </a:xfrm>
          <a:prstGeom prst="rect">
            <a:avLst/>
          </a:prstGeom>
        </p:spPr>
        <p:txBody>
          <a:bodyPr vert="horz"/>
          <a:lstStyle/>
          <a:p>
            <a:endParaRPr lang="en-US" dirty="0"/>
          </a:p>
        </p:txBody>
      </p:sp>
      <p:sp>
        <p:nvSpPr>
          <p:cNvPr id="8" name="Text Placeholder 7"/>
          <p:cNvSpPr>
            <a:spLocks noGrp="1"/>
          </p:cNvSpPr>
          <p:nvPr>
            <p:ph type="body" sz="quarter" idx="19"/>
          </p:nvPr>
        </p:nvSpPr>
        <p:spPr>
          <a:xfrm>
            <a:off x="18878" y="3709988"/>
            <a:ext cx="2055456" cy="1395412"/>
          </a:xfrm>
          <a:prstGeom prst="rect">
            <a:avLst/>
          </a:prstGeom>
        </p:spPr>
        <p:txBody>
          <a:bodyPr vert="horz"/>
          <a:lstStyle>
            <a:lvl1pPr algn="ctr">
              <a:lnSpc>
                <a:spcPct val="100000"/>
              </a:lnSpc>
              <a:defRPr sz="1600" i="0">
                <a:solidFill>
                  <a:srgbClr val="55606C"/>
                </a:solidFill>
              </a:defRPr>
            </a:lvl1pPr>
          </a:lstStyle>
          <a:p>
            <a:pPr lvl="0"/>
            <a:r>
              <a:rPr lang="en-US" dirty="0" smtClean="0"/>
              <a:t>Click to edit Master text styles</a:t>
            </a:r>
          </a:p>
        </p:txBody>
      </p:sp>
      <p:sp>
        <p:nvSpPr>
          <p:cNvPr id="12" name="Text Placeholder 7"/>
          <p:cNvSpPr>
            <a:spLocks noGrp="1"/>
          </p:cNvSpPr>
          <p:nvPr>
            <p:ph type="body" sz="quarter" idx="20"/>
          </p:nvPr>
        </p:nvSpPr>
        <p:spPr>
          <a:xfrm>
            <a:off x="7124452" y="3698852"/>
            <a:ext cx="2024956" cy="1395412"/>
          </a:xfrm>
          <a:prstGeom prst="rect">
            <a:avLst/>
          </a:prstGeom>
        </p:spPr>
        <p:txBody>
          <a:bodyPr vert="horz"/>
          <a:lstStyle>
            <a:lvl1pPr algn="ctr">
              <a:lnSpc>
                <a:spcPct val="100000"/>
              </a:lnSpc>
              <a:defRPr sz="1600" i="0">
                <a:solidFill>
                  <a:srgbClr val="55606C"/>
                </a:solidFill>
              </a:defRPr>
            </a:lvl1pPr>
          </a:lstStyle>
          <a:p>
            <a:pPr lvl="0"/>
            <a:r>
              <a:rPr lang="en-US" dirty="0" smtClean="0"/>
              <a:t>Click to edit Master text styles</a:t>
            </a:r>
          </a:p>
        </p:txBody>
      </p:sp>
      <p:cxnSp>
        <p:nvCxnSpPr>
          <p:cNvPr id="15" name="Straight Connector 14"/>
          <p:cNvCxnSpPr/>
          <p:nvPr userDrawn="1"/>
        </p:nvCxnSpPr>
        <p:spPr>
          <a:xfrm>
            <a:off x="0" y="6065863"/>
            <a:ext cx="9144000" cy="0"/>
          </a:xfrm>
          <a:prstGeom prst="line">
            <a:avLst/>
          </a:prstGeom>
          <a:ln>
            <a:solidFill>
              <a:srgbClr val="CCFF66"/>
            </a:solidFill>
          </a:ln>
        </p:spPr>
        <p:style>
          <a:lnRef idx="2">
            <a:schemeClr val="accent1"/>
          </a:lnRef>
          <a:fillRef idx="0">
            <a:schemeClr val="accent1"/>
          </a:fillRef>
          <a:effectRef idx="1">
            <a:schemeClr val="accent1"/>
          </a:effectRef>
          <a:fontRef idx="minor">
            <a:schemeClr val="tx1"/>
          </a:fontRef>
        </p:style>
      </p:cxnSp>
      <p:sp>
        <p:nvSpPr>
          <p:cNvPr id="10"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333DDCB8-C3DC-B746-8BDC-7242597E91A7}" type="slidenum">
              <a:rPr lang="en-US" smtClean="0"/>
              <a:pPr/>
              <a:t>‹#›</a:t>
            </a:fld>
            <a:endParaRPr lang="en-US"/>
          </a:p>
        </p:txBody>
      </p:sp>
      <p:sp>
        <p:nvSpPr>
          <p:cNvPr id="14" name="Picture Placeholder 4"/>
          <p:cNvSpPr>
            <a:spLocks noGrp="1"/>
          </p:cNvSpPr>
          <p:nvPr>
            <p:ph type="pic" sz="quarter" idx="21"/>
          </p:nvPr>
        </p:nvSpPr>
        <p:spPr>
          <a:xfrm>
            <a:off x="2356560" y="1755927"/>
            <a:ext cx="2074332" cy="1693863"/>
          </a:xfrm>
          <a:prstGeom prst="rect">
            <a:avLst/>
          </a:prstGeom>
        </p:spPr>
        <p:txBody>
          <a:bodyPr vert="horz"/>
          <a:lstStyle/>
          <a:p>
            <a:endParaRPr lang="en-US"/>
          </a:p>
        </p:txBody>
      </p:sp>
      <p:sp>
        <p:nvSpPr>
          <p:cNvPr id="16" name="Text Placeholder 7"/>
          <p:cNvSpPr>
            <a:spLocks noGrp="1"/>
          </p:cNvSpPr>
          <p:nvPr>
            <p:ph type="body" sz="quarter" idx="22"/>
          </p:nvPr>
        </p:nvSpPr>
        <p:spPr>
          <a:xfrm>
            <a:off x="2369012" y="3710140"/>
            <a:ext cx="2074332" cy="1395412"/>
          </a:xfrm>
          <a:prstGeom prst="rect">
            <a:avLst/>
          </a:prstGeom>
        </p:spPr>
        <p:txBody>
          <a:bodyPr vert="horz"/>
          <a:lstStyle>
            <a:lvl1pPr algn="ctr">
              <a:lnSpc>
                <a:spcPct val="100000"/>
              </a:lnSpc>
              <a:defRPr sz="1600" i="0">
                <a:solidFill>
                  <a:srgbClr val="55606C"/>
                </a:solidFill>
              </a:defRPr>
            </a:lvl1pPr>
          </a:lstStyle>
          <a:p>
            <a:pPr lvl="0"/>
            <a:r>
              <a:rPr lang="en-US" dirty="0" smtClean="0"/>
              <a:t>Click to edit Master text styles</a:t>
            </a:r>
          </a:p>
        </p:txBody>
      </p:sp>
      <p:cxnSp>
        <p:nvCxnSpPr>
          <p:cNvPr id="18" name="Straight Connector 17"/>
          <p:cNvCxnSpPr/>
          <p:nvPr userDrawn="1"/>
        </p:nvCxnSpPr>
        <p:spPr>
          <a:xfrm>
            <a:off x="6968060" y="3708400"/>
            <a:ext cx="0" cy="1399822"/>
          </a:xfrm>
          <a:prstGeom prst="line">
            <a:avLst/>
          </a:prstGeom>
          <a:ln w="28575" cmpd="sng">
            <a:solidFill>
              <a:srgbClr val="CCFF66"/>
            </a:solidFill>
          </a:ln>
        </p:spPr>
        <p:style>
          <a:lnRef idx="1">
            <a:schemeClr val="accent1"/>
          </a:lnRef>
          <a:fillRef idx="0">
            <a:schemeClr val="accent1"/>
          </a:fillRef>
          <a:effectRef idx="0">
            <a:schemeClr val="accent1"/>
          </a:effectRef>
          <a:fontRef idx="minor">
            <a:schemeClr val="tx1"/>
          </a:fontRef>
        </p:style>
      </p:cxnSp>
      <p:sp>
        <p:nvSpPr>
          <p:cNvPr id="17" name="Picture Placeholder 4"/>
          <p:cNvSpPr>
            <a:spLocks noGrp="1"/>
          </p:cNvSpPr>
          <p:nvPr>
            <p:ph type="pic" sz="quarter" idx="23"/>
          </p:nvPr>
        </p:nvSpPr>
        <p:spPr>
          <a:xfrm>
            <a:off x="4724403" y="1753104"/>
            <a:ext cx="2074332" cy="1693863"/>
          </a:xfrm>
          <a:prstGeom prst="rect">
            <a:avLst/>
          </a:prstGeom>
        </p:spPr>
        <p:txBody>
          <a:bodyPr vert="horz"/>
          <a:lstStyle/>
          <a:p>
            <a:endParaRPr lang="en-US"/>
          </a:p>
        </p:txBody>
      </p:sp>
      <p:sp>
        <p:nvSpPr>
          <p:cNvPr id="19" name="Text Placeholder 7"/>
          <p:cNvSpPr>
            <a:spLocks noGrp="1"/>
          </p:cNvSpPr>
          <p:nvPr>
            <p:ph type="body" sz="quarter" idx="24"/>
          </p:nvPr>
        </p:nvSpPr>
        <p:spPr>
          <a:xfrm>
            <a:off x="4736855" y="3707317"/>
            <a:ext cx="2074332" cy="1395412"/>
          </a:xfrm>
          <a:prstGeom prst="rect">
            <a:avLst/>
          </a:prstGeom>
        </p:spPr>
        <p:txBody>
          <a:bodyPr vert="horz"/>
          <a:lstStyle>
            <a:lvl1pPr algn="ctr">
              <a:lnSpc>
                <a:spcPct val="100000"/>
              </a:lnSpc>
              <a:defRPr sz="1600" i="0">
                <a:solidFill>
                  <a:srgbClr val="55606C"/>
                </a:solidFill>
              </a:defRPr>
            </a:lvl1pPr>
          </a:lstStyle>
          <a:p>
            <a:pPr lvl="0"/>
            <a:r>
              <a:rPr lang="en-US" dirty="0" smtClean="0"/>
              <a:t>Click to edit Master text styles</a:t>
            </a:r>
          </a:p>
        </p:txBody>
      </p:sp>
      <p:cxnSp>
        <p:nvCxnSpPr>
          <p:cNvPr id="20" name="Straight Connector 19"/>
          <p:cNvCxnSpPr/>
          <p:nvPr userDrawn="1"/>
        </p:nvCxnSpPr>
        <p:spPr>
          <a:xfrm>
            <a:off x="4580460" y="3705577"/>
            <a:ext cx="0" cy="1399822"/>
          </a:xfrm>
          <a:prstGeom prst="line">
            <a:avLst/>
          </a:prstGeom>
          <a:ln w="28575" cmpd="sng">
            <a:solidFill>
              <a:srgbClr val="CCFF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98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3 Testimonia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4800" y="304800"/>
            <a:ext cx="8458200" cy="381000"/>
          </a:xfrm>
          <a:prstGeom prst="rect">
            <a:avLst/>
          </a:prstGeom>
        </p:spPr>
        <p:txBody>
          <a:bodyPr lIns="0" tIns="0" bIns="0"/>
          <a:lstStyle>
            <a:lvl1pPr algn="l">
              <a:defRPr sz="3200">
                <a:solidFill>
                  <a:srgbClr val="2A83C3"/>
                </a:solidFill>
              </a:defRPr>
            </a:lvl1pPr>
          </a:lstStyle>
          <a:p>
            <a:r>
              <a:rPr lang="en-US" dirty="0" smtClean="0"/>
              <a:t>Slide Title Goes Here</a:t>
            </a:r>
            <a:endParaRPr lang="en-US" dirty="0"/>
          </a:p>
        </p:txBody>
      </p:sp>
      <p:cxnSp>
        <p:nvCxnSpPr>
          <p:cNvPr id="3" name="Straight Connector 2"/>
          <p:cNvCxnSpPr/>
          <p:nvPr userDrawn="1"/>
        </p:nvCxnSpPr>
        <p:spPr>
          <a:xfrm>
            <a:off x="3046385" y="2686538"/>
            <a:ext cx="0" cy="2754972"/>
          </a:xfrm>
          <a:prstGeom prst="line">
            <a:avLst/>
          </a:prstGeom>
          <a:ln w="28575" cmpd="sng">
            <a:solidFill>
              <a:srgbClr val="CCFF66"/>
            </a:solidFill>
          </a:ln>
        </p:spPr>
        <p:style>
          <a:lnRef idx="1">
            <a:schemeClr val="accent1"/>
          </a:lnRef>
          <a:fillRef idx="0">
            <a:schemeClr val="accent1"/>
          </a:fillRef>
          <a:effectRef idx="0">
            <a:schemeClr val="accent1"/>
          </a:effectRef>
          <a:fontRef idx="minor">
            <a:schemeClr val="tx1"/>
          </a:fontRef>
        </p:style>
      </p:cxnSp>
      <p:sp>
        <p:nvSpPr>
          <p:cNvPr id="7" name="Text Placeholder 20"/>
          <p:cNvSpPr>
            <a:spLocks noGrp="1"/>
          </p:cNvSpPr>
          <p:nvPr>
            <p:ph type="body" sz="quarter" idx="13" hasCustomPrompt="1"/>
          </p:nvPr>
        </p:nvSpPr>
        <p:spPr>
          <a:xfrm>
            <a:off x="304800" y="758872"/>
            <a:ext cx="8458200" cy="261610"/>
          </a:xfrm>
          <a:prstGeom prst="rect">
            <a:avLst/>
          </a:prstGeom>
        </p:spPr>
        <p:txBody>
          <a:bodyPr wrap="square" lIns="0" bIns="0" anchor="b" anchorCtr="0">
            <a:spAutoFit/>
          </a:bodyPr>
          <a:lstStyle>
            <a:lvl1pPr algn="l">
              <a:defRPr sz="1400" b="0" i="0">
                <a:solidFill>
                  <a:srgbClr val="55606C"/>
                </a:solidFill>
              </a:defRPr>
            </a:lvl1pPr>
          </a:lstStyle>
          <a:p>
            <a:pPr lvl="0"/>
            <a:r>
              <a:rPr lang="en-US" dirty="0" smtClean="0"/>
              <a:t>with a summary message here</a:t>
            </a:r>
            <a:endParaRPr lang="en-US" dirty="0"/>
          </a:p>
        </p:txBody>
      </p:sp>
      <p:sp>
        <p:nvSpPr>
          <p:cNvPr id="5" name="Picture Placeholder 4"/>
          <p:cNvSpPr>
            <a:spLocks noGrp="1"/>
          </p:cNvSpPr>
          <p:nvPr>
            <p:ph type="pic" sz="quarter" idx="17"/>
          </p:nvPr>
        </p:nvSpPr>
        <p:spPr>
          <a:xfrm>
            <a:off x="18877" y="1755776"/>
            <a:ext cx="2959879" cy="823150"/>
          </a:xfrm>
          <a:prstGeom prst="rect">
            <a:avLst/>
          </a:prstGeom>
        </p:spPr>
        <p:txBody>
          <a:bodyPr vert="horz"/>
          <a:lstStyle/>
          <a:p>
            <a:endParaRPr lang="en-US"/>
          </a:p>
        </p:txBody>
      </p:sp>
      <p:sp>
        <p:nvSpPr>
          <p:cNvPr id="9" name="Picture Placeholder 4"/>
          <p:cNvSpPr>
            <a:spLocks noGrp="1"/>
          </p:cNvSpPr>
          <p:nvPr>
            <p:ph type="pic" sz="quarter" idx="18"/>
          </p:nvPr>
        </p:nvSpPr>
        <p:spPr>
          <a:xfrm>
            <a:off x="6161324" y="1744640"/>
            <a:ext cx="2975632" cy="823150"/>
          </a:xfrm>
          <a:prstGeom prst="rect">
            <a:avLst/>
          </a:prstGeom>
        </p:spPr>
        <p:txBody>
          <a:bodyPr vert="horz"/>
          <a:lstStyle/>
          <a:p>
            <a:endParaRPr lang="en-US" dirty="0"/>
          </a:p>
        </p:txBody>
      </p:sp>
      <p:sp>
        <p:nvSpPr>
          <p:cNvPr id="8" name="Text Placeholder 7"/>
          <p:cNvSpPr>
            <a:spLocks noGrp="1"/>
          </p:cNvSpPr>
          <p:nvPr>
            <p:ph type="body" sz="quarter" idx="19"/>
          </p:nvPr>
        </p:nvSpPr>
        <p:spPr>
          <a:xfrm>
            <a:off x="17905" y="2696156"/>
            <a:ext cx="2976531" cy="2734406"/>
          </a:xfrm>
          <a:prstGeom prst="rect">
            <a:avLst/>
          </a:prstGeom>
        </p:spPr>
        <p:txBody>
          <a:bodyPr vert="horz"/>
          <a:lstStyle>
            <a:lvl1pPr marL="109538" indent="-109538" algn="l">
              <a:lnSpc>
                <a:spcPct val="100000"/>
              </a:lnSpc>
              <a:buFont typeface="Arial"/>
              <a:buChar char="•"/>
              <a:tabLst>
                <a:tab pos="109538" algn="l"/>
              </a:tabLst>
              <a:defRPr sz="1200" i="0">
                <a:solidFill>
                  <a:srgbClr val="55606C"/>
                </a:solidFill>
              </a:defRPr>
            </a:lvl1pPr>
          </a:lstStyle>
          <a:p>
            <a:pPr lvl="0"/>
            <a:r>
              <a:rPr lang="en-US" dirty="0" smtClean="0"/>
              <a:t>Click to edit Master text styles</a:t>
            </a:r>
          </a:p>
        </p:txBody>
      </p:sp>
      <p:cxnSp>
        <p:nvCxnSpPr>
          <p:cNvPr id="15" name="Straight Connector 14"/>
          <p:cNvCxnSpPr/>
          <p:nvPr userDrawn="1"/>
        </p:nvCxnSpPr>
        <p:spPr>
          <a:xfrm>
            <a:off x="0" y="6065863"/>
            <a:ext cx="9144000" cy="0"/>
          </a:xfrm>
          <a:prstGeom prst="line">
            <a:avLst/>
          </a:prstGeom>
          <a:ln>
            <a:solidFill>
              <a:srgbClr val="CCFF66"/>
            </a:solidFill>
          </a:ln>
        </p:spPr>
        <p:style>
          <a:lnRef idx="2">
            <a:schemeClr val="accent1"/>
          </a:lnRef>
          <a:fillRef idx="0">
            <a:schemeClr val="accent1"/>
          </a:fillRef>
          <a:effectRef idx="1">
            <a:schemeClr val="accent1"/>
          </a:effectRef>
          <a:fontRef idx="minor">
            <a:schemeClr val="tx1"/>
          </a:fontRef>
        </p:style>
      </p:cxnSp>
      <p:sp>
        <p:nvSpPr>
          <p:cNvPr id="10"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333DDCB8-C3DC-B746-8BDC-7242597E91A7}" type="slidenum">
              <a:rPr lang="en-US" smtClean="0"/>
              <a:pPr/>
              <a:t>‹#›</a:t>
            </a:fld>
            <a:endParaRPr lang="en-US"/>
          </a:p>
        </p:txBody>
      </p:sp>
      <p:cxnSp>
        <p:nvCxnSpPr>
          <p:cNvPr id="18" name="Straight Connector 17"/>
          <p:cNvCxnSpPr/>
          <p:nvPr userDrawn="1"/>
        </p:nvCxnSpPr>
        <p:spPr>
          <a:xfrm>
            <a:off x="6105770" y="2686538"/>
            <a:ext cx="0" cy="2746584"/>
          </a:xfrm>
          <a:prstGeom prst="line">
            <a:avLst/>
          </a:prstGeom>
          <a:ln w="28575" cmpd="sng">
            <a:solidFill>
              <a:srgbClr val="CCFF66"/>
            </a:solidFill>
          </a:ln>
        </p:spPr>
        <p:style>
          <a:lnRef idx="1">
            <a:schemeClr val="accent1"/>
          </a:lnRef>
          <a:fillRef idx="0">
            <a:schemeClr val="accent1"/>
          </a:fillRef>
          <a:effectRef idx="0">
            <a:schemeClr val="accent1"/>
          </a:effectRef>
          <a:fontRef idx="minor">
            <a:schemeClr val="tx1"/>
          </a:fontRef>
        </p:style>
      </p:cxnSp>
      <p:sp>
        <p:nvSpPr>
          <p:cNvPr id="17" name="Picture Placeholder 4"/>
          <p:cNvSpPr>
            <a:spLocks noGrp="1"/>
          </p:cNvSpPr>
          <p:nvPr>
            <p:ph type="pic" sz="quarter" idx="23"/>
          </p:nvPr>
        </p:nvSpPr>
        <p:spPr>
          <a:xfrm>
            <a:off x="3088501" y="1753105"/>
            <a:ext cx="2978757" cy="823150"/>
          </a:xfrm>
          <a:prstGeom prst="rect">
            <a:avLst/>
          </a:prstGeom>
        </p:spPr>
        <p:txBody>
          <a:bodyPr vert="horz"/>
          <a:lstStyle/>
          <a:p>
            <a:endParaRPr lang="en-US"/>
          </a:p>
        </p:txBody>
      </p:sp>
      <p:sp>
        <p:nvSpPr>
          <p:cNvPr id="21" name="Text Placeholder 7"/>
          <p:cNvSpPr>
            <a:spLocks noGrp="1"/>
          </p:cNvSpPr>
          <p:nvPr>
            <p:ph type="body" sz="quarter" idx="25"/>
          </p:nvPr>
        </p:nvSpPr>
        <p:spPr>
          <a:xfrm>
            <a:off x="3086347" y="2691757"/>
            <a:ext cx="2976531" cy="2734406"/>
          </a:xfrm>
          <a:prstGeom prst="rect">
            <a:avLst/>
          </a:prstGeom>
        </p:spPr>
        <p:txBody>
          <a:bodyPr vert="horz"/>
          <a:lstStyle>
            <a:lvl1pPr marL="109538" indent="-109538" algn="l">
              <a:lnSpc>
                <a:spcPct val="100000"/>
              </a:lnSpc>
              <a:buFont typeface="Arial"/>
              <a:buChar char="•"/>
              <a:tabLst>
                <a:tab pos="109538" algn="l"/>
              </a:tabLst>
              <a:defRPr sz="1200" i="0">
                <a:solidFill>
                  <a:srgbClr val="55606C"/>
                </a:solidFill>
              </a:defRPr>
            </a:lvl1pPr>
          </a:lstStyle>
          <a:p>
            <a:pPr lvl="0"/>
            <a:r>
              <a:rPr lang="en-US" dirty="0" smtClean="0"/>
              <a:t>Click to edit Master text styles</a:t>
            </a:r>
          </a:p>
        </p:txBody>
      </p:sp>
      <p:sp>
        <p:nvSpPr>
          <p:cNvPr id="22" name="Text Placeholder 7"/>
          <p:cNvSpPr>
            <a:spLocks noGrp="1"/>
          </p:cNvSpPr>
          <p:nvPr>
            <p:ph type="body" sz="quarter" idx="26"/>
          </p:nvPr>
        </p:nvSpPr>
        <p:spPr>
          <a:xfrm>
            <a:off x="6167469" y="2703037"/>
            <a:ext cx="2976531" cy="2734406"/>
          </a:xfrm>
          <a:prstGeom prst="rect">
            <a:avLst/>
          </a:prstGeom>
        </p:spPr>
        <p:txBody>
          <a:bodyPr vert="horz"/>
          <a:lstStyle>
            <a:lvl1pPr marL="109538" indent="-109538" algn="l">
              <a:lnSpc>
                <a:spcPct val="100000"/>
              </a:lnSpc>
              <a:buFont typeface="Arial"/>
              <a:buChar char="•"/>
              <a:tabLst>
                <a:tab pos="109538" algn="l"/>
              </a:tabLst>
              <a:defRPr sz="1200" i="0">
                <a:solidFill>
                  <a:srgbClr val="55606C"/>
                </a:solidFill>
              </a:defRPr>
            </a:lvl1pPr>
          </a:lstStyle>
          <a:p>
            <a:pPr lvl="0"/>
            <a:r>
              <a:rPr lang="en-US" dirty="0" smtClean="0"/>
              <a:t>Click to edit Master text styles</a:t>
            </a:r>
          </a:p>
        </p:txBody>
      </p:sp>
    </p:spTree>
    <p:extLst>
      <p:ext uri="{BB962C8B-B14F-4D97-AF65-F5344CB8AC3E}">
        <p14:creationId xmlns:p14="http://schemas.microsoft.com/office/powerpoint/2010/main" val="287039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4 Testimonia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4800" y="304800"/>
            <a:ext cx="8458200" cy="381000"/>
          </a:xfrm>
          <a:prstGeom prst="rect">
            <a:avLst/>
          </a:prstGeom>
        </p:spPr>
        <p:txBody>
          <a:bodyPr lIns="0" tIns="0" bIns="0"/>
          <a:lstStyle>
            <a:lvl1pPr algn="l">
              <a:defRPr sz="3200">
                <a:solidFill>
                  <a:srgbClr val="2A83C3"/>
                </a:solidFill>
              </a:defRPr>
            </a:lvl1pPr>
          </a:lstStyle>
          <a:p>
            <a:r>
              <a:rPr lang="en-US" dirty="0" smtClean="0"/>
              <a:t>Slide Title Goes Here</a:t>
            </a:r>
            <a:endParaRPr lang="en-US" dirty="0"/>
          </a:p>
        </p:txBody>
      </p:sp>
      <p:cxnSp>
        <p:nvCxnSpPr>
          <p:cNvPr id="3" name="Straight Connector 2"/>
          <p:cNvCxnSpPr/>
          <p:nvPr userDrawn="1"/>
        </p:nvCxnSpPr>
        <p:spPr>
          <a:xfrm>
            <a:off x="2215451" y="2686538"/>
            <a:ext cx="0" cy="2754972"/>
          </a:xfrm>
          <a:prstGeom prst="line">
            <a:avLst/>
          </a:prstGeom>
          <a:ln w="28575" cmpd="sng">
            <a:solidFill>
              <a:srgbClr val="CCFF66"/>
            </a:solidFill>
          </a:ln>
        </p:spPr>
        <p:style>
          <a:lnRef idx="1">
            <a:schemeClr val="accent1"/>
          </a:lnRef>
          <a:fillRef idx="0">
            <a:schemeClr val="accent1"/>
          </a:fillRef>
          <a:effectRef idx="0">
            <a:schemeClr val="accent1"/>
          </a:effectRef>
          <a:fontRef idx="minor">
            <a:schemeClr val="tx1"/>
          </a:fontRef>
        </p:style>
      </p:cxnSp>
      <p:sp>
        <p:nvSpPr>
          <p:cNvPr id="7" name="Text Placeholder 20"/>
          <p:cNvSpPr>
            <a:spLocks noGrp="1"/>
          </p:cNvSpPr>
          <p:nvPr>
            <p:ph type="body" sz="quarter" idx="13" hasCustomPrompt="1"/>
          </p:nvPr>
        </p:nvSpPr>
        <p:spPr>
          <a:xfrm>
            <a:off x="304800" y="758872"/>
            <a:ext cx="8458200" cy="261610"/>
          </a:xfrm>
          <a:prstGeom prst="rect">
            <a:avLst/>
          </a:prstGeom>
        </p:spPr>
        <p:txBody>
          <a:bodyPr wrap="square" lIns="0" bIns="0" anchor="b" anchorCtr="0">
            <a:spAutoFit/>
          </a:bodyPr>
          <a:lstStyle>
            <a:lvl1pPr algn="l">
              <a:defRPr sz="1400" b="0" i="0">
                <a:solidFill>
                  <a:srgbClr val="55606C"/>
                </a:solidFill>
              </a:defRPr>
            </a:lvl1pPr>
          </a:lstStyle>
          <a:p>
            <a:pPr lvl="0"/>
            <a:r>
              <a:rPr lang="en-US" dirty="0" smtClean="0"/>
              <a:t>with a summary message here</a:t>
            </a:r>
            <a:endParaRPr lang="en-US" dirty="0"/>
          </a:p>
        </p:txBody>
      </p:sp>
      <p:sp>
        <p:nvSpPr>
          <p:cNvPr id="5" name="Picture Placeholder 4"/>
          <p:cNvSpPr>
            <a:spLocks noGrp="1"/>
          </p:cNvSpPr>
          <p:nvPr>
            <p:ph type="pic" sz="quarter" idx="17"/>
          </p:nvPr>
        </p:nvSpPr>
        <p:spPr>
          <a:xfrm>
            <a:off x="18878" y="1755776"/>
            <a:ext cx="2055456" cy="823150"/>
          </a:xfrm>
          <a:prstGeom prst="rect">
            <a:avLst/>
          </a:prstGeom>
        </p:spPr>
        <p:txBody>
          <a:bodyPr vert="horz"/>
          <a:lstStyle/>
          <a:p>
            <a:endParaRPr lang="en-US"/>
          </a:p>
        </p:txBody>
      </p:sp>
      <p:sp>
        <p:nvSpPr>
          <p:cNvPr id="9" name="Picture Placeholder 4"/>
          <p:cNvSpPr>
            <a:spLocks noGrp="1"/>
          </p:cNvSpPr>
          <p:nvPr>
            <p:ph type="pic" sz="quarter" idx="18"/>
          </p:nvPr>
        </p:nvSpPr>
        <p:spPr>
          <a:xfrm>
            <a:off x="7112000" y="1744640"/>
            <a:ext cx="2024956" cy="823150"/>
          </a:xfrm>
          <a:prstGeom prst="rect">
            <a:avLst/>
          </a:prstGeom>
        </p:spPr>
        <p:txBody>
          <a:bodyPr vert="horz"/>
          <a:lstStyle/>
          <a:p>
            <a:endParaRPr lang="en-US" dirty="0"/>
          </a:p>
        </p:txBody>
      </p:sp>
      <p:sp>
        <p:nvSpPr>
          <p:cNvPr id="8" name="Text Placeholder 7"/>
          <p:cNvSpPr>
            <a:spLocks noGrp="1"/>
          </p:cNvSpPr>
          <p:nvPr>
            <p:ph type="body" sz="quarter" idx="19"/>
          </p:nvPr>
        </p:nvSpPr>
        <p:spPr>
          <a:xfrm>
            <a:off x="-76162" y="2696156"/>
            <a:ext cx="2210158" cy="2734406"/>
          </a:xfrm>
          <a:prstGeom prst="rect">
            <a:avLst/>
          </a:prstGeom>
        </p:spPr>
        <p:txBody>
          <a:bodyPr vert="horz"/>
          <a:lstStyle>
            <a:lvl1pPr marL="109538" indent="-109538" algn="l">
              <a:lnSpc>
                <a:spcPct val="100000"/>
              </a:lnSpc>
              <a:buFont typeface="Arial"/>
              <a:buChar char="•"/>
              <a:tabLst>
                <a:tab pos="109538" algn="l"/>
              </a:tabLst>
              <a:defRPr sz="1200" i="0">
                <a:solidFill>
                  <a:srgbClr val="55606C"/>
                </a:solidFill>
              </a:defRPr>
            </a:lvl1pPr>
          </a:lstStyle>
          <a:p>
            <a:pPr lvl="0"/>
            <a:r>
              <a:rPr lang="en-US" dirty="0" smtClean="0"/>
              <a:t>Click to edit Master text styles</a:t>
            </a:r>
          </a:p>
        </p:txBody>
      </p:sp>
      <p:sp>
        <p:nvSpPr>
          <p:cNvPr id="12" name="Text Placeholder 7"/>
          <p:cNvSpPr>
            <a:spLocks noGrp="1"/>
          </p:cNvSpPr>
          <p:nvPr>
            <p:ph type="body" sz="quarter" idx="20"/>
          </p:nvPr>
        </p:nvSpPr>
        <p:spPr>
          <a:xfrm>
            <a:off x="7029412" y="2685020"/>
            <a:ext cx="2114588" cy="2734406"/>
          </a:xfrm>
          <a:prstGeom prst="rect">
            <a:avLst/>
          </a:prstGeom>
        </p:spPr>
        <p:txBody>
          <a:bodyPr vert="horz"/>
          <a:lstStyle>
            <a:lvl1pPr marL="112713" indent="-112713" algn="l">
              <a:lnSpc>
                <a:spcPct val="100000"/>
              </a:lnSpc>
              <a:buFont typeface="Arial"/>
              <a:buChar char="•"/>
              <a:tabLst>
                <a:tab pos="112713" algn="l"/>
              </a:tabLst>
              <a:defRPr sz="1200" i="0">
                <a:solidFill>
                  <a:srgbClr val="55606C"/>
                </a:solidFill>
              </a:defRPr>
            </a:lvl1pPr>
          </a:lstStyle>
          <a:p>
            <a:pPr lvl="0"/>
            <a:r>
              <a:rPr lang="en-US" dirty="0" smtClean="0"/>
              <a:t>Click to edit Master text styles</a:t>
            </a:r>
          </a:p>
        </p:txBody>
      </p:sp>
      <p:cxnSp>
        <p:nvCxnSpPr>
          <p:cNvPr id="15" name="Straight Connector 14"/>
          <p:cNvCxnSpPr/>
          <p:nvPr userDrawn="1"/>
        </p:nvCxnSpPr>
        <p:spPr>
          <a:xfrm>
            <a:off x="0" y="6065863"/>
            <a:ext cx="9144000" cy="0"/>
          </a:xfrm>
          <a:prstGeom prst="line">
            <a:avLst/>
          </a:prstGeom>
          <a:ln>
            <a:solidFill>
              <a:srgbClr val="CCFF66"/>
            </a:solidFill>
          </a:ln>
        </p:spPr>
        <p:style>
          <a:lnRef idx="2">
            <a:schemeClr val="accent1"/>
          </a:lnRef>
          <a:fillRef idx="0">
            <a:schemeClr val="accent1"/>
          </a:fillRef>
          <a:effectRef idx="1">
            <a:schemeClr val="accent1"/>
          </a:effectRef>
          <a:fontRef idx="minor">
            <a:schemeClr val="tx1"/>
          </a:fontRef>
        </p:style>
      </p:cxnSp>
      <p:sp>
        <p:nvSpPr>
          <p:cNvPr id="10"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333DDCB8-C3DC-B746-8BDC-7242597E91A7}" type="slidenum">
              <a:rPr lang="en-US" smtClean="0"/>
              <a:pPr/>
              <a:t>‹#›</a:t>
            </a:fld>
            <a:endParaRPr lang="en-US"/>
          </a:p>
        </p:txBody>
      </p:sp>
      <p:sp>
        <p:nvSpPr>
          <p:cNvPr id="14" name="Picture Placeholder 4"/>
          <p:cNvSpPr>
            <a:spLocks noGrp="1"/>
          </p:cNvSpPr>
          <p:nvPr>
            <p:ph type="pic" sz="quarter" idx="21"/>
          </p:nvPr>
        </p:nvSpPr>
        <p:spPr>
          <a:xfrm>
            <a:off x="2356560" y="1755928"/>
            <a:ext cx="2074332" cy="823150"/>
          </a:xfrm>
          <a:prstGeom prst="rect">
            <a:avLst/>
          </a:prstGeom>
        </p:spPr>
        <p:txBody>
          <a:bodyPr vert="horz"/>
          <a:lstStyle/>
          <a:p>
            <a:endParaRPr lang="en-US"/>
          </a:p>
        </p:txBody>
      </p:sp>
      <p:sp>
        <p:nvSpPr>
          <p:cNvPr id="16" name="Text Placeholder 7"/>
          <p:cNvSpPr>
            <a:spLocks noGrp="1"/>
          </p:cNvSpPr>
          <p:nvPr>
            <p:ph type="body" sz="quarter" idx="22"/>
          </p:nvPr>
        </p:nvSpPr>
        <p:spPr>
          <a:xfrm>
            <a:off x="2265331" y="2696308"/>
            <a:ext cx="2270489" cy="2734406"/>
          </a:xfrm>
          <a:prstGeom prst="rect">
            <a:avLst/>
          </a:prstGeom>
        </p:spPr>
        <p:txBody>
          <a:bodyPr vert="horz"/>
          <a:lstStyle>
            <a:lvl1pPr marL="112713" indent="-112713" algn="l">
              <a:lnSpc>
                <a:spcPct val="100000"/>
              </a:lnSpc>
              <a:buFont typeface="Arial"/>
              <a:buChar char="•"/>
              <a:tabLst>
                <a:tab pos="112713" algn="l"/>
              </a:tabLst>
              <a:defRPr sz="1200" i="0">
                <a:solidFill>
                  <a:srgbClr val="55606C"/>
                </a:solidFill>
              </a:defRPr>
            </a:lvl1pPr>
          </a:lstStyle>
          <a:p>
            <a:pPr lvl="0"/>
            <a:r>
              <a:rPr lang="en-US" dirty="0" smtClean="0"/>
              <a:t>Click to edit Master text styles</a:t>
            </a:r>
          </a:p>
        </p:txBody>
      </p:sp>
      <p:cxnSp>
        <p:nvCxnSpPr>
          <p:cNvPr id="18" name="Straight Connector 17"/>
          <p:cNvCxnSpPr/>
          <p:nvPr userDrawn="1"/>
        </p:nvCxnSpPr>
        <p:spPr>
          <a:xfrm>
            <a:off x="6968060" y="2686538"/>
            <a:ext cx="0" cy="2746584"/>
          </a:xfrm>
          <a:prstGeom prst="line">
            <a:avLst/>
          </a:prstGeom>
          <a:ln w="28575" cmpd="sng">
            <a:solidFill>
              <a:srgbClr val="CCFF66"/>
            </a:solidFill>
          </a:ln>
        </p:spPr>
        <p:style>
          <a:lnRef idx="1">
            <a:schemeClr val="accent1"/>
          </a:lnRef>
          <a:fillRef idx="0">
            <a:schemeClr val="accent1"/>
          </a:fillRef>
          <a:effectRef idx="0">
            <a:schemeClr val="accent1"/>
          </a:effectRef>
          <a:fontRef idx="minor">
            <a:schemeClr val="tx1"/>
          </a:fontRef>
        </p:style>
      </p:cxnSp>
      <p:sp>
        <p:nvSpPr>
          <p:cNvPr id="17" name="Picture Placeholder 4"/>
          <p:cNvSpPr>
            <a:spLocks noGrp="1"/>
          </p:cNvSpPr>
          <p:nvPr>
            <p:ph type="pic" sz="quarter" idx="23"/>
          </p:nvPr>
        </p:nvSpPr>
        <p:spPr>
          <a:xfrm>
            <a:off x="4724403" y="1753105"/>
            <a:ext cx="2074332" cy="823150"/>
          </a:xfrm>
          <a:prstGeom prst="rect">
            <a:avLst/>
          </a:prstGeom>
        </p:spPr>
        <p:txBody>
          <a:bodyPr vert="horz"/>
          <a:lstStyle/>
          <a:p>
            <a:endParaRPr lang="en-US"/>
          </a:p>
        </p:txBody>
      </p:sp>
      <p:sp>
        <p:nvSpPr>
          <p:cNvPr id="19" name="Text Placeholder 7"/>
          <p:cNvSpPr>
            <a:spLocks noGrp="1"/>
          </p:cNvSpPr>
          <p:nvPr>
            <p:ph type="body" sz="quarter" idx="24"/>
          </p:nvPr>
        </p:nvSpPr>
        <p:spPr>
          <a:xfrm>
            <a:off x="4633174" y="2693485"/>
            <a:ext cx="2269913" cy="2734406"/>
          </a:xfrm>
          <a:prstGeom prst="rect">
            <a:avLst/>
          </a:prstGeom>
        </p:spPr>
        <p:txBody>
          <a:bodyPr vert="horz"/>
          <a:lstStyle>
            <a:lvl1pPr marL="112713" indent="-112713" algn="l">
              <a:lnSpc>
                <a:spcPct val="100000"/>
              </a:lnSpc>
              <a:buFont typeface="Arial"/>
              <a:buChar char="•"/>
              <a:tabLst>
                <a:tab pos="112713" algn="l"/>
              </a:tabLst>
              <a:defRPr sz="1200" i="0">
                <a:solidFill>
                  <a:srgbClr val="55606C"/>
                </a:solidFill>
              </a:defRPr>
            </a:lvl1pPr>
          </a:lstStyle>
          <a:p>
            <a:pPr lvl="0"/>
            <a:r>
              <a:rPr lang="en-US" dirty="0" smtClean="0"/>
              <a:t>Click to edit Master text styles</a:t>
            </a:r>
          </a:p>
        </p:txBody>
      </p:sp>
      <p:cxnSp>
        <p:nvCxnSpPr>
          <p:cNvPr id="20" name="Straight Connector 19"/>
          <p:cNvCxnSpPr/>
          <p:nvPr userDrawn="1"/>
        </p:nvCxnSpPr>
        <p:spPr>
          <a:xfrm>
            <a:off x="4580460" y="2686538"/>
            <a:ext cx="0" cy="2752779"/>
          </a:xfrm>
          <a:prstGeom prst="line">
            <a:avLst/>
          </a:prstGeom>
          <a:ln w="28575" cmpd="sng">
            <a:solidFill>
              <a:srgbClr val="CCFF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89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6216235" y="0"/>
            <a:ext cx="2927766" cy="5905586"/>
          </a:xfrm>
          <a:prstGeom prst="rect">
            <a:avLst/>
          </a:prstGeom>
          <a:solidFill>
            <a:srgbClr val="55606C">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04800" y="304800"/>
            <a:ext cx="5486400" cy="381000"/>
          </a:xfrm>
          <a:prstGeom prst="rect">
            <a:avLst/>
          </a:prstGeom>
        </p:spPr>
        <p:txBody>
          <a:bodyPr lIns="0" tIns="0" bIns="0"/>
          <a:lstStyle>
            <a:lvl1pPr algn="l">
              <a:defRPr sz="3200">
                <a:solidFill>
                  <a:srgbClr val="2A83C3"/>
                </a:solidFill>
              </a:defRPr>
            </a:lvl1pPr>
          </a:lstStyle>
          <a:p>
            <a:r>
              <a:rPr lang="en-US" dirty="0" smtClean="0"/>
              <a:t>Slide Title Goes Here</a:t>
            </a:r>
            <a:endParaRPr lang="en-US" dirty="0"/>
          </a:p>
        </p:txBody>
      </p:sp>
      <p:sp>
        <p:nvSpPr>
          <p:cNvPr id="5" name="Picture Placeholder 2"/>
          <p:cNvSpPr>
            <a:spLocks noGrp="1"/>
          </p:cNvSpPr>
          <p:nvPr>
            <p:ph type="pic" idx="1"/>
          </p:nvPr>
        </p:nvSpPr>
        <p:spPr>
          <a:xfrm>
            <a:off x="0" y="1356659"/>
            <a:ext cx="6215530" cy="4291106"/>
          </a:xfrm>
          <a:prstGeom prst="rect">
            <a:avLst/>
          </a:prstGeom>
        </p:spPr>
        <p:txBody>
          <a:bodyPr anchor="ctr" anchorCtr="0"/>
          <a:lstStyle>
            <a:lvl1pPr marL="0" indent="0" algn="ctr">
              <a:buNone/>
              <a:defRPr sz="3200">
                <a:solidFill>
                  <a:srgbClr val="55606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6" name="Text Placeholder 20"/>
          <p:cNvSpPr>
            <a:spLocks noGrp="1"/>
          </p:cNvSpPr>
          <p:nvPr>
            <p:ph type="body" sz="quarter" idx="13" hasCustomPrompt="1"/>
          </p:nvPr>
        </p:nvSpPr>
        <p:spPr>
          <a:xfrm>
            <a:off x="304800" y="758872"/>
            <a:ext cx="5486400" cy="261610"/>
          </a:xfrm>
          <a:prstGeom prst="rect">
            <a:avLst/>
          </a:prstGeom>
        </p:spPr>
        <p:txBody>
          <a:bodyPr wrap="square" lIns="0" bIns="0" anchor="b" anchorCtr="0">
            <a:spAutoFit/>
          </a:bodyPr>
          <a:lstStyle>
            <a:lvl1pPr algn="l">
              <a:defRPr sz="1400" b="0" i="0">
                <a:solidFill>
                  <a:srgbClr val="55606C"/>
                </a:solidFill>
              </a:defRPr>
            </a:lvl1pPr>
          </a:lstStyle>
          <a:p>
            <a:pPr lvl="0"/>
            <a:r>
              <a:rPr lang="en-US" dirty="0" smtClean="0"/>
              <a:t>with a summary message here</a:t>
            </a:r>
            <a:endParaRPr lang="en-US" dirty="0"/>
          </a:p>
        </p:txBody>
      </p:sp>
      <p:sp>
        <p:nvSpPr>
          <p:cNvPr id="4" name="Text Placeholder 3"/>
          <p:cNvSpPr>
            <a:spLocks noGrp="1"/>
          </p:cNvSpPr>
          <p:nvPr>
            <p:ph type="body" sz="quarter" idx="14" hasCustomPrompt="1"/>
          </p:nvPr>
        </p:nvSpPr>
        <p:spPr>
          <a:xfrm>
            <a:off x="6362700" y="1355072"/>
            <a:ext cx="2627313" cy="4295982"/>
          </a:xfrm>
          <a:prstGeom prst="rect">
            <a:avLst/>
          </a:prstGeom>
        </p:spPr>
        <p:txBody>
          <a:bodyPr vert="horz"/>
          <a:lstStyle>
            <a:lvl1pPr marL="223838" indent="-223838" algn="l">
              <a:lnSpc>
                <a:spcPct val="100000"/>
              </a:lnSpc>
              <a:spcBef>
                <a:spcPts val="700"/>
              </a:spcBef>
              <a:buClrTx/>
              <a:buFont typeface="Arial"/>
              <a:buChar char="•"/>
              <a:defRPr sz="1800" i="0">
                <a:solidFill>
                  <a:srgbClr val="CCFF66"/>
                </a:solidFill>
              </a:defRPr>
            </a:lvl1pPr>
            <a:lvl2pPr marL="687388" indent="-223838">
              <a:lnSpc>
                <a:spcPct val="100000"/>
              </a:lnSpc>
              <a:spcBef>
                <a:spcPts val="700"/>
              </a:spcBef>
              <a:buClrTx/>
              <a:buFont typeface="Lucida Grande"/>
              <a:buChar char="-"/>
              <a:defRPr sz="1600">
                <a:solidFill>
                  <a:srgbClr val="CCFF66"/>
                </a:solidFill>
              </a:defRPr>
            </a:lvl2pPr>
            <a:lvl3pPr marL="1143000" indent="-231775">
              <a:lnSpc>
                <a:spcPct val="100000"/>
              </a:lnSpc>
              <a:spcBef>
                <a:spcPts val="700"/>
              </a:spcBef>
              <a:buClrTx/>
              <a:defRPr sz="1400">
                <a:solidFill>
                  <a:srgbClr val="CCFF66"/>
                </a:solidFill>
              </a:defRPr>
            </a:lvl3pPr>
          </a:lstStyle>
          <a:p>
            <a:pPr lvl="0"/>
            <a:r>
              <a:rPr lang="en-US" dirty="0" smtClean="0"/>
              <a:t>First level bullet</a:t>
            </a:r>
          </a:p>
          <a:p>
            <a:pPr lvl="1"/>
            <a:r>
              <a:rPr lang="en-US" dirty="0" smtClean="0"/>
              <a:t>Second level bullet</a:t>
            </a:r>
          </a:p>
          <a:p>
            <a:pPr lvl="2"/>
            <a:r>
              <a:rPr lang="en-US" dirty="0" smtClean="0"/>
              <a:t>Third level bullet</a:t>
            </a:r>
          </a:p>
        </p:txBody>
      </p:sp>
      <p:cxnSp>
        <p:nvCxnSpPr>
          <p:cNvPr id="13" name="Straight Connector 12"/>
          <p:cNvCxnSpPr/>
          <p:nvPr userDrawn="1"/>
        </p:nvCxnSpPr>
        <p:spPr>
          <a:xfrm>
            <a:off x="0" y="6065863"/>
            <a:ext cx="9144000" cy="0"/>
          </a:xfrm>
          <a:prstGeom prst="line">
            <a:avLst/>
          </a:prstGeom>
          <a:ln>
            <a:solidFill>
              <a:srgbClr val="CCFF66"/>
            </a:solidFill>
          </a:ln>
        </p:spPr>
        <p:style>
          <a:lnRef idx="2">
            <a:schemeClr val="accent1"/>
          </a:lnRef>
          <a:fillRef idx="0">
            <a:schemeClr val="accent1"/>
          </a:fillRef>
          <a:effectRef idx="1">
            <a:schemeClr val="accent1"/>
          </a:effectRef>
          <a:fontRef idx="minor">
            <a:schemeClr val="tx1"/>
          </a:fontRef>
        </p:style>
      </p:cxnSp>
      <p:sp>
        <p:nvSpPr>
          <p:cNvPr id="8"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333DDCB8-C3DC-B746-8BDC-7242597E91A7}" type="slidenum">
              <a:rPr lang="en-US" smtClean="0"/>
              <a:pPr/>
              <a:t>‹#›</a:t>
            </a:fld>
            <a:endParaRPr lang="en-US"/>
          </a:p>
        </p:txBody>
      </p:sp>
    </p:spTree>
    <p:extLst>
      <p:ext uri="{BB962C8B-B14F-4D97-AF65-F5344CB8AC3E}">
        <p14:creationId xmlns:p14="http://schemas.microsoft.com/office/powerpoint/2010/main" val="347341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gn Of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5199528" y="5873846"/>
            <a:ext cx="3630706" cy="769441"/>
          </a:xfrm>
          <a:prstGeom prst="rect">
            <a:avLst/>
          </a:prstGeom>
          <a:noFill/>
        </p:spPr>
        <p:txBody>
          <a:bodyPr wrap="square" rtlCol="0">
            <a:spAutoFit/>
          </a:bodyPr>
          <a:lstStyle/>
          <a:p>
            <a:pPr algn="r">
              <a:lnSpc>
                <a:spcPct val="100000"/>
              </a:lnSpc>
            </a:pPr>
            <a:r>
              <a:rPr lang="en-US" sz="1400" b="0" i="0" dirty="0" smtClean="0">
                <a:solidFill>
                  <a:schemeClr val="bg1"/>
                </a:solidFill>
                <a:latin typeface="+mj-lt"/>
              </a:rPr>
              <a:t>Turn spending into savings with SciQuest</a:t>
            </a:r>
            <a:r>
              <a:rPr lang="en-US" sz="1400" b="0" i="0" baseline="0" dirty="0" smtClean="0">
                <a:solidFill>
                  <a:schemeClr val="bg1"/>
                </a:solidFill>
                <a:latin typeface="+mj-lt"/>
              </a:rPr>
              <a:t> business automation solutions. </a:t>
            </a:r>
            <a:r>
              <a:rPr lang="en-US" sz="1600" b="1" i="0" baseline="0" dirty="0" smtClean="0">
                <a:solidFill>
                  <a:schemeClr val="bg1"/>
                </a:solidFill>
                <a:latin typeface="+mj-lt"/>
              </a:rPr>
              <a:t>www.SciQuest.com</a:t>
            </a:r>
            <a:endParaRPr lang="en-US" sz="1600" b="1" i="0" dirty="0">
              <a:solidFill>
                <a:schemeClr val="bg1"/>
              </a:solidFill>
              <a:latin typeface="+mj-lt"/>
            </a:endParaRPr>
          </a:p>
        </p:txBody>
      </p:sp>
      <p:cxnSp>
        <p:nvCxnSpPr>
          <p:cNvPr id="15" name="Straight Connector 14"/>
          <p:cNvCxnSpPr/>
          <p:nvPr userDrawn="1"/>
        </p:nvCxnSpPr>
        <p:spPr>
          <a:xfrm>
            <a:off x="0" y="5424755"/>
            <a:ext cx="9144000" cy="0"/>
          </a:xfrm>
          <a:prstGeom prst="line">
            <a:avLst/>
          </a:prstGeom>
          <a:ln>
            <a:solidFill>
              <a:srgbClr val="CCFF66"/>
            </a:solidFill>
          </a:ln>
        </p:spPr>
        <p:style>
          <a:lnRef idx="2">
            <a:schemeClr val="accent1"/>
          </a:lnRef>
          <a:fillRef idx="0">
            <a:schemeClr val="accent1"/>
          </a:fillRef>
          <a:effectRef idx="1">
            <a:schemeClr val="accent1"/>
          </a:effectRef>
          <a:fontRef idx="minor">
            <a:schemeClr val="tx1"/>
          </a:fontRef>
        </p:style>
      </p:cxnSp>
      <p:pic>
        <p:nvPicPr>
          <p:cNvPr id="2" name="Picture 1" descr="WCYAbubbleLg.png"/>
          <p:cNvPicPr>
            <a:picLocks noChangeAspect="1"/>
          </p:cNvPicPr>
          <p:nvPr userDrawn="1"/>
        </p:nvPicPr>
        <p:blipFill>
          <a:blip r:embed="rId3" cstate="print">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1744127" y="961661"/>
            <a:ext cx="5635349" cy="3526789"/>
          </a:xfrm>
          <a:prstGeom prst="rect">
            <a:avLst/>
          </a:prstGeom>
        </p:spPr>
      </p:pic>
    </p:spTree>
    <p:extLst>
      <p:ext uri="{BB962C8B-B14F-4D97-AF65-F5344CB8AC3E}">
        <p14:creationId xmlns:p14="http://schemas.microsoft.com/office/powerpoint/2010/main" val="316855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88"/>
            <a:ext cx="8001000" cy="736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04800" y="1295400"/>
            <a:ext cx="8382000" cy="4267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2072480"/>
      </p:ext>
    </p:extLst>
  </p:cSld>
  <p:clrMapOvr>
    <a:masterClrMapping/>
  </p:clrMapOvr>
  <p:transition advClick="0">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p:cNvCxnSpPr/>
          <p:nvPr userDrawn="1"/>
        </p:nvCxnSpPr>
        <p:spPr>
          <a:xfrm flipH="1">
            <a:off x="747468" y="3652835"/>
            <a:ext cx="5425059" cy="0"/>
          </a:xfrm>
          <a:prstGeom prst="line">
            <a:avLst/>
          </a:prstGeom>
          <a:ln>
            <a:solidFill>
              <a:srgbClr val="CCFF66"/>
            </a:solidFill>
          </a:ln>
        </p:spPr>
        <p:style>
          <a:lnRef idx="2">
            <a:schemeClr val="accent1"/>
          </a:lnRef>
          <a:fillRef idx="0">
            <a:schemeClr val="accent1"/>
          </a:fillRef>
          <a:effectRef idx="1">
            <a:schemeClr val="accent1"/>
          </a:effectRef>
          <a:fontRef idx="minor">
            <a:schemeClr val="tx1"/>
          </a:fontRef>
        </p:style>
      </p:cxnSp>
      <p:sp>
        <p:nvSpPr>
          <p:cNvPr id="24" name="Text Placeholder 20"/>
          <p:cNvSpPr>
            <a:spLocks noGrp="1"/>
          </p:cNvSpPr>
          <p:nvPr>
            <p:ph type="body" sz="quarter" idx="13" hasCustomPrompt="1"/>
          </p:nvPr>
        </p:nvSpPr>
        <p:spPr>
          <a:xfrm>
            <a:off x="762000" y="3581400"/>
            <a:ext cx="5410200" cy="762000"/>
          </a:xfrm>
          <a:prstGeom prst="rect">
            <a:avLst/>
          </a:prstGeom>
        </p:spPr>
        <p:txBody>
          <a:bodyPr wrap="square" lIns="0" tIns="0" rIns="0" bIns="0" anchor="ctr" anchorCtr="0"/>
          <a:lstStyle>
            <a:lvl1pPr algn="r">
              <a:defRPr sz="1600" b="0" i="0" baseline="0">
                <a:solidFill>
                  <a:srgbClr val="55606C"/>
                </a:solidFill>
              </a:defRPr>
            </a:lvl1pPr>
          </a:lstStyle>
          <a:p>
            <a:pPr lvl="0"/>
            <a:r>
              <a:rPr lang="en-US" dirty="0" smtClean="0"/>
              <a:t>with a summary message here</a:t>
            </a:r>
            <a:endParaRPr lang="en-US" dirty="0"/>
          </a:p>
        </p:txBody>
      </p:sp>
      <p:sp>
        <p:nvSpPr>
          <p:cNvPr id="25" name="Text Placeholder 20"/>
          <p:cNvSpPr>
            <a:spLocks noGrp="1"/>
          </p:cNvSpPr>
          <p:nvPr>
            <p:ph type="body" sz="quarter" idx="14" hasCustomPrompt="1"/>
          </p:nvPr>
        </p:nvSpPr>
        <p:spPr>
          <a:xfrm>
            <a:off x="762000" y="152400"/>
            <a:ext cx="5410200" cy="3429000"/>
          </a:xfrm>
          <a:prstGeom prst="rect">
            <a:avLst/>
          </a:prstGeom>
        </p:spPr>
        <p:txBody>
          <a:bodyPr wrap="square" lIns="0" tIns="0" rIns="0" bIns="91440" anchor="b" anchorCtr="0"/>
          <a:lstStyle>
            <a:lvl1pPr algn="r">
              <a:spcBef>
                <a:spcPts val="0"/>
              </a:spcBef>
              <a:defRPr sz="4000" b="0" i="0" cap="all" baseline="0">
                <a:solidFill>
                  <a:srgbClr val="55606C"/>
                </a:solidFill>
                <a:latin typeface="+mj-lt"/>
              </a:defRPr>
            </a:lvl1pPr>
          </a:lstStyle>
          <a:p>
            <a:pPr lvl="0"/>
            <a:r>
              <a:rPr lang="en-US" dirty="0" smtClean="0"/>
              <a:t>Section Title</a:t>
            </a:r>
            <a:br>
              <a:rPr lang="en-US" dirty="0" smtClean="0"/>
            </a:br>
            <a:r>
              <a:rPr lang="en-US" dirty="0" smtClean="0"/>
              <a:t>Will go Here</a:t>
            </a:r>
            <a:endParaRPr lang="en-US" dirty="0"/>
          </a:p>
        </p:txBody>
      </p:sp>
      <p:cxnSp>
        <p:nvCxnSpPr>
          <p:cNvPr id="10" name="Straight Connector 9"/>
          <p:cNvCxnSpPr/>
          <p:nvPr userDrawn="1"/>
        </p:nvCxnSpPr>
        <p:spPr>
          <a:xfrm>
            <a:off x="0" y="6065863"/>
            <a:ext cx="9144000" cy="0"/>
          </a:xfrm>
          <a:prstGeom prst="line">
            <a:avLst/>
          </a:prstGeom>
          <a:ln>
            <a:solidFill>
              <a:srgbClr val="CCFF66"/>
            </a:solidFill>
          </a:ln>
        </p:spPr>
        <p:style>
          <a:lnRef idx="2">
            <a:schemeClr val="accent1"/>
          </a:lnRef>
          <a:fillRef idx="0">
            <a:schemeClr val="accent1"/>
          </a:fillRef>
          <a:effectRef idx="1">
            <a:schemeClr val="accent1"/>
          </a:effectRef>
          <a:fontRef idx="minor">
            <a:schemeClr val="tx1"/>
          </a:fontRef>
        </p:style>
      </p:cxnSp>
      <p:pic>
        <p:nvPicPr>
          <p:cNvPr id="7" name="Picture 6" descr="Qblue.jpg"/>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603974" y="1232900"/>
            <a:ext cx="2564686" cy="4660358"/>
          </a:xfrm>
          <a:prstGeom prst="rect">
            <a:avLst/>
          </a:prstGeom>
        </p:spPr>
      </p:pic>
    </p:spTree>
    <p:extLst>
      <p:ext uri="{BB962C8B-B14F-4D97-AF65-F5344CB8AC3E}">
        <p14:creationId xmlns:p14="http://schemas.microsoft.com/office/powerpoint/2010/main" val="318753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88"/>
            <a:ext cx="8001000" cy="736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95400"/>
            <a:ext cx="8382000" cy="2057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3505200"/>
            <a:ext cx="8382000" cy="2057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476569"/>
      </p:ext>
    </p:extLst>
  </p:cSld>
  <p:clrMapOvr>
    <a:masterClrMapping/>
  </p:clrMapOvr>
  <p:transition advClick="0">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Bulle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5" hasCustomPrompt="1"/>
          </p:nvPr>
        </p:nvSpPr>
        <p:spPr>
          <a:xfrm>
            <a:off x="271254" y="1355072"/>
            <a:ext cx="8495150" cy="4295982"/>
          </a:xfrm>
          <a:prstGeom prst="rect">
            <a:avLst/>
          </a:prstGeom>
        </p:spPr>
        <p:txBody>
          <a:bodyPr vert="horz"/>
          <a:lstStyle>
            <a:lvl1pPr marL="223838" indent="-223838" algn="l">
              <a:lnSpc>
                <a:spcPct val="100000"/>
              </a:lnSpc>
              <a:spcBef>
                <a:spcPts val="900"/>
              </a:spcBef>
              <a:buClr>
                <a:schemeClr val="accent1"/>
              </a:buClr>
              <a:buFont typeface="Arial"/>
              <a:buChar char="•"/>
              <a:defRPr sz="2400" i="0">
                <a:solidFill>
                  <a:srgbClr val="55606C"/>
                </a:solidFill>
              </a:defRPr>
            </a:lvl1pPr>
            <a:lvl2pPr marL="687388" indent="-223838">
              <a:lnSpc>
                <a:spcPct val="100000"/>
              </a:lnSpc>
              <a:spcBef>
                <a:spcPts val="900"/>
              </a:spcBef>
              <a:buClr>
                <a:schemeClr val="accent1"/>
              </a:buClr>
              <a:buFont typeface="Lucida Grande"/>
              <a:buChar char="-"/>
              <a:defRPr sz="2000">
                <a:solidFill>
                  <a:srgbClr val="55606C"/>
                </a:solidFill>
              </a:defRPr>
            </a:lvl2pPr>
            <a:lvl3pPr marL="1143000" indent="-231775">
              <a:lnSpc>
                <a:spcPct val="100000"/>
              </a:lnSpc>
              <a:spcBef>
                <a:spcPts val="900"/>
              </a:spcBef>
              <a:buClr>
                <a:schemeClr val="accent1"/>
              </a:buClr>
              <a:defRPr sz="1600">
                <a:solidFill>
                  <a:srgbClr val="55606C"/>
                </a:solidFill>
              </a:defRPr>
            </a:lvl3pPr>
          </a:lstStyle>
          <a:p>
            <a:pPr lvl="0"/>
            <a:r>
              <a:rPr lang="en-US" dirty="0" smtClean="0"/>
              <a:t>First level bullet</a:t>
            </a:r>
          </a:p>
          <a:p>
            <a:pPr lvl="1"/>
            <a:r>
              <a:rPr lang="en-US" dirty="0" smtClean="0"/>
              <a:t>Second level bullet</a:t>
            </a:r>
          </a:p>
          <a:p>
            <a:pPr lvl="2"/>
            <a:r>
              <a:rPr lang="en-US" dirty="0" smtClean="0"/>
              <a:t>Third level bullet</a:t>
            </a:r>
          </a:p>
        </p:txBody>
      </p:sp>
      <p:sp>
        <p:nvSpPr>
          <p:cNvPr id="4" name="Title 1"/>
          <p:cNvSpPr>
            <a:spLocks noGrp="1"/>
          </p:cNvSpPr>
          <p:nvPr>
            <p:ph type="title" hasCustomPrompt="1"/>
          </p:nvPr>
        </p:nvSpPr>
        <p:spPr>
          <a:xfrm>
            <a:off x="304800" y="304800"/>
            <a:ext cx="8458200" cy="381000"/>
          </a:xfrm>
          <a:prstGeom prst="rect">
            <a:avLst/>
          </a:prstGeom>
        </p:spPr>
        <p:txBody>
          <a:bodyPr lIns="0" tIns="0" bIns="0"/>
          <a:lstStyle>
            <a:lvl1pPr algn="l">
              <a:defRPr sz="3200">
                <a:solidFill>
                  <a:srgbClr val="2A83C3"/>
                </a:solidFill>
              </a:defRPr>
            </a:lvl1pPr>
          </a:lstStyle>
          <a:p>
            <a:r>
              <a:rPr lang="en-US" dirty="0" smtClean="0"/>
              <a:t>Slide Title Goes Here</a:t>
            </a:r>
            <a:endParaRPr lang="en-US" dirty="0"/>
          </a:p>
        </p:txBody>
      </p:sp>
      <p:sp>
        <p:nvSpPr>
          <p:cNvPr id="7" name="Text Placeholder 20"/>
          <p:cNvSpPr>
            <a:spLocks noGrp="1"/>
          </p:cNvSpPr>
          <p:nvPr>
            <p:ph type="body" sz="quarter" idx="13" hasCustomPrompt="1"/>
          </p:nvPr>
        </p:nvSpPr>
        <p:spPr>
          <a:xfrm>
            <a:off x="304800" y="758872"/>
            <a:ext cx="8458200" cy="261610"/>
          </a:xfrm>
          <a:prstGeom prst="rect">
            <a:avLst/>
          </a:prstGeom>
        </p:spPr>
        <p:txBody>
          <a:bodyPr wrap="square" lIns="0" bIns="0" anchor="b" anchorCtr="0">
            <a:spAutoFit/>
          </a:bodyPr>
          <a:lstStyle>
            <a:lvl1pPr algn="l">
              <a:defRPr sz="1400" b="0" i="0" baseline="0">
                <a:solidFill>
                  <a:srgbClr val="55606C"/>
                </a:solidFill>
              </a:defRPr>
            </a:lvl1pPr>
          </a:lstStyle>
          <a:p>
            <a:pPr lvl="0"/>
            <a:r>
              <a:rPr lang="en-US" dirty="0" smtClean="0"/>
              <a:t>with a summary message here</a:t>
            </a:r>
            <a:endParaRPr lang="en-US" dirty="0"/>
          </a:p>
        </p:txBody>
      </p:sp>
      <p:cxnSp>
        <p:nvCxnSpPr>
          <p:cNvPr id="11" name="Straight Connector 10"/>
          <p:cNvCxnSpPr/>
          <p:nvPr userDrawn="1"/>
        </p:nvCxnSpPr>
        <p:spPr>
          <a:xfrm>
            <a:off x="0" y="6065863"/>
            <a:ext cx="9144000" cy="0"/>
          </a:xfrm>
          <a:prstGeom prst="line">
            <a:avLst/>
          </a:prstGeom>
          <a:ln>
            <a:solidFill>
              <a:srgbClr val="CCFF66"/>
            </a:solidFill>
          </a:ln>
        </p:spPr>
        <p:style>
          <a:lnRef idx="2">
            <a:schemeClr val="accent1"/>
          </a:lnRef>
          <a:fillRef idx="0">
            <a:schemeClr val="accent1"/>
          </a:fillRef>
          <a:effectRef idx="1">
            <a:schemeClr val="accent1"/>
          </a:effectRef>
          <a:fontRef idx="minor">
            <a:schemeClr val="tx1"/>
          </a:fontRef>
        </p:style>
      </p:cxnSp>
      <p:sp>
        <p:nvSpPr>
          <p:cNvPr id="6"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333DDCB8-C3DC-B746-8BDC-7242597E91A7}" type="slidenum">
              <a:rPr lang="en-US" smtClean="0"/>
              <a:pPr/>
              <a:t>‹#›</a:t>
            </a:fld>
            <a:endParaRPr lang="en-US"/>
          </a:p>
        </p:txBody>
      </p:sp>
    </p:spTree>
    <p:extLst>
      <p:ext uri="{BB962C8B-B14F-4D97-AF65-F5344CB8AC3E}">
        <p14:creationId xmlns:p14="http://schemas.microsoft.com/office/powerpoint/2010/main" val="194726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w/Bullet Text &amp; Key Mess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5" hasCustomPrompt="1"/>
          </p:nvPr>
        </p:nvSpPr>
        <p:spPr>
          <a:xfrm>
            <a:off x="271254" y="1355072"/>
            <a:ext cx="8495150" cy="4295982"/>
          </a:xfrm>
          <a:prstGeom prst="rect">
            <a:avLst/>
          </a:prstGeom>
        </p:spPr>
        <p:txBody>
          <a:bodyPr vert="horz"/>
          <a:lstStyle>
            <a:lvl1pPr marL="223838" indent="-223838" algn="l">
              <a:lnSpc>
                <a:spcPct val="100000"/>
              </a:lnSpc>
              <a:spcBef>
                <a:spcPts val="900"/>
              </a:spcBef>
              <a:buClr>
                <a:schemeClr val="accent1"/>
              </a:buClr>
              <a:buFont typeface="Arial"/>
              <a:buChar char="•"/>
              <a:defRPr sz="2400" i="0">
                <a:solidFill>
                  <a:srgbClr val="55606C"/>
                </a:solidFill>
              </a:defRPr>
            </a:lvl1pPr>
            <a:lvl2pPr marL="687388" indent="-223838">
              <a:lnSpc>
                <a:spcPct val="100000"/>
              </a:lnSpc>
              <a:spcBef>
                <a:spcPts val="900"/>
              </a:spcBef>
              <a:buClr>
                <a:schemeClr val="accent1"/>
              </a:buClr>
              <a:buFont typeface="Lucida Grande"/>
              <a:buChar char="-"/>
              <a:defRPr sz="2000">
                <a:solidFill>
                  <a:srgbClr val="55606C"/>
                </a:solidFill>
              </a:defRPr>
            </a:lvl2pPr>
            <a:lvl3pPr marL="1143000" indent="-231775">
              <a:lnSpc>
                <a:spcPct val="100000"/>
              </a:lnSpc>
              <a:spcBef>
                <a:spcPts val="900"/>
              </a:spcBef>
              <a:buClr>
                <a:schemeClr val="accent1"/>
              </a:buClr>
              <a:defRPr sz="1600">
                <a:solidFill>
                  <a:srgbClr val="55606C"/>
                </a:solidFill>
              </a:defRPr>
            </a:lvl3pPr>
          </a:lstStyle>
          <a:p>
            <a:pPr lvl="0"/>
            <a:r>
              <a:rPr lang="en-US" dirty="0" smtClean="0"/>
              <a:t>First level bullet</a:t>
            </a:r>
          </a:p>
          <a:p>
            <a:pPr lvl="1"/>
            <a:r>
              <a:rPr lang="en-US" dirty="0" smtClean="0"/>
              <a:t>Second level bullet</a:t>
            </a:r>
          </a:p>
          <a:p>
            <a:pPr lvl="2"/>
            <a:r>
              <a:rPr lang="en-US" dirty="0" smtClean="0"/>
              <a:t>Third level bullet</a:t>
            </a:r>
          </a:p>
        </p:txBody>
      </p:sp>
      <p:sp>
        <p:nvSpPr>
          <p:cNvPr id="4" name="Title 1"/>
          <p:cNvSpPr>
            <a:spLocks noGrp="1"/>
          </p:cNvSpPr>
          <p:nvPr>
            <p:ph type="title" hasCustomPrompt="1"/>
          </p:nvPr>
        </p:nvSpPr>
        <p:spPr>
          <a:xfrm>
            <a:off x="304800" y="304800"/>
            <a:ext cx="8458200" cy="381000"/>
          </a:xfrm>
          <a:prstGeom prst="rect">
            <a:avLst/>
          </a:prstGeom>
        </p:spPr>
        <p:txBody>
          <a:bodyPr lIns="0" tIns="0" bIns="0"/>
          <a:lstStyle>
            <a:lvl1pPr algn="l">
              <a:defRPr sz="3200">
                <a:solidFill>
                  <a:srgbClr val="2A83C3"/>
                </a:solidFill>
              </a:defRPr>
            </a:lvl1pPr>
          </a:lstStyle>
          <a:p>
            <a:r>
              <a:rPr lang="en-US" dirty="0" smtClean="0"/>
              <a:t>Slide Title Goes Here</a:t>
            </a:r>
            <a:endParaRPr lang="en-US" dirty="0"/>
          </a:p>
        </p:txBody>
      </p:sp>
      <p:sp>
        <p:nvSpPr>
          <p:cNvPr id="7" name="Text Placeholder 20"/>
          <p:cNvSpPr>
            <a:spLocks noGrp="1"/>
          </p:cNvSpPr>
          <p:nvPr>
            <p:ph type="body" sz="quarter" idx="13" hasCustomPrompt="1"/>
          </p:nvPr>
        </p:nvSpPr>
        <p:spPr>
          <a:xfrm>
            <a:off x="304800" y="758872"/>
            <a:ext cx="8458200" cy="261610"/>
          </a:xfrm>
          <a:prstGeom prst="rect">
            <a:avLst/>
          </a:prstGeom>
        </p:spPr>
        <p:txBody>
          <a:bodyPr wrap="square" lIns="0" bIns="0" anchor="b" anchorCtr="0">
            <a:spAutoFit/>
          </a:bodyPr>
          <a:lstStyle>
            <a:lvl1pPr algn="l">
              <a:defRPr sz="1400" b="0" i="0">
                <a:solidFill>
                  <a:srgbClr val="55606C"/>
                </a:solidFill>
              </a:defRPr>
            </a:lvl1pPr>
          </a:lstStyle>
          <a:p>
            <a:pPr lvl="0"/>
            <a:r>
              <a:rPr lang="en-US" dirty="0" smtClean="0"/>
              <a:t>with a summary message here</a:t>
            </a:r>
            <a:endParaRPr lang="en-US" dirty="0"/>
          </a:p>
        </p:txBody>
      </p:sp>
      <p:cxnSp>
        <p:nvCxnSpPr>
          <p:cNvPr id="11" name="Straight Connector 10"/>
          <p:cNvCxnSpPr/>
          <p:nvPr userDrawn="1"/>
        </p:nvCxnSpPr>
        <p:spPr>
          <a:xfrm>
            <a:off x="0" y="6065863"/>
            <a:ext cx="9144000" cy="0"/>
          </a:xfrm>
          <a:prstGeom prst="line">
            <a:avLst/>
          </a:prstGeom>
          <a:ln>
            <a:solidFill>
              <a:srgbClr val="CCFF66"/>
            </a:solidFill>
          </a:ln>
        </p:spPr>
        <p:style>
          <a:lnRef idx="2">
            <a:schemeClr val="accent1"/>
          </a:lnRef>
          <a:fillRef idx="0">
            <a:schemeClr val="accent1"/>
          </a:fillRef>
          <a:effectRef idx="1">
            <a:schemeClr val="accent1"/>
          </a:effectRef>
          <a:fontRef idx="minor">
            <a:schemeClr val="tx1"/>
          </a:fontRef>
        </p:style>
      </p:cxnSp>
      <p:sp>
        <p:nvSpPr>
          <p:cNvPr id="6"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333DDCB8-C3DC-B746-8BDC-7242597E91A7}" type="slidenum">
              <a:rPr lang="en-US" smtClean="0"/>
              <a:pPr/>
              <a:t>‹#›</a:t>
            </a:fld>
            <a:endParaRPr lang="en-US"/>
          </a:p>
        </p:txBody>
      </p:sp>
      <p:sp>
        <p:nvSpPr>
          <p:cNvPr id="8" name="Rectangle 7"/>
          <p:cNvSpPr/>
          <p:nvPr userDrawn="1"/>
        </p:nvSpPr>
        <p:spPr>
          <a:xfrm>
            <a:off x="749300" y="4436553"/>
            <a:ext cx="8394700" cy="711200"/>
          </a:xfrm>
          <a:prstGeom prst="rect">
            <a:avLst/>
          </a:prstGeom>
          <a:solidFill>
            <a:srgbClr val="CCF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p:cNvSpPr>
            <a:spLocks noGrp="1"/>
          </p:cNvSpPr>
          <p:nvPr>
            <p:ph sz="quarter" idx="16" hasCustomPrompt="1"/>
          </p:nvPr>
        </p:nvSpPr>
        <p:spPr>
          <a:xfrm>
            <a:off x="752111" y="4635297"/>
            <a:ext cx="8038952" cy="333285"/>
          </a:xfrm>
          <a:prstGeom prst="rect">
            <a:avLst/>
          </a:prstGeom>
        </p:spPr>
        <p:txBody>
          <a:bodyPr vert="horz" anchor="ctr"/>
          <a:lstStyle>
            <a:lvl1pPr algn="l">
              <a:buFontTx/>
              <a:buNone/>
              <a:defRPr sz="1800" b="1" i="0">
                <a:solidFill>
                  <a:srgbClr val="55606C"/>
                </a:solidFill>
              </a:defRPr>
            </a:lvl1pPr>
          </a:lstStyle>
          <a:p>
            <a:pPr lvl="0"/>
            <a:r>
              <a:rPr lang="en-US" dirty="0" smtClean="0"/>
              <a:t>Click To Edit Master Text Styles</a:t>
            </a:r>
          </a:p>
        </p:txBody>
      </p:sp>
    </p:spTree>
    <p:extLst>
      <p:ext uri="{BB962C8B-B14F-4D97-AF65-F5344CB8AC3E}">
        <p14:creationId xmlns:p14="http://schemas.microsoft.com/office/powerpoint/2010/main" val="302025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w/Bullet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4800" y="304800"/>
            <a:ext cx="8458200" cy="381000"/>
          </a:xfrm>
          <a:prstGeom prst="rect">
            <a:avLst/>
          </a:prstGeom>
        </p:spPr>
        <p:txBody>
          <a:bodyPr lIns="0" tIns="0" bIns="0"/>
          <a:lstStyle>
            <a:lvl1pPr algn="l">
              <a:defRPr sz="3200">
                <a:solidFill>
                  <a:srgbClr val="2A83C3"/>
                </a:solidFill>
              </a:defRPr>
            </a:lvl1pPr>
          </a:lstStyle>
          <a:p>
            <a:r>
              <a:rPr lang="en-US" dirty="0" smtClean="0"/>
              <a:t>Slide Title Goes Here</a:t>
            </a:r>
            <a:endParaRPr lang="en-US" dirty="0"/>
          </a:p>
        </p:txBody>
      </p:sp>
      <p:sp>
        <p:nvSpPr>
          <p:cNvPr id="7" name="Text Placeholder 20"/>
          <p:cNvSpPr>
            <a:spLocks noGrp="1"/>
          </p:cNvSpPr>
          <p:nvPr>
            <p:ph type="body" sz="quarter" idx="13" hasCustomPrompt="1"/>
          </p:nvPr>
        </p:nvSpPr>
        <p:spPr>
          <a:xfrm>
            <a:off x="304800" y="758872"/>
            <a:ext cx="8458200" cy="261610"/>
          </a:xfrm>
          <a:prstGeom prst="rect">
            <a:avLst/>
          </a:prstGeom>
        </p:spPr>
        <p:txBody>
          <a:bodyPr wrap="square" lIns="0" bIns="0" anchor="b" anchorCtr="0">
            <a:spAutoFit/>
          </a:bodyPr>
          <a:lstStyle>
            <a:lvl1pPr algn="l">
              <a:defRPr sz="1400" b="0" i="0">
                <a:solidFill>
                  <a:srgbClr val="55606C"/>
                </a:solidFill>
              </a:defRPr>
            </a:lvl1pPr>
          </a:lstStyle>
          <a:p>
            <a:pPr lvl="0"/>
            <a:r>
              <a:rPr lang="en-US" dirty="0" smtClean="0"/>
              <a:t>with a summary message here</a:t>
            </a:r>
            <a:endParaRPr lang="en-US" dirty="0"/>
          </a:p>
        </p:txBody>
      </p:sp>
      <p:sp>
        <p:nvSpPr>
          <p:cNvPr id="3" name="Content Placeholder 2"/>
          <p:cNvSpPr>
            <a:spLocks noGrp="1"/>
          </p:cNvSpPr>
          <p:nvPr>
            <p:ph sz="quarter" idx="15"/>
          </p:nvPr>
        </p:nvSpPr>
        <p:spPr>
          <a:xfrm>
            <a:off x="4695825" y="1373060"/>
            <a:ext cx="4070579" cy="4270375"/>
          </a:xfrm>
          <a:prstGeom prst="rect">
            <a:avLst/>
          </a:prstGeom>
        </p:spPr>
        <p:txBody>
          <a:bodyPr vert="horz"/>
          <a:lstStyle/>
          <a:p>
            <a:pPr lvl="0"/>
            <a:endParaRPr lang="en-US" dirty="0"/>
          </a:p>
        </p:txBody>
      </p:sp>
      <p:cxnSp>
        <p:nvCxnSpPr>
          <p:cNvPr id="9" name="Straight Connector 8"/>
          <p:cNvCxnSpPr/>
          <p:nvPr userDrawn="1"/>
        </p:nvCxnSpPr>
        <p:spPr>
          <a:xfrm>
            <a:off x="0" y="6065863"/>
            <a:ext cx="9144000" cy="0"/>
          </a:xfrm>
          <a:prstGeom prst="line">
            <a:avLst/>
          </a:prstGeom>
          <a:ln>
            <a:solidFill>
              <a:srgbClr val="CCFF66"/>
            </a:solidFill>
          </a:ln>
        </p:spPr>
        <p:style>
          <a:lnRef idx="2">
            <a:schemeClr val="accent1"/>
          </a:lnRef>
          <a:fillRef idx="0">
            <a:schemeClr val="accent1"/>
          </a:fillRef>
          <a:effectRef idx="1">
            <a:schemeClr val="accent1"/>
          </a:effectRef>
          <a:fontRef idx="minor">
            <a:schemeClr val="tx1"/>
          </a:fontRef>
        </p:style>
      </p:cxnSp>
      <p:sp>
        <p:nvSpPr>
          <p:cNvPr id="10"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333DDCB8-C3DC-B746-8BDC-7242597E91A7}" type="slidenum">
              <a:rPr lang="en-US" smtClean="0"/>
              <a:pPr/>
              <a:t>‹#›</a:t>
            </a:fld>
            <a:endParaRPr lang="en-US"/>
          </a:p>
        </p:txBody>
      </p:sp>
      <p:sp>
        <p:nvSpPr>
          <p:cNvPr id="12" name="Text Placeholder 3"/>
          <p:cNvSpPr>
            <a:spLocks noGrp="1"/>
          </p:cNvSpPr>
          <p:nvPr>
            <p:ph type="body" sz="quarter" idx="16" hasCustomPrompt="1"/>
          </p:nvPr>
        </p:nvSpPr>
        <p:spPr>
          <a:xfrm>
            <a:off x="271254" y="1355072"/>
            <a:ext cx="4192091" cy="4295982"/>
          </a:xfrm>
          <a:prstGeom prst="rect">
            <a:avLst/>
          </a:prstGeom>
        </p:spPr>
        <p:txBody>
          <a:bodyPr vert="horz"/>
          <a:lstStyle>
            <a:lvl1pPr marL="223838" indent="-223838" algn="l">
              <a:lnSpc>
                <a:spcPct val="100000"/>
              </a:lnSpc>
              <a:spcBef>
                <a:spcPts val="700"/>
              </a:spcBef>
              <a:buClr>
                <a:schemeClr val="accent1"/>
              </a:buClr>
              <a:buFont typeface="Arial"/>
              <a:buChar char="•"/>
              <a:defRPr sz="2000" i="0">
                <a:solidFill>
                  <a:srgbClr val="55606C"/>
                </a:solidFill>
              </a:defRPr>
            </a:lvl1pPr>
            <a:lvl2pPr marL="687388" indent="-223838">
              <a:lnSpc>
                <a:spcPct val="100000"/>
              </a:lnSpc>
              <a:spcBef>
                <a:spcPts val="700"/>
              </a:spcBef>
              <a:buClr>
                <a:schemeClr val="accent1"/>
              </a:buClr>
              <a:buFont typeface="Lucida Grande"/>
              <a:buChar char="-"/>
              <a:defRPr sz="1800">
                <a:solidFill>
                  <a:srgbClr val="55606C"/>
                </a:solidFill>
              </a:defRPr>
            </a:lvl2pPr>
            <a:lvl3pPr marL="1143000" indent="-231775">
              <a:lnSpc>
                <a:spcPct val="100000"/>
              </a:lnSpc>
              <a:spcBef>
                <a:spcPts val="700"/>
              </a:spcBef>
              <a:buClr>
                <a:schemeClr val="accent1"/>
              </a:buClr>
              <a:defRPr sz="1600">
                <a:solidFill>
                  <a:srgbClr val="55606C"/>
                </a:solidFill>
              </a:defRPr>
            </a:lvl3pPr>
          </a:lstStyle>
          <a:p>
            <a:pPr lvl="0"/>
            <a:r>
              <a:rPr lang="en-US" dirty="0" smtClean="0"/>
              <a:t>First level bullet</a:t>
            </a:r>
          </a:p>
          <a:p>
            <a:pPr lvl="1"/>
            <a:r>
              <a:rPr lang="en-US" dirty="0" smtClean="0"/>
              <a:t>Second level bullet</a:t>
            </a:r>
          </a:p>
          <a:p>
            <a:pPr lvl="2"/>
            <a:r>
              <a:rPr lang="en-US" dirty="0" smtClean="0"/>
              <a:t>Third level bullet</a:t>
            </a:r>
          </a:p>
        </p:txBody>
      </p:sp>
    </p:spTree>
    <p:extLst>
      <p:ext uri="{BB962C8B-B14F-4D97-AF65-F5344CB8AC3E}">
        <p14:creationId xmlns:p14="http://schemas.microsoft.com/office/powerpoint/2010/main" val="233322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4800" y="304800"/>
            <a:ext cx="8458200" cy="381000"/>
          </a:xfrm>
          <a:prstGeom prst="rect">
            <a:avLst/>
          </a:prstGeom>
        </p:spPr>
        <p:txBody>
          <a:bodyPr lIns="0" tIns="0" bIns="0"/>
          <a:lstStyle>
            <a:lvl1pPr algn="l">
              <a:defRPr sz="3200">
                <a:solidFill>
                  <a:srgbClr val="2A83C3"/>
                </a:solidFill>
              </a:defRPr>
            </a:lvl1pPr>
          </a:lstStyle>
          <a:p>
            <a:r>
              <a:rPr lang="en-US" dirty="0" smtClean="0"/>
              <a:t>Slide Title Goes Here</a:t>
            </a:r>
            <a:endParaRPr lang="en-US" dirty="0"/>
          </a:p>
        </p:txBody>
      </p:sp>
      <p:sp>
        <p:nvSpPr>
          <p:cNvPr id="5" name="Text Placeholder 20"/>
          <p:cNvSpPr>
            <a:spLocks noGrp="1"/>
          </p:cNvSpPr>
          <p:nvPr>
            <p:ph type="body" sz="quarter" idx="13" hasCustomPrompt="1"/>
          </p:nvPr>
        </p:nvSpPr>
        <p:spPr>
          <a:xfrm>
            <a:off x="304800" y="758872"/>
            <a:ext cx="8458200" cy="261610"/>
          </a:xfrm>
          <a:prstGeom prst="rect">
            <a:avLst/>
          </a:prstGeom>
        </p:spPr>
        <p:txBody>
          <a:bodyPr wrap="square" lIns="0" bIns="0" anchor="b" anchorCtr="0">
            <a:spAutoFit/>
          </a:bodyPr>
          <a:lstStyle>
            <a:lvl1pPr algn="l">
              <a:defRPr sz="1400" b="0" i="0">
                <a:solidFill>
                  <a:srgbClr val="55606C"/>
                </a:solidFill>
              </a:defRPr>
            </a:lvl1pPr>
          </a:lstStyle>
          <a:p>
            <a:pPr lvl="0"/>
            <a:r>
              <a:rPr lang="en-US" dirty="0" smtClean="0"/>
              <a:t>with a summary message here</a:t>
            </a:r>
            <a:endParaRPr lang="en-US" dirty="0"/>
          </a:p>
        </p:txBody>
      </p:sp>
      <p:cxnSp>
        <p:nvCxnSpPr>
          <p:cNvPr id="6" name="Straight Connector 5"/>
          <p:cNvCxnSpPr/>
          <p:nvPr userDrawn="1"/>
        </p:nvCxnSpPr>
        <p:spPr>
          <a:xfrm>
            <a:off x="0" y="6065863"/>
            <a:ext cx="9144000" cy="0"/>
          </a:xfrm>
          <a:prstGeom prst="line">
            <a:avLst/>
          </a:prstGeom>
          <a:ln>
            <a:solidFill>
              <a:srgbClr val="CCFF66"/>
            </a:solidFill>
          </a:ln>
        </p:spPr>
        <p:style>
          <a:lnRef idx="2">
            <a:schemeClr val="accent1"/>
          </a:lnRef>
          <a:fillRef idx="0">
            <a:schemeClr val="accent1"/>
          </a:fillRef>
          <a:effectRef idx="1">
            <a:schemeClr val="accent1"/>
          </a:effectRef>
          <a:fontRef idx="minor">
            <a:schemeClr val="tx1"/>
          </a:fontRef>
        </p:style>
      </p:cxnSp>
      <p:sp>
        <p:nvSpPr>
          <p:cNvPr id="7"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333DDCB8-C3DC-B746-8BDC-7242597E91A7}" type="slidenum">
              <a:rPr lang="en-US" smtClean="0"/>
              <a:pPr/>
              <a:t>‹#›</a:t>
            </a:fld>
            <a:endParaRPr lang="en-US"/>
          </a:p>
        </p:txBody>
      </p:sp>
    </p:spTree>
    <p:extLst>
      <p:ext uri="{BB962C8B-B14F-4D97-AF65-F5344CB8AC3E}">
        <p14:creationId xmlns:p14="http://schemas.microsoft.com/office/powerpoint/2010/main" val="91351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 name="Straight Connector 5"/>
          <p:cNvCxnSpPr/>
          <p:nvPr userDrawn="1"/>
        </p:nvCxnSpPr>
        <p:spPr>
          <a:xfrm>
            <a:off x="0" y="6065863"/>
            <a:ext cx="9144000" cy="0"/>
          </a:xfrm>
          <a:prstGeom prst="line">
            <a:avLst/>
          </a:prstGeom>
          <a:ln>
            <a:solidFill>
              <a:srgbClr val="CCFF66"/>
            </a:solidFill>
          </a:ln>
        </p:spPr>
        <p:style>
          <a:lnRef idx="2">
            <a:schemeClr val="accent1"/>
          </a:lnRef>
          <a:fillRef idx="0">
            <a:schemeClr val="accent1"/>
          </a:fillRef>
          <a:effectRef idx="1">
            <a:schemeClr val="accent1"/>
          </a:effectRef>
          <a:fontRef idx="minor">
            <a:schemeClr val="tx1"/>
          </a:fontRef>
        </p:style>
      </p:cxnSp>
      <p:sp>
        <p:nvSpPr>
          <p:cNvPr id="7"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333DDCB8-C3DC-B746-8BDC-7242597E91A7}" type="slidenum">
              <a:rPr lang="en-US" smtClean="0"/>
              <a:pPr/>
              <a:t>‹#›</a:t>
            </a:fld>
            <a:endParaRPr lang="en-US"/>
          </a:p>
        </p:txBody>
      </p:sp>
    </p:spTree>
    <p:extLst>
      <p:ext uri="{BB962C8B-B14F-4D97-AF65-F5344CB8AC3E}">
        <p14:creationId xmlns:p14="http://schemas.microsoft.com/office/powerpoint/2010/main" val="274379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4800" y="304800"/>
            <a:ext cx="8458200" cy="381000"/>
          </a:xfrm>
          <a:prstGeom prst="rect">
            <a:avLst/>
          </a:prstGeom>
        </p:spPr>
        <p:txBody>
          <a:bodyPr lIns="0" tIns="0" bIns="0"/>
          <a:lstStyle>
            <a:lvl1pPr algn="l">
              <a:defRPr sz="3200">
                <a:solidFill>
                  <a:srgbClr val="2A83C3"/>
                </a:solidFill>
              </a:defRPr>
            </a:lvl1pPr>
          </a:lstStyle>
          <a:p>
            <a:r>
              <a:rPr lang="en-US" dirty="0" smtClean="0"/>
              <a:t>Slide Title Goes Here</a:t>
            </a:r>
            <a:endParaRPr lang="en-US" dirty="0"/>
          </a:p>
        </p:txBody>
      </p:sp>
      <p:sp>
        <p:nvSpPr>
          <p:cNvPr id="7" name="Text Placeholder 20"/>
          <p:cNvSpPr>
            <a:spLocks noGrp="1"/>
          </p:cNvSpPr>
          <p:nvPr>
            <p:ph type="body" sz="quarter" idx="13" hasCustomPrompt="1"/>
          </p:nvPr>
        </p:nvSpPr>
        <p:spPr>
          <a:xfrm>
            <a:off x="304800" y="758872"/>
            <a:ext cx="8458200" cy="261610"/>
          </a:xfrm>
          <a:prstGeom prst="rect">
            <a:avLst/>
          </a:prstGeom>
        </p:spPr>
        <p:txBody>
          <a:bodyPr wrap="square" lIns="0" bIns="0" anchor="b" anchorCtr="0">
            <a:spAutoFit/>
          </a:bodyPr>
          <a:lstStyle>
            <a:lvl1pPr algn="l">
              <a:defRPr sz="1400" b="0" i="0">
                <a:solidFill>
                  <a:srgbClr val="55606C"/>
                </a:solidFill>
              </a:defRPr>
            </a:lvl1pPr>
          </a:lstStyle>
          <a:p>
            <a:pPr lvl="0"/>
            <a:r>
              <a:rPr lang="en-US" dirty="0" smtClean="0"/>
              <a:t>with a summary message here</a:t>
            </a:r>
            <a:endParaRPr lang="en-US" dirty="0"/>
          </a:p>
        </p:txBody>
      </p:sp>
      <p:sp>
        <p:nvSpPr>
          <p:cNvPr id="3" name="Content Placeholder 2"/>
          <p:cNvSpPr>
            <a:spLocks noGrp="1"/>
          </p:cNvSpPr>
          <p:nvPr>
            <p:ph sz="quarter" idx="14"/>
          </p:nvPr>
        </p:nvSpPr>
        <p:spPr>
          <a:xfrm>
            <a:off x="1" y="1344706"/>
            <a:ext cx="9144000" cy="4317907"/>
          </a:xfrm>
          <a:prstGeom prst="rect">
            <a:avLst/>
          </a:prstGeom>
        </p:spPr>
        <p:txBody>
          <a:bodyPr vert="horz"/>
          <a:lstStyle/>
          <a:p>
            <a:pPr lvl="0"/>
            <a:endParaRPr lang="en-US" dirty="0"/>
          </a:p>
        </p:txBody>
      </p:sp>
      <p:cxnSp>
        <p:nvCxnSpPr>
          <p:cNvPr id="10" name="Straight Connector 9"/>
          <p:cNvCxnSpPr/>
          <p:nvPr userDrawn="1"/>
        </p:nvCxnSpPr>
        <p:spPr>
          <a:xfrm>
            <a:off x="0" y="6065863"/>
            <a:ext cx="9144000" cy="0"/>
          </a:xfrm>
          <a:prstGeom prst="line">
            <a:avLst/>
          </a:prstGeom>
          <a:ln>
            <a:solidFill>
              <a:srgbClr val="CCFF66"/>
            </a:solidFill>
          </a:ln>
        </p:spPr>
        <p:style>
          <a:lnRef idx="2">
            <a:schemeClr val="accent1"/>
          </a:lnRef>
          <a:fillRef idx="0">
            <a:schemeClr val="accent1"/>
          </a:fillRef>
          <a:effectRef idx="1">
            <a:schemeClr val="accent1"/>
          </a:effectRef>
          <a:fontRef idx="minor">
            <a:schemeClr val="tx1"/>
          </a:fontRef>
        </p:style>
      </p:cxnSp>
      <p:sp>
        <p:nvSpPr>
          <p:cNvPr id="6"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333DDCB8-C3DC-B746-8BDC-7242597E91A7}" type="slidenum">
              <a:rPr lang="en-US" smtClean="0"/>
              <a:pPr/>
              <a:t>‹#›</a:t>
            </a:fld>
            <a:endParaRPr lang="en-US"/>
          </a:p>
        </p:txBody>
      </p:sp>
    </p:spTree>
    <p:extLst>
      <p:ext uri="{BB962C8B-B14F-4D97-AF65-F5344CB8AC3E}">
        <p14:creationId xmlns:p14="http://schemas.microsoft.com/office/powerpoint/2010/main" val="366519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4800" y="304800"/>
            <a:ext cx="8458200" cy="381000"/>
          </a:xfrm>
          <a:prstGeom prst="rect">
            <a:avLst/>
          </a:prstGeom>
        </p:spPr>
        <p:txBody>
          <a:bodyPr lIns="0" tIns="0" bIns="0"/>
          <a:lstStyle>
            <a:lvl1pPr algn="l">
              <a:defRPr sz="3200">
                <a:solidFill>
                  <a:srgbClr val="2A83C3"/>
                </a:solidFill>
              </a:defRPr>
            </a:lvl1pPr>
          </a:lstStyle>
          <a:p>
            <a:r>
              <a:rPr lang="en-US" dirty="0" smtClean="0"/>
              <a:t>Slide Title Goes Here</a:t>
            </a:r>
            <a:endParaRPr lang="en-US" dirty="0"/>
          </a:p>
        </p:txBody>
      </p:sp>
      <p:sp>
        <p:nvSpPr>
          <p:cNvPr id="6" name="Picture Placeholder 2"/>
          <p:cNvSpPr>
            <a:spLocks noGrp="1"/>
          </p:cNvSpPr>
          <p:nvPr>
            <p:ph type="pic" idx="1"/>
          </p:nvPr>
        </p:nvSpPr>
        <p:spPr>
          <a:xfrm>
            <a:off x="0" y="1359648"/>
            <a:ext cx="9144000" cy="4288118"/>
          </a:xfrm>
          <a:prstGeom prst="rect">
            <a:avLst/>
          </a:prstGeom>
        </p:spPr>
        <p:txBody>
          <a:bodyPr anchor="ctr" anchorCtr="0"/>
          <a:lstStyle>
            <a:lvl1pPr marL="0" indent="0" algn="ctr">
              <a:buNone/>
              <a:defRPr sz="3200">
                <a:solidFill>
                  <a:srgbClr val="55606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7" name="Text Placeholder 20"/>
          <p:cNvSpPr>
            <a:spLocks noGrp="1"/>
          </p:cNvSpPr>
          <p:nvPr>
            <p:ph type="body" sz="quarter" idx="13" hasCustomPrompt="1"/>
          </p:nvPr>
        </p:nvSpPr>
        <p:spPr>
          <a:xfrm>
            <a:off x="304800" y="758872"/>
            <a:ext cx="8458200" cy="261610"/>
          </a:xfrm>
          <a:prstGeom prst="rect">
            <a:avLst/>
          </a:prstGeom>
        </p:spPr>
        <p:txBody>
          <a:bodyPr wrap="square" lIns="0" bIns="0" anchor="b" anchorCtr="0">
            <a:spAutoFit/>
          </a:bodyPr>
          <a:lstStyle>
            <a:lvl1pPr algn="l">
              <a:defRPr sz="1400" b="0" i="0">
                <a:solidFill>
                  <a:srgbClr val="55606C"/>
                </a:solidFill>
              </a:defRPr>
            </a:lvl1pPr>
          </a:lstStyle>
          <a:p>
            <a:pPr lvl="0"/>
            <a:r>
              <a:rPr lang="en-US" dirty="0" smtClean="0"/>
              <a:t>with a summary message here</a:t>
            </a:r>
            <a:endParaRPr lang="en-US" dirty="0"/>
          </a:p>
        </p:txBody>
      </p:sp>
      <p:cxnSp>
        <p:nvCxnSpPr>
          <p:cNvPr id="9" name="Straight Connector 8"/>
          <p:cNvCxnSpPr/>
          <p:nvPr userDrawn="1"/>
        </p:nvCxnSpPr>
        <p:spPr>
          <a:xfrm>
            <a:off x="0" y="6065863"/>
            <a:ext cx="9144000" cy="0"/>
          </a:xfrm>
          <a:prstGeom prst="line">
            <a:avLst/>
          </a:prstGeom>
          <a:ln>
            <a:solidFill>
              <a:srgbClr val="CCFF66"/>
            </a:solidFill>
          </a:ln>
        </p:spPr>
        <p:style>
          <a:lnRef idx="2">
            <a:schemeClr val="accent1"/>
          </a:lnRef>
          <a:fillRef idx="0">
            <a:schemeClr val="accent1"/>
          </a:fillRef>
          <a:effectRef idx="1">
            <a:schemeClr val="accent1"/>
          </a:effectRef>
          <a:fontRef idx="minor">
            <a:schemeClr val="tx1"/>
          </a:fontRef>
        </p:style>
      </p:cxnSp>
      <p:sp>
        <p:nvSpPr>
          <p:cNvPr id="8"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333DDCB8-C3DC-B746-8BDC-7242597E91A7}" type="slidenum">
              <a:rPr lang="en-US" smtClean="0"/>
              <a:pPr/>
              <a:t>‹#›</a:t>
            </a:fld>
            <a:endParaRPr lang="en-US"/>
          </a:p>
        </p:txBody>
      </p:sp>
    </p:spTree>
    <p:extLst>
      <p:ext uri="{BB962C8B-B14F-4D97-AF65-F5344CB8AC3E}">
        <p14:creationId xmlns:p14="http://schemas.microsoft.com/office/powerpoint/2010/main" val="229945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771592"/>
      </p:ext>
    </p:extLst>
  </p:cSld>
  <p:clrMap bg1="lt1" tx1="dk1" bg2="lt2" tx2="dk2" accent1="accent1" accent2="accent2" accent3="accent3" accent4="accent4" accent5="accent5" accent6="accent6" hlink="hlink" folHlink="folHlink"/>
  <p:sldLayoutIdLst>
    <p:sldLayoutId id="2147483729" r:id="rId1"/>
    <p:sldLayoutId id="2147483653" r:id="rId2"/>
    <p:sldLayoutId id="2147483721" r:id="rId3"/>
    <p:sldLayoutId id="2147483727" r:id="rId4"/>
    <p:sldLayoutId id="2147483724" r:id="rId5"/>
    <p:sldLayoutId id="2147483655" r:id="rId6"/>
    <p:sldLayoutId id="2147483753" r:id="rId7"/>
    <p:sldLayoutId id="2147483662" r:id="rId8"/>
    <p:sldLayoutId id="2147483661" r:id="rId9"/>
    <p:sldLayoutId id="2147483660" r:id="rId10"/>
    <p:sldLayoutId id="2147483726" r:id="rId11"/>
    <p:sldLayoutId id="2147483654" r:id="rId12"/>
    <p:sldLayoutId id="2147483750" r:id="rId13"/>
    <p:sldLayoutId id="2147483751" r:id="rId14"/>
    <p:sldLayoutId id="2147483752" r:id="rId15"/>
    <p:sldLayoutId id="2147483754" r:id="rId16"/>
    <p:sldLayoutId id="2147483651" r:id="rId17"/>
    <p:sldLayoutId id="2147483723" r:id="rId18"/>
    <p:sldLayoutId id="2147483755" r:id="rId19"/>
    <p:sldLayoutId id="2147483756" r:id="rId2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r" defTabSz="914400" rtl="0" eaLnBrk="1" latinLnBrk="0" hangingPunct="1">
        <a:spcBef>
          <a:spcPct val="0"/>
        </a:spcBef>
        <a:buNone/>
        <a:defRPr sz="5000" kern="1200" cap="all" baseline="0">
          <a:solidFill>
            <a:srgbClr val="55606C"/>
          </a:solidFill>
          <a:latin typeface="+mj-lt"/>
          <a:ea typeface="+mj-ea"/>
          <a:cs typeface="+mj-cs"/>
        </a:defRPr>
      </a:lvl1pPr>
    </p:titleStyle>
    <p:bodyStyle>
      <a:lvl1pPr marL="0" indent="0" algn="r" defTabSz="914400" rtl="0" eaLnBrk="1" latinLnBrk="0" hangingPunct="1">
        <a:spcBef>
          <a:spcPct val="20000"/>
        </a:spcBef>
        <a:buFontTx/>
        <a:buNone/>
        <a:defRPr sz="2200" b="0" i="1" kern="1200" baseline="0">
          <a:solidFill>
            <a:schemeClr val="bg1"/>
          </a:solidFill>
          <a:latin typeface="+Sub Title Screen"/>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25.xml"/><Relationship Id="rId7" Type="http://schemas.openxmlformats.org/officeDocument/2006/relationships/slide" Target="slide16.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slide" Target="slide15.xml"/><Relationship Id="rId11" Type="http://schemas.openxmlformats.org/officeDocument/2006/relationships/slide" Target="slide24.xml"/><Relationship Id="rId5" Type="http://schemas.openxmlformats.org/officeDocument/2006/relationships/slide" Target="slide14.xml"/><Relationship Id="rId10" Type="http://schemas.openxmlformats.org/officeDocument/2006/relationships/slide" Target="slide22.xml"/><Relationship Id="rId4" Type="http://schemas.openxmlformats.org/officeDocument/2006/relationships/image" Target="../media/image16.png"/><Relationship Id="rId9" Type="http://schemas.openxmlformats.org/officeDocument/2006/relationships/slide" Target="slide1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8.jpg"/><Relationship Id="rId4" Type="http://schemas.openxmlformats.org/officeDocument/2006/relationships/slide" Target="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8.jpg"/><Relationship Id="rId4" Type="http://schemas.openxmlformats.org/officeDocument/2006/relationships/slide" Target="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8.jpg"/><Relationship Id="rId4" Type="http://schemas.openxmlformats.org/officeDocument/2006/relationships/slide" Target="slide13.xml"/></Relationships>
</file>

<file path=ppt/slides/_rels/slide18.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17.png"/><Relationship Id="rId7" Type="http://schemas.openxmlformats.org/officeDocument/2006/relationships/slide" Target="slide20.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image" Target="../media/image18.jpg"/><Relationship Id="rId4" Type="http://schemas.openxmlformats.org/officeDocument/2006/relationships/slide" Target="slide13.xml"/><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17.png"/><Relationship Id="rId7" Type="http://schemas.openxmlformats.org/officeDocument/2006/relationships/slide" Target="slide20.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8.jpg"/><Relationship Id="rId4" Type="http://schemas.openxmlformats.org/officeDocument/2006/relationships/slide" Target="slide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7.png"/><Relationship Id="rId7" Type="http://schemas.openxmlformats.org/officeDocument/2006/relationships/slide" Target="slide2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image" Target="../media/image18.jpg"/><Relationship Id="rId4" Type="http://schemas.openxmlformats.org/officeDocument/2006/relationships/slide" Target="slide13.xml"/></Relationships>
</file>

<file path=ppt/slides/_rels/slide21.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7.png"/><Relationship Id="rId7" Type="http://schemas.openxmlformats.org/officeDocument/2006/relationships/slide" Target="slide19.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image" Target="../media/image18.jpg"/><Relationship Id="rId4" Type="http://schemas.openxmlformats.org/officeDocument/2006/relationships/slide" Target="slide13.xml"/><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17.png"/><Relationship Id="rId7" Type="http://schemas.openxmlformats.org/officeDocument/2006/relationships/slide" Target="slide18.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8.jpg"/><Relationship Id="rId4" Type="http://schemas.openxmlformats.org/officeDocument/2006/relationships/slide" Target="slide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8.jpg"/><Relationship Id="rId4" Type="http://schemas.openxmlformats.org/officeDocument/2006/relationships/slide" Target="slide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8.jpg"/><Relationship Id="rId4" Type="http://schemas.openxmlformats.org/officeDocument/2006/relationships/slide" Target="slide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jpeg"/><Relationship Id="rId18" Type="http://schemas.openxmlformats.org/officeDocument/2006/relationships/image" Target="../media/image45.jpeg"/><Relationship Id="rId26" Type="http://schemas.openxmlformats.org/officeDocument/2006/relationships/image" Target="../media/image52.jpeg"/><Relationship Id="rId3" Type="http://schemas.openxmlformats.org/officeDocument/2006/relationships/image" Target="../media/image30.png"/><Relationship Id="rId21" Type="http://schemas.openxmlformats.org/officeDocument/2006/relationships/image" Target="../media/image48.gif"/><Relationship Id="rId7" Type="http://schemas.openxmlformats.org/officeDocument/2006/relationships/image" Target="../media/image34.jpeg"/><Relationship Id="rId12" Type="http://schemas.openxmlformats.org/officeDocument/2006/relationships/image" Target="../media/image39.gif"/><Relationship Id="rId17" Type="http://schemas.openxmlformats.org/officeDocument/2006/relationships/image" Target="../media/image44.png"/><Relationship Id="rId25" Type="http://schemas.openxmlformats.org/officeDocument/2006/relationships/image" Target="../media/image51.png"/><Relationship Id="rId2" Type="http://schemas.openxmlformats.org/officeDocument/2006/relationships/notesSlide" Target="../notesSlides/notesSlide20.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image" Target="../media/image33.jpeg"/><Relationship Id="rId11" Type="http://schemas.openxmlformats.org/officeDocument/2006/relationships/image" Target="../media/image38.png"/><Relationship Id="rId24" Type="http://schemas.openxmlformats.org/officeDocument/2006/relationships/image" Target="../media/image50.pn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49.jpeg"/><Relationship Id="rId28" Type="http://schemas.openxmlformats.org/officeDocument/2006/relationships/image" Target="../media/image54.jpeg"/><Relationship Id="rId10" Type="http://schemas.openxmlformats.org/officeDocument/2006/relationships/image" Target="../media/image37.png"/><Relationship Id="rId19" Type="http://schemas.openxmlformats.org/officeDocument/2006/relationships/image" Target="../media/image46.jpe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hyperlink" Target="https://www.cedarcrestone.com/index.php" TargetMode="External"/><Relationship Id="rId27"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0.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15.xml"/><Relationship Id="rId4" Type="http://schemas.openxmlformats.org/officeDocument/2006/relationships/image" Target="../media/image63.gif"/></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0" y="3215341"/>
            <a:ext cx="6172200" cy="1447800"/>
          </a:xfrm>
        </p:spPr>
        <p:txBody>
          <a:bodyPr>
            <a:normAutofit/>
          </a:bodyPr>
          <a:lstStyle/>
          <a:p>
            <a:r>
              <a:rPr lang="en-US" dirty="0" smtClean="0"/>
              <a:t>sciquest business automation solutions</a:t>
            </a:r>
            <a:endParaRPr lang="en-US" dirty="0"/>
          </a:p>
        </p:txBody>
      </p:sp>
      <p:sp>
        <p:nvSpPr>
          <p:cNvPr id="3" name="Text Placeholder 2"/>
          <p:cNvSpPr>
            <a:spLocks noGrp="1"/>
          </p:cNvSpPr>
          <p:nvPr>
            <p:ph type="body" sz="quarter" idx="13"/>
          </p:nvPr>
        </p:nvSpPr>
        <p:spPr/>
        <p:txBody>
          <a:bodyPr/>
          <a:lstStyle/>
          <a:p>
            <a:r>
              <a:rPr lang="en-US" dirty="0" smtClean="0"/>
              <a:t>Turn Spending into Savings</a:t>
            </a:r>
            <a:endParaRPr lang="en-US" dirty="0"/>
          </a:p>
        </p:txBody>
      </p:sp>
      <p:sp>
        <p:nvSpPr>
          <p:cNvPr id="14" name="Text Placeholder 13"/>
          <p:cNvSpPr>
            <a:spLocks noGrp="1"/>
          </p:cNvSpPr>
          <p:nvPr>
            <p:ph type="body" sz="quarter" idx="15"/>
          </p:nvPr>
        </p:nvSpPr>
        <p:spPr/>
        <p:txBody>
          <a:bodyPr/>
          <a:lstStyle/>
          <a:p>
            <a:r>
              <a:rPr lang="en-US" dirty="0" smtClean="0"/>
              <a:t>Andy Waligowski</a:t>
            </a:r>
            <a:endParaRPr lang="en-US" dirty="0"/>
          </a:p>
        </p:txBody>
      </p:sp>
      <p:sp>
        <p:nvSpPr>
          <p:cNvPr id="15" name="Text Placeholder 14"/>
          <p:cNvSpPr>
            <a:spLocks noGrp="1"/>
          </p:cNvSpPr>
          <p:nvPr>
            <p:ph type="body" sz="quarter" idx="16"/>
          </p:nvPr>
        </p:nvSpPr>
        <p:spPr/>
        <p:txBody>
          <a:bodyPr/>
          <a:lstStyle/>
          <a:p>
            <a:r>
              <a:rPr lang="en-US" dirty="0" smtClean="0"/>
              <a:t>Account Executive</a:t>
            </a:r>
            <a:endParaRPr lang="en-US" dirty="0"/>
          </a:p>
        </p:txBody>
      </p:sp>
    </p:spTree>
    <p:extLst>
      <p:ext uri="{BB962C8B-B14F-4D97-AF65-F5344CB8AC3E}">
        <p14:creationId xmlns:p14="http://schemas.microsoft.com/office/powerpoint/2010/main" val="362567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cloud-based business </a:t>
            </a:r>
            <a:r>
              <a:rPr lang="en-US" dirty="0" smtClean="0"/>
              <a:t>automation</a:t>
            </a:r>
            <a:endParaRPr lang="en-US" dirty="0"/>
          </a:p>
        </p:txBody>
      </p:sp>
      <p:sp>
        <p:nvSpPr>
          <p:cNvPr id="4" name="Text Placeholder 3"/>
          <p:cNvSpPr>
            <a:spLocks noGrp="1"/>
          </p:cNvSpPr>
          <p:nvPr>
            <p:ph type="body" sz="quarter" idx="13"/>
          </p:nvPr>
        </p:nvSpPr>
        <p:spPr>
          <a:xfrm>
            <a:off x="304800" y="543428"/>
            <a:ext cx="8683538" cy="477054"/>
          </a:xfrm>
        </p:spPr>
        <p:txBody>
          <a:bodyPr/>
          <a:lstStyle/>
          <a:p>
            <a:r>
              <a:rPr lang="en-US" dirty="0" smtClean="0"/>
              <a:t>Visibility </a:t>
            </a:r>
            <a:r>
              <a:rPr lang="en-US" dirty="0"/>
              <a:t>and compliance organization-wide </a:t>
            </a:r>
            <a:r>
              <a:rPr lang="en-US" dirty="0" smtClean="0"/>
              <a:t>help you gain control and efficiencies to manage &amp; reduce spend</a:t>
            </a:r>
            <a:endParaRPr lang="en-US" dirty="0"/>
          </a:p>
        </p:txBody>
      </p:sp>
      <p:sp>
        <p:nvSpPr>
          <p:cNvPr id="9" name="Text Placeholder 8"/>
          <p:cNvSpPr>
            <a:spLocks noGrp="1"/>
          </p:cNvSpPr>
          <p:nvPr>
            <p:ph type="body" sz="quarter" idx="19"/>
          </p:nvPr>
        </p:nvSpPr>
        <p:spPr/>
        <p:txBody>
          <a:bodyPr/>
          <a:lstStyle/>
          <a:p>
            <a:r>
              <a:rPr lang="en-US" dirty="0"/>
              <a:t>SciQuest provides cloud-based solutions that are </a:t>
            </a:r>
            <a:r>
              <a:rPr lang="en-US" b="1" dirty="0"/>
              <a:t>easier to </a:t>
            </a:r>
            <a:r>
              <a:rPr lang="en-US" b="1" dirty="0" smtClean="0"/>
              <a:t>implement </a:t>
            </a:r>
            <a:r>
              <a:rPr lang="en-US" dirty="0"/>
              <a:t>and </a:t>
            </a:r>
            <a:r>
              <a:rPr lang="en-US" dirty="0" smtClean="0"/>
              <a:t>feature high</a:t>
            </a:r>
            <a:r>
              <a:rPr lang="en-US" dirty="0"/>
              <a:t>-touch </a:t>
            </a:r>
            <a:r>
              <a:rPr lang="en-US" dirty="0" smtClean="0"/>
              <a:t>support for </a:t>
            </a:r>
            <a:r>
              <a:rPr lang="en-US" b="1" dirty="0"/>
              <a:t>seamless integration</a:t>
            </a:r>
          </a:p>
          <a:p>
            <a:endParaRPr lang="en-US" b="1" dirty="0"/>
          </a:p>
        </p:txBody>
      </p:sp>
      <p:sp>
        <p:nvSpPr>
          <p:cNvPr id="10" name="Text Placeholder 9"/>
          <p:cNvSpPr>
            <a:spLocks noGrp="1"/>
          </p:cNvSpPr>
          <p:nvPr>
            <p:ph type="body" sz="quarter" idx="20"/>
          </p:nvPr>
        </p:nvSpPr>
        <p:spPr/>
        <p:txBody>
          <a:bodyPr/>
          <a:lstStyle/>
          <a:p>
            <a:r>
              <a:rPr lang="en-US" dirty="0"/>
              <a:t>SciQuest helps </a:t>
            </a:r>
            <a:r>
              <a:rPr lang="en-US" b="1" dirty="0"/>
              <a:t>streamline </a:t>
            </a:r>
            <a:br>
              <a:rPr lang="en-US" b="1" dirty="0"/>
            </a:br>
            <a:r>
              <a:rPr lang="en-US" b="1" dirty="0"/>
              <a:t>and automate</a:t>
            </a:r>
            <a:r>
              <a:rPr lang="en-US" dirty="0"/>
              <a:t> business processes </a:t>
            </a:r>
            <a:r>
              <a:rPr lang="en-US" dirty="0" smtClean="0"/>
              <a:t>and </a:t>
            </a:r>
            <a:r>
              <a:rPr lang="en-US" dirty="0"/>
              <a:t>supplier management so that </a:t>
            </a:r>
            <a:r>
              <a:rPr lang="en-US" dirty="0" smtClean="0"/>
              <a:t>you </a:t>
            </a:r>
            <a:r>
              <a:rPr lang="en-US" dirty="0"/>
              <a:t>can focus on strategy</a:t>
            </a:r>
          </a:p>
          <a:p>
            <a:endParaRPr lang="en-US" dirty="0"/>
          </a:p>
        </p:txBody>
      </p:sp>
      <p:sp>
        <p:nvSpPr>
          <p:cNvPr id="12" name="Text Placeholder 11"/>
          <p:cNvSpPr>
            <a:spLocks noGrp="1"/>
          </p:cNvSpPr>
          <p:nvPr>
            <p:ph type="body" sz="quarter" idx="22"/>
          </p:nvPr>
        </p:nvSpPr>
        <p:spPr/>
        <p:txBody>
          <a:bodyPr/>
          <a:lstStyle/>
          <a:p>
            <a:r>
              <a:rPr lang="en-US" dirty="0"/>
              <a:t>SciQuest enables </a:t>
            </a:r>
            <a:r>
              <a:rPr lang="en-US" b="1" dirty="0"/>
              <a:t>organization-wide analysis and reporting </a:t>
            </a:r>
            <a:r>
              <a:rPr lang="en-US" dirty="0"/>
              <a:t>that is </a:t>
            </a:r>
            <a:br>
              <a:rPr lang="en-US" dirty="0"/>
            </a:br>
            <a:r>
              <a:rPr lang="en-US" dirty="0"/>
              <a:t>proven to deliver measurable, sustainable results</a:t>
            </a:r>
          </a:p>
          <a:p>
            <a:endParaRPr lang="en-US" dirty="0"/>
          </a:p>
          <a:p>
            <a:endParaRPr lang="en-US" dirty="0"/>
          </a:p>
        </p:txBody>
      </p:sp>
      <p:pic>
        <p:nvPicPr>
          <p:cNvPr id="18" name="Picture Placeholder 17" descr="BullseyeOrange000005008912.jpg"/>
          <p:cNvPicPr>
            <a:picLocks noGrp="1" noChangeAspect="1"/>
          </p:cNvPicPr>
          <p:nvPr>
            <p:ph type="pic" sz="quarter" idx="18"/>
          </p:nvPr>
        </p:nvPicPr>
        <p:blipFill>
          <a:blip r:embed="rId3" cstate="screen">
            <a:extLst>
              <a:ext uri="{28A0092B-C50C-407E-A947-70E740481C1C}">
                <a14:useLocalDpi xmlns:a14="http://schemas.microsoft.com/office/drawing/2010/main"/>
              </a:ext>
            </a:extLst>
          </a:blip>
          <a:srcRect/>
          <a:stretch>
            <a:fillRect/>
          </a:stretch>
        </p:blipFill>
        <p:spPr/>
      </p:pic>
      <p:pic>
        <p:nvPicPr>
          <p:cNvPr id="19" name="Picture Placeholder 18" descr="Gears19321422.jpg"/>
          <p:cNvPicPr>
            <a:picLocks noGrp="1" noChangeAspect="1"/>
          </p:cNvPicPr>
          <p:nvPr>
            <p:ph type="pic" sz="quarter" idx="17"/>
          </p:nvPr>
        </p:nvPicPr>
        <p:blipFill>
          <a:blip r:embed="rId4" cstate="screen">
            <a:extLst>
              <a:ext uri="{28A0092B-C50C-407E-A947-70E740481C1C}">
                <a14:useLocalDpi xmlns:a14="http://schemas.microsoft.com/office/drawing/2010/main"/>
              </a:ext>
            </a:extLst>
          </a:blip>
          <a:srcRect/>
          <a:stretch>
            <a:fillRect/>
          </a:stretch>
        </p:blipFill>
        <p:spPr/>
      </p:pic>
      <p:pic>
        <p:nvPicPr>
          <p:cNvPr id="22" name="Picture Placeholder 21" descr="DollarArrow000001543034.jpg"/>
          <p:cNvPicPr>
            <a:picLocks noGrp="1" noChangeAspect="1"/>
          </p:cNvPicPr>
          <p:nvPr>
            <p:ph type="pic" sz="quarter" idx="21"/>
          </p:nvPr>
        </p:nvPicPr>
        <p:blipFill>
          <a:blip r:embed="rId5" cstate="screen">
            <a:extLst>
              <a:ext uri="{28A0092B-C50C-407E-A947-70E740481C1C}">
                <a14:useLocalDpi xmlns:a14="http://schemas.microsoft.com/office/drawing/2010/main"/>
              </a:ext>
            </a:extLst>
          </a:blip>
          <a:srcRect/>
          <a:stretch>
            <a:fillRect/>
          </a:stretch>
        </p:blipFill>
        <p:spPr/>
      </p:pic>
      <p:sp>
        <p:nvSpPr>
          <p:cNvPr id="5" name="Slide Number Placeholder 4"/>
          <p:cNvSpPr>
            <a:spLocks noGrp="1"/>
          </p:cNvSpPr>
          <p:nvPr>
            <p:ph type="sldNum" sz="quarter" idx="4"/>
          </p:nvPr>
        </p:nvSpPr>
        <p:spPr/>
        <p:txBody>
          <a:bodyPr/>
          <a:lstStyle/>
          <a:p>
            <a:fld id="{333DDCB8-C3DC-B746-8BDC-7242597E91A7}" type="slidenum">
              <a:rPr lang="en-US" smtClean="0"/>
              <a:pPr/>
              <a:t>10</a:t>
            </a:fld>
            <a:endParaRPr lang="en-US"/>
          </a:p>
        </p:txBody>
      </p:sp>
    </p:spTree>
    <p:extLst>
      <p:ext uri="{BB962C8B-B14F-4D97-AF65-F5344CB8AC3E}">
        <p14:creationId xmlns:p14="http://schemas.microsoft.com/office/powerpoint/2010/main" val="294454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cloud-based business </a:t>
            </a:r>
            <a:r>
              <a:rPr lang="en-US" dirty="0" smtClean="0"/>
              <a:t>automation</a:t>
            </a:r>
            <a:endParaRPr lang="en-US" dirty="0"/>
          </a:p>
        </p:txBody>
      </p:sp>
      <p:sp>
        <p:nvSpPr>
          <p:cNvPr id="4" name="Text Placeholder 3"/>
          <p:cNvSpPr>
            <a:spLocks noGrp="1"/>
          </p:cNvSpPr>
          <p:nvPr>
            <p:ph type="body" sz="quarter" idx="13"/>
          </p:nvPr>
        </p:nvSpPr>
        <p:spPr>
          <a:xfrm>
            <a:off x="304800" y="543428"/>
            <a:ext cx="8671208" cy="477054"/>
          </a:xfrm>
        </p:spPr>
        <p:txBody>
          <a:bodyPr/>
          <a:lstStyle/>
          <a:p>
            <a:r>
              <a:rPr lang="en-US" dirty="0"/>
              <a:t>Visibility and compliance organization-wide help you gain control and efficiencies to </a:t>
            </a:r>
            <a:r>
              <a:rPr lang="en-US" dirty="0" smtClean="0"/>
              <a:t>manage &amp; reduce </a:t>
            </a:r>
            <a:r>
              <a:rPr lang="en-US" dirty="0"/>
              <a:t>spend</a:t>
            </a:r>
          </a:p>
        </p:txBody>
      </p:sp>
      <p:pic>
        <p:nvPicPr>
          <p:cNvPr id="18" name="Picture Placeholder 17" descr="BullseyeOrange000005008912.jpg"/>
          <p:cNvPicPr>
            <a:picLocks noGrp="1" noChangeAspect="1"/>
          </p:cNvPicPr>
          <p:nvPr>
            <p:ph type="pic" sz="quarter" idx="18"/>
          </p:nvPr>
        </p:nvPicPr>
        <p:blipFill>
          <a:blip r:embed="rId3" cstate="screen">
            <a:extLst>
              <a:ext uri="{28A0092B-C50C-407E-A947-70E740481C1C}">
                <a14:useLocalDpi xmlns:a14="http://schemas.microsoft.com/office/drawing/2010/main"/>
              </a:ext>
            </a:extLst>
          </a:blip>
          <a:srcRect/>
          <a:stretch>
            <a:fillRect/>
          </a:stretch>
        </p:blipFill>
        <p:spPr/>
      </p:pic>
      <p:pic>
        <p:nvPicPr>
          <p:cNvPr id="19" name="Picture Placeholder 18" descr="Gears19321422.jpg"/>
          <p:cNvPicPr>
            <a:picLocks noGrp="1" noChangeAspect="1"/>
          </p:cNvPicPr>
          <p:nvPr>
            <p:ph type="pic" sz="quarter" idx="17"/>
          </p:nvPr>
        </p:nvPicPr>
        <p:blipFill>
          <a:blip r:embed="rId4" cstate="screen">
            <a:extLst>
              <a:ext uri="{28A0092B-C50C-407E-A947-70E740481C1C}">
                <a14:useLocalDpi xmlns:a14="http://schemas.microsoft.com/office/drawing/2010/main"/>
              </a:ext>
            </a:extLst>
          </a:blip>
          <a:srcRect/>
          <a:stretch>
            <a:fillRect/>
          </a:stretch>
        </p:blipFill>
        <p:spPr/>
      </p:pic>
      <p:pic>
        <p:nvPicPr>
          <p:cNvPr id="22" name="Picture Placeholder 21" descr="DollarArrow000001543034.jpg"/>
          <p:cNvPicPr>
            <a:picLocks noGrp="1" noChangeAspect="1"/>
          </p:cNvPicPr>
          <p:nvPr>
            <p:ph type="pic" sz="quarter" idx="21"/>
          </p:nvPr>
        </p:nvPicPr>
        <p:blipFill>
          <a:blip r:embed="rId5" cstate="screen">
            <a:extLst>
              <a:ext uri="{28A0092B-C50C-407E-A947-70E740481C1C}">
                <a14:useLocalDpi xmlns:a14="http://schemas.microsoft.com/office/drawing/2010/main"/>
              </a:ext>
            </a:extLst>
          </a:blip>
          <a:srcRect/>
          <a:stretch>
            <a:fillRect/>
          </a:stretch>
        </p:blipFill>
        <p:spPr/>
      </p:pic>
      <p:sp>
        <p:nvSpPr>
          <p:cNvPr id="11" name="Text Placeholder 8"/>
          <p:cNvSpPr txBox="1">
            <a:spLocks/>
          </p:cNvSpPr>
          <p:nvPr/>
        </p:nvSpPr>
        <p:spPr>
          <a:xfrm>
            <a:off x="1676399" y="2760132"/>
            <a:ext cx="1402644" cy="677336"/>
          </a:xfrm>
          <a:prstGeom prst="rect">
            <a:avLst/>
          </a:prstGeom>
        </p:spPr>
        <p:txBody>
          <a:bodyPr vert="horz"/>
          <a:lstStyle>
            <a:lvl1pPr marL="0" indent="0" algn="ctr" defTabSz="914400" rtl="0" eaLnBrk="1" latinLnBrk="0" hangingPunct="1">
              <a:lnSpc>
                <a:spcPct val="100000"/>
              </a:lnSpc>
              <a:spcBef>
                <a:spcPct val="20000"/>
              </a:spcBef>
              <a:buFontTx/>
              <a:buNone/>
              <a:defRPr sz="1600" b="0" i="0" kern="1200" baseline="0">
                <a:solidFill>
                  <a:srgbClr val="55606C"/>
                </a:solidFill>
                <a:latin typeface="+Sub Title Screen"/>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chemeClr val="bg1"/>
                </a:solidFill>
              </a:rPr>
              <a:t>i</a:t>
            </a:r>
            <a:r>
              <a:rPr lang="en-US" b="1" dirty="0" smtClean="0">
                <a:solidFill>
                  <a:schemeClr val="bg1"/>
                </a:solidFill>
              </a:rPr>
              <a:t>mplement </a:t>
            </a:r>
            <a:br>
              <a:rPr lang="en-US" b="1" dirty="0" smtClean="0">
                <a:solidFill>
                  <a:schemeClr val="bg1"/>
                </a:solidFill>
              </a:rPr>
            </a:br>
            <a:r>
              <a:rPr lang="en-US" b="1" dirty="0" smtClean="0">
                <a:solidFill>
                  <a:schemeClr val="bg1"/>
                </a:solidFill>
              </a:rPr>
              <a:t>&amp; integrate</a:t>
            </a:r>
            <a:endParaRPr lang="en-US" b="1" dirty="0">
              <a:solidFill>
                <a:schemeClr val="bg1"/>
              </a:solidFill>
            </a:endParaRPr>
          </a:p>
        </p:txBody>
      </p:sp>
      <p:sp>
        <p:nvSpPr>
          <p:cNvPr id="13" name="Text Placeholder 8"/>
          <p:cNvSpPr txBox="1">
            <a:spLocks/>
          </p:cNvSpPr>
          <p:nvPr/>
        </p:nvSpPr>
        <p:spPr>
          <a:xfrm>
            <a:off x="4809066" y="1777999"/>
            <a:ext cx="1233309" cy="677336"/>
          </a:xfrm>
          <a:prstGeom prst="rect">
            <a:avLst/>
          </a:prstGeom>
        </p:spPr>
        <p:txBody>
          <a:bodyPr vert="horz"/>
          <a:lstStyle>
            <a:lvl1pPr marL="0" indent="0" algn="ctr" defTabSz="914400" rtl="0" eaLnBrk="1" latinLnBrk="0" hangingPunct="1">
              <a:lnSpc>
                <a:spcPct val="100000"/>
              </a:lnSpc>
              <a:spcBef>
                <a:spcPct val="20000"/>
              </a:spcBef>
              <a:buFontTx/>
              <a:buNone/>
              <a:defRPr sz="1600" b="0" i="0" kern="1200" baseline="0">
                <a:solidFill>
                  <a:srgbClr val="55606C"/>
                </a:solidFill>
                <a:latin typeface="+Sub Title Screen"/>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solidFill>
                  <a:schemeClr val="bg1"/>
                </a:solidFill>
              </a:rPr>
              <a:t>analyze &amp; report</a:t>
            </a:r>
            <a:endParaRPr lang="en-US" b="1" dirty="0">
              <a:solidFill>
                <a:schemeClr val="bg1"/>
              </a:solidFill>
            </a:endParaRPr>
          </a:p>
        </p:txBody>
      </p:sp>
      <p:sp>
        <p:nvSpPr>
          <p:cNvPr id="14" name="Text Placeholder 8"/>
          <p:cNvSpPr txBox="1">
            <a:spLocks/>
          </p:cNvSpPr>
          <p:nvPr/>
        </p:nvSpPr>
        <p:spPr>
          <a:xfrm>
            <a:off x="6197600" y="2777065"/>
            <a:ext cx="1402644" cy="677336"/>
          </a:xfrm>
          <a:prstGeom prst="rect">
            <a:avLst/>
          </a:prstGeom>
        </p:spPr>
        <p:txBody>
          <a:bodyPr vert="horz"/>
          <a:lstStyle>
            <a:lvl1pPr marL="0" indent="0" algn="ctr" defTabSz="914400" rtl="0" eaLnBrk="1" latinLnBrk="0" hangingPunct="1">
              <a:lnSpc>
                <a:spcPct val="100000"/>
              </a:lnSpc>
              <a:spcBef>
                <a:spcPct val="20000"/>
              </a:spcBef>
              <a:buFontTx/>
              <a:buNone/>
              <a:defRPr sz="1600" b="0" i="0" kern="1200" baseline="0">
                <a:solidFill>
                  <a:srgbClr val="55606C"/>
                </a:solidFill>
                <a:latin typeface="+Sub Title Screen"/>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chemeClr val="bg1"/>
                </a:solidFill>
              </a:rPr>
              <a:t>s</a:t>
            </a:r>
            <a:r>
              <a:rPr lang="en-US" b="1" dirty="0" smtClean="0">
                <a:solidFill>
                  <a:schemeClr val="bg1"/>
                </a:solidFill>
              </a:rPr>
              <a:t>treamline &amp; automate</a:t>
            </a:r>
            <a:endParaRPr lang="en-US" b="1" dirty="0">
              <a:solidFill>
                <a:schemeClr val="bg1"/>
              </a:solidFill>
            </a:endParaRPr>
          </a:p>
        </p:txBody>
      </p:sp>
      <p:sp>
        <p:nvSpPr>
          <p:cNvPr id="17" name="Text Placeholder 8"/>
          <p:cNvSpPr>
            <a:spLocks noGrp="1"/>
          </p:cNvSpPr>
          <p:nvPr>
            <p:ph type="body" sz="quarter" idx="19"/>
          </p:nvPr>
        </p:nvSpPr>
        <p:spPr>
          <a:xfrm>
            <a:off x="18877" y="3642256"/>
            <a:ext cx="2958567" cy="1607077"/>
          </a:xfrm>
        </p:spPr>
        <p:txBody>
          <a:bodyPr>
            <a:normAutofit/>
          </a:bodyPr>
          <a:lstStyle/>
          <a:p>
            <a:pPr marL="112713" indent="-112713" algn="l">
              <a:buFont typeface="Arial"/>
              <a:buChar char="•"/>
            </a:pPr>
            <a:r>
              <a:rPr lang="en-US" dirty="0" smtClean="0"/>
              <a:t>Adaptable, scalable</a:t>
            </a:r>
            <a:endParaRPr lang="en-US" dirty="0"/>
          </a:p>
          <a:p>
            <a:pPr marL="112713" indent="-112713" algn="l">
              <a:buFont typeface="Arial"/>
              <a:buChar char="•"/>
            </a:pPr>
            <a:r>
              <a:rPr lang="en-US" dirty="0"/>
              <a:t>Experienced </a:t>
            </a:r>
            <a:r>
              <a:rPr lang="en-US" dirty="0" smtClean="0"/>
              <a:t>service/support</a:t>
            </a:r>
            <a:endParaRPr lang="en-US" dirty="0"/>
          </a:p>
          <a:p>
            <a:pPr marL="112713" indent="-112713" algn="l">
              <a:buFont typeface="Arial"/>
              <a:buChar char="•"/>
            </a:pPr>
            <a:r>
              <a:rPr lang="en-US" dirty="0" smtClean="0"/>
              <a:t>Redundant</a:t>
            </a:r>
            <a:r>
              <a:rPr lang="en-US" dirty="0"/>
              <a:t>, reliable, secure</a:t>
            </a:r>
          </a:p>
          <a:p>
            <a:pPr marL="112713" indent="-112713" algn="l">
              <a:buFont typeface="Arial"/>
              <a:buChar char="•"/>
            </a:pPr>
            <a:r>
              <a:rPr lang="en-US" dirty="0"/>
              <a:t>Regular </a:t>
            </a:r>
            <a:r>
              <a:rPr lang="en-US" dirty="0" smtClean="0"/>
              <a:t>software </a:t>
            </a:r>
            <a:r>
              <a:rPr lang="en-US" dirty="0"/>
              <a:t>updates</a:t>
            </a:r>
          </a:p>
          <a:p>
            <a:pPr marL="112713" indent="-112713" algn="l">
              <a:buFont typeface="Arial"/>
              <a:buChar char="•"/>
            </a:pPr>
            <a:r>
              <a:rPr lang="en-US" dirty="0"/>
              <a:t>99.9% availability </a:t>
            </a:r>
            <a:r>
              <a:rPr lang="en-US" dirty="0" smtClean="0"/>
              <a:t>24x7x365</a:t>
            </a:r>
            <a:endParaRPr lang="en-US" dirty="0"/>
          </a:p>
        </p:txBody>
      </p:sp>
      <p:sp>
        <p:nvSpPr>
          <p:cNvPr id="20" name="Text Placeholder 9"/>
          <p:cNvSpPr>
            <a:spLocks noGrp="1"/>
          </p:cNvSpPr>
          <p:nvPr>
            <p:ph type="body" sz="quarter" idx="20"/>
          </p:nvPr>
        </p:nvSpPr>
        <p:spPr>
          <a:xfrm>
            <a:off x="6207230" y="3645231"/>
            <a:ext cx="2942178" cy="1604804"/>
          </a:xfrm>
        </p:spPr>
        <p:txBody>
          <a:bodyPr>
            <a:normAutofit/>
          </a:bodyPr>
          <a:lstStyle/>
          <a:p>
            <a:pPr marL="112713" indent="-112713" algn="l">
              <a:buFont typeface="Arial"/>
              <a:buChar char="•"/>
            </a:pPr>
            <a:r>
              <a:rPr lang="en-US" dirty="0" smtClean="0"/>
              <a:t>150,000 </a:t>
            </a:r>
            <a:r>
              <a:rPr lang="en-US" dirty="0"/>
              <a:t>active </a:t>
            </a:r>
            <a:r>
              <a:rPr lang="en-US" dirty="0" smtClean="0"/>
              <a:t>suppliers</a:t>
            </a:r>
            <a:endParaRPr lang="en-US" dirty="0"/>
          </a:p>
          <a:p>
            <a:pPr marL="112713" indent="-112713" algn="l">
              <a:buFont typeface="Arial"/>
              <a:buChar char="•"/>
            </a:pPr>
            <a:r>
              <a:rPr lang="en-US" dirty="0"/>
              <a:t>80%+ contract compliance</a:t>
            </a:r>
          </a:p>
          <a:p>
            <a:pPr marL="112713" indent="-112713" algn="l">
              <a:buFont typeface="Arial"/>
              <a:buChar char="•"/>
            </a:pPr>
            <a:r>
              <a:rPr lang="en-US" dirty="0"/>
              <a:t>50</a:t>
            </a:r>
            <a:r>
              <a:rPr lang="en-US" dirty="0" smtClean="0"/>
              <a:t>% contract </a:t>
            </a:r>
            <a:r>
              <a:rPr lang="en-US" dirty="0"/>
              <a:t>cycle </a:t>
            </a:r>
            <a:r>
              <a:rPr lang="en-US" dirty="0" smtClean="0"/>
              <a:t>time cut</a:t>
            </a:r>
            <a:endParaRPr lang="en-US" dirty="0"/>
          </a:p>
          <a:p>
            <a:pPr marL="112713" indent="-112713" algn="l">
              <a:buFont typeface="Arial"/>
              <a:buChar char="•"/>
            </a:pPr>
            <a:r>
              <a:rPr lang="en-US" dirty="0"/>
              <a:t>100% electronic invoicing</a:t>
            </a:r>
          </a:p>
          <a:p>
            <a:pPr marL="112713" indent="-112713" algn="l">
              <a:buFont typeface="Arial"/>
              <a:buChar char="•"/>
            </a:pPr>
            <a:r>
              <a:rPr lang="en-US" dirty="0"/>
              <a:t>66% </a:t>
            </a:r>
            <a:r>
              <a:rPr lang="en-US" dirty="0" smtClean="0"/>
              <a:t>cut order </a:t>
            </a:r>
            <a:r>
              <a:rPr lang="en-US" dirty="0"/>
              <a:t>cycle </a:t>
            </a:r>
            <a:r>
              <a:rPr lang="en-US" dirty="0" smtClean="0"/>
              <a:t>time cut</a:t>
            </a:r>
            <a:endParaRPr lang="en-US" dirty="0"/>
          </a:p>
        </p:txBody>
      </p:sp>
      <p:sp>
        <p:nvSpPr>
          <p:cNvPr id="21" name="Text Placeholder 11"/>
          <p:cNvSpPr>
            <a:spLocks noGrp="1"/>
          </p:cNvSpPr>
          <p:nvPr>
            <p:ph type="body" sz="quarter" idx="22"/>
          </p:nvPr>
        </p:nvSpPr>
        <p:spPr>
          <a:xfrm>
            <a:off x="3114075" y="3642408"/>
            <a:ext cx="2942178" cy="1606961"/>
          </a:xfrm>
        </p:spPr>
        <p:txBody>
          <a:bodyPr>
            <a:normAutofit/>
          </a:bodyPr>
          <a:lstStyle/>
          <a:p>
            <a:pPr marL="112713" indent="-112713" algn="l">
              <a:buFont typeface="Arial"/>
              <a:buChar char="•"/>
            </a:pPr>
            <a:r>
              <a:rPr lang="en-US" dirty="0" smtClean="0"/>
              <a:t>Organization-wide</a:t>
            </a:r>
            <a:endParaRPr lang="en-US" dirty="0"/>
          </a:p>
          <a:p>
            <a:pPr marL="112713" indent="-112713" algn="l">
              <a:buFont typeface="Arial"/>
              <a:buChar char="•"/>
            </a:pPr>
            <a:r>
              <a:rPr lang="en-US" dirty="0" smtClean="0"/>
              <a:t>Classification </a:t>
            </a:r>
            <a:r>
              <a:rPr lang="en-US" dirty="0"/>
              <a:t>done in </a:t>
            </a:r>
            <a:r>
              <a:rPr lang="en-US" dirty="0" smtClean="0"/>
              <a:t>days</a:t>
            </a:r>
          </a:p>
          <a:p>
            <a:pPr marL="112713" indent="-112713" algn="l">
              <a:buFont typeface="Arial"/>
              <a:buChar char="•"/>
            </a:pPr>
            <a:r>
              <a:rPr lang="en-US" dirty="0" smtClean="0"/>
              <a:t>Data </a:t>
            </a:r>
            <a:r>
              <a:rPr lang="en-US" dirty="0"/>
              <a:t>accuracy </a:t>
            </a:r>
            <a:r>
              <a:rPr lang="en-US" dirty="0" smtClean="0"/>
              <a:t>&gt; 95</a:t>
            </a:r>
            <a:r>
              <a:rPr lang="en-US" dirty="0"/>
              <a:t>%</a:t>
            </a:r>
          </a:p>
          <a:p>
            <a:pPr marL="112713" indent="-112713" algn="l">
              <a:buFont typeface="Arial"/>
              <a:buChar char="•"/>
            </a:pPr>
            <a:r>
              <a:rPr lang="en-US" dirty="0" smtClean="0"/>
              <a:t>More spend managed</a:t>
            </a:r>
            <a:endParaRPr lang="en-US" dirty="0"/>
          </a:p>
          <a:p>
            <a:pPr marL="112713" indent="-112713" algn="l">
              <a:buFont typeface="Arial"/>
              <a:buChar char="•"/>
            </a:pPr>
            <a:r>
              <a:rPr lang="en-US" dirty="0"/>
              <a:t>Manage </a:t>
            </a:r>
            <a:r>
              <a:rPr lang="en-US" dirty="0" smtClean="0"/>
              <a:t>risk/performance</a:t>
            </a:r>
            <a:endParaRPr lang="en-US" dirty="0"/>
          </a:p>
        </p:txBody>
      </p:sp>
      <p:sp>
        <p:nvSpPr>
          <p:cNvPr id="5" name="Slide Number Placeholder 4"/>
          <p:cNvSpPr>
            <a:spLocks noGrp="1"/>
          </p:cNvSpPr>
          <p:nvPr>
            <p:ph type="sldNum" sz="quarter" idx="4"/>
          </p:nvPr>
        </p:nvSpPr>
        <p:spPr/>
        <p:txBody>
          <a:bodyPr/>
          <a:lstStyle/>
          <a:p>
            <a:fld id="{333DDCB8-C3DC-B746-8BDC-7242597E91A7}" type="slidenum">
              <a:rPr lang="en-US" smtClean="0"/>
              <a:pPr/>
              <a:t>11</a:t>
            </a:fld>
            <a:endParaRPr lang="en-US"/>
          </a:p>
        </p:txBody>
      </p:sp>
    </p:spTree>
    <p:extLst>
      <p:ext uri="{BB962C8B-B14F-4D97-AF65-F5344CB8AC3E}">
        <p14:creationId xmlns:p14="http://schemas.microsoft.com/office/powerpoint/2010/main" val="412641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SPENDING INTO SAVINGS</a:t>
            </a:r>
            <a:endParaRPr lang="en-US" dirty="0"/>
          </a:p>
        </p:txBody>
      </p:sp>
      <p:sp>
        <p:nvSpPr>
          <p:cNvPr id="3" name="Text Placeholder 2"/>
          <p:cNvSpPr>
            <a:spLocks noGrp="1"/>
          </p:cNvSpPr>
          <p:nvPr>
            <p:ph type="body" sz="quarter" idx="13"/>
          </p:nvPr>
        </p:nvSpPr>
        <p:spPr/>
        <p:txBody>
          <a:bodyPr/>
          <a:lstStyle/>
          <a:p>
            <a:r>
              <a:rPr lang="en-US" dirty="0" smtClean="0"/>
              <a:t>With SciQuest cloud-based business automation solutions</a:t>
            </a:r>
            <a:endParaRPr lang="en-US" dirty="0"/>
          </a:p>
        </p:txBody>
      </p:sp>
      <p:sp>
        <p:nvSpPr>
          <p:cNvPr id="6" name="Text Placeholder 5"/>
          <p:cNvSpPr>
            <a:spLocks noGrp="1"/>
          </p:cNvSpPr>
          <p:nvPr>
            <p:ph type="body" sz="quarter" idx="16"/>
          </p:nvPr>
        </p:nvSpPr>
        <p:spPr/>
        <p:txBody>
          <a:bodyPr>
            <a:normAutofit/>
          </a:bodyPr>
          <a:lstStyle/>
          <a:p>
            <a:r>
              <a:rPr lang="en-US" b="1" dirty="0"/>
              <a:t>Gain </a:t>
            </a:r>
            <a:r>
              <a:rPr lang="en-US" b="1" dirty="0" smtClean="0"/>
              <a:t>control</a:t>
            </a:r>
            <a:endParaRPr lang="en-US" b="1" dirty="0"/>
          </a:p>
          <a:p>
            <a:pPr lvl="1"/>
            <a:r>
              <a:rPr lang="en-US" dirty="0" smtClean="0"/>
              <a:t>Greater visibility, identify </a:t>
            </a:r>
            <a:r>
              <a:rPr lang="en-US" dirty="0"/>
              <a:t>savings </a:t>
            </a:r>
            <a:r>
              <a:rPr lang="en-US" dirty="0" smtClean="0"/>
              <a:t>opportunities, manage risk</a:t>
            </a:r>
            <a:br>
              <a:rPr lang="en-US" dirty="0" smtClean="0"/>
            </a:br>
            <a:endParaRPr lang="en-US" dirty="0"/>
          </a:p>
          <a:p>
            <a:r>
              <a:rPr lang="en-US" b="1" dirty="0"/>
              <a:t>Optimize </a:t>
            </a:r>
            <a:r>
              <a:rPr lang="en-US" b="1" dirty="0" smtClean="0"/>
              <a:t>efficiency</a:t>
            </a:r>
          </a:p>
          <a:p>
            <a:pPr lvl="1"/>
            <a:r>
              <a:rPr lang="en-US" dirty="0" smtClean="0"/>
              <a:t>Immediate</a:t>
            </a:r>
            <a:r>
              <a:rPr lang="en-US" dirty="0"/>
              <a:t>, sustainable </a:t>
            </a:r>
            <a:r>
              <a:rPr lang="en-US" dirty="0" smtClean="0"/>
              <a:t>value, eliminate </a:t>
            </a:r>
            <a:r>
              <a:rPr lang="en-US" dirty="0"/>
              <a:t>waste and </a:t>
            </a:r>
            <a:r>
              <a:rPr lang="en-US" dirty="0" smtClean="0"/>
              <a:t>errors</a:t>
            </a:r>
            <a:br>
              <a:rPr lang="en-US" dirty="0" smtClean="0"/>
            </a:br>
            <a:endParaRPr lang="en-US" dirty="0"/>
          </a:p>
          <a:p>
            <a:r>
              <a:rPr lang="en-US" b="1" dirty="0"/>
              <a:t>Reduce </a:t>
            </a:r>
            <a:r>
              <a:rPr lang="en-US" b="1" dirty="0" smtClean="0"/>
              <a:t>spend</a:t>
            </a:r>
          </a:p>
          <a:p>
            <a:pPr lvl="1"/>
            <a:r>
              <a:rPr lang="en-US" dirty="0" smtClean="0"/>
              <a:t>Organization</a:t>
            </a:r>
            <a:r>
              <a:rPr lang="en-US" dirty="0"/>
              <a:t>-wide transparency, automation, compliance, and </a:t>
            </a:r>
            <a:r>
              <a:rPr lang="en-US" dirty="0" smtClean="0"/>
              <a:t>analysis</a:t>
            </a:r>
            <a:endParaRPr lang="en-US" dirty="0"/>
          </a:p>
          <a:p>
            <a:endParaRPr lang="en-US" dirty="0"/>
          </a:p>
          <a:p>
            <a:endParaRPr lang="en-US" dirty="0"/>
          </a:p>
          <a:p>
            <a:endParaRPr lang="en-US" dirty="0"/>
          </a:p>
          <a:p>
            <a:endParaRPr lang="en-US" dirty="0"/>
          </a:p>
          <a:p>
            <a:endParaRPr lang="en-US" dirty="0"/>
          </a:p>
          <a:p>
            <a:endParaRPr lang="en-US" dirty="0"/>
          </a:p>
        </p:txBody>
      </p:sp>
      <p:pic>
        <p:nvPicPr>
          <p:cNvPr id="9" name="Content Placeholder 8" descr="SciQuestCloudLarge.png"/>
          <p:cNvPicPr>
            <a:picLocks noGrp="1" noChangeAspect="1"/>
          </p:cNvPicPr>
          <p:nvPr>
            <p:ph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5" name="Slide Number Placeholder 4"/>
          <p:cNvSpPr>
            <a:spLocks noGrp="1"/>
          </p:cNvSpPr>
          <p:nvPr>
            <p:ph type="sldNum" sz="quarter" idx="4"/>
          </p:nvPr>
        </p:nvSpPr>
        <p:spPr/>
        <p:txBody>
          <a:bodyPr/>
          <a:lstStyle/>
          <a:p>
            <a:fld id="{333DDCB8-C3DC-B746-8BDC-7242597E91A7}" type="slidenum">
              <a:rPr lang="en-US" smtClean="0"/>
              <a:pPr/>
              <a:t>12</a:t>
            </a:fld>
            <a:endParaRPr lang="en-US"/>
          </a:p>
        </p:txBody>
      </p:sp>
    </p:spTree>
    <p:extLst>
      <p:ext uri="{BB962C8B-B14F-4D97-AF65-F5344CB8AC3E}">
        <p14:creationId xmlns:p14="http://schemas.microsoft.com/office/powerpoint/2010/main" val="398804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761734"/>
            <a:ext cx="9144000" cy="3334531"/>
          </a:xfrm>
          <a:prstGeom prst="rect">
            <a:avLst/>
          </a:prstGeom>
        </p:spPr>
      </p:pic>
      <p:sp>
        <p:nvSpPr>
          <p:cNvPr id="5" name="Action Button: Custom 4">
            <a:hlinkClick r:id="rId5" action="ppaction://hlinksldjump" highlightClick="1"/>
          </p:cNvPr>
          <p:cNvSpPr/>
          <p:nvPr/>
        </p:nvSpPr>
        <p:spPr>
          <a:xfrm>
            <a:off x="2133600" y="1981200"/>
            <a:ext cx="914400" cy="1371600"/>
          </a:xfrm>
          <a:prstGeom prst="actionButtonBlank">
            <a:avLst/>
          </a:prstGeom>
          <a:solidFill>
            <a:schemeClr val="tx1">
              <a:lumMod val="85000"/>
              <a:lumOff val="1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ction Button: Custom 5">
            <a:hlinkClick r:id="rId6" action="ppaction://hlinksldjump" highlightClick="1"/>
          </p:cNvPr>
          <p:cNvSpPr/>
          <p:nvPr/>
        </p:nvSpPr>
        <p:spPr>
          <a:xfrm>
            <a:off x="3105150" y="1981200"/>
            <a:ext cx="914400" cy="1371600"/>
          </a:xfrm>
          <a:prstGeom prst="actionButtonBlank">
            <a:avLst/>
          </a:prstGeom>
          <a:solidFill>
            <a:schemeClr val="tx1">
              <a:lumMod val="85000"/>
              <a:lumOff val="1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ction Button: Custom 6">
            <a:hlinkClick r:id="rId7" action="ppaction://hlinksldjump" highlightClick="1"/>
          </p:cNvPr>
          <p:cNvSpPr/>
          <p:nvPr/>
        </p:nvSpPr>
        <p:spPr>
          <a:xfrm>
            <a:off x="4095750" y="1981200"/>
            <a:ext cx="914400" cy="1371600"/>
          </a:xfrm>
          <a:prstGeom prst="actionButtonBlank">
            <a:avLst/>
          </a:prstGeom>
          <a:solidFill>
            <a:schemeClr val="tx1">
              <a:lumMod val="85000"/>
              <a:lumOff val="1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Custom 7">
            <a:hlinkClick r:id="rId8" action="ppaction://hlinksldjump" highlightClick="1"/>
          </p:cNvPr>
          <p:cNvSpPr/>
          <p:nvPr/>
        </p:nvSpPr>
        <p:spPr>
          <a:xfrm>
            <a:off x="5076825" y="1981200"/>
            <a:ext cx="914400" cy="1371600"/>
          </a:xfrm>
          <a:prstGeom prst="actionButtonBlank">
            <a:avLst/>
          </a:prstGeom>
          <a:solidFill>
            <a:schemeClr val="tx1">
              <a:lumMod val="85000"/>
              <a:lumOff val="1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ction Button: Custom 8">
            <a:hlinkClick r:id="rId9" action="ppaction://hlinksldjump" highlightClick="1"/>
          </p:cNvPr>
          <p:cNvSpPr/>
          <p:nvPr/>
        </p:nvSpPr>
        <p:spPr>
          <a:xfrm>
            <a:off x="6076950" y="1981200"/>
            <a:ext cx="914400" cy="1371600"/>
          </a:xfrm>
          <a:prstGeom prst="actionButtonBlank">
            <a:avLst/>
          </a:prstGeom>
          <a:solidFill>
            <a:schemeClr val="tx1">
              <a:lumMod val="85000"/>
              <a:lumOff val="1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ction Button: Custom 9">
            <a:hlinkClick r:id="rId10" action="ppaction://hlinksldjump" highlightClick="1"/>
          </p:cNvPr>
          <p:cNvSpPr/>
          <p:nvPr/>
        </p:nvSpPr>
        <p:spPr>
          <a:xfrm>
            <a:off x="7058025" y="1981200"/>
            <a:ext cx="914400" cy="1371600"/>
          </a:xfrm>
          <a:prstGeom prst="actionButtonBlank">
            <a:avLst/>
          </a:prstGeom>
          <a:solidFill>
            <a:schemeClr val="tx1">
              <a:lumMod val="85000"/>
              <a:lumOff val="1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ction Button: Custom 10">
            <a:hlinkClick r:id="rId11" action="ppaction://hlinksldjump" highlightClick="1"/>
          </p:cNvPr>
          <p:cNvSpPr/>
          <p:nvPr/>
        </p:nvSpPr>
        <p:spPr>
          <a:xfrm>
            <a:off x="8048625" y="1981200"/>
            <a:ext cx="914400" cy="1371600"/>
          </a:xfrm>
          <a:prstGeom prst="actionButtonBlank">
            <a:avLst/>
          </a:prstGeom>
          <a:solidFill>
            <a:schemeClr val="tx1">
              <a:lumMod val="85000"/>
              <a:lumOff val="1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Turn spending into savings</a:t>
            </a:r>
            <a:endParaRPr lang="en-US" dirty="0"/>
          </a:p>
        </p:txBody>
      </p:sp>
      <p:sp>
        <p:nvSpPr>
          <p:cNvPr id="3" name="Text Placeholder 2"/>
          <p:cNvSpPr>
            <a:spLocks noGrp="1"/>
          </p:cNvSpPr>
          <p:nvPr>
            <p:ph type="body" sz="quarter" idx="13"/>
          </p:nvPr>
        </p:nvSpPr>
        <p:spPr/>
        <p:txBody>
          <a:bodyPr/>
          <a:lstStyle/>
          <a:p>
            <a:r>
              <a:rPr lang="en-US" dirty="0" smtClean="0"/>
              <a:t>Explore SciQuest business automation solutions</a:t>
            </a:r>
            <a:endParaRPr lang="en-US" dirty="0"/>
          </a:p>
        </p:txBody>
      </p:sp>
      <p:sp>
        <p:nvSpPr>
          <p:cNvPr id="12" name="Slide Number Placeholder 11"/>
          <p:cNvSpPr>
            <a:spLocks noGrp="1"/>
          </p:cNvSpPr>
          <p:nvPr>
            <p:ph type="sldNum" sz="quarter" idx="4"/>
          </p:nvPr>
        </p:nvSpPr>
        <p:spPr/>
        <p:txBody>
          <a:bodyPr/>
          <a:lstStyle/>
          <a:p>
            <a:fld id="{333DDCB8-C3DC-B746-8BDC-7242597E91A7}" type="slidenum">
              <a:rPr lang="en-US" smtClean="0"/>
              <a:pPr/>
              <a:t>13</a:t>
            </a:fld>
            <a:endParaRPr lang="en-US"/>
          </a:p>
        </p:txBody>
      </p:sp>
    </p:spTree>
    <p:extLst>
      <p:ext uri="{BB962C8B-B14F-4D97-AF65-F5344CB8AC3E}">
        <p14:creationId xmlns:p14="http://schemas.microsoft.com/office/powerpoint/2010/main" val="311655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5" y="838200"/>
            <a:ext cx="9144000" cy="4557577"/>
          </a:xfrm>
          <a:prstGeom prst="rect">
            <a:avLst/>
          </a:prstGeom>
        </p:spPr>
      </p:pic>
      <p:pic>
        <p:nvPicPr>
          <p:cNvPr id="5" name="Picture 4">
            <a:hlinkClick r:id="rId4" action="ppaction://hlinksldjump"/>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9550" y="176520"/>
            <a:ext cx="781050" cy="320014"/>
          </a:xfrm>
          <a:prstGeom prst="rect">
            <a:avLst/>
          </a:prstGeom>
        </p:spPr>
      </p:pic>
      <p:sp>
        <p:nvSpPr>
          <p:cNvPr id="6" name="TextBox 5"/>
          <p:cNvSpPr txBox="1"/>
          <p:nvPr/>
        </p:nvSpPr>
        <p:spPr>
          <a:xfrm>
            <a:off x="3217334" y="2231164"/>
            <a:ext cx="4783666" cy="2246769"/>
          </a:xfrm>
          <a:prstGeom prst="rect">
            <a:avLst/>
          </a:prstGeom>
          <a:noFill/>
        </p:spPr>
        <p:txBody>
          <a:bodyPr wrap="square" rtlCol="0">
            <a:spAutoFit/>
          </a:bodyPr>
          <a:lstStyle/>
          <a:p>
            <a:pPr marL="225425" indent="-225425">
              <a:buFont typeface="Arial"/>
              <a:buChar char="•"/>
            </a:pPr>
            <a:r>
              <a:rPr lang="en-US" sz="1400" dirty="0">
                <a:solidFill>
                  <a:schemeClr val="bg1"/>
                </a:solidFill>
              </a:rPr>
              <a:t>Organization-wide view of your spend data</a:t>
            </a:r>
          </a:p>
          <a:p>
            <a:pPr marL="225425" indent="-225425">
              <a:buFont typeface="Arial"/>
              <a:buChar char="•"/>
            </a:pPr>
            <a:r>
              <a:rPr lang="en-US" sz="1400" dirty="0">
                <a:solidFill>
                  <a:schemeClr val="bg1"/>
                </a:solidFill>
              </a:rPr>
              <a:t>Easy-to-</a:t>
            </a:r>
            <a:r>
              <a:rPr lang="en-US" sz="1400" dirty="0" smtClean="0">
                <a:solidFill>
                  <a:schemeClr val="bg1"/>
                </a:solidFill>
              </a:rPr>
              <a:t>use </a:t>
            </a:r>
            <a:r>
              <a:rPr lang="en-US" sz="1400" dirty="0">
                <a:solidFill>
                  <a:schemeClr val="bg1"/>
                </a:solidFill>
              </a:rPr>
              <a:t>visual reporting and analysis module</a:t>
            </a:r>
          </a:p>
          <a:p>
            <a:pPr marL="225425" indent="-225425">
              <a:buFont typeface="Arial"/>
              <a:buChar char="•"/>
            </a:pPr>
            <a:r>
              <a:rPr lang="en-US" sz="1400" dirty="0">
                <a:solidFill>
                  <a:schemeClr val="bg1"/>
                </a:solidFill>
              </a:rPr>
              <a:t>A single source of truth</a:t>
            </a:r>
          </a:p>
          <a:p>
            <a:pPr marL="225425" indent="-225425">
              <a:buFont typeface="Arial"/>
              <a:buChar char="•"/>
            </a:pPr>
            <a:r>
              <a:rPr lang="en-US" sz="1400" dirty="0">
                <a:solidFill>
                  <a:schemeClr val="bg1"/>
                </a:solidFill>
              </a:rPr>
              <a:t>Consolidated, categorized spend in one language</a:t>
            </a:r>
          </a:p>
          <a:p>
            <a:pPr marL="225425" indent="-225425">
              <a:buFont typeface="Arial"/>
              <a:buChar char="•"/>
            </a:pPr>
            <a:endParaRPr lang="en-US" sz="1400" dirty="0">
              <a:solidFill>
                <a:schemeClr val="bg1"/>
              </a:solidFill>
            </a:endParaRPr>
          </a:p>
          <a:p>
            <a:pPr marL="225425" indent="-225425">
              <a:buFont typeface="Arial"/>
              <a:buChar char="•"/>
            </a:pPr>
            <a:r>
              <a:rPr lang="en-US" sz="1400" b="1" dirty="0">
                <a:solidFill>
                  <a:schemeClr val="bg1"/>
                </a:solidFill>
              </a:rPr>
              <a:t>Data Manager</a:t>
            </a:r>
            <a:r>
              <a:rPr lang="en-US" sz="1400" dirty="0">
                <a:solidFill>
                  <a:schemeClr val="bg1"/>
                </a:solidFill>
              </a:rPr>
              <a:t>: collect, cleanse, &amp; classify </a:t>
            </a:r>
            <a:r>
              <a:rPr lang="en-US" sz="1400" dirty="0" smtClean="0">
                <a:solidFill>
                  <a:schemeClr val="bg1"/>
                </a:solidFill>
              </a:rPr>
              <a:t>data</a:t>
            </a:r>
            <a:endParaRPr lang="en-US" sz="1400" dirty="0">
              <a:solidFill>
                <a:schemeClr val="bg1"/>
              </a:solidFill>
            </a:endParaRPr>
          </a:p>
          <a:p>
            <a:pPr marL="225425" indent="-225425">
              <a:buFont typeface="Arial"/>
              <a:buChar char="•"/>
            </a:pPr>
            <a:r>
              <a:rPr lang="en-US" sz="1400" b="1" dirty="0">
                <a:solidFill>
                  <a:schemeClr val="bg1"/>
                </a:solidFill>
              </a:rPr>
              <a:t>Refresh Manager</a:t>
            </a:r>
            <a:r>
              <a:rPr lang="en-US" sz="1400" dirty="0">
                <a:solidFill>
                  <a:schemeClr val="bg1"/>
                </a:solidFill>
              </a:rPr>
              <a:t>: self-sufficient </a:t>
            </a:r>
            <a:r>
              <a:rPr lang="en-US" sz="1400" dirty="0" smtClean="0">
                <a:solidFill>
                  <a:schemeClr val="bg1"/>
                </a:solidFill>
              </a:rPr>
              <a:t>data </a:t>
            </a:r>
            <a:r>
              <a:rPr lang="en-US" sz="1400" dirty="0">
                <a:solidFill>
                  <a:schemeClr val="bg1"/>
                </a:solidFill>
              </a:rPr>
              <a:t>refreshes</a:t>
            </a:r>
          </a:p>
          <a:p>
            <a:pPr marL="225425" indent="-225425">
              <a:buFont typeface="Arial"/>
              <a:buChar char="•"/>
            </a:pPr>
            <a:r>
              <a:rPr lang="en-US" sz="1400" b="1" dirty="0">
                <a:solidFill>
                  <a:schemeClr val="bg1"/>
                </a:solidFill>
              </a:rPr>
              <a:t>Performance Manager</a:t>
            </a:r>
            <a:r>
              <a:rPr lang="en-US" sz="1400" dirty="0">
                <a:solidFill>
                  <a:schemeClr val="bg1"/>
                </a:solidFill>
              </a:rPr>
              <a:t>: Enter and track performance objectives against cleansed and classified data</a:t>
            </a:r>
          </a:p>
          <a:p>
            <a:pPr marL="225425" indent="-225425">
              <a:buFont typeface="Arial"/>
              <a:buChar char="•"/>
            </a:pPr>
            <a:r>
              <a:rPr lang="en-US" sz="1400" b="1" dirty="0">
                <a:solidFill>
                  <a:schemeClr val="bg1"/>
                </a:solidFill>
              </a:rPr>
              <a:t>Reporting &amp; Analysis</a:t>
            </a:r>
            <a:r>
              <a:rPr lang="en-US" sz="1400" dirty="0">
                <a:solidFill>
                  <a:schemeClr val="bg1"/>
                </a:solidFill>
              </a:rPr>
              <a:t>: standard and customized </a:t>
            </a:r>
            <a:r>
              <a:rPr lang="en-US" sz="1400" dirty="0" smtClean="0">
                <a:solidFill>
                  <a:schemeClr val="bg1"/>
                </a:solidFill>
              </a:rPr>
              <a:t>views</a:t>
            </a:r>
            <a:endParaRPr lang="en-US" sz="1400" dirty="0">
              <a:solidFill>
                <a:schemeClr val="bg1"/>
              </a:solidFill>
            </a:endParaRPr>
          </a:p>
        </p:txBody>
      </p:sp>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483858"/>
            <a:ext cx="2960046" cy="2531941"/>
          </a:xfrm>
          <a:prstGeom prst="rect">
            <a:avLst/>
          </a:prstGeom>
        </p:spPr>
      </p:pic>
      <p:sp>
        <p:nvSpPr>
          <p:cNvPr id="8" name="TextBox 7"/>
          <p:cNvSpPr txBox="1"/>
          <p:nvPr/>
        </p:nvSpPr>
        <p:spPr>
          <a:xfrm>
            <a:off x="296333" y="2962115"/>
            <a:ext cx="2370667" cy="1569660"/>
          </a:xfrm>
          <a:prstGeom prst="rect">
            <a:avLst/>
          </a:prstGeom>
          <a:noFill/>
        </p:spPr>
        <p:txBody>
          <a:bodyPr wrap="square" rtlCol="0">
            <a:spAutoFit/>
          </a:bodyPr>
          <a:lstStyle/>
          <a:p>
            <a:r>
              <a:rPr lang="en-US" sz="1600" dirty="0">
                <a:solidFill>
                  <a:schemeClr val="bg1"/>
                </a:solidFill>
              </a:rPr>
              <a:t>Gain business-changing insights quickly and easily with accurately cleansed and classified spend and spend-related </a:t>
            </a:r>
            <a:r>
              <a:rPr lang="en-US" sz="1600" dirty="0" smtClean="0">
                <a:solidFill>
                  <a:schemeClr val="bg1"/>
                </a:solidFill>
              </a:rPr>
              <a:t>data</a:t>
            </a:r>
            <a:endParaRPr lang="en-US" sz="1600" dirty="0">
              <a:solidFill>
                <a:schemeClr val="bg1"/>
              </a:solidFill>
            </a:endParaRPr>
          </a:p>
        </p:txBody>
      </p:sp>
      <p:sp>
        <p:nvSpPr>
          <p:cNvPr id="2" name="Slide Number Placeholder 1"/>
          <p:cNvSpPr>
            <a:spLocks noGrp="1"/>
          </p:cNvSpPr>
          <p:nvPr>
            <p:ph type="sldNum" sz="quarter" idx="4"/>
          </p:nvPr>
        </p:nvSpPr>
        <p:spPr/>
        <p:txBody>
          <a:bodyPr/>
          <a:lstStyle/>
          <a:p>
            <a:fld id="{333DDCB8-C3DC-B746-8BDC-7242597E91A7}" type="slidenum">
              <a:rPr lang="en-US" smtClean="0"/>
              <a:pPr/>
              <a:t>14</a:t>
            </a:fld>
            <a:endParaRPr lang="en-US"/>
          </a:p>
        </p:txBody>
      </p:sp>
    </p:spTree>
    <p:extLst>
      <p:ext uri="{BB962C8B-B14F-4D97-AF65-F5344CB8AC3E}">
        <p14:creationId xmlns:p14="http://schemas.microsoft.com/office/powerpoint/2010/main" val="125664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5" y="838200"/>
            <a:ext cx="9144000" cy="4557577"/>
          </a:xfrm>
          <a:prstGeom prst="rect">
            <a:avLst/>
          </a:prstGeom>
        </p:spPr>
      </p:pic>
      <p:pic>
        <p:nvPicPr>
          <p:cNvPr id="5" name="Picture 4">
            <a:hlinkClick r:id="rId4" action="ppaction://hlinksldjump"/>
          </p:cNvPr>
          <p:cNvPicPr>
            <a:picLocks noChangeAspect="1"/>
          </p:cNvPicPr>
          <p:nvPr/>
        </p:nvPicPr>
        <p:blipFill>
          <a:blip r:embed="rId5" cstate="screen">
            <a:clrChange>
              <a:clrFrom>
                <a:srgbClr val="F4F5F5"/>
              </a:clrFrom>
              <a:clrTo>
                <a:srgbClr val="F4F5F5">
                  <a:alpha val="0"/>
                </a:srgbClr>
              </a:clrTo>
            </a:clrChange>
            <a:extLst>
              <a:ext uri="{28A0092B-C50C-407E-A947-70E740481C1C}">
                <a14:useLocalDpi xmlns:a14="http://schemas.microsoft.com/office/drawing/2010/main"/>
              </a:ext>
            </a:extLst>
          </a:blip>
          <a:stretch>
            <a:fillRect/>
          </a:stretch>
        </p:blipFill>
        <p:spPr>
          <a:xfrm>
            <a:off x="209550" y="176520"/>
            <a:ext cx="781050" cy="320014"/>
          </a:xfrm>
          <a:prstGeom prst="rect">
            <a:avLst/>
          </a:prstGeom>
        </p:spPr>
      </p:pic>
      <p:sp>
        <p:nvSpPr>
          <p:cNvPr id="6" name="TextBox 5"/>
          <p:cNvSpPr txBox="1"/>
          <p:nvPr/>
        </p:nvSpPr>
        <p:spPr>
          <a:xfrm>
            <a:off x="3217334" y="2231164"/>
            <a:ext cx="4783666" cy="2031325"/>
          </a:xfrm>
          <a:prstGeom prst="rect">
            <a:avLst/>
          </a:prstGeom>
          <a:noFill/>
        </p:spPr>
        <p:txBody>
          <a:bodyPr wrap="square" rtlCol="0">
            <a:spAutoFit/>
          </a:bodyPr>
          <a:lstStyle/>
          <a:p>
            <a:pPr marL="225425" indent="-225425">
              <a:buFont typeface="Arial"/>
              <a:buChar char="•"/>
            </a:pPr>
            <a:r>
              <a:rPr lang="en-US" sz="1400" dirty="0" smtClean="0">
                <a:solidFill>
                  <a:schemeClr val="bg1"/>
                </a:solidFill>
              </a:rPr>
              <a:t>Web-based, centralized repository</a:t>
            </a:r>
          </a:p>
          <a:p>
            <a:pPr marL="225425" indent="-225425">
              <a:buFont typeface="Arial"/>
              <a:buChar char="•"/>
            </a:pPr>
            <a:r>
              <a:rPr lang="en-US" sz="1400" dirty="0" smtClean="0">
                <a:solidFill>
                  <a:schemeClr val="bg1"/>
                </a:solidFill>
              </a:rPr>
              <a:t>Pre-qualification and diversity certification verification</a:t>
            </a:r>
          </a:p>
          <a:p>
            <a:pPr marL="225425" indent="-225425">
              <a:buFont typeface="Arial"/>
              <a:buChar char="•"/>
            </a:pPr>
            <a:r>
              <a:rPr lang="en-US" sz="1400" dirty="0" smtClean="0">
                <a:solidFill>
                  <a:schemeClr val="bg1"/>
                </a:solidFill>
              </a:rPr>
              <a:t>Automated onboarding and communications</a:t>
            </a:r>
          </a:p>
          <a:p>
            <a:pPr marL="225425" indent="-225425">
              <a:buFont typeface="Arial"/>
              <a:buChar char="•"/>
            </a:pPr>
            <a:r>
              <a:rPr lang="en-US" sz="1400" dirty="0" smtClean="0">
                <a:solidFill>
                  <a:schemeClr val="bg1"/>
                </a:solidFill>
              </a:rPr>
              <a:t>Supplier compliance and sustainability tracking</a:t>
            </a:r>
          </a:p>
          <a:p>
            <a:pPr marL="225425" indent="-225425">
              <a:buFont typeface="Arial"/>
              <a:buChar char="•"/>
            </a:pPr>
            <a:r>
              <a:rPr lang="en-US" sz="1400" dirty="0" smtClean="0">
                <a:solidFill>
                  <a:schemeClr val="bg1"/>
                </a:solidFill>
              </a:rPr>
              <a:t>Supplier scorecard and performance management</a:t>
            </a:r>
          </a:p>
          <a:p>
            <a:pPr marL="225425" indent="-225425">
              <a:buFont typeface="Arial"/>
              <a:buChar char="•"/>
            </a:pPr>
            <a:r>
              <a:rPr lang="en-US" sz="1400" dirty="0" smtClean="0">
                <a:solidFill>
                  <a:schemeClr val="bg1"/>
                </a:solidFill>
              </a:rPr>
              <a:t>2</a:t>
            </a:r>
            <a:r>
              <a:rPr lang="en-US" sz="1400" baseline="30000" dirty="0" smtClean="0">
                <a:solidFill>
                  <a:schemeClr val="bg1"/>
                </a:solidFill>
              </a:rPr>
              <a:t>nd</a:t>
            </a:r>
            <a:r>
              <a:rPr lang="en-US" sz="1400" dirty="0" smtClean="0">
                <a:solidFill>
                  <a:schemeClr val="bg1"/>
                </a:solidFill>
              </a:rPr>
              <a:t> tier and total spend reporting</a:t>
            </a:r>
          </a:p>
          <a:p>
            <a:endParaRPr lang="en-US" sz="1400" dirty="0" smtClean="0">
              <a:solidFill>
                <a:schemeClr val="bg1"/>
              </a:solidFill>
            </a:endParaRPr>
          </a:p>
          <a:p>
            <a:pPr marL="225425" indent="-225425">
              <a:buFont typeface="Arial"/>
              <a:buChar char="•"/>
            </a:pPr>
            <a:r>
              <a:rPr lang="en-US" sz="1400" b="1" dirty="0" smtClean="0">
                <a:solidFill>
                  <a:schemeClr val="bg1"/>
                </a:solidFill>
              </a:rPr>
              <a:t>SciQuest Supplier Network</a:t>
            </a:r>
            <a:r>
              <a:rPr lang="en-US" sz="1400" dirty="0" smtClean="0">
                <a:solidFill>
                  <a:schemeClr val="bg1"/>
                </a:solidFill>
              </a:rPr>
              <a:t>: instantly enable hundreds of catalogs and thousands of suppliers</a:t>
            </a:r>
          </a:p>
        </p:txBody>
      </p:sp>
      <p:sp>
        <p:nvSpPr>
          <p:cNvPr id="8" name="TextBox 7"/>
          <p:cNvSpPr txBox="1"/>
          <p:nvPr/>
        </p:nvSpPr>
        <p:spPr>
          <a:xfrm>
            <a:off x="296333" y="2962115"/>
            <a:ext cx="2370667" cy="1323439"/>
          </a:xfrm>
          <a:prstGeom prst="rect">
            <a:avLst/>
          </a:prstGeom>
          <a:noFill/>
        </p:spPr>
        <p:txBody>
          <a:bodyPr wrap="square" rtlCol="0">
            <a:spAutoFit/>
          </a:bodyPr>
          <a:lstStyle/>
          <a:p>
            <a:r>
              <a:rPr lang="en-US" sz="1600" dirty="0">
                <a:solidFill>
                  <a:schemeClr val="bg1"/>
                </a:solidFill>
              </a:rPr>
              <a:t>Streamline registrations, reduce risk, track performance, </a:t>
            </a:r>
            <a:r>
              <a:rPr lang="en-US" sz="1600" dirty="0" smtClean="0">
                <a:solidFill>
                  <a:schemeClr val="bg1"/>
                </a:solidFill>
              </a:rPr>
              <a:t>and power supplier diversity programs</a:t>
            </a:r>
            <a:endParaRPr lang="en-US" sz="1600" dirty="0">
              <a:solidFill>
                <a:schemeClr val="bg1"/>
              </a:solidFill>
            </a:endParaRPr>
          </a:p>
        </p:txBody>
      </p:sp>
      <p:pic>
        <p:nvPicPr>
          <p:cNvPr id="7" name="Picture 6" descr="Total Supplier Manager.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163" y="562267"/>
            <a:ext cx="2824177" cy="2328980"/>
          </a:xfrm>
          <a:prstGeom prst="rect">
            <a:avLst/>
          </a:prstGeom>
        </p:spPr>
      </p:pic>
      <p:sp>
        <p:nvSpPr>
          <p:cNvPr id="2" name="Slide Number Placeholder 1"/>
          <p:cNvSpPr>
            <a:spLocks noGrp="1"/>
          </p:cNvSpPr>
          <p:nvPr>
            <p:ph type="sldNum" sz="quarter" idx="4"/>
          </p:nvPr>
        </p:nvSpPr>
        <p:spPr/>
        <p:txBody>
          <a:bodyPr/>
          <a:lstStyle/>
          <a:p>
            <a:fld id="{333DDCB8-C3DC-B746-8BDC-7242597E91A7}" type="slidenum">
              <a:rPr lang="en-US" smtClean="0"/>
              <a:pPr/>
              <a:t>15</a:t>
            </a:fld>
            <a:endParaRPr lang="en-US"/>
          </a:p>
        </p:txBody>
      </p:sp>
    </p:spTree>
    <p:extLst>
      <p:ext uri="{BB962C8B-B14F-4D97-AF65-F5344CB8AC3E}">
        <p14:creationId xmlns:p14="http://schemas.microsoft.com/office/powerpoint/2010/main" val="59071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5" y="838200"/>
            <a:ext cx="9144000" cy="4557577"/>
          </a:xfrm>
          <a:prstGeom prst="rect">
            <a:avLst/>
          </a:prstGeom>
        </p:spPr>
      </p:pic>
      <p:pic>
        <p:nvPicPr>
          <p:cNvPr id="5" name="Picture 4">
            <a:hlinkClick r:id="rId4" action="ppaction://hlinksldjump"/>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9550" y="176520"/>
            <a:ext cx="781050" cy="320014"/>
          </a:xfrm>
          <a:prstGeom prst="rect">
            <a:avLst/>
          </a:prstGeom>
        </p:spPr>
      </p:pic>
      <p:sp>
        <p:nvSpPr>
          <p:cNvPr id="6" name="TextBox 5"/>
          <p:cNvSpPr txBox="1"/>
          <p:nvPr/>
        </p:nvSpPr>
        <p:spPr>
          <a:xfrm>
            <a:off x="3217334" y="2231164"/>
            <a:ext cx="4783666" cy="2462213"/>
          </a:xfrm>
          <a:prstGeom prst="rect">
            <a:avLst/>
          </a:prstGeom>
          <a:noFill/>
        </p:spPr>
        <p:txBody>
          <a:bodyPr wrap="square" rtlCol="0">
            <a:spAutoFit/>
          </a:bodyPr>
          <a:lstStyle/>
          <a:p>
            <a:pPr marL="225425" indent="-225425">
              <a:buFont typeface="Arial"/>
              <a:buChar char="•"/>
            </a:pPr>
            <a:r>
              <a:rPr lang="en-US" sz="1400" dirty="0" smtClean="0">
                <a:solidFill>
                  <a:schemeClr val="bg1"/>
                </a:solidFill>
              </a:rPr>
              <a:t>Intuitive, web-based interface</a:t>
            </a:r>
          </a:p>
          <a:p>
            <a:pPr marL="225425" indent="-225425">
              <a:buFont typeface="Arial"/>
              <a:buChar char="•"/>
            </a:pPr>
            <a:r>
              <a:rPr lang="en-US" sz="1400" dirty="0" smtClean="0">
                <a:solidFill>
                  <a:schemeClr val="bg1"/>
                </a:solidFill>
              </a:rPr>
              <a:t>Self-service access for registered suppliers</a:t>
            </a:r>
          </a:p>
          <a:p>
            <a:pPr marL="225425" indent="-225425">
              <a:buFont typeface="Arial"/>
              <a:buChar char="•"/>
            </a:pPr>
            <a:r>
              <a:rPr lang="en-US" sz="1400" dirty="0" smtClean="0">
                <a:solidFill>
                  <a:schemeClr val="bg1"/>
                </a:solidFill>
              </a:rPr>
              <a:t>Create auctions, invite suppliers, monitor, and award</a:t>
            </a:r>
          </a:p>
          <a:p>
            <a:pPr marL="225425" indent="-225425">
              <a:buFont typeface="Arial"/>
              <a:buChar char="•"/>
            </a:pPr>
            <a:r>
              <a:rPr lang="en-US" sz="1400" dirty="0" smtClean="0">
                <a:solidFill>
                  <a:schemeClr val="bg1"/>
                </a:solidFill>
              </a:rPr>
              <a:t>Secure support for sealed bidding, informal quotes and reverse auctions</a:t>
            </a:r>
          </a:p>
          <a:p>
            <a:pPr marL="225425" indent="-225425">
              <a:buFont typeface="Arial"/>
              <a:buChar char="•"/>
            </a:pPr>
            <a:r>
              <a:rPr lang="en-US" sz="1400" dirty="0" smtClean="0">
                <a:solidFill>
                  <a:schemeClr val="bg1"/>
                </a:solidFill>
              </a:rPr>
              <a:t>Easily analyze event outcomes</a:t>
            </a:r>
          </a:p>
          <a:p>
            <a:endParaRPr lang="en-US" sz="1400" dirty="0" smtClean="0">
              <a:solidFill>
                <a:schemeClr val="bg1"/>
              </a:solidFill>
            </a:endParaRPr>
          </a:p>
          <a:p>
            <a:pPr marL="225425" indent="-225425">
              <a:buFont typeface="Arial"/>
              <a:buChar char="•"/>
            </a:pPr>
            <a:r>
              <a:rPr lang="en-US" sz="1400" b="1" dirty="0" smtClean="0">
                <a:solidFill>
                  <a:schemeClr val="bg1"/>
                </a:solidFill>
              </a:rPr>
              <a:t>RFx Process</a:t>
            </a:r>
            <a:r>
              <a:rPr lang="en-US" sz="1400" dirty="0" smtClean="0">
                <a:solidFill>
                  <a:schemeClr val="bg1"/>
                </a:solidFill>
              </a:rPr>
              <a:t>: Bid creation from a single platform</a:t>
            </a:r>
          </a:p>
          <a:p>
            <a:pPr marL="225425" indent="-225425">
              <a:buFont typeface="Arial"/>
              <a:buChar char="•"/>
            </a:pPr>
            <a:r>
              <a:rPr lang="en-US" sz="1400" b="1" dirty="0" smtClean="0">
                <a:solidFill>
                  <a:schemeClr val="bg1"/>
                </a:solidFill>
              </a:rPr>
              <a:t>Reverse Auction</a:t>
            </a:r>
            <a:r>
              <a:rPr lang="en-US" sz="1400" dirty="0" smtClean="0">
                <a:solidFill>
                  <a:schemeClr val="bg1"/>
                </a:solidFill>
              </a:rPr>
              <a:t>: Manage in real-time, open to close</a:t>
            </a:r>
          </a:p>
          <a:p>
            <a:pPr marL="225425" indent="-225425">
              <a:buFont typeface="Arial"/>
              <a:buChar char="•"/>
            </a:pPr>
            <a:r>
              <a:rPr lang="en-US" sz="1400" b="1" dirty="0" smtClean="0">
                <a:solidFill>
                  <a:schemeClr val="bg1"/>
                </a:solidFill>
              </a:rPr>
              <a:t>Supplier Portal</a:t>
            </a:r>
            <a:r>
              <a:rPr lang="en-US" sz="1400" dirty="0" smtClean="0">
                <a:solidFill>
                  <a:schemeClr val="bg1"/>
                </a:solidFill>
              </a:rPr>
              <a:t>: Reduces administrative overhead</a:t>
            </a:r>
          </a:p>
          <a:p>
            <a:pPr marL="225425" indent="-225425">
              <a:buFont typeface="Arial"/>
              <a:buChar char="•"/>
            </a:pPr>
            <a:r>
              <a:rPr lang="en-US" sz="1400" b="1" dirty="0" smtClean="0">
                <a:solidFill>
                  <a:schemeClr val="bg1"/>
                </a:solidFill>
              </a:rPr>
              <a:t>Analyze Events</a:t>
            </a:r>
            <a:r>
              <a:rPr lang="en-US" sz="1400" dirty="0" smtClean="0">
                <a:solidFill>
                  <a:schemeClr val="bg1"/>
                </a:solidFill>
              </a:rPr>
              <a:t>: Create graphs and highlights</a:t>
            </a:r>
            <a:endParaRPr lang="en-US" sz="1400" dirty="0">
              <a:solidFill>
                <a:schemeClr val="bg1"/>
              </a:solidFill>
            </a:endParaRPr>
          </a:p>
        </p:txBody>
      </p:sp>
      <p:sp>
        <p:nvSpPr>
          <p:cNvPr id="8" name="TextBox 7"/>
          <p:cNvSpPr txBox="1"/>
          <p:nvPr/>
        </p:nvSpPr>
        <p:spPr>
          <a:xfrm>
            <a:off x="296333" y="2962115"/>
            <a:ext cx="2370667" cy="1077218"/>
          </a:xfrm>
          <a:prstGeom prst="rect">
            <a:avLst/>
          </a:prstGeom>
          <a:noFill/>
        </p:spPr>
        <p:txBody>
          <a:bodyPr wrap="square" rtlCol="0">
            <a:spAutoFit/>
          </a:bodyPr>
          <a:lstStyle/>
          <a:p>
            <a:r>
              <a:rPr lang="en-US" sz="1600" dirty="0" smtClean="0">
                <a:solidFill>
                  <a:schemeClr val="bg1"/>
                </a:solidFill>
              </a:rPr>
              <a:t>Automate the bid process from start to finish – you’ll be done in days, instead of weeks</a:t>
            </a:r>
            <a:endParaRPr lang="en-US" sz="1600" dirty="0">
              <a:solidFill>
                <a:schemeClr val="bg1"/>
              </a:solidFill>
            </a:endParaRPr>
          </a:p>
        </p:txBody>
      </p:sp>
      <p:pic>
        <p:nvPicPr>
          <p:cNvPr id="9" name="Picture 8" descr="Sourcing Director.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5549" y="543347"/>
            <a:ext cx="2830674" cy="2340749"/>
          </a:xfrm>
          <a:prstGeom prst="rect">
            <a:avLst/>
          </a:prstGeom>
        </p:spPr>
      </p:pic>
      <p:sp>
        <p:nvSpPr>
          <p:cNvPr id="2" name="Slide Number Placeholder 1"/>
          <p:cNvSpPr>
            <a:spLocks noGrp="1"/>
          </p:cNvSpPr>
          <p:nvPr>
            <p:ph type="sldNum" sz="quarter" idx="4"/>
          </p:nvPr>
        </p:nvSpPr>
        <p:spPr/>
        <p:txBody>
          <a:bodyPr/>
          <a:lstStyle/>
          <a:p>
            <a:fld id="{333DDCB8-C3DC-B746-8BDC-7242597E91A7}" type="slidenum">
              <a:rPr lang="en-US" smtClean="0"/>
              <a:pPr/>
              <a:t>16</a:t>
            </a:fld>
            <a:endParaRPr lang="en-US"/>
          </a:p>
        </p:txBody>
      </p:sp>
    </p:spTree>
    <p:extLst>
      <p:ext uri="{BB962C8B-B14F-4D97-AF65-F5344CB8AC3E}">
        <p14:creationId xmlns:p14="http://schemas.microsoft.com/office/powerpoint/2010/main" val="56283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5" y="838200"/>
            <a:ext cx="9144000" cy="4557577"/>
          </a:xfrm>
          <a:prstGeom prst="rect">
            <a:avLst/>
          </a:prstGeom>
        </p:spPr>
      </p:pic>
      <p:pic>
        <p:nvPicPr>
          <p:cNvPr id="5" name="Picture 4">
            <a:hlinkClick r:id="rId4" action="ppaction://hlinksldjump"/>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9550" y="176520"/>
            <a:ext cx="781050" cy="320014"/>
          </a:xfrm>
          <a:prstGeom prst="rect">
            <a:avLst/>
          </a:prstGeom>
        </p:spPr>
      </p:pic>
      <p:sp>
        <p:nvSpPr>
          <p:cNvPr id="6" name="TextBox 5"/>
          <p:cNvSpPr txBox="1"/>
          <p:nvPr/>
        </p:nvSpPr>
        <p:spPr>
          <a:xfrm>
            <a:off x="3217334" y="2231164"/>
            <a:ext cx="4783666" cy="2031325"/>
          </a:xfrm>
          <a:prstGeom prst="rect">
            <a:avLst/>
          </a:prstGeom>
          <a:noFill/>
        </p:spPr>
        <p:txBody>
          <a:bodyPr wrap="square" rtlCol="0">
            <a:spAutoFit/>
          </a:bodyPr>
          <a:lstStyle/>
          <a:p>
            <a:r>
              <a:rPr lang="en-US" sz="1400" b="1" dirty="0" smtClean="0">
                <a:solidFill>
                  <a:schemeClr val="bg1"/>
                </a:solidFill>
              </a:rPr>
              <a:t>Highest rated CLM solution, Forrester Research, 2011</a:t>
            </a:r>
            <a:br>
              <a:rPr lang="en-US" sz="1400" b="1" dirty="0" smtClean="0">
                <a:solidFill>
                  <a:schemeClr val="bg1"/>
                </a:solidFill>
              </a:rPr>
            </a:br>
            <a:endParaRPr lang="en-US" sz="1400" b="1" dirty="0" smtClean="0">
              <a:solidFill>
                <a:schemeClr val="bg1"/>
              </a:solidFill>
            </a:endParaRPr>
          </a:p>
          <a:p>
            <a:pPr marL="225425" indent="-225425">
              <a:buFont typeface="Arial"/>
              <a:buChar char="•"/>
            </a:pPr>
            <a:r>
              <a:rPr lang="en-US" sz="1400" dirty="0">
                <a:solidFill>
                  <a:schemeClr val="bg1"/>
                </a:solidFill>
              </a:rPr>
              <a:t>Buy-side, </a:t>
            </a:r>
            <a:r>
              <a:rPr lang="en-US" sz="1400" dirty="0" smtClean="0">
                <a:solidFill>
                  <a:schemeClr val="bg1"/>
                </a:solidFill>
              </a:rPr>
              <a:t>sell</a:t>
            </a:r>
            <a:r>
              <a:rPr lang="en-US" sz="1400" dirty="0">
                <a:solidFill>
                  <a:schemeClr val="bg1"/>
                </a:solidFill>
              </a:rPr>
              <a:t>-side and </a:t>
            </a:r>
            <a:r>
              <a:rPr lang="en-US" sz="1400" dirty="0" smtClean="0">
                <a:solidFill>
                  <a:schemeClr val="bg1"/>
                </a:solidFill>
              </a:rPr>
              <a:t>non</a:t>
            </a:r>
            <a:r>
              <a:rPr lang="en-US" sz="1400" dirty="0">
                <a:solidFill>
                  <a:schemeClr val="bg1"/>
                </a:solidFill>
              </a:rPr>
              <a:t>-monetary contracts</a:t>
            </a:r>
          </a:p>
          <a:p>
            <a:pPr marL="225425" indent="-225425">
              <a:buFont typeface="Arial"/>
              <a:buChar char="•"/>
            </a:pPr>
            <a:r>
              <a:rPr lang="en-US" sz="1400" dirty="0">
                <a:solidFill>
                  <a:schemeClr val="bg1"/>
                </a:solidFill>
              </a:rPr>
              <a:t>Dynamically create contracts from </a:t>
            </a:r>
            <a:r>
              <a:rPr lang="en-US" sz="1400" dirty="0" smtClean="0">
                <a:solidFill>
                  <a:schemeClr val="bg1"/>
                </a:solidFill>
              </a:rPr>
              <a:t>“smart templates</a:t>
            </a:r>
            <a:r>
              <a:rPr lang="en-US" sz="1400" dirty="0">
                <a:solidFill>
                  <a:schemeClr val="bg1"/>
                </a:solidFill>
              </a:rPr>
              <a:t>”</a:t>
            </a:r>
          </a:p>
          <a:p>
            <a:pPr marL="225425" indent="-225425">
              <a:buFont typeface="Arial"/>
              <a:buChar char="•"/>
            </a:pPr>
            <a:r>
              <a:rPr lang="en-US" sz="1400" dirty="0" smtClean="0">
                <a:solidFill>
                  <a:schemeClr val="bg1"/>
                </a:solidFill>
              </a:rPr>
              <a:t>Microsoft Word </a:t>
            </a:r>
            <a:r>
              <a:rPr lang="en-US" sz="1400" dirty="0">
                <a:solidFill>
                  <a:schemeClr val="bg1"/>
                </a:solidFill>
              </a:rPr>
              <a:t>and email integration</a:t>
            </a:r>
          </a:p>
          <a:p>
            <a:pPr marL="225425" indent="-225425">
              <a:buFont typeface="Arial"/>
              <a:buChar char="•"/>
            </a:pPr>
            <a:r>
              <a:rPr lang="en-US" sz="1400" dirty="0">
                <a:solidFill>
                  <a:schemeClr val="bg1"/>
                </a:solidFill>
              </a:rPr>
              <a:t>Native integration of DeltaView comparison technology</a:t>
            </a:r>
          </a:p>
          <a:p>
            <a:pPr marL="225425" indent="-225425">
              <a:buFont typeface="Arial"/>
              <a:buChar char="•"/>
            </a:pPr>
            <a:r>
              <a:rPr lang="en-US" sz="1400" dirty="0">
                <a:solidFill>
                  <a:schemeClr val="bg1"/>
                </a:solidFill>
              </a:rPr>
              <a:t>Highly configurable workflow for approvals</a:t>
            </a:r>
          </a:p>
          <a:p>
            <a:pPr marL="225425" indent="-225425">
              <a:buFont typeface="Arial"/>
              <a:buChar char="•"/>
            </a:pPr>
            <a:r>
              <a:rPr lang="en-US" sz="1400" dirty="0">
                <a:solidFill>
                  <a:schemeClr val="bg1"/>
                </a:solidFill>
              </a:rPr>
              <a:t>Clause </a:t>
            </a:r>
            <a:r>
              <a:rPr lang="en-US" sz="1400" dirty="0" smtClean="0">
                <a:solidFill>
                  <a:schemeClr val="bg1"/>
                </a:solidFill>
              </a:rPr>
              <a:t>analysis </a:t>
            </a:r>
            <a:r>
              <a:rPr lang="en-US" sz="1400" dirty="0">
                <a:solidFill>
                  <a:schemeClr val="bg1"/>
                </a:solidFill>
              </a:rPr>
              <a:t>feature shortens contract creation and maintenance </a:t>
            </a:r>
            <a:r>
              <a:rPr lang="en-US" sz="1400" dirty="0" smtClean="0">
                <a:solidFill>
                  <a:schemeClr val="bg1"/>
                </a:solidFill>
              </a:rPr>
              <a:t>cycles</a:t>
            </a:r>
            <a:endParaRPr lang="en-US" sz="1400" dirty="0">
              <a:solidFill>
                <a:schemeClr val="bg1"/>
              </a:solidFill>
            </a:endParaRPr>
          </a:p>
        </p:txBody>
      </p:sp>
      <p:sp>
        <p:nvSpPr>
          <p:cNvPr id="8" name="TextBox 7"/>
          <p:cNvSpPr txBox="1"/>
          <p:nvPr/>
        </p:nvSpPr>
        <p:spPr>
          <a:xfrm>
            <a:off x="296333" y="2962115"/>
            <a:ext cx="2497667" cy="1323439"/>
          </a:xfrm>
          <a:prstGeom prst="rect">
            <a:avLst/>
          </a:prstGeom>
          <a:noFill/>
        </p:spPr>
        <p:txBody>
          <a:bodyPr wrap="square" rtlCol="0">
            <a:spAutoFit/>
          </a:bodyPr>
          <a:lstStyle/>
          <a:p>
            <a:r>
              <a:rPr lang="en-US" sz="1600" dirty="0" smtClean="0">
                <a:solidFill>
                  <a:schemeClr val="bg1"/>
                </a:solidFill>
              </a:rPr>
              <a:t>Manage </a:t>
            </a:r>
            <a:r>
              <a:rPr lang="en-US" sz="1600" dirty="0">
                <a:solidFill>
                  <a:schemeClr val="bg1"/>
                </a:solidFill>
              </a:rPr>
              <a:t>the complete contract lifecycle </a:t>
            </a:r>
            <a:r>
              <a:rPr lang="en-US" sz="1600" dirty="0" smtClean="0">
                <a:solidFill>
                  <a:schemeClr val="bg1"/>
                </a:solidFill>
              </a:rPr>
              <a:t>online – it’s the most efficient way to author and manage contracts</a:t>
            </a:r>
            <a:endParaRPr lang="en-US" sz="1600" dirty="0">
              <a:solidFill>
                <a:schemeClr val="bg1"/>
              </a:solidFill>
            </a:endParaRPr>
          </a:p>
        </p:txBody>
      </p:sp>
      <p:pic>
        <p:nvPicPr>
          <p:cNvPr id="10" name="Picture 9" descr="Contract Director.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0542" y="564446"/>
            <a:ext cx="2792497" cy="2314222"/>
          </a:xfrm>
          <a:prstGeom prst="rect">
            <a:avLst/>
          </a:prstGeom>
        </p:spPr>
      </p:pic>
      <p:sp>
        <p:nvSpPr>
          <p:cNvPr id="2" name="Slide Number Placeholder 1"/>
          <p:cNvSpPr>
            <a:spLocks noGrp="1"/>
          </p:cNvSpPr>
          <p:nvPr>
            <p:ph type="sldNum" sz="quarter" idx="4"/>
          </p:nvPr>
        </p:nvSpPr>
        <p:spPr/>
        <p:txBody>
          <a:bodyPr/>
          <a:lstStyle/>
          <a:p>
            <a:fld id="{333DDCB8-C3DC-B746-8BDC-7242597E91A7}" type="slidenum">
              <a:rPr lang="en-US" smtClean="0"/>
              <a:pPr/>
              <a:t>17</a:t>
            </a:fld>
            <a:endParaRPr lang="en-US"/>
          </a:p>
        </p:txBody>
      </p:sp>
    </p:spTree>
    <p:extLst>
      <p:ext uri="{BB962C8B-B14F-4D97-AF65-F5344CB8AC3E}">
        <p14:creationId xmlns:p14="http://schemas.microsoft.com/office/powerpoint/2010/main" val="353727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5" y="838200"/>
            <a:ext cx="9144000" cy="4557577"/>
          </a:xfrm>
          <a:prstGeom prst="rect">
            <a:avLst/>
          </a:prstGeom>
        </p:spPr>
      </p:pic>
      <p:pic>
        <p:nvPicPr>
          <p:cNvPr id="5" name="Picture 4">
            <a:hlinkClick r:id="rId4" action="ppaction://hlinksldjump"/>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9550" y="176520"/>
            <a:ext cx="781050" cy="320014"/>
          </a:xfrm>
          <a:prstGeom prst="rect">
            <a:avLst/>
          </a:prstGeom>
        </p:spPr>
      </p:pic>
      <p:sp>
        <p:nvSpPr>
          <p:cNvPr id="6" name="TextBox 5"/>
          <p:cNvSpPr txBox="1"/>
          <p:nvPr/>
        </p:nvSpPr>
        <p:spPr>
          <a:xfrm>
            <a:off x="3217334" y="2231164"/>
            <a:ext cx="4783666" cy="2462213"/>
          </a:xfrm>
          <a:prstGeom prst="rect">
            <a:avLst/>
          </a:prstGeom>
          <a:noFill/>
        </p:spPr>
        <p:txBody>
          <a:bodyPr wrap="square" rtlCol="0">
            <a:spAutoFit/>
          </a:bodyPr>
          <a:lstStyle/>
          <a:p>
            <a:pPr marL="225425" indent="-225425">
              <a:buFont typeface="Arial"/>
              <a:buChar char="•"/>
            </a:pPr>
            <a:r>
              <a:rPr lang="en-US" sz="1400" dirty="0" smtClean="0">
                <a:solidFill>
                  <a:schemeClr val="bg1"/>
                </a:solidFill>
              </a:rPr>
              <a:t>The </a:t>
            </a:r>
            <a:r>
              <a:rPr lang="en-US" sz="1400" dirty="0">
                <a:solidFill>
                  <a:schemeClr val="bg1"/>
                </a:solidFill>
              </a:rPr>
              <a:t>seamless purchasing experience </a:t>
            </a:r>
            <a:r>
              <a:rPr lang="en-US" sz="1400" dirty="0" smtClean="0">
                <a:solidFill>
                  <a:schemeClr val="bg1"/>
                </a:solidFill>
              </a:rPr>
              <a:t>eliminates inefficiencies and reduces cost</a:t>
            </a:r>
          </a:p>
          <a:p>
            <a:pPr marL="225425" indent="-225425">
              <a:buFont typeface="Arial"/>
              <a:buChar char="•"/>
            </a:pPr>
            <a:r>
              <a:rPr lang="en-US" sz="1400" dirty="0" smtClean="0">
                <a:solidFill>
                  <a:schemeClr val="bg1"/>
                </a:solidFill>
              </a:rPr>
              <a:t>Enhances </a:t>
            </a:r>
            <a:r>
              <a:rPr lang="en-US" sz="1400" dirty="0">
                <a:solidFill>
                  <a:schemeClr val="bg1"/>
                </a:solidFill>
              </a:rPr>
              <a:t>existing procurement systems </a:t>
            </a:r>
          </a:p>
          <a:p>
            <a:pPr marL="225425" indent="-225425">
              <a:buFont typeface="Arial"/>
              <a:buChar char="•"/>
            </a:pPr>
            <a:r>
              <a:rPr lang="en-US" sz="1400" dirty="0" smtClean="0">
                <a:solidFill>
                  <a:schemeClr val="bg1"/>
                </a:solidFill>
              </a:rPr>
              <a:t>Increases </a:t>
            </a:r>
            <a:r>
              <a:rPr lang="en-US" sz="1400" dirty="0">
                <a:solidFill>
                  <a:schemeClr val="bg1"/>
                </a:solidFill>
              </a:rPr>
              <a:t>on-contract </a:t>
            </a:r>
            <a:r>
              <a:rPr lang="en-US" sz="1400" dirty="0" smtClean="0">
                <a:solidFill>
                  <a:schemeClr val="bg1"/>
                </a:solidFill>
              </a:rPr>
              <a:t>spending and enables spend management</a:t>
            </a:r>
          </a:p>
          <a:p>
            <a:pPr marL="225425" indent="-225425">
              <a:buFont typeface="Arial"/>
              <a:buChar char="•"/>
            </a:pPr>
            <a:r>
              <a:rPr lang="en-US" sz="1400" dirty="0">
                <a:solidFill>
                  <a:schemeClr val="bg1"/>
                </a:solidFill>
              </a:rPr>
              <a:t>Automate the complete procure-to-pay process, or simply deploy a point </a:t>
            </a:r>
            <a:r>
              <a:rPr lang="en-US" sz="1400" dirty="0" smtClean="0">
                <a:solidFill>
                  <a:schemeClr val="bg1"/>
                </a:solidFill>
              </a:rPr>
              <a:t>solution</a:t>
            </a:r>
          </a:p>
          <a:p>
            <a:endParaRPr lang="en-US" sz="1400" dirty="0">
              <a:solidFill>
                <a:schemeClr val="bg1"/>
              </a:solidFill>
            </a:endParaRPr>
          </a:p>
          <a:p>
            <a:pPr marL="225425" indent="-225425">
              <a:buFont typeface="Arial"/>
              <a:buChar char="•"/>
            </a:pPr>
            <a:r>
              <a:rPr lang="en-US" sz="1400" b="1" dirty="0" smtClean="0">
                <a:solidFill>
                  <a:schemeClr val="bg1"/>
                </a:solidFill>
              </a:rPr>
              <a:t>SciQuest eProcurement pre-configured solutions</a:t>
            </a:r>
            <a:r>
              <a:rPr lang="en-US" sz="1400" dirty="0" smtClean="0">
                <a:solidFill>
                  <a:schemeClr val="bg1"/>
                </a:solidFill>
              </a:rPr>
              <a:t>: stand-alone solutions for quick implementation</a:t>
            </a:r>
            <a:endParaRPr lang="en-US" sz="1400" dirty="0">
              <a:solidFill>
                <a:schemeClr val="bg1"/>
              </a:solidFill>
            </a:endParaRPr>
          </a:p>
          <a:p>
            <a:pPr marL="225425" indent="-225425">
              <a:buFont typeface="Arial"/>
              <a:buChar char="•"/>
            </a:pPr>
            <a:endParaRPr lang="en-US" sz="1400" dirty="0">
              <a:solidFill>
                <a:schemeClr val="bg1"/>
              </a:solidFill>
            </a:endParaRPr>
          </a:p>
        </p:txBody>
      </p:sp>
      <p:sp>
        <p:nvSpPr>
          <p:cNvPr id="8" name="TextBox 7"/>
          <p:cNvSpPr txBox="1"/>
          <p:nvPr/>
        </p:nvSpPr>
        <p:spPr>
          <a:xfrm>
            <a:off x="296333" y="2962115"/>
            <a:ext cx="2497667" cy="1077218"/>
          </a:xfrm>
          <a:prstGeom prst="rect">
            <a:avLst/>
          </a:prstGeom>
          <a:noFill/>
        </p:spPr>
        <p:txBody>
          <a:bodyPr wrap="square" rtlCol="0">
            <a:spAutoFit/>
          </a:bodyPr>
          <a:lstStyle/>
          <a:p>
            <a:r>
              <a:rPr lang="en-US" sz="1600" b="1" dirty="0" smtClean="0">
                <a:solidFill>
                  <a:schemeClr val="bg1"/>
                </a:solidFill>
              </a:rPr>
              <a:t>SciQuest eProcurement</a:t>
            </a:r>
            <a:r>
              <a:rPr lang="en-US" sz="1600" dirty="0" smtClean="0">
                <a:solidFill>
                  <a:schemeClr val="bg1"/>
                </a:solidFill>
              </a:rPr>
              <a:t> transforms manual and labor intensive procurement processes</a:t>
            </a:r>
            <a:endParaRPr lang="en-US" sz="1600" dirty="0">
              <a:solidFill>
                <a:schemeClr val="bg1"/>
              </a:solidFill>
            </a:endParaRPr>
          </a:p>
        </p:txBody>
      </p:sp>
      <p:sp>
        <p:nvSpPr>
          <p:cNvPr id="9" name="TextBox 8"/>
          <p:cNvSpPr txBox="1"/>
          <p:nvPr/>
        </p:nvSpPr>
        <p:spPr>
          <a:xfrm>
            <a:off x="0" y="4751403"/>
            <a:ext cx="7069667" cy="523220"/>
          </a:xfrm>
          <a:prstGeom prst="rect">
            <a:avLst/>
          </a:prstGeom>
          <a:noFill/>
        </p:spPr>
        <p:txBody>
          <a:bodyPr wrap="square" rtlCol="0">
            <a:spAutoFit/>
          </a:bodyPr>
          <a:lstStyle/>
          <a:p>
            <a:r>
              <a:rPr lang="en-US" sz="1400" dirty="0" smtClean="0">
                <a:solidFill>
                  <a:srgbClr val="2A83C3"/>
                </a:solidFill>
              </a:rPr>
              <a:t>Combine </a:t>
            </a:r>
            <a:r>
              <a:rPr lang="en-US" sz="1400" dirty="0" smtClean="0">
                <a:solidFill>
                  <a:srgbClr val="2A83C3"/>
                </a:solidFill>
                <a:hlinkClick r:id="rId6" action="ppaction://hlinksldjump"/>
              </a:rPr>
              <a:t>SciQuest </a:t>
            </a:r>
            <a:r>
              <a:rPr lang="en-US" sz="1400" i="1" dirty="0" smtClean="0">
                <a:solidFill>
                  <a:srgbClr val="2A83C3"/>
                </a:solidFill>
                <a:hlinkClick r:id="rId6" action="ppaction://hlinksldjump"/>
              </a:rPr>
              <a:t>Spend Director Enterprise</a:t>
            </a:r>
            <a:r>
              <a:rPr lang="en-US" sz="1400" dirty="0" smtClean="0">
                <a:solidFill>
                  <a:srgbClr val="2A83C3"/>
                </a:solidFill>
              </a:rPr>
              <a:t>, </a:t>
            </a:r>
            <a:r>
              <a:rPr lang="en-US" sz="1400" i="1" dirty="0" smtClean="0">
                <a:solidFill>
                  <a:srgbClr val="2A83C3"/>
                </a:solidFill>
                <a:hlinkClick r:id="rId7" action="ppaction://hlinksldjump"/>
              </a:rPr>
              <a:t>SciQuest Requisition Manager </a:t>
            </a:r>
            <a:r>
              <a:rPr lang="en-US" sz="1400" dirty="0" smtClean="0">
                <a:solidFill>
                  <a:srgbClr val="2A83C3"/>
                </a:solidFill>
              </a:rPr>
              <a:t>and </a:t>
            </a:r>
            <a:r>
              <a:rPr lang="en-US" sz="1400" i="1" dirty="0" smtClean="0">
                <a:solidFill>
                  <a:srgbClr val="2A83C3"/>
                </a:solidFill>
                <a:hlinkClick r:id="rId8" action="ppaction://hlinksldjump"/>
              </a:rPr>
              <a:t>SciQuest Order Manager </a:t>
            </a:r>
            <a:r>
              <a:rPr lang="en-US" sz="1400" dirty="0" smtClean="0">
                <a:solidFill>
                  <a:srgbClr val="2A83C3"/>
                </a:solidFill>
              </a:rPr>
              <a:t>for best-in-class eProcurement</a:t>
            </a:r>
            <a:endParaRPr lang="en-US" sz="1400" dirty="0">
              <a:solidFill>
                <a:srgbClr val="2A83C3"/>
              </a:solidFill>
            </a:endParaRPr>
          </a:p>
        </p:txBody>
      </p:sp>
      <p:pic>
        <p:nvPicPr>
          <p:cNvPr id="2" name="Picture 1" descr="SciQuestCloudLarge.pn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1357" y="527169"/>
            <a:ext cx="2916046" cy="1965936"/>
          </a:xfrm>
          <a:prstGeom prst="rect">
            <a:avLst/>
          </a:prstGeom>
        </p:spPr>
      </p:pic>
      <p:sp>
        <p:nvSpPr>
          <p:cNvPr id="7" name="Slide Number Placeholder 6"/>
          <p:cNvSpPr>
            <a:spLocks noGrp="1"/>
          </p:cNvSpPr>
          <p:nvPr>
            <p:ph type="sldNum" sz="quarter" idx="4"/>
          </p:nvPr>
        </p:nvSpPr>
        <p:spPr/>
        <p:txBody>
          <a:bodyPr/>
          <a:lstStyle/>
          <a:p>
            <a:fld id="{333DDCB8-C3DC-B746-8BDC-7242597E91A7}" type="slidenum">
              <a:rPr lang="en-US" smtClean="0"/>
              <a:pPr/>
              <a:t>18</a:t>
            </a:fld>
            <a:endParaRPr lang="en-US"/>
          </a:p>
        </p:txBody>
      </p:sp>
    </p:spTree>
    <p:extLst>
      <p:ext uri="{BB962C8B-B14F-4D97-AF65-F5344CB8AC3E}">
        <p14:creationId xmlns:p14="http://schemas.microsoft.com/office/powerpoint/2010/main" val="242492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5" y="838200"/>
            <a:ext cx="9144000" cy="4557577"/>
          </a:xfrm>
          <a:prstGeom prst="rect">
            <a:avLst/>
          </a:prstGeom>
        </p:spPr>
      </p:pic>
      <p:pic>
        <p:nvPicPr>
          <p:cNvPr id="5" name="Picture 4">
            <a:hlinkClick r:id="rId4" action="ppaction://hlinksldjump"/>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9550" y="176520"/>
            <a:ext cx="781050" cy="320014"/>
          </a:xfrm>
          <a:prstGeom prst="rect">
            <a:avLst/>
          </a:prstGeom>
        </p:spPr>
      </p:pic>
      <p:sp>
        <p:nvSpPr>
          <p:cNvPr id="6" name="TextBox 5"/>
          <p:cNvSpPr txBox="1"/>
          <p:nvPr/>
        </p:nvSpPr>
        <p:spPr>
          <a:xfrm>
            <a:off x="3217334" y="2231164"/>
            <a:ext cx="4783666" cy="2462213"/>
          </a:xfrm>
          <a:prstGeom prst="rect">
            <a:avLst/>
          </a:prstGeom>
          <a:noFill/>
        </p:spPr>
        <p:txBody>
          <a:bodyPr wrap="square" rtlCol="0">
            <a:spAutoFit/>
          </a:bodyPr>
          <a:lstStyle/>
          <a:p>
            <a:pPr marL="225425" indent="-225425">
              <a:buFont typeface="Arial"/>
              <a:buChar char="•"/>
            </a:pPr>
            <a:r>
              <a:rPr lang="en-US" sz="1400" dirty="0">
                <a:solidFill>
                  <a:schemeClr val="bg1"/>
                </a:solidFill>
              </a:rPr>
              <a:t>Easy-to-use internet based shopping experience mimics popular e-commerce websites</a:t>
            </a:r>
          </a:p>
          <a:p>
            <a:pPr marL="225425" indent="-225425">
              <a:buFont typeface="Arial"/>
              <a:buChar char="•"/>
            </a:pPr>
            <a:r>
              <a:rPr lang="en-US" sz="1400" dirty="0">
                <a:solidFill>
                  <a:schemeClr val="bg1"/>
                </a:solidFill>
              </a:rPr>
              <a:t>Designed to enhance existing procurement systems </a:t>
            </a:r>
          </a:p>
          <a:p>
            <a:pPr marL="225425" indent="-225425">
              <a:buFont typeface="Arial"/>
              <a:buChar char="•"/>
            </a:pPr>
            <a:r>
              <a:rPr lang="en-US" sz="1400" dirty="0">
                <a:solidFill>
                  <a:schemeClr val="bg1"/>
                </a:solidFill>
              </a:rPr>
              <a:t>Purchase directly from pre-negotiated contracts</a:t>
            </a:r>
          </a:p>
          <a:p>
            <a:pPr marL="225425" indent="-225425">
              <a:buFont typeface="Arial"/>
              <a:buChar char="•"/>
            </a:pPr>
            <a:r>
              <a:rPr lang="en-US" sz="1400" dirty="0">
                <a:solidFill>
                  <a:schemeClr val="bg1"/>
                </a:solidFill>
              </a:rPr>
              <a:t>Promote contract compliance</a:t>
            </a:r>
          </a:p>
          <a:p>
            <a:pPr marL="225425" indent="-225425">
              <a:buFont typeface="Arial"/>
              <a:buChar char="•"/>
            </a:pPr>
            <a:endParaRPr lang="en-US" sz="1400" dirty="0" smtClean="0">
              <a:solidFill>
                <a:schemeClr val="bg1"/>
              </a:solidFill>
            </a:endParaRPr>
          </a:p>
          <a:p>
            <a:pPr marL="225425" indent="-225425">
              <a:buFont typeface="Arial"/>
              <a:buChar char="•"/>
            </a:pPr>
            <a:r>
              <a:rPr lang="en-US" sz="1400" b="1" dirty="0" err="1" smtClean="0">
                <a:solidFill>
                  <a:schemeClr val="bg1"/>
                </a:solidFill>
              </a:rPr>
              <a:t>pCard</a:t>
            </a:r>
            <a:r>
              <a:rPr lang="en-US" sz="1400" dirty="0" smtClean="0">
                <a:solidFill>
                  <a:schemeClr val="bg1"/>
                </a:solidFill>
              </a:rPr>
              <a:t>: Pre-approved member shopping</a:t>
            </a:r>
          </a:p>
          <a:p>
            <a:pPr marL="225425" indent="-225425">
              <a:buFont typeface="Arial"/>
              <a:buChar char="•"/>
            </a:pPr>
            <a:r>
              <a:rPr lang="en-US" sz="1400" b="1" dirty="0" smtClean="0">
                <a:solidFill>
                  <a:schemeClr val="bg1"/>
                </a:solidFill>
              </a:rPr>
              <a:t>Consortium</a:t>
            </a:r>
            <a:r>
              <a:rPr lang="en-US" sz="1400" dirty="0" smtClean="0">
                <a:solidFill>
                  <a:schemeClr val="bg1"/>
                </a:solidFill>
              </a:rPr>
              <a:t>: Source together, share contracts, and consolidate reporting</a:t>
            </a:r>
          </a:p>
          <a:p>
            <a:pPr marL="225425" indent="-225425">
              <a:buFont typeface="Arial"/>
              <a:buChar char="•"/>
            </a:pPr>
            <a:r>
              <a:rPr lang="en-US" sz="1400" b="1" dirty="0" smtClean="0">
                <a:solidFill>
                  <a:schemeClr val="bg1"/>
                </a:solidFill>
              </a:rPr>
              <a:t>Multi-Business Unit</a:t>
            </a:r>
            <a:r>
              <a:rPr lang="en-US" sz="1400" dirty="0" smtClean="0">
                <a:solidFill>
                  <a:schemeClr val="bg1"/>
                </a:solidFill>
              </a:rPr>
              <a:t>: Centralize contracts, processes, and technology</a:t>
            </a:r>
            <a:endParaRPr lang="en-US" sz="1400" dirty="0">
              <a:solidFill>
                <a:schemeClr val="bg1"/>
              </a:solidFill>
            </a:endParaRPr>
          </a:p>
        </p:txBody>
      </p:sp>
      <p:sp>
        <p:nvSpPr>
          <p:cNvPr id="8" name="TextBox 7"/>
          <p:cNvSpPr txBox="1"/>
          <p:nvPr/>
        </p:nvSpPr>
        <p:spPr>
          <a:xfrm>
            <a:off x="296333" y="2962115"/>
            <a:ext cx="2497667" cy="830997"/>
          </a:xfrm>
          <a:prstGeom prst="rect">
            <a:avLst/>
          </a:prstGeom>
          <a:noFill/>
        </p:spPr>
        <p:txBody>
          <a:bodyPr wrap="square" rtlCol="0">
            <a:spAutoFit/>
          </a:bodyPr>
          <a:lstStyle/>
          <a:p>
            <a:r>
              <a:rPr lang="en-US" sz="1600" dirty="0" smtClean="0">
                <a:solidFill>
                  <a:schemeClr val="bg1"/>
                </a:solidFill>
              </a:rPr>
              <a:t>Make shopping for goods and services simple and intuitive</a:t>
            </a:r>
            <a:endParaRPr lang="en-US" sz="1600" dirty="0">
              <a:solidFill>
                <a:schemeClr val="bg1"/>
              </a:solidFill>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495" y="477242"/>
            <a:ext cx="2964699" cy="2535921"/>
          </a:xfrm>
          <a:prstGeom prst="rect">
            <a:avLst/>
          </a:prstGeom>
        </p:spPr>
      </p:pic>
      <p:sp>
        <p:nvSpPr>
          <p:cNvPr id="9" name="TextBox 8"/>
          <p:cNvSpPr txBox="1"/>
          <p:nvPr/>
        </p:nvSpPr>
        <p:spPr>
          <a:xfrm>
            <a:off x="0" y="4751403"/>
            <a:ext cx="7069667" cy="523220"/>
          </a:xfrm>
          <a:prstGeom prst="rect">
            <a:avLst/>
          </a:prstGeom>
          <a:noFill/>
        </p:spPr>
        <p:txBody>
          <a:bodyPr wrap="square" rtlCol="0">
            <a:spAutoFit/>
          </a:bodyPr>
          <a:lstStyle/>
          <a:p>
            <a:r>
              <a:rPr lang="en-US" sz="1400" dirty="0" smtClean="0">
                <a:solidFill>
                  <a:srgbClr val="2A83C3"/>
                </a:solidFill>
              </a:rPr>
              <a:t>Combine with </a:t>
            </a:r>
            <a:r>
              <a:rPr lang="en-US" sz="1400" i="1" dirty="0" smtClean="0">
                <a:solidFill>
                  <a:srgbClr val="2A83C3"/>
                </a:solidFill>
                <a:hlinkClick r:id="rId7" action="ppaction://hlinksldjump"/>
              </a:rPr>
              <a:t>SciQuest </a:t>
            </a:r>
            <a:r>
              <a:rPr lang="en-US" sz="1400" i="1" dirty="0">
                <a:solidFill>
                  <a:srgbClr val="2A83C3"/>
                </a:solidFill>
                <a:hlinkClick r:id="rId7" action="ppaction://hlinksldjump"/>
              </a:rPr>
              <a:t>Requisition Manager </a:t>
            </a:r>
            <a:r>
              <a:rPr lang="en-US" sz="1400" dirty="0">
                <a:solidFill>
                  <a:srgbClr val="2A83C3"/>
                </a:solidFill>
              </a:rPr>
              <a:t>and </a:t>
            </a:r>
            <a:r>
              <a:rPr lang="en-US" sz="1400" i="1" dirty="0">
                <a:solidFill>
                  <a:srgbClr val="2A83C3"/>
                </a:solidFill>
                <a:hlinkClick r:id="rId8" action="ppaction://hlinksldjump"/>
              </a:rPr>
              <a:t>SciQuest Order Manager </a:t>
            </a:r>
            <a:r>
              <a:rPr lang="en-US" sz="1400" i="1" dirty="0" smtClean="0">
                <a:solidFill>
                  <a:srgbClr val="2A83C3"/>
                </a:solidFill>
              </a:rPr>
              <a:t/>
            </a:r>
            <a:br>
              <a:rPr lang="en-US" sz="1400" i="1" dirty="0" smtClean="0">
                <a:solidFill>
                  <a:srgbClr val="2A83C3"/>
                </a:solidFill>
              </a:rPr>
            </a:br>
            <a:r>
              <a:rPr lang="en-US" sz="1400" dirty="0" smtClean="0">
                <a:solidFill>
                  <a:srgbClr val="2A83C3"/>
                </a:solidFill>
              </a:rPr>
              <a:t>for </a:t>
            </a:r>
            <a:r>
              <a:rPr lang="en-US" sz="1400" dirty="0">
                <a:solidFill>
                  <a:srgbClr val="2A83C3"/>
                </a:solidFill>
              </a:rPr>
              <a:t>best-in-class </a:t>
            </a:r>
            <a:r>
              <a:rPr lang="en-US" sz="1400" dirty="0" smtClean="0">
                <a:solidFill>
                  <a:srgbClr val="2A83C3"/>
                </a:solidFill>
              </a:rPr>
              <a:t>eProcurement.</a:t>
            </a:r>
            <a:endParaRPr lang="en-US" sz="1400" dirty="0">
              <a:solidFill>
                <a:srgbClr val="2A83C3"/>
              </a:solidFill>
            </a:endParaRPr>
          </a:p>
        </p:txBody>
      </p:sp>
      <p:sp>
        <p:nvSpPr>
          <p:cNvPr id="2" name="Slide Number Placeholder 1"/>
          <p:cNvSpPr>
            <a:spLocks noGrp="1"/>
          </p:cNvSpPr>
          <p:nvPr>
            <p:ph type="sldNum" sz="quarter" idx="4"/>
          </p:nvPr>
        </p:nvSpPr>
        <p:spPr/>
        <p:txBody>
          <a:bodyPr/>
          <a:lstStyle/>
          <a:p>
            <a:fld id="{333DDCB8-C3DC-B746-8BDC-7242597E91A7}" type="slidenum">
              <a:rPr lang="en-US" smtClean="0"/>
              <a:pPr/>
              <a:t>19</a:t>
            </a:fld>
            <a:endParaRPr lang="en-US"/>
          </a:p>
        </p:txBody>
      </p:sp>
    </p:spTree>
    <p:extLst>
      <p:ext uri="{BB962C8B-B14F-4D97-AF65-F5344CB8AC3E}">
        <p14:creationId xmlns:p14="http://schemas.microsoft.com/office/powerpoint/2010/main" val="257522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Sciquest TODAY</a:t>
            </a:r>
            <a:endParaRPr lang="en-US" dirty="0"/>
          </a:p>
        </p:txBody>
      </p:sp>
      <p:sp>
        <p:nvSpPr>
          <p:cNvPr id="8197" name="Rectangle 8"/>
          <p:cNvSpPr>
            <a:spLocks noGrp="1" noChangeArrowheads="1"/>
          </p:cNvSpPr>
          <p:nvPr>
            <p:ph type="body" sz="quarter" idx="13"/>
          </p:nvPr>
        </p:nvSpPr>
        <p:spPr>
          <a:prstGeom prst="rect">
            <a:avLst/>
          </a:prstGeom>
        </p:spPr>
        <p:txBody>
          <a:bodyPr/>
          <a:lstStyle/>
          <a:p>
            <a:pPr>
              <a:spcBef>
                <a:spcPts val="0"/>
              </a:spcBef>
              <a:spcAft>
                <a:spcPts val="600"/>
              </a:spcAft>
            </a:pPr>
            <a:r>
              <a:rPr lang="en-US" dirty="0" smtClean="0"/>
              <a:t>Market leader with $540M market cap</a:t>
            </a:r>
          </a:p>
        </p:txBody>
      </p:sp>
      <p:sp>
        <p:nvSpPr>
          <p:cNvPr id="10" name="Text Placeholder 9"/>
          <p:cNvSpPr>
            <a:spLocks noGrp="1"/>
          </p:cNvSpPr>
          <p:nvPr>
            <p:ph type="body" sz="quarter" idx="16"/>
          </p:nvPr>
        </p:nvSpPr>
        <p:spPr/>
        <p:txBody>
          <a:bodyPr anchor="t">
            <a:normAutofit/>
          </a:bodyPr>
          <a:lstStyle/>
          <a:p>
            <a:pPr marL="0" indent="0">
              <a:buNone/>
            </a:pPr>
            <a:r>
              <a:rPr lang="en-US" dirty="0"/>
              <a:t>SciQuest </a:t>
            </a:r>
            <a:r>
              <a:rPr lang="en-US" dirty="0" smtClean="0"/>
              <a:t>is the </a:t>
            </a:r>
            <a:r>
              <a:rPr lang="en-US" dirty="0"/>
              <a:t>largest public provider of </a:t>
            </a:r>
            <a:r>
              <a:rPr lang="en-US" dirty="0" smtClean="0"/>
              <a:t>cloud-based business </a:t>
            </a:r>
            <a:r>
              <a:rPr lang="en-US" dirty="0"/>
              <a:t>automation solutions for spend </a:t>
            </a:r>
            <a:r>
              <a:rPr lang="en-US" dirty="0" smtClean="0"/>
              <a:t>management – offering </a:t>
            </a:r>
            <a:r>
              <a:rPr lang="en-US" dirty="0"/>
              <a:t>deep domain knowledge and a solid, customer-driven </a:t>
            </a:r>
            <a:r>
              <a:rPr lang="en-US" dirty="0" smtClean="0"/>
              <a:t>portfolio.</a:t>
            </a:r>
            <a:endParaRPr lang="en-US" dirty="0"/>
          </a:p>
        </p:txBody>
      </p:sp>
      <p:sp>
        <p:nvSpPr>
          <p:cNvPr id="9" name="Text Placeholder 8"/>
          <p:cNvSpPr>
            <a:spLocks noGrp="1"/>
          </p:cNvSpPr>
          <p:nvPr>
            <p:ph type="body" sz="quarter" idx="17"/>
          </p:nvPr>
        </p:nvSpPr>
        <p:spPr/>
        <p:txBody>
          <a:bodyPr/>
          <a:lstStyle/>
          <a:p>
            <a:r>
              <a:rPr lang="en-US" dirty="0"/>
              <a:t>5</a:t>
            </a:r>
            <a:r>
              <a:rPr lang="en-US" dirty="0" smtClean="0"/>
              <a:t>00+ </a:t>
            </a:r>
            <a:r>
              <a:rPr lang="en-US" dirty="0"/>
              <a:t>customers </a:t>
            </a:r>
            <a:r>
              <a:rPr lang="en-US" dirty="0" smtClean="0"/>
              <a:t>worldwide</a:t>
            </a:r>
          </a:p>
          <a:p>
            <a:r>
              <a:rPr lang="en-US" dirty="0" smtClean="0"/>
              <a:t>170+ Higher Education customers</a:t>
            </a:r>
            <a:endParaRPr lang="en-US" dirty="0"/>
          </a:p>
          <a:p>
            <a:r>
              <a:rPr lang="en-US" dirty="0"/>
              <a:t>Proven </a:t>
            </a:r>
            <a:r>
              <a:rPr lang="en-US" dirty="0" smtClean="0"/>
              <a:t>ROI within months</a:t>
            </a:r>
            <a:endParaRPr lang="en-US" dirty="0"/>
          </a:p>
          <a:p>
            <a:r>
              <a:rPr lang="en-US" dirty="0" smtClean="0"/>
              <a:t>Customer-focused development</a:t>
            </a:r>
            <a:endParaRPr lang="en-US" dirty="0"/>
          </a:p>
          <a:p>
            <a:endParaRPr lang="en-US" dirty="0"/>
          </a:p>
          <a:p>
            <a:endParaRPr lang="en-US" dirty="0"/>
          </a:p>
        </p:txBody>
      </p:sp>
      <p:grpSp>
        <p:nvGrpSpPr>
          <p:cNvPr id="7" name="Group 6"/>
          <p:cNvGrpSpPr/>
          <p:nvPr/>
        </p:nvGrpSpPr>
        <p:grpSpPr>
          <a:xfrm>
            <a:off x="4789315" y="4961715"/>
            <a:ext cx="1687690" cy="774673"/>
            <a:chOff x="6541915" y="4961715"/>
            <a:chExt cx="1687690" cy="774673"/>
          </a:xfrm>
        </p:grpSpPr>
        <p:sp>
          <p:nvSpPr>
            <p:cNvPr id="8" name="Rectangle 7"/>
            <p:cNvSpPr/>
            <p:nvPr/>
          </p:nvSpPr>
          <p:spPr>
            <a:xfrm>
              <a:off x="6541915" y="5274723"/>
              <a:ext cx="1687690" cy="461665"/>
            </a:xfrm>
            <a:prstGeom prst="rect">
              <a:avLst/>
            </a:prstGeom>
          </p:spPr>
          <p:txBody>
            <a:bodyPr wrap="square">
              <a:spAutoFit/>
            </a:bodyPr>
            <a:lstStyle/>
            <a:p>
              <a:pPr algn="ctr"/>
              <a:r>
                <a:rPr lang="en-US" sz="1200" b="1" dirty="0" smtClean="0">
                  <a:solidFill>
                    <a:schemeClr val="bg1">
                      <a:lumMod val="50000"/>
                    </a:schemeClr>
                  </a:solidFill>
                  <a:cs typeface="Calibri" pitchFamily="34" charset="0"/>
                </a:rPr>
                <a:t>2011</a:t>
              </a:r>
            </a:p>
            <a:p>
              <a:pPr algn="ctr"/>
              <a:r>
                <a:rPr lang="en-US" sz="1200" b="1" dirty="0" smtClean="0">
                  <a:solidFill>
                    <a:schemeClr val="bg1">
                      <a:lumMod val="50000"/>
                    </a:schemeClr>
                  </a:solidFill>
                  <a:cs typeface="Calibri" pitchFamily="34" charset="0"/>
                </a:rPr>
                <a:t>Acquired AECsoft</a:t>
              </a:r>
            </a:p>
          </p:txBody>
        </p:sp>
        <p:cxnSp>
          <p:nvCxnSpPr>
            <p:cNvPr id="21" name="Straight Connector 20"/>
            <p:cNvCxnSpPr/>
            <p:nvPr/>
          </p:nvCxnSpPr>
          <p:spPr>
            <a:xfrm flipV="1">
              <a:off x="7391400" y="4961715"/>
              <a:ext cx="0" cy="381000"/>
            </a:xfrm>
            <a:prstGeom prst="line">
              <a:avLst/>
            </a:prstGeom>
            <a:ln>
              <a:solidFill>
                <a:srgbClr val="146BA8"/>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2901248" y="4961715"/>
            <a:ext cx="1371600" cy="774673"/>
            <a:chOff x="3510848" y="4961715"/>
            <a:chExt cx="1371600" cy="774673"/>
          </a:xfrm>
        </p:grpSpPr>
        <p:cxnSp>
          <p:nvCxnSpPr>
            <p:cNvPr id="17" name="Straight Connector 16"/>
            <p:cNvCxnSpPr/>
            <p:nvPr/>
          </p:nvCxnSpPr>
          <p:spPr>
            <a:xfrm flipV="1">
              <a:off x="4191000" y="4961715"/>
              <a:ext cx="0" cy="381000"/>
            </a:xfrm>
            <a:prstGeom prst="line">
              <a:avLst/>
            </a:prstGeom>
            <a:ln>
              <a:solidFill>
                <a:srgbClr val="146BA8"/>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510848" y="5274723"/>
              <a:ext cx="1371600" cy="461665"/>
            </a:xfrm>
            <a:prstGeom prst="rect">
              <a:avLst/>
            </a:prstGeom>
          </p:spPr>
          <p:txBody>
            <a:bodyPr wrap="square">
              <a:spAutoFit/>
            </a:bodyPr>
            <a:lstStyle/>
            <a:p>
              <a:pPr algn="ctr"/>
              <a:r>
                <a:rPr lang="en-US" sz="1200" b="1" dirty="0" smtClean="0">
                  <a:solidFill>
                    <a:schemeClr val="bg1">
                      <a:lumMod val="50000"/>
                    </a:schemeClr>
                  </a:solidFill>
                  <a:cs typeface="Calibri" pitchFamily="34" charset="0"/>
                </a:rPr>
                <a:t>2004</a:t>
              </a:r>
            </a:p>
            <a:p>
              <a:pPr algn="ctr"/>
              <a:r>
                <a:rPr lang="en-US" sz="1200" b="1" dirty="0" smtClean="0">
                  <a:solidFill>
                    <a:schemeClr val="bg1">
                      <a:lumMod val="50000"/>
                    </a:schemeClr>
                  </a:solidFill>
                  <a:cs typeface="Calibri" pitchFamily="34" charset="0"/>
                </a:rPr>
                <a:t>Taken Private</a:t>
              </a:r>
            </a:p>
          </p:txBody>
        </p:sp>
      </p:grpSp>
      <p:grpSp>
        <p:nvGrpSpPr>
          <p:cNvPr id="2" name="Group 1"/>
          <p:cNvGrpSpPr/>
          <p:nvPr/>
        </p:nvGrpSpPr>
        <p:grpSpPr>
          <a:xfrm>
            <a:off x="1038581" y="4961715"/>
            <a:ext cx="1295400" cy="774673"/>
            <a:chOff x="1267181" y="4961715"/>
            <a:chExt cx="1295400" cy="774673"/>
          </a:xfrm>
        </p:grpSpPr>
        <p:cxnSp>
          <p:nvCxnSpPr>
            <p:cNvPr id="19" name="Straight Connector 18"/>
            <p:cNvCxnSpPr/>
            <p:nvPr/>
          </p:nvCxnSpPr>
          <p:spPr>
            <a:xfrm flipV="1">
              <a:off x="1905000" y="4961715"/>
              <a:ext cx="0" cy="381000"/>
            </a:xfrm>
            <a:prstGeom prst="line">
              <a:avLst/>
            </a:prstGeom>
            <a:ln>
              <a:solidFill>
                <a:srgbClr val="146BA8"/>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267181" y="5274723"/>
              <a:ext cx="1295400" cy="461665"/>
            </a:xfrm>
            <a:prstGeom prst="rect">
              <a:avLst/>
            </a:prstGeom>
          </p:spPr>
          <p:txBody>
            <a:bodyPr wrap="square">
              <a:spAutoFit/>
            </a:bodyPr>
            <a:lstStyle/>
            <a:p>
              <a:pPr algn="ctr"/>
              <a:r>
                <a:rPr lang="en-US" sz="1200" b="1" dirty="0" smtClean="0">
                  <a:solidFill>
                    <a:schemeClr val="bg1">
                      <a:lumMod val="50000"/>
                    </a:schemeClr>
                  </a:solidFill>
                  <a:cs typeface="Calibri" pitchFamily="34" charset="0"/>
                </a:rPr>
                <a:t>1999</a:t>
              </a:r>
            </a:p>
            <a:p>
              <a:pPr algn="ctr"/>
              <a:r>
                <a:rPr lang="en-US" sz="1200" b="1" dirty="0" smtClean="0">
                  <a:solidFill>
                    <a:schemeClr val="bg1">
                      <a:lumMod val="50000"/>
                    </a:schemeClr>
                  </a:solidFill>
                  <a:cs typeface="Calibri" pitchFamily="34" charset="0"/>
                </a:rPr>
                <a:t>IPO</a:t>
              </a:r>
            </a:p>
          </p:txBody>
        </p:sp>
      </p:grpSp>
      <p:grpSp>
        <p:nvGrpSpPr>
          <p:cNvPr id="4" name="Group 3"/>
          <p:cNvGrpSpPr/>
          <p:nvPr/>
        </p:nvGrpSpPr>
        <p:grpSpPr>
          <a:xfrm>
            <a:off x="1278471" y="4103510"/>
            <a:ext cx="1557867" cy="782005"/>
            <a:chOff x="2116671" y="4103510"/>
            <a:chExt cx="1557867" cy="782005"/>
          </a:xfrm>
        </p:grpSpPr>
        <p:cxnSp>
          <p:nvCxnSpPr>
            <p:cNvPr id="20" name="Straight Connector 19"/>
            <p:cNvCxnSpPr/>
            <p:nvPr/>
          </p:nvCxnSpPr>
          <p:spPr>
            <a:xfrm flipV="1">
              <a:off x="2895600" y="4504515"/>
              <a:ext cx="0" cy="381000"/>
            </a:xfrm>
            <a:prstGeom prst="line">
              <a:avLst/>
            </a:prstGeom>
            <a:ln>
              <a:solidFill>
                <a:srgbClr val="146BA8"/>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116671" y="4103510"/>
              <a:ext cx="1557867" cy="461665"/>
            </a:xfrm>
            <a:prstGeom prst="rect">
              <a:avLst/>
            </a:prstGeom>
          </p:spPr>
          <p:txBody>
            <a:bodyPr wrap="square">
              <a:spAutoFit/>
            </a:bodyPr>
            <a:lstStyle/>
            <a:p>
              <a:pPr algn="ctr"/>
              <a:r>
                <a:rPr lang="en-US" sz="1200" b="1" dirty="0" smtClean="0">
                  <a:solidFill>
                    <a:schemeClr val="bg1">
                      <a:lumMod val="50000"/>
                    </a:schemeClr>
                  </a:solidFill>
                  <a:cs typeface="Calibri" pitchFamily="34" charset="0"/>
                </a:rPr>
                <a:t>New Management</a:t>
              </a:r>
            </a:p>
            <a:p>
              <a:pPr algn="ctr"/>
              <a:r>
                <a:rPr lang="en-US" sz="1200" b="1" dirty="0" smtClean="0">
                  <a:solidFill>
                    <a:schemeClr val="bg1">
                      <a:lumMod val="50000"/>
                    </a:schemeClr>
                  </a:solidFill>
                  <a:cs typeface="Calibri" pitchFamily="34" charset="0"/>
                </a:rPr>
                <a:t>2001</a:t>
              </a:r>
            </a:p>
          </p:txBody>
        </p:sp>
      </p:grpSp>
      <p:grpSp>
        <p:nvGrpSpPr>
          <p:cNvPr id="5" name="Group 4"/>
          <p:cNvGrpSpPr/>
          <p:nvPr/>
        </p:nvGrpSpPr>
        <p:grpSpPr>
          <a:xfrm>
            <a:off x="4481691" y="4103510"/>
            <a:ext cx="1247423" cy="782005"/>
            <a:chOff x="5624691" y="4103510"/>
            <a:chExt cx="1247423" cy="782005"/>
          </a:xfrm>
        </p:grpSpPr>
        <p:cxnSp>
          <p:nvCxnSpPr>
            <p:cNvPr id="18" name="Straight Connector 17"/>
            <p:cNvCxnSpPr/>
            <p:nvPr/>
          </p:nvCxnSpPr>
          <p:spPr>
            <a:xfrm flipV="1">
              <a:off x="6248400" y="4504515"/>
              <a:ext cx="0" cy="381000"/>
            </a:xfrm>
            <a:prstGeom prst="line">
              <a:avLst/>
            </a:prstGeom>
            <a:ln>
              <a:solidFill>
                <a:srgbClr val="146BA8"/>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624691" y="4103510"/>
              <a:ext cx="1247423" cy="461665"/>
            </a:xfrm>
            <a:prstGeom prst="rect">
              <a:avLst/>
            </a:prstGeom>
          </p:spPr>
          <p:txBody>
            <a:bodyPr wrap="square">
              <a:spAutoFit/>
            </a:bodyPr>
            <a:lstStyle/>
            <a:p>
              <a:pPr algn="ctr"/>
              <a:r>
                <a:rPr lang="en-US" sz="1200" b="1" dirty="0" smtClean="0">
                  <a:solidFill>
                    <a:schemeClr val="bg1">
                      <a:lumMod val="50000"/>
                    </a:schemeClr>
                  </a:solidFill>
                  <a:cs typeface="Calibri" pitchFamily="34" charset="0"/>
                </a:rPr>
                <a:t>Taken Public</a:t>
              </a:r>
            </a:p>
            <a:p>
              <a:pPr algn="ctr"/>
              <a:r>
                <a:rPr lang="en-US" sz="1200" b="1" dirty="0" smtClean="0">
                  <a:solidFill>
                    <a:schemeClr val="bg1">
                      <a:lumMod val="50000"/>
                    </a:schemeClr>
                  </a:solidFill>
                  <a:cs typeface="Calibri" pitchFamily="34" charset="0"/>
                </a:rPr>
                <a:t>2010</a:t>
              </a:r>
            </a:p>
          </p:txBody>
        </p:sp>
      </p:grpSp>
      <p:grpSp>
        <p:nvGrpSpPr>
          <p:cNvPr id="3" name="Group 2"/>
          <p:cNvGrpSpPr/>
          <p:nvPr/>
        </p:nvGrpSpPr>
        <p:grpSpPr>
          <a:xfrm>
            <a:off x="217313" y="4103510"/>
            <a:ext cx="841020" cy="782005"/>
            <a:chOff x="369713" y="4103510"/>
            <a:chExt cx="841020" cy="782005"/>
          </a:xfrm>
        </p:grpSpPr>
        <p:cxnSp>
          <p:nvCxnSpPr>
            <p:cNvPr id="16" name="Straight Connector 15"/>
            <p:cNvCxnSpPr/>
            <p:nvPr/>
          </p:nvCxnSpPr>
          <p:spPr>
            <a:xfrm flipV="1">
              <a:off x="790700" y="4504515"/>
              <a:ext cx="0" cy="381000"/>
            </a:xfrm>
            <a:prstGeom prst="line">
              <a:avLst/>
            </a:prstGeom>
            <a:ln>
              <a:solidFill>
                <a:srgbClr val="146BA8"/>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69713" y="4103510"/>
              <a:ext cx="841020" cy="461665"/>
            </a:xfrm>
            <a:prstGeom prst="rect">
              <a:avLst/>
            </a:prstGeom>
          </p:spPr>
          <p:txBody>
            <a:bodyPr wrap="square">
              <a:spAutoFit/>
            </a:bodyPr>
            <a:lstStyle/>
            <a:p>
              <a:pPr algn="ctr"/>
              <a:r>
                <a:rPr lang="en-US" sz="1200" b="1" dirty="0" smtClean="0">
                  <a:solidFill>
                    <a:schemeClr val="bg1">
                      <a:lumMod val="50000"/>
                    </a:schemeClr>
                  </a:solidFill>
                  <a:cs typeface="Calibri" pitchFamily="34" charset="0"/>
                </a:rPr>
                <a:t>Founded</a:t>
              </a:r>
            </a:p>
            <a:p>
              <a:pPr algn="ctr"/>
              <a:r>
                <a:rPr lang="en-US" sz="1200" b="1" dirty="0" smtClean="0">
                  <a:solidFill>
                    <a:schemeClr val="bg1">
                      <a:lumMod val="50000"/>
                    </a:schemeClr>
                  </a:solidFill>
                  <a:cs typeface="Calibri" pitchFamily="34" charset="0"/>
                </a:rPr>
                <a:t>1995</a:t>
              </a:r>
            </a:p>
          </p:txBody>
        </p:sp>
      </p:grpSp>
      <p:grpSp>
        <p:nvGrpSpPr>
          <p:cNvPr id="28" name="Group 27"/>
          <p:cNvGrpSpPr/>
          <p:nvPr/>
        </p:nvGrpSpPr>
        <p:grpSpPr>
          <a:xfrm>
            <a:off x="6313315" y="4096223"/>
            <a:ext cx="1687689" cy="789292"/>
            <a:chOff x="5398915" y="4096223"/>
            <a:chExt cx="1687689" cy="789292"/>
          </a:xfrm>
        </p:grpSpPr>
        <p:cxnSp>
          <p:nvCxnSpPr>
            <p:cNvPr id="30" name="Straight Connector 29"/>
            <p:cNvCxnSpPr/>
            <p:nvPr/>
          </p:nvCxnSpPr>
          <p:spPr>
            <a:xfrm flipV="1">
              <a:off x="6248400" y="4504515"/>
              <a:ext cx="0" cy="381000"/>
            </a:xfrm>
            <a:prstGeom prst="line">
              <a:avLst/>
            </a:prstGeom>
            <a:ln>
              <a:solidFill>
                <a:srgbClr val="146BA8"/>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398915" y="4096223"/>
              <a:ext cx="1687689" cy="461665"/>
            </a:xfrm>
            <a:prstGeom prst="rect">
              <a:avLst/>
            </a:prstGeom>
          </p:spPr>
          <p:txBody>
            <a:bodyPr wrap="square" anchor="b">
              <a:spAutoFit/>
            </a:bodyPr>
            <a:lstStyle/>
            <a:p>
              <a:pPr algn="ctr"/>
              <a:r>
                <a:rPr lang="en-US" sz="1200" b="1" dirty="0" smtClean="0">
                  <a:solidFill>
                    <a:schemeClr val="bg1">
                      <a:lumMod val="50000"/>
                    </a:schemeClr>
                  </a:solidFill>
                  <a:cs typeface="Calibri" pitchFamily="34" charset="0"/>
                </a:rPr>
                <a:t>Acquired Upside</a:t>
              </a:r>
            </a:p>
            <a:p>
              <a:pPr algn="ctr"/>
              <a:r>
                <a:rPr lang="en-US" sz="1200" b="1" dirty="0" smtClean="0">
                  <a:solidFill>
                    <a:schemeClr val="bg1">
                      <a:lumMod val="50000"/>
                    </a:schemeClr>
                  </a:solidFill>
                  <a:cs typeface="Calibri" pitchFamily="34" charset="0"/>
                </a:rPr>
                <a:t>2012</a:t>
              </a:r>
            </a:p>
          </p:txBody>
        </p:sp>
      </p:grpSp>
      <p:grpSp>
        <p:nvGrpSpPr>
          <p:cNvPr id="29" name="Group 28"/>
          <p:cNvGrpSpPr/>
          <p:nvPr/>
        </p:nvGrpSpPr>
        <p:grpSpPr>
          <a:xfrm>
            <a:off x="6400806" y="4953000"/>
            <a:ext cx="1981200" cy="774673"/>
            <a:chOff x="6400806" y="4961715"/>
            <a:chExt cx="1981200" cy="774673"/>
          </a:xfrm>
        </p:grpSpPr>
        <p:sp>
          <p:nvSpPr>
            <p:cNvPr id="32" name="Rectangle 31"/>
            <p:cNvSpPr/>
            <p:nvPr/>
          </p:nvSpPr>
          <p:spPr>
            <a:xfrm>
              <a:off x="6400806" y="5274723"/>
              <a:ext cx="1981200" cy="461665"/>
            </a:xfrm>
            <a:prstGeom prst="rect">
              <a:avLst/>
            </a:prstGeom>
          </p:spPr>
          <p:txBody>
            <a:bodyPr wrap="square">
              <a:spAutoFit/>
            </a:bodyPr>
            <a:lstStyle/>
            <a:p>
              <a:pPr algn="ctr"/>
              <a:r>
                <a:rPr lang="en-US" sz="1200" b="1" dirty="0" smtClean="0">
                  <a:solidFill>
                    <a:schemeClr val="bg1">
                      <a:lumMod val="50000"/>
                    </a:schemeClr>
                  </a:solidFill>
                  <a:cs typeface="Calibri" pitchFamily="34" charset="0"/>
                </a:rPr>
                <a:t>2012</a:t>
              </a:r>
            </a:p>
            <a:p>
              <a:pPr algn="ctr"/>
              <a:r>
                <a:rPr lang="en-US" sz="1200" b="1" dirty="0" smtClean="0">
                  <a:solidFill>
                    <a:schemeClr val="bg1">
                      <a:lumMod val="50000"/>
                    </a:schemeClr>
                  </a:solidFill>
                  <a:cs typeface="Calibri" pitchFamily="34" charset="0"/>
                </a:rPr>
                <a:t>Acquired Spend Radar</a:t>
              </a:r>
            </a:p>
          </p:txBody>
        </p:sp>
        <p:cxnSp>
          <p:nvCxnSpPr>
            <p:cNvPr id="34" name="Straight Connector 33"/>
            <p:cNvCxnSpPr/>
            <p:nvPr/>
          </p:nvCxnSpPr>
          <p:spPr>
            <a:xfrm flipV="1">
              <a:off x="7391400" y="4961715"/>
              <a:ext cx="0" cy="381000"/>
            </a:xfrm>
            <a:prstGeom prst="line">
              <a:avLst/>
            </a:prstGeom>
            <a:ln>
              <a:solidFill>
                <a:srgbClr val="146BA8"/>
              </a:solidFill>
            </a:ln>
          </p:spPr>
          <p:style>
            <a:lnRef idx="1">
              <a:schemeClr val="accent1"/>
            </a:lnRef>
            <a:fillRef idx="0">
              <a:schemeClr val="accent1"/>
            </a:fillRef>
            <a:effectRef idx="0">
              <a:schemeClr val="accent1"/>
            </a:effectRef>
            <a:fontRef idx="minor">
              <a:schemeClr val="tx1"/>
            </a:fontRef>
          </p:style>
        </p:cxnSp>
      </p:grpSp>
      <p:sp>
        <p:nvSpPr>
          <p:cNvPr id="35" name="Rounded Rectangle 34"/>
          <p:cNvSpPr/>
          <p:nvPr/>
        </p:nvSpPr>
        <p:spPr>
          <a:xfrm>
            <a:off x="14111" y="4738065"/>
            <a:ext cx="9144000" cy="381000"/>
          </a:xfrm>
          <a:prstGeom prst="roundRect">
            <a:avLst/>
          </a:prstGeom>
          <a:solidFill>
            <a:srgbClr val="CCFF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cxnSp>
        <p:nvCxnSpPr>
          <p:cNvPr id="12" name="Straight Arrow Connector 11"/>
          <p:cNvCxnSpPr/>
          <p:nvPr/>
        </p:nvCxnSpPr>
        <p:spPr>
          <a:xfrm>
            <a:off x="1763889" y="4936583"/>
            <a:ext cx="7182555" cy="0"/>
          </a:xfrm>
          <a:prstGeom prst="straightConnector1">
            <a:avLst/>
          </a:prstGeom>
          <a:ln w="12700">
            <a:solidFill>
              <a:srgbClr val="55606C"/>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4669" y="4734991"/>
            <a:ext cx="3601156" cy="338554"/>
          </a:xfrm>
          <a:prstGeom prst="rect">
            <a:avLst/>
          </a:prstGeom>
          <a:noFill/>
        </p:spPr>
        <p:txBody>
          <a:bodyPr wrap="square" rtlCol="0" anchor="ctr">
            <a:spAutoFit/>
          </a:bodyPr>
          <a:lstStyle/>
          <a:p>
            <a:r>
              <a:rPr lang="en-US" sz="1600" b="1" dirty="0" smtClean="0">
                <a:solidFill>
                  <a:srgbClr val="55606C"/>
                </a:solidFill>
                <a:latin typeface="Calibri" pitchFamily="34" charset="0"/>
                <a:cs typeface="Calibri" pitchFamily="34" charset="0"/>
              </a:rPr>
              <a:t>SciQuest GROWTH</a:t>
            </a:r>
            <a:endParaRPr lang="en-US" sz="1600" b="1" dirty="0">
              <a:solidFill>
                <a:srgbClr val="55606C"/>
              </a:solidFill>
              <a:latin typeface="Calibri" pitchFamily="34" charset="0"/>
              <a:cs typeface="Calibri" pitchFamily="34" charset="0"/>
            </a:endParaRPr>
          </a:p>
        </p:txBody>
      </p:sp>
      <p:sp>
        <p:nvSpPr>
          <p:cNvPr id="11" name="Slide Number Placeholder 10"/>
          <p:cNvSpPr>
            <a:spLocks noGrp="1"/>
          </p:cNvSpPr>
          <p:nvPr>
            <p:ph type="sldNum" sz="quarter" idx="4"/>
          </p:nvPr>
        </p:nvSpPr>
        <p:spPr/>
        <p:txBody>
          <a:bodyPr/>
          <a:lstStyle/>
          <a:p>
            <a:fld id="{333DDCB8-C3DC-B746-8BDC-7242597E91A7}" type="slidenum">
              <a:rPr lang="en-US" smtClean="0"/>
              <a:pPr/>
              <a:t>2</a:t>
            </a:fld>
            <a:endParaRPr lang="en-US"/>
          </a:p>
        </p:txBody>
      </p:sp>
      <p:grpSp>
        <p:nvGrpSpPr>
          <p:cNvPr id="36" name="Group 35"/>
          <p:cNvGrpSpPr/>
          <p:nvPr/>
        </p:nvGrpSpPr>
        <p:grpSpPr>
          <a:xfrm>
            <a:off x="7588287" y="3910056"/>
            <a:ext cx="1687689" cy="973958"/>
            <a:chOff x="5398915" y="3911557"/>
            <a:chExt cx="1687689" cy="973958"/>
          </a:xfrm>
        </p:grpSpPr>
        <p:cxnSp>
          <p:nvCxnSpPr>
            <p:cNvPr id="37" name="Straight Connector 36"/>
            <p:cNvCxnSpPr/>
            <p:nvPr/>
          </p:nvCxnSpPr>
          <p:spPr>
            <a:xfrm flipV="1">
              <a:off x="6248400" y="4504515"/>
              <a:ext cx="0" cy="381000"/>
            </a:xfrm>
            <a:prstGeom prst="line">
              <a:avLst/>
            </a:prstGeom>
            <a:ln>
              <a:solidFill>
                <a:srgbClr val="146BA8"/>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398915" y="3911557"/>
              <a:ext cx="1687689" cy="646331"/>
            </a:xfrm>
            <a:prstGeom prst="rect">
              <a:avLst/>
            </a:prstGeom>
          </p:spPr>
          <p:txBody>
            <a:bodyPr wrap="square" anchor="b">
              <a:spAutoFit/>
            </a:bodyPr>
            <a:lstStyle/>
            <a:p>
              <a:pPr algn="ctr"/>
              <a:r>
                <a:rPr lang="en-US" sz="1200" b="1" dirty="0" smtClean="0">
                  <a:solidFill>
                    <a:schemeClr val="bg1">
                      <a:lumMod val="50000"/>
                    </a:schemeClr>
                  </a:solidFill>
                  <a:cs typeface="Calibri" pitchFamily="34" charset="0"/>
                </a:rPr>
                <a:t>Acquired </a:t>
              </a:r>
              <a:r>
                <a:rPr lang="en-US" sz="1200" b="1" dirty="0" err="1" smtClean="0">
                  <a:solidFill>
                    <a:schemeClr val="bg1">
                      <a:lumMod val="50000"/>
                    </a:schemeClr>
                  </a:solidFill>
                  <a:cs typeface="Calibri" pitchFamily="34" charset="0"/>
                </a:rPr>
                <a:t>CombineNet</a:t>
              </a:r>
              <a:endParaRPr lang="en-US" sz="1200" b="1" dirty="0" smtClean="0">
                <a:solidFill>
                  <a:schemeClr val="bg1">
                    <a:lumMod val="50000"/>
                  </a:schemeClr>
                </a:solidFill>
                <a:cs typeface="Calibri" pitchFamily="34" charset="0"/>
              </a:endParaRPr>
            </a:p>
            <a:p>
              <a:pPr algn="ctr"/>
              <a:r>
                <a:rPr lang="en-US" sz="1200" b="1" dirty="0" smtClean="0">
                  <a:solidFill>
                    <a:schemeClr val="bg1">
                      <a:lumMod val="50000"/>
                    </a:schemeClr>
                  </a:solidFill>
                  <a:cs typeface="Calibri" pitchFamily="34" charset="0"/>
                </a:rPr>
                <a:t>2013</a:t>
              </a:r>
            </a:p>
          </p:txBody>
        </p:sp>
      </p:grpSp>
    </p:spTree>
    <p:extLst>
      <p:ext uri="{BB962C8B-B14F-4D97-AF65-F5344CB8AC3E}">
        <p14:creationId xmlns:p14="http://schemas.microsoft.com/office/powerpoint/2010/main" val="392029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5" y="838200"/>
            <a:ext cx="9144000" cy="4557577"/>
          </a:xfrm>
          <a:prstGeom prst="rect">
            <a:avLst/>
          </a:prstGeom>
        </p:spPr>
      </p:pic>
      <p:pic>
        <p:nvPicPr>
          <p:cNvPr id="5" name="Picture 4">
            <a:hlinkClick r:id="rId4" action="ppaction://hlinksldjump"/>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9550" y="176520"/>
            <a:ext cx="781050" cy="320014"/>
          </a:xfrm>
          <a:prstGeom prst="rect">
            <a:avLst/>
          </a:prstGeom>
        </p:spPr>
      </p:pic>
      <p:sp>
        <p:nvSpPr>
          <p:cNvPr id="6" name="TextBox 5"/>
          <p:cNvSpPr txBox="1"/>
          <p:nvPr/>
        </p:nvSpPr>
        <p:spPr>
          <a:xfrm>
            <a:off x="3217334" y="2231164"/>
            <a:ext cx="4783666" cy="2462213"/>
          </a:xfrm>
          <a:prstGeom prst="rect">
            <a:avLst/>
          </a:prstGeom>
          <a:noFill/>
        </p:spPr>
        <p:txBody>
          <a:bodyPr wrap="square" rtlCol="0">
            <a:spAutoFit/>
          </a:bodyPr>
          <a:lstStyle/>
          <a:p>
            <a:pPr marL="225425" indent="-225425">
              <a:buFont typeface="Arial"/>
              <a:buChar char="•"/>
            </a:pPr>
            <a:r>
              <a:rPr lang="en-US" sz="1400" dirty="0" smtClean="0">
                <a:solidFill>
                  <a:schemeClr val="bg1"/>
                </a:solidFill>
              </a:rPr>
              <a:t>Online approval </a:t>
            </a:r>
            <a:r>
              <a:rPr lang="en-US" sz="1400" dirty="0">
                <a:solidFill>
                  <a:schemeClr val="bg1"/>
                </a:solidFill>
              </a:rPr>
              <a:t>workflow and </a:t>
            </a:r>
            <a:r>
              <a:rPr lang="en-US" sz="1400" dirty="0" smtClean="0">
                <a:solidFill>
                  <a:schemeClr val="bg1"/>
                </a:solidFill>
              </a:rPr>
              <a:t>requisition tracking</a:t>
            </a:r>
            <a:endParaRPr lang="en-US" sz="1400" dirty="0">
              <a:solidFill>
                <a:schemeClr val="bg1"/>
              </a:solidFill>
            </a:endParaRPr>
          </a:p>
          <a:p>
            <a:pPr marL="225425" indent="-225425">
              <a:buFont typeface="Arial"/>
              <a:buChar char="•"/>
            </a:pPr>
            <a:r>
              <a:rPr lang="en-US" sz="1400" dirty="0" smtClean="0">
                <a:solidFill>
                  <a:schemeClr val="bg1"/>
                </a:solidFill>
              </a:rPr>
              <a:t>Electronic routing </a:t>
            </a:r>
            <a:r>
              <a:rPr lang="en-US" sz="1400" dirty="0">
                <a:solidFill>
                  <a:schemeClr val="bg1"/>
                </a:solidFill>
              </a:rPr>
              <a:t>based on any requisition </a:t>
            </a:r>
            <a:r>
              <a:rPr lang="en-US" sz="1400" dirty="0" smtClean="0">
                <a:solidFill>
                  <a:schemeClr val="bg1"/>
                </a:solidFill>
              </a:rPr>
              <a:t>attribute</a:t>
            </a:r>
            <a:endParaRPr lang="en-US" sz="1400" dirty="0">
              <a:solidFill>
                <a:schemeClr val="bg1"/>
              </a:solidFill>
            </a:endParaRPr>
          </a:p>
          <a:p>
            <a:pPr marL="225425" indent="-225425">
              <a:buFont typeface="Arial"/>
              <a:buChar char="•"/>
            </a:pPr>
            <a:r>
              <a:rPr lang="en-US" sz="1400" dirty="0" smtClean="0">
                <a:solidFill>
                  <a:schemeClr val="bg1"/>
                </a:solidFill>
              </a:rPr>
              <a:t>Flexible </a:t>
            </a:r>
            <a:r>
              <a:rPr lang="en-US" sz="1400" dirty="0">
                <a:solidFill>
                  <a:schemeClr val="bg1"/>
                </a:solidFill>
              </a:rPr>
              <a:t>approval options and 24/7 remote </a:t>
            </a:r>
            <a:r>
              <a:rPr lang="en-US" sz="1400" dirty="0" smtClean="0">
                <a:solidFill>
                  <a:schemeClr val="bg1"/>
                </a:solidFill>
              </a:rPr>
              <a:t>access for buyers and managers</a:t>
            </a:r>
            <a:endParaRPr lang="en-US" sz="1400" dirty="0">
              <a:solidFill>
                <a:schemeClr val="bg1"/>
              </a:solidFill>
            </a:endParaRPr>
          </a:p>
          <a:p>
            <a:pPr marL="225425" indent="-225425">
              <a:buFont typeface="Arial"/>
              <a:buChar char="•"/>
            </a:pPr>
            <a:r>
              <a:rPr lang="en-US" sz="1400" dirty="0" smtClean="0">
                <a:solidFill>
                  <a:schemeClr val="bg1"/>
                </a:solidFill>
              </a:rPr>
              <a:t>Consolidate </a:t>
            </a:r>
            <a:r>
              <a:rPr lang="en-US" sz="1400" dirty="0">
                <a:solidFill>
                  <a:schemeClr val="bg1"/>
                </a:solidFill>
              </a:rPr>
              <a:t>requisitions to minimize shipping fees and maximize </a:t>
            </a:r>
            <a:r>
              <a:rPr lang="en-US" sz="1400" dirty="0" smtClean="0">
                <a:solidFill>
                  <a:schemeClr val="bg1"/>
                </a:solidFill>
              </a:rPr>
              <a:t>discounts</a:t>
            </a:r>
            <a:endParaRPr lang="en-US" sz="1400" dirty="0">
              <a:solidFill>
                <a:schemeClr val="bg1"/>
              </a:solidFill>
            </a:endParaRPr>
          </a:p>
          <a:p>
            <a:pPr marL="225425" indent="-225425">
              <a:buFont typeface="Arial"/>
              <a:buChar char="•"/>
            </a:pPr>
            <a:r>
              <a:rPr lang="en-US" sz="1400" dirty="0" smtClean="0">
                <a:solidFill>
                  <a:schemeClr val="bg1"/>
                </a:solidFill>
              </a:rPr>
              <a:t>Data analysis for savings opportunities and contract compliance</a:t>
            </a:r>
          </a:p>
          <a:p>
            <a:pPr marL="225425" indent="-225425">
              <a:buFont typeface="Arial"/>
              <a:buChar char="•"/>
            </a:pPr>
            <a:endParaRPr lang="en-US" sz="1400" dirty="0">
              <a:solidFill>
                <a:schemeClr val="bg1"/>
              </a:solidFill>
            </a:endParaRPr>
          </a:p>
          <a:p>
            <a:pPr marL="225425" indent="-225425">
              <a:buFont typeface="Arial"/>
              <a:buChar char="•"/>
            </a:pPr>
            <a:r>
              <a:rPr lang="en-US" sz="1400" b="1" dirty="0" smtClean="0">
                <a:solidFill>
                  <a:schemeClr val="bg1"/>
                </a:solidFill>
              </a:rPr>
              <a:t>Budget Tracker</a:t>
            </a:r>
            <a:r>
              <a:rPr lang="en-US" sz="1400" dirty="0" smtClean="0">
                <a:solidFill>
                  <a:schemeClr val="bg1"/>
                </a:solidFill>
              </a:rPr>
              <a:t>: add-on feature for managing and monitoring budgets</a:t>
            </a:r>
            <a:endParaRPr lang="en-US" sz="1400" dirty="0">
              <a:solidFill>
                <a:schemeClr val="bg1"/>
              </a:solidFill>
            </a:endParaRPr>
          </a:p>
        </p:txBody>
      </p:sp>
      <p:sp>
        <p:nvSpPr>
          <p:cNvPr id="8" name="TextBox 7"/>
          <p:cNvSpPr txBox="1"/>
          <p:nvPr/>
        </p:nvSpPr>
        <p:spPr>
          <a:xfrm>
            <a:off x="296333" y="2962115"/>
            <a:ext cx="2497667" cy="830997"/>
          </a:xfrm>
          <a:prstGeom prst="rect">
            <a:avLst/>
          </a:prstGeom>
          <a:noFill/>
        </p:spPr>
        <p:txBody>
          <a:bodyPr wrap="square" rtlCol="0">
            <a:spAutoFit/>
          </a:bodyPr>
          <a:lstStyle/>
          <a:p>
            <a:r>
              <a:rPr lang="en-US" sz="1600" dirty="0" smtClean="0">
                <a:solidFill>
                  <a:schemeClr val="bg1"/>
                </a:solidFill>
              </a:rPr>
              <a:t>Create accurate requisitions to reduce errors and delays</a:t>
            </a:r>
            <a:endParaRPr lang="en-US" sz="1600" dirty="0">
              <a:solidFill>
                <a:schemeClr val="bg1"/>
              </a:solidFill>
            </a:endParaRPr>
          </a:p>
        </p:txBody>
      </p:sp>
      <p:sp>
        <p:nvSpPr>
          <p:cNvPr id="7" name="TextBox 6"/>
          <p:cNvSpPr txBox="1"/>
          <p:nvPr/>
        </p:nvSpPr>
        <p:spPr>
          <a:xfrm>
            <a:off x="0" y="4751403"/>
            <a:ext cx="7069667" cy="523220"/>
          </a:xfrm>
          <a:prstGeom prst="rect">
            <a:avLst/>
          </a:prstGeom>
          <a:noFill/>
        </p:spPr>
        <p:txBody>
          <a:bodyPr wrap="square" rtlCol="0">
            <a:spAutoFit/>
          </a:bodyPr>
          <a:lstStyle/>
          <a:p>
            <a:r>
              <a:rPr lang="en-US" sz="1400" dirty="0" smtClean="0">
                <a:solidFill>
                  <a:srgbClr val="2A83C3"/>
                </a:solidFill>
              </a:rPr>
              <a:t>Combine with </a:t>
            </a:r>
            <a:r>
              <a:rPr lang="en-US" sz="1400" i="1" dirty="0">
                <a:solidFill>
                  <a:srgbClr val="2A83C3"/>
                </a:solidFill>
                <a:hlinkClick r:id="rId6" action="ppaction://hlinksldjump"/>
              </a:rPr>
              <a:t>SciQuest Spend Director </a:t>
            </a:r>
            <a:r>
              <a:rPr lang="en-US" sz="1400" i="1" dirty="0" smtClean="0">
                <a:solidFill>
                  <a:srgbClr val="2A83C3"/>
                </a:solidFill>
                <a:hlinkClick r:id="rId6" action="ppaction://hlinksldjump"/>
              </a:rPr>
              <a:t>Enterprise</a:t>
            </a:r>
            <a:r>
              <a:rPr lang="en-US" sz="1400" dirty="0" smtClean="0">
                <a:solidFill>
                  <a:srgbClr val="2A83C3"/>
                </a:solidFill>
              </a:rPr>
              <a:t> and </a:t>
            </a:r>
            <a:r>
              <a:rPr lang="en-US" sz="1400" i="1" dirty="0" smtClean="0">
                <a:solidFill>
                  <a:srgbClr val="2A83C3"/>
                </a:solidFill>
                <a:hlinkClick r:id="rId7" action="ppaction://hlinksldjump"/>
              </a:rPr>
              <a:t>SciQuest </a:t>
            </a:r>
            <a:r>
              <a:rPr lang="en-US" sz="1400" i="1" dirty="0">
                <a:solidFill>
                  <a:srgbClr val="2A83C3"/>
                </a:solidFill>
                <a:hlinkClick r:id="rId7" action="ppaction://hlinksldjump"/>
              </a:rPr>
              <a:t>Order </a:t>
            </a:r>
            <a:r>
              <a:rPr lang="en-US" sz="1400" i="1" dirty="0" smtClean="0">
                <a:solidFill>
                  <a:srgbClr val="2A83C3"/>
                </a:solidFill>
                <a:hlinkClick r:id="rId7" action="ppaction://hlinksldjump"/>
              </a:rPr>
              <a:t>Manager</a:t>
            </a:r>
            <a:r>
              <a:rPr lang="en-US" sz="1400" i="1" dirty="0" smtClean="0">
                <a:solidFill>
                  <a:srgbClr val="2A83C3"/>
                </a:solidFill>
              </a:rPr>
              <a:t/>
            </a:r>
            <a:br>
              <a:rPr lang="en-US" sz="1400" i="1" dirty="0" smtClean="0">
                <a:solidFill>
                  <a:srgbClr val="2A83C3"/>
                </a:solidFill>
              </a:rPr>
            </a:br>
            <a:r>
              <a:rPr lang="en-US" sz="1400" dirty="0" smtClean="0">
                <a:solidFill>
                  <a:srgbClr val="2A83C3"/>
                </a:solidFill>
              </a:rPr>
              <a:t>for </a:t>
            </a:r>
            <a:r>
              <a:rPr lang="en-US" sz="1400" dirty="0">
                <a:solidFill>
                  <a:srgbClr val="2A83C3"/>
                </a:solidFill>
              </a:rPr>
              <a:t>best-in-class </a:t>
            </a:r>
            <a:r>
              <a:rPr lang="en-US" sz="1400" dirty="0" smtClean="0">
                <a:solidFill>
                  <a:srgbClr val="2A83C3"/>
                </a:solidFill>
              </a:rPr>
              <a:t>eProcurement.</a:t>
            </a:r>
            <a:endParaRPr lang="en-US" sz="1400" dirty="0">
              <a:solidFill>
                <a:srgbClr val="2A83C3"/>
              </a:solidFill>
            </a:endParaRPr>
          </a:p>
        </p:txBody>
      </p:sp>
      <p:pic>
        <p:nvPicPr>
          <p:cNvPr id="10" name="Picture 9" descr="Requisition Manager.p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5549" y="537987"/>
            <a:ext cx="2805076" cy="2337562"/>
          </a:xfrm>
          <a:prstGeom prst="rect">
            <a:avLst/>
          </a:prstGeom>
        </p:spPr>
      </p:pic>
      <p:sp>
        <p:nvSpPr>
          <p:cNvPr id="2" name="Slide Number Placeholder 1"/>
          <p:cNvSpPr>
            <a:spLocks noGrp="1"/>
          </p:cNvSpPr>
          <p:nvPr>
            <p:ph type="sldNum" sz="quarter" idx="4"/>
          </p:nvPr>
        </p:nvSpPr>
        <p:spPr/>
        <p:txBody>
          <a:bodyPr/>
          <a:lstStyle/>
          <a:p>
            <a:fld id="{333DDCB8-C3DC-B746-8BDC-7242597E91A7}" type="slidenum">
              <a:rPr lang="en-US" smtClean="0"/>
              <a:pPr/>
              <a:t>20</a:t>
            </a:fld>
            <a:endParaRPr lang="en-US"/>
          </a:p>
        </p:txBody>
      </p:sp>
    </p:spTree>
    <p:extLst>
      <p:ext uri="{BB962C8B-B14F-4D97-AF65-F5344CB8AC3E}">
        <p14:creationId xmlns:p14="http://schemas.microsoft.com/office/powerpoint/2010/main" val="356131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5" y="838200"/>
            <a:ext cx="9144000" cy="4557577"/>
          </a:xfrm>
          <a:prstGeom prst="rect">
            <a:avLst/>
          </a:prstGeom>
        </p:spPr>
      </p:pic>
      <p:pic>
        <p:nvPicPr>
          <p:cNvPr id="5" name="Picture 4">
            <a:hlinkClick r:id="rId4" action="ppaction://hlinksldjump"/>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9550" y="176520"/>
            <a:ext cx="781050" cy="320014"/>
          </a:xfrm>
          <a:prstGeom prst="rect">
            <a:avLst/>
          </a:prstGeom>
        </p:spPr>
      </p:pic>
      <p:sp>
        <p:nvSpPr>
          <p:cNvPr id="6" name="TextBox 5"/>
          <p:cNvSpPr txBox="1"/>
          <p:nvPr/>
        </p:nvSpPr>
        <p:spPr>
          <a:xfrm>
            <a:off x="3217334" y="2231164"/>
            <a:ext cx="4783666" cy="1600438"/>
          </a:xfrm>
          <a:prstGeom prst="rect">
            <a:avLst/>
          </a:prstGeom>
          <a:noFill/>
        </p:spPr>
        <p:txBody>
          <a:bodyPr wrap="square" rtlCol="0">
            <a:spAutoFit/>
          </a:bodyPr>
          <a:lstStyle/>
          <a:p>
            <a:pPr marL="225425" indent="-225425">
              <a:buFont typeface="Arial"/>
              <a:buChar char="•"/>
            </a:pPr>
            <a:r>
              <a:rPr lang="en-US" sz="1400" dirty="0" smtClean="0">
                <a:solidFill>
                  <a:schemeClr val="bg1"/>
                </a:solidFill>
              </a:rPr>
              <a:t>Secure, electronic document exchange with suppliers</a:t>
            </a:r>
          </a:p>
          <a:p>
            <a:pPr marL="225425" indent="-225425">
              <a:buFont typeface="Arial"/>
              <a:buChar char="•"/>
            </a:pPr>
            <a:r>
              <a:rPr lang="en-US" sz="1400" dirty="0" smtClean="0">
                <a:solidFill>
                  <a:schemeClr val="bg1"/>
                </a:solidFill>
              </a:rPr>
              <a:t>Online order status tracking and automated communications with suppliers and </a:t>
            </a:r>
            <a:r>
              <a:rPr lang="en-US" sz="1400" dirty="0" err="1" smtClean="0">
                <a:solidFill>
                  <a:schemeClr val="bg1"/>
                </a:solidFill>
              </a:rPr>
              <a:t>requisitioners</a:t>
            </a:r>
            <a:endParaRPr lang="en-US" sz="1400" dirty="0" smtClean="0">
              <a:solidFill>
                <a:schemeClr val="bg1"/>
              </a:solidFill>
            </a:endParaRPr>
          </a:p>
          <a:p>
            <a:pPr marL="225425" indent="-225425">
              <a:buFont typeface="Arial"/>
              <a:buChar char="•"/>
            </a:pPr>
            <a:r>
              <a:rPr lang="en-US" sz="1400" dirty="0" smtClean="0">
                <a:solidFill>
                  <a:schemeClr val="bg1"/>
                </a:solidFill>
              </a:rPr>
              <a:t>Eliminates paper processes</a:t>
            </a:r>
          </a:p>
          <a:p>
            <a:pPr marL="225425" indent="-225425">
              <a:buFont typeface="Arial"/>
              <a:buChar char="•"/>
            </a:pPr>
            <a:r>
              <a:rPr lang="en-US" sz="1400" dirty="0" smtClean="0">
                <a:solidFill>
                  <a:schemeClr val="bg1"/>
                </a:solidFill>
              </a:rPr>
              <a:t>Integrates directly with SciQuest Requisition Manager or existing ERP and financial systems</a:t>
            </a:r>
          </a:p>
          <a:p>
            <a:pPr marL="225425" indent="-225425">
              <a:buFont typeface="Arial"/>
              <a:buChar char="•"/>
            </a:pPr>
            <a:r>
              <a:rPr lang="en-US" sz="1400" dirty="0" smtClean="0">
                <a:solidFill>
                  <a:schemeClr val="bg1"/>
                </a:solidFill>
              </a:rPr>
              <a:t>Data analysis to identify savings opportunities</a:t>
            </a:r>
            <a:endParaRPr lang="en-US" sz="1400" dirty="0">
              <a:solidFill>
                <a:schemeClr val="bg1"/>
              </a:solidFill>
            </a:endParaRPr>
          </a:p>
        </p:txBody>
      </p:sp>
      <p:sp>
        <p:nvSpPr>
          <p:cNvPr id="8" name="TextBox 7"/>
          <p:cNvSpPr txBox="1"/>
          <p:nvPr/>
        </p:nvSpPr>
        <p:spPr>
          <a:xfrm>
            <a:off x="296333" y="2962115"/>
            <a:ext cx="2497667" cy="1077218"/>
          </a:xfrm>
          <a:prstGeom prst="rect">
            <a:avLst/>
          </a:prstGeom>
          <a:noFill/>
        </p:spPr>
        <p:txBody>
          <a:bodyPr wrap="square" rtlCol="0">
            <a:spAutoFit/>
          </a:bodyPr>
          <a:lstStyle/>
          <a:p>
            <a:r>
              <a:rPr lang="en-US" sz="1600" dirty="0" smtClean="0">
                <a:solidFill>
                  <a:schemeClr val="bg1"/>
                </a:solidFill>
              </a:rPr>
              <a:t>Streamline purchase order placements, tracking and management</a:t>
            </a:r>
            <a:endParaRPr lang="en-US" sz="1600" dirty="0">
              <a:solidFill>
                <a:schemeClr val="bg1"/>
              </a:solidFill>
            </a:endParaRPr>
          </a:p>
        </p:txBody>
      </p:sp>
      <p:sp>
        <p:nvSpPr>
          <p:cNvPr id="7" name="TextBox 6">
            <a:hlinkClick r:id="rId6" action="ppaction://hlinksldjump"/>
          </p:cNvPr>
          <p:cNvSpPr txBox="1"/>
          <p:nvPr/>
        </p:nvSpPr>
        <p:spPr>
          <a:xfrm>
            <a:off x="0" y="4751403"/>
            <a:ext cx="7431215" cy="523220"/>
          </a:xfrm>
          <a:prstGeom prst="rect">
            <a:avLst/>
          </a:prstGeom>
          <a:noFill/>
        </p:spPr>
        <p:txBody>
          <a:bodyPr wrap="square" rtlCol="0">
            <a:spAutoFit/>
          </a:bodyPr>
          <a:lstStyle/>
          <a:p>
            <a:r>
              <a:rPr lang="en-US" sz="1400" dirty="0" smtClean="0">
                <a:solidFill>
                  <a:srgbClr val="2A83C3"/>
                </a:solidFill>
              </a:rPr>
              <a:t>Combine with </a:t>
            </a:r>
            <a:r>
              <a:rPr lang="en-US" sz="1400" i="1" dirty="0">
                <a:solidFill>
                  <a:srgbClr val="2A83C3"/>
                </a:solidFill>
                <a:hlinkClick r:id="rId7" action="ppaction://hlinksldjump"/>
              </a:rPr>
              <a:t>SciQuest Spend Director </a:t>
            </a:r>
            <a:r>
              <a:rPr lang="en-US" sz="1400" i="1" dirty="0" smtClean="0">
                <a:solidFill>
                  <a:srgbClr val="2A83C3"/>
                </a:solidFill>
                <a:hlinkClick r:id="rId7" action="ppaction://hlinksldjump"/>
              </a:rPr>
              <a:t>Enterprise</a:t>
            </a:r>
            <a:r>
              <a:rPr lang="en-US" sz="1400" dirty="0" smtClean="0">
                <a:solidFill>
                  <a:srgbClr val="2A83C3"/>
                </a:solidFill>
              </a:rPr>
              <a:t> and </a:t>
            </a:r>
            <a:r>
              <a:rPr lang="en-US" sz="1400" i="1" dirty="0" smtClean="0">
                <a:solidFill>
                  <a:srgbClr val="2A83C3"/>
                </a:solidFill>
                <a:hlinkClick r:id="rId8" action="ppaction://hlinksldjump"/>
              </a:rPr>
              <a:t>SciQuest </a:t>
            </a:r>
            <a:r>
              <a:rPr lang="en-US" sz="1400" i="1" dirty="0">
                <a:solidFill>
                  <a:srgbClr val="2A83C3"/>
                </a:solidFill>
                <a:hlinkClick r:id="rId8" action="ppaction://hlinksldjump"/>
              </a:rPr>
              <a:t>Requisition </a:t>
            </a:r>
            <a:r>
              <a:rPr lang="en-US" sz="1400" i="1" dirty="0" smtClean="0">
                <a:solidFill>
                  <a:srgbClr val="2A83C3"/>
                </a:solidFill>
                <a:hlinkClick r:id="rId8" action="ppaction://hlinksldjump"/>
              </a:rPr>
              <a:t>Manager</a:t>
            </a:r>
            <a:r>
              <a:rPr lang="en-US" sz="1400" i="1" dirty="0" smtClean="0">
                <a:solidFill>
                  <a:srgbClr val="2A83C3"/>
                </a:solidFill>
              </a:rPr>
              <a:t/>
            </a:r>
            <a:br>
              <a:rPr lang="en-US" sz="1400" i="1" dirty="0" smtClean="0">
                <a:solidFill>
                  <a:srgbClr val="2A83C3"/>
                </a:solidFill>
              </a:rPr>
            </a:br>
            <a:r>
              <a:rPr lang="en-US" sz="1400" dirty="0" smtClean="0">
                <a:solidFill>
                  <a:srgbClr val="2A83C3"/>
                </a:solidFill>
              </a:rPr>
              <a:t>for </a:t>
            </a:r>
            <a:r>
              <a:rPr lang="en-US" sz="1400" dirty="0">
                <a:solidFill>
                  <a:srgbClr val="2A83C3"/>
                </a:solidFill>
              </a:rPr>
              <a:t>best-in-class </a:t>
            </a:r>
            <a:r>
              <a:rPr lang="en-US" sz="1400" dirty="0" smtClean="0">
                <a:solidFill>
                  <a:srgbClr val="2A83C3"/>
                </a:solidFill>
              </a:rPr>
              <a:t>eProcurement.</a:t>
            </a:r>
            <a:endParaRPr lang="en-US" sz="1400" dirty="0">
              <a:solidFill>
                <a:srgbClr val="2A83C3"/>
              </a:solidFill>
            </a:endParaRPr>
          </a:p>
        </p:txBody>
      </p:sp>
      <p:pic>
        <p:nvPicPr>
          <p:cNvPr id="9" name="Picture 8" descr="Order Manager.pn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4668" y="565322"/>
            <a:ext cx="2819008" cy="2314227"/>
          </a:xfrm>
          <a:prstGeom prst="rect">
            <a:avLst/>
          </a:prstGeom>
        </p:spPr>
      </p:pic>
      <p:sp>
        <p:nvSpPr>
          <p:cNvPr id="2" name="Slide Number Placeholder 1"/>
          <p:cNvSpPr>
            <a:spLocks noGrp="1"/>
          </p:cNvSpPr>
          <p:nvPr>
            <p:ph type="sldNum" sz="quarter" idx="4"/>
          </p:nvPr>
        </p:nvSpPr>
        <p:spPr/>
        <p:txBody>
          <a:bodyPr/>
          <a:lstStyle/>
          <a:p>
            <a:fld id="{333DDCB8-C3DC-B746-8BDC-7242597E91A7}" type="slidenum">
              <a:rPr lang="en-US" smtClean="0"/>
              <a:pPr/>
              <a:t>21</a:t>
            </a:fld>
            <a:endParaRPr lang="en-US"/>
          </a:p>
        </p:txBody>
      </p:sp>
    </p:spTree>
    <p:extLst>
      <p:ext uri="{BB962C8B-B14F-4D97-AF65-F5344CB8AC3E}">
        <p14:creationId xmlns:p14="http://schemas.microsoft.com/office/powerpoint/2010/main" val="152849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5" y="838200"/>
            <a:ext cx="9144000" cy="4557577"/>
          </a:xfrm>
          <a:prstGeom prst="rect">
            <a:avLst/>
          </a:prstGeom>
        </p:spPr>
      </p:pic>
      <p:pic>
        <p:nvPicPr>
          <p:cNvPr id="5" name="Picture 4">
            <a:hlinkClick r:id="rId4" action="ppaction://hlinksldjump"/>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9550" y="176520"/>
            <a:ext cx="781050" cy="320014"/>
          </a:xfrm>
          <a:prstGeom prst="rect">
            <a:avLst/>
          </a:prstGeom>
        </p:spPr>
      </p:pic>
      <p:sp>
        <p:nvSpPr>
          <p:cNvPr id="6" name="TextBox 5"/>
          <p:cNvSpPr txBox="1"/>
          <p:nvPr/>
        </p:nvSpPr>
        <p:spPr>
          <a:xfrm>
            <a:off x="3217334" y="2231164"/>
            <a:ext cx="4783666" cy="1815882"/>
          </a:xfrm>
          <a:prstGeom prst="rect">
            <a:avLst/>
          </a:prstGeom>
          <a:noFill/>
        </p:spPr>
        <p:txBody>
          <a:bodyPr wrap="square" rtlCol="0">
            <a:spAutoFit/>
          </a:bodyPr>
          <a:lstStyle/>
          <a:p>
            <a:pPr marL="225425" indent="-225425">
              <a:buFont typeface="Arial"/>
              <a:buChar char="•"/>
            </a:pPr>
            <a:r>
              <a:rPr lang="en-US" sz="1400" dirty="0" smtClean="0">
                <a:solidFill>
                  <a:schemeClr val="bg1"/>
                </a:solidFill>
              </a:rPr>
              <a:t>Streamlines all processes related to internal order fulfillment</a:t>
            </a:r>
          </a:p>
          <a:p>
            <a:pPr marL="225425" indent="-225425">
              <a:buFont typeface="Arial"/>
              <a:buChar char="•"/>
            </a:pPr>
            <a:r>
              <a:rPr lang="en-US" sz="1400" dirty="0">
                <a:solidFill>
                  <a:schemeClr val="bg1"/>
                </a:solidFill>
              </a:rPr>
              <a:t>Simple, user-friendly ordering </a:t>
            </a:r>
            <a:r>
              <a:rPr lang="en-US" sz="1400" dirty="0" smtClean="0">
                <a:solidFill>
                  <a:schemeClr val="bg1"/>
                </a:solidFill>
              </a:rPr>
              <a:t>experience</a:t>
            </a:r>
          </a:p>
          <a:p>
            <a:pPr marL="225425" indent="-225425">
              <a:buFont typeface="Arial"/>
              <a:buChar char="•"/>
            </a:pPr>
            <a:r>
              <a:rPr lang="en-US" sz="1400" dirty="0" smtClean="0">
                <a:solidFill>
                  <a:schemeClr val="bg1"/>
                </a:solidFill>
              </a:rPr>
              <a:t>Promotes internal inventory above external vendors</a:t>
            </a:r>
            <a:endParaRPr lang="en-US" sz="1400" dirty="0">
              <a:solidFill>
                <a:schemeClr val="bg1"/>
              </a:solidFill>
            </a:endParaRPr>
          </a:p>
          <a:p>
            <a:pPr marL="225425" indent="-225425">
              <a:buFont typeface="Arial"/>
              <a:buChar char="•"/>
            </a:pPr>
            <a:r>
              <a:rPr lang="en-US" sz="1400" dirty="0" smtClean="0">
                <a:solidFill>
                  <a:schemeClr val="bg1"/>
                </a:solidFill>
              </a:rPr>
              <a:t>Ideal for multiple stockrooms, substantial vendor-managed inventory, unifying software programs, integrating inventory into broader procurement system</a:t>
            </a:r>
          </a:p>
          <a:p>
            <a:pPr marL="225425" indent="-225425">
              <a:buFont typeface="Arial"/>
              <a:buChar char="•"/>
            </a:pPr>
            <a:endParaRPr lang="en-US" sz="1400" dirty="0">
              <a:solidFill>
                <a:schemeClr val="bg1"/>
              </a:solidFill>
            </a:endParaRPr>
          </a:p>
        </p:txBody>
      </p:sp>
      <p:sp>
        <p:nvSpPr>
          <p:cNvPr id="8" name="TextBox 7"/>
          <p:cNvSpPr txBox="1"/>
          <p:nvPr/>
        </p:nvSpPr>
        <p:spPr>
          <a:xfrm>
            <a:off x="296333" y="2962115"/>
            <a:ext cx="2497667" cy="830997"/>
          </a:xfrm>
          <a:prstGeom prst="rect">
            <a:avLst/>
          </a:prstGeom>
          <a:noFill/>
        </p:spPr>
        <p:txBody>
          <a:bodyPr wrap="square" rtlCol="0">
            <a:spAutoFit/>
          </a:bodyPr>
          <a:lstStyle/>
          <a:p>
            <a:r>
              <a:rPr lang="en-US" sz="1600" dirty="0" smtClean="0">
                <a:solidFill>
                  <a:schemeClr val="bg1"/>
                </a:solidFill>
              </a:rPr>
              <a:t>Manage inventory across multiple stockrooms with a single, unified system</a:t>
            </a:r>
            <a:endParaRPr lang="en-US" sz="1600" dirty="0">
              <a:solidFill>
                <a:schemeClr val="bg1"/>
              </a:solidFill>
            </a:endParaRPr>
          </a:p>
        </p:txBody>
      </p:sp>
      <p:pic>
        <p:nvPicPr>
          <p:cNvPr id="12" name="Picture 11" descr="Supplies Manager.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9658" y="538866"/>
            <a:ext cx="2790967" cy="2349062"/>
          </a:xfrm>
          <a:prstGeom prst="rect">
            <a:avLst/>
          </a:prstGeom>
        </p:spPr>
      </p:pic>
      <p:sp>
        <p:nvSpPr>
          <p:cNvPr id="9" name="TextBox 8">
            <a:hlinkClick r:id="rId7" action="ppaction://hlinksldjump"/>
          </p:cNvPr>
          <p:cNvSpPr txBox="1"/>
          <p:nvPr/>
        </p:nvSpPr>
        <p:spPr>
          <a:xfrm>
            <a:off x="0" y="4751403"/>
            <a:ext cx="7682057" cy="307777"/>
          </a:xfrm>
          <a:prstGeom prst="rect">
            <a:avLst/>
          </a:prstGeom>
          <a:noFill/>
        </p:spPr>
        <p:txBody>
          <a:bodyPr wrap="square" rtlCol="0">
            <a:spAutoFit/>
          </a:bodyPr>
          <a:lstStyle/>
          <a:p>
            <a:r>
              <a:rPr lang="en-US" sz="1400" dirty="0" smtClean="0">
                <a:solidFill>
                  <a:srgbClr val="2A83C3"/>
                </a:solidFill>
              </a:rPr>
              <a:t>Manage </a:t>
            </a:r>
            <a:r>
              <a:rPr lang="en-US" sz="1400" dirty="0">
                <a:solidFill>
                  <a:srgbClr val="2A83C3"/>
                </a:solidFill>
              </a:rPr>
              <a:t>chemical reagents and research supplies </a:t>
            </a:r>
            <a:r>
              <a:rPr lang="en-US" sz="1400" dirty="0" smtClean="0">
                <a:solidFill>
                  <a:srgbClr val="2A83C3"/>
                </a:solidFill>
              </a:rPr>
              <a:t>with </a:t>
            </a:r>
            <a:r>
              <a:rPr lang="en-US" sz="1400" i="1" dirty="0" smtClean="0">
                <a:solidFill>
                  <a:srgbClr val="2A83C3"/>
                </a:solidFill>
                <a:hlinkClick r:id="rId8" action="ppaction://hlinksldjump"/>
              </a:rPr>
              <a:t>SciQuest Enterprise Reagent Manager</a:t>
            </a:r>
            <a:r>
              <a:rPr lang="en-US" sz="1400" dirty="0" smtClean="0">
                <a:solidFill>
                  <a:srgbClr val="2A83C3"/>
                </a:solidFill>
              </a:rPr>
              <a:t>.</a:t>
            </a:r>
            <a:endParaRPr lang="en-US" sz="1400" dirty="0">
              <a:solidFill>
                <a:srgbClr val="2A83C3"/>
              </a:solidFill>
            </a:endParaRPr>
          </a:p>
        </p:txBody>
      </p:sp>
      <p:sp>
        <p:nvSpPr>
          <p:cNvPr id="2" name="Slide Number Placeholder 1"/>
          <p:cNvSpPr>
            <a:spLocks noGrp="1"/>
          </p:cNvSpPr>
          <p:nvPr>
            <p:ph type="sldNum" sz="quarter" idx="4"/>
          </p:nvPr>
        </p:nvSpPr>
        <p:spPr/>
        <p:txBody>
          <a:bodyPr/>
          <a:lstStyle/>
          <a:p>
            <a:fld id="{333DDCB8-C3DC-B746-8BDC-7242597E91A7}" type="slidenum">
              <a:rPr lang="en-US" smtClean="0"/>
              <a:pPr/>
              <a:t>22</a:t>
            </a:fld>
            <a:endParaRPr lang="en-US"/>
          </a:p>
        </p:txBody>
      </p:sp>
    </p:spTree>
    <p:extLst>
      <p:ext uri="{BB962C8B-B14F-4D97-AF65-F5344CB8AC3E}">
        <p14:creationId xmlns:p14="http://schemas.microsoft.com/office/powerpoint/2010/main" val="28892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5" y="838200"/>
            <a:ext cx="9144000" cy="4557577"/>
          </a:xfrm>
          <a:prstGeom prst="rect">
            <a:avLst/>
          </a:prstGeom>
        </p:spPr>
      </p:pic>
      <p:pic>
        <p:nvPicPr>
          <p:cNvPr id="5" name="Picture 4">
            <a:hlinkClick r:id="rId4" action="ppaction://hlinksldjump"/>
          </p:cNvPr>
          <p:cNvPicPr>
            <a:picLocks noChangeAspect="1"/>
          </p:cNvPicPr>
          <p:nvPr/>
        </p:nvPicPr>
        <p:blipFill>
          <a:blip r:embed="rId5"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209550" y="176520"/>
            <a:ext cx="781050" cy="320014"/>
          </a:xfrm>
          <a:prstGeom prst="rect">
            <a:avLst/>
          </a:prstGeom>
        </p:spPr>
      </p:pic>
      <p:sp>
        <p:nvSpPr>
          <p:cNvPr id="6" name="TextBox 5"/>
          <p:cNvSpPr txBox="1"/>
          <p:nvPr/>
        </p:nvSpPr>
        <p:spPr>
          <a:xfrm>
            <a:off x="3217334" y="2231164"/>
            <a:ext cx="4783666" cy="2462213"/>
          </a:xfrm>
          <a:prstGeom prst="rect">
            <a:avLst/>
          </a:prstGeom>
          <a:noFill/>
        </p:spPr>
        <p:txBody>
          <a:bodyPr wrap="square" rtlCol="0">
            <a:spAutoFit/>
          </a:bodyPr>
          <a:lstStyle/>
          <a:p>
            <a:pPr marL="225425" indent="-225425">
              <a:buFont typeface="Arial"/>
              <a:buChar char="•"/>
            </a:pPr>
            <a:r>
              <a:rPr lang="en-US" sz="1400" dirty="0" smtClean="0">
                <a:solidFill>
                  <a:schemeClr val="bg1"/>
                </a:solidFill>
              </a:rPr>
              <a:t>Integrates with procurement systems to promote compliance and manage risk</a:t>
            </a:r>
          </a:p>
          <a:p>
            <a:pPr marL="225425" indent="-225425">
              <a:buFont typeface="Arial"/>
              <a:buChar char="•"/>
            </a:pPr>
            <a:r>
              <a:rPr lang="en-US" sz="1400" dirty="0" smtClean="0">
                <a:solidFill>
                  <a:schemeClr val="bg1"/>
                </a:solidFill>
              </a:rPr>
              <a:t>Single search spans internal inventory, libraries, commercial databases, supplier catalogs, and negotiated preferred pricing</a:t>
            </a:r>
          </a:p>
          <a:p>
            <a:pPr marL="225425" indent="-225425">
              <a:buFont typeface="Arial"/>
              <a:buChar char="•"/>
            </a:pPr>
            <a:r>
              <a:rPr lang="en-US" sz="1400" dirty="0" smtClean="0">
                <a:solidFill>
                  <a:schemeClr val="bg1"/>
                </a:solidFill>
              </a:rPr>
              <a:t>Orders are automatically routed for review/approval and transmitted to suppliers</a:t>
            </a:r>
          </a:p>
          <a:p>
            <a:pPr marL="225425" indent="-225425">
              <a:buFont typeface="Arial"/>
              <a:buChar char="•"/>
            </a:pPr>
            <a:r>
              <a:rPr lang="en-US" sz="1400" dirty="0" smtClean="0">
                <a:solidFill>
                  <a:schemeClr val="bg1"/>
                </a:solidFill>
              </a:rPr>
              <a:t>Available </a:t>
            </a:r>
            <a:r>
              <a:rPr lang="en-US" sz="1400" dirty="0">
                <a:solidFill>
                  <a:schemeClr val="bg1"/>
                </a:solidFill>
              </a:rPr>
              <a:t>on-premise or </a:t>
            </a:r>
            <a:r>
              <a:rPr lang="en-US" sz="1400" dirty="0" smtClean="0">
                <a:solidFill>
                  <a:schemeClr val="bg1"/>
                </a:solidFill>
              </a:rPr>
              <a:t>hosted</a:t>
            </a:r>
            <a:r>
              <a:rPr lang="en-US" sz="1400" dirty="0" smtClean="0">
                <a:solidFill>
                  <a:schemeClr val="bg1">
                    <a:lumMod val="75000"/>
                  </a:schemeClr>
                </a:solidFill>
              </a:rPr>
              <a:t> (</a:t>
            </a:r>
            <a:r>
              <a:rPr lang="en-US" sz="1400" b="1" i="1" dirty="0" smtClean="0">
                <a:solidFill>
                  <a:schemeClr val="bg1">
                    <a:lumMod val="75000"/>
                  </a:schemeClr>
                </a:solidFill>
              </a:rPr>
              <a:t>new</a:t>
            </a:r>
            <a:r>
              <a:rPr lang="en-US" sz="1400" dirty="0" smtClean="0">
                <a:solidFill>
                  <a:schemeClr val="bg1">
                    <a:lumMod val="75000"/>
                  </a:schemeClr>
                </a:solidFill>
              </a:rPr>
              <a:t>)</a:t>
            </a:r>
          </a:p>
          <a:p>
            <a:endParaRPr lang="en-US" sz="1400" dirty="0">
              <a:solidFill>
                <a:schemeClr val="bg1"/>
              </a:solidFill>
            </a:endParaRPr>
          </a:p>
          <a:p>
            <a:pPr marL="225425" indent="-225425">
              <a:buFont typeface="Arial"/>
              <a:buChar char="•"/>
            </a:pPr>
            <a:r>
              <a:rPr lang="en-US" sz="1400" b="1" dirty="0" smtClean="0">
                <a:solidFill>
                  <a:schemeClr val="bg1"/>
                </a:solidFill>
              </a:rPr>
              <a:t>Catalogue </a:t>
            </a:r>
            <a:r>
              <a:rPr lang="en-US" sz="1400" b="1" dirty="0">
                <a:solidFill>
                  <a:schemeClr val="bg1"/>
                </a:solidFill>
              </a:rPr>
              <a:t>Integration</a:t>
            </a:r>
            <a:r>
              <a:rPr lang="en-US" sz="1400" dirty="0">
                <a:solidFill>
                  <a:schemeClr val="bg1"/>
                </a:solidFill>
              </a:rPr>
              <a:t>: add-on feature for simple access to SciQuest and </a:t>
            </a:r>
            <a:r>
              <a:rPr lang="en-US" sz="1400" dirty="0" err="1">
                <a:solidFill>
                  <a:schemeClr val="bg1"/>
                </a:solidFill>
              </a:rPr>
              <a:t>eMolecules</a:t>
            </a:r>
            <a:r>
              <a:rPr lang="en-US" sz="1400" dirty="0">
                <a:solidFill>
                  <a:schemeClr val="bg1"/>
                </a:solidFill>
              </a:rPr>
              <a:t> </a:t>
            </a:r>
            <a:r>
              <a:rPr lang="en-US" sz="1400" dirty="0" smtClean="0">
                <a:solidFill>
                  <a:schemeClr val="bg1"/>
                </a:solidFill>
              </a:rPr>
              <a:t>catalogues</a:t>
            </a:r>
          </a:p>
        </p:txBody>
      </p:sp>
      <p:sp>
        <p:nvSpPr>
          <p:cNvPr id="8" name="TextBox 7"/>
          <p:cNvSpPr txBox="1"/>
          <p:nvPr/>
        </p:nvSpPr>
        <p:spPr>
          <a:xfrm>
            <a:off x="296333" y="2962115"/>
            <a:ext cx="2497667" cy="1077218"/>
          </a:xfrm>
          <a:prstGeom prst="rect">
            <a:avLst/>
          </a:prstGeom>
          <a:noFill/>
        </p:spPr>
        <p:txBody>
          <a:bodyPr wrap="square" rtlCol="0">
            <a:spAutoFit/>
          </a:bodyPr>
          <a:lstStyle/>
          <a:p>
            <a:r>
              <a:rPr lang="en-US" sz="1600" dirty="0" smtClean="0">
                <a:solidFill>
                  <a:schemeClr val="bg1"/>
                </a:solidFill>
              </a:rPr>
              <a:t>Find, source and track chemical reagents and research supplies from a single application</a:t>
            </a:r>
            <a:endParaRPr lang="en-US" sz="1600" dirty="0">
              <a:solidFill>
                <a:schemeClr val="bg1"/>
              </a:solidFill>
            </a:endParaRPr>
          </a:p>
        </p:txBody>
      </p:sp>
      <p:pic>
        <p:nvPicPr>
          <p:cNvPr id="10" name="Picture 9" descr="Enterprise Reagent Manager.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164" y="552973"/>
            <a:ext cx="2806515" cy="2324509"/>
          </a:xfrm>
          <a:prstGeom prst="rect">
            <a:avLst/>
          </a:prstGeom>
        </p:spPr>
      </p:pic>
      <p:sp>
        <p:nvSpPr>
          <p:cNvPr id="2" name="Slide Number Placeholder 1"/>
          <p:cNvSpPr>
            <a:spLocks noGrp="1"/>
          </p:cNvSpPr>
          <p:nvPr>
            <p:ph type="sldNum" sz="quarter" idx="4"/>
          </p:nvPr>
        </p:nvSpPr>
        <p:spPr/>
        <p:txBody>
          <a:bodyPr/>
          <a:lstStyle/>
          <a:p>
            <a:fld id="{333DDCB8-C3DC-B746-8BDC-7242597E91A7}" type="slidenum">
              <a:rPr lang="en-US" smtClean="0"/>
              <a:pPr/>
              <a:t>23</a:t>
            </a:fld>
            <a:endParaRPr lang="en-US"/>
          </a:p>
        </p:txBody>
      </p:sp>
    </p:spTree>
    <p:extLst>
      <p:ext uri="{BB962C8B-B14F-4D97-AF65-F5344CB8AC3E}">
        <p14:creationId xmlns:p14="http://schemas.microsoft.com/office/powerpoint/2010/main" val="30481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5" y="838200"/>
            <a:ext cx="9144000" cy="4557577"/>
          </a:xfrm>
          <a:prstGeom prst="rect">
            <a:avLst/>
          </a:prstGeom>
        </p:spPr>
      </p:pic>
      <p:pic>
        <p:nvPicPr>
          <p:cNvPr id="5" name="Picture 4">
            <a:hlinkClick r:id="rId4" action="ppaction://hlinksldjump"/>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9550" y="176520"/>
            <a:ext cx="781050" cy="320014"/>
          </a:xfrm>
          <a:prstGeom prst="rect">
            <a:avLst/>
          </a:prstGeom>
        </p:spPr>
      </p:pic>
      <p:sp>
        <p:nvSpPr>
          <p:cNvPr id="6" name="TextBox 5"/>
          <p:cNvSpPr txBox="1"/>
          <p:nvPr/>
        </p:nvSpPr>
        <p:spPr>
          <a:xfrm>
            <a:off x="3217333" y="2231164"/>
            <a:ext cx="5031831" cy="2031325"/>
          </a:xfrm>
          <a:prstGeom prst="rect">
            <a:avLst/>
          </a:prstGeom>
          <a:noFill/>
        </p:spPr>
        <p:txBody>
          <a:bodyPr wrap="square" rtlCol="0">
            <a:spAutoFit/>
          </a:bodyPr>
          <a:lstStyle/>
          <a:p>
            <a:pPr marL="225425" indent="-225425">
              <a:buFont typeface="Arial"/>
              <a:buChar char="•"/>
            </a:pPr>
            <a:r>
              <a:rPr lang="en-US" sz="1400" dirty="0" smtClean="0">
                <a:solidFill>
                  <a:schemeClr val="bg1"/>
                </a:solidFill>
              </a:rPr>
              <a:t>Automated to reduce errors, costs and cycle times</a:t>
            </a:r>
          </a:p>
          <a:p>
            <a:pPr marL="225425" indent="-225425">
              <a:buFont typeface="Arial"/>
              <a:buChar char="•"/>
            </a:pPr>
            <a:r>
              <a:rPr lang="en-US" sz="1400" dirty="0" smtClean="0">
                <a:solidFill>
                  <a:schemeClr val="bg1"/>
                </a:solidFill>
              </a:rPr>
              <a:t>Digitally convert paper invoices</a:t>
            </a:r>
          </a:p>
          <a:p>
            <a:pPr marL="225425" indent="-225425">
              <a:buFont typeface="Arial"/>
              <a:buChar char="•"/>
            </a:pPr>
            <a:r>
              <a:rPr lang="en-US" sz="1400" dirty="0" smtClean="0">
                <a:solidFill>
                  <a:schemeClr val="bg1"/>
                </a:solidFill>
              </a:rPr>
              <a:t>Comprehensive </a:t>
            </a:r>
            <a:r>
              <a:rPr lang="en-US" sz="1400" dirty="0">
                <a:solidFill>
                  <a:schemeClr val="bg1"/>
                </a:solidFill>
              </a:rPr>
              <a:t>receipt management &amp; </a:t>
            </a:r>
            <a:r>
              <a:rPr lang="en-US" sz="1400" dirty="0" smtClean="0">
                <a:solidFill>
                  <a:schemeClr val="bg1"/>
                </a:solidFill>
              </a:rPr>
              <a:t>reminders</a:t>
            </a:r>
          </a:p>
          <a:p>
            <a:pPr marL="225425" indent="-225425">
              <a:buFont typeface="Arial"/>
              <a:buChar char="•"/>
            </a:pPr>
            <a:r>
              <a:rPr lang="en-US" sz="1400" dirty="0">
                <a:solidFill>
                  <a:schemeClr val="bg1"/>
                </a:solidFill>
              </a:rPr>
              <a:t>Self-service supplier registration </a:t>
            </a:r>
            <a:r>
              <a:rPr lang="en-US" sz="1400">
                <a:solidFill>
                  <a:schemeClr val="bg1"/>
                </a:solidFill>
              </a:rPr>
              <a:t>&amp; </a:t>
            </a:r>
            <a:r>
              <a:rPr lang="en-US" sz="1400" smtClean="0">
                <a:solidFill>
                  <a:schemeClr val="bg1"/>
                </a:solidFill>
              </a:rPr>
              <a:t>management</a:t>
            </a:r>
            <a:endParaRPr lang="en-US" sz="1400" dirty="0">
              <a:solidFill>
                <a:schemeClr val="bg1"/>
              </a:solidFill>
            </a:endParaRPr>
          </a:p>
          <a:p>
            <a:pPr marL="225425" indent="-225425">
              <a:buFont typeface="Arial"/>
              <a:buChar char="•"/>
            </a:pPr>
            <a:r>
              <a:rPr lang="en-US" sz="1400" dirty="0" smtClean="0">
                <a:solidFill>
                  <a:schemeClr val="bg1"/>
                </a:solidFill>
              </a:rPr>
              <a:t>Eliminate late payment penalties and duplicate payments</a:t>
            </a:r>
          </a:p>
          <a:p>
            <a:pPr marL="225425" indent="-225425">
              <a:buFont typeface="Arial"/>
              <a:buChar char="•"/>
            </a:pPr>
            <a:r>
              <a:rPr lang="en-US" sz="1400" dirty="0" smtClean="0">
                <a:solidFill>
                  <a:schemeClr val="bg1"/>
                </a:solidFill>
              </a:rPr>
              <a:t>Realize prompt payment discounts</a:t>
            </a:r>
          </a:p>
          <a:p>
            <a:pPr marL="225425" indent="-225425">
              <a:buFont typeface="Arial"/>
              <a:buChar char="•"/>
            </a:pPr>
            <a:endParaRPr lang="en-US" sz="1400" dirty="0">
              <a:solidFill>
                <a:schemeClr val="bg1"/>
              </a:solidFill>
            </a:endParaRPr>
          </a:p>
          <a:p>
            <a:pPr marL="225425" indent="-225425">
              <a:buFont typeface="Arial"/>
              <a:buChar char="•"/>
            </a:pPr>
            <a:r>
              <a:rPr lang="en-US" sz="1400" b="1" dirty="0" smtClean="0">
                <a:solidFill>
                  <a:schemeClr val="bg1"/>
                </a:solidFill>
              </a:rPr>
              <a:t>Digital Mailroom</a:t>
            </a:r>
            <a:r>
              <a:rPr lang="en-US" sz="1400" dirty="0" smtClean="0">
                <a:solidFill>
                  <a:schemeClr val="bg1"/>
                </a:solidFill>
              </a:rPr>
              <a:t>: eliminate paper with electronic </a:t>
            </a:r>
            <a:br>
              <a:rPr lang="en-US" sz="1400" dirty="0" smtClean="0">
                <a:solidFill>
                  <a:schemeClr val="bg1"/>
                </a:solidFill>
              </a:rPr>
            </a:br>
            <a:r>
              <a:rPr lang="en-US" sz="1400" dirty="0" smtClean="0">
                <a:solidFill>
                  <a:schemeClr val="bg1"/>
                </a:solidFill>
              </a:rPr>
              <a:t>invoice capture</a:t>
            </a:r>
            <a:endParaRPr lang="en-US" sz="1400" dirty="0">
              <a:solidFill>
                <a:schemeClr val="bg1"/>
              </a:solidFill>
            </a:endParaRPr>
          </a:p>
        </p:txBody>
      </p:sp>
      <p:sp>
        <p:nvSpPr>
          <p:cNvPr id="8" name="TextBox 7"/>
          <p:cNvSpPr txBox="1"/>
          <p:nvPr/>
        </p:nvSpPr>
        <p:spPr>
          <a:xfrm>
            <a:off x="296333" y="2962115"/>
            <a:ext cx="2497667" cy="584776"/>
          </a:xfrm>
          <a:prstGeom prst="rect">
            <a:avLst/>
          </a:prstGeom>
          <a:noFill/>
        </p:spPr>
        <p:txBody>
          <a:bodyPr wrap="square" rtlCol="0">
            <a:spAutoFit/>
          </a:bodyPr>
          <a:lstStyle/>
          <a:p>
            <a:r>
              <a:rPr lang="en-US" sz="1600" dirty="0" smtClean="0">
                <a:solidFill>
                  <a:schemeClr val="bg1"/>
                </a:solidFill>
              </a:rPr>
              <a:t>Automate invoice receipt, matching and approval</a:t>
            </a:r>
            <a:endParaRPr lang="en-US" sz="1600" dirty="0">
              <a:solidFill>
                <a:schemeClr val="bg1"/>
              </a:solidFill>
            </a:endParaRPr>
          </a:p>
        </p:txBody>
      </p:sp>
      <p:pic>
        <p:nvPicPr>
          <p:cNvPr id="7" name="Picture 6" descr="Accounts Payable Director.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7341" y="572089"/>
            <a:ext cx="2930689" cy="2319807"/>
          </a:xfrm>
          <a:prstGeom prst="rect">
            <a:avLst/>
          </a:prstGeom>
        </p:spPr>
      </p:pic>
      <p:sp>
        <p:nvSpPr>
          <p:cNvPr id="2" name="Slide Number Placeholder 1"/>
          <p:cNvSpPr>
            <a:spLocks noGrp="1"/>
          </p:cNvSpPr>
          <p:nvPr>
            <p:ph type="sldNum" sz="quarter" idx="4"/>
          </p:nvPr>
        </p:nvSpPr>
        <p:spPr/>
        <p:txBody>
          <a:bodyPr/>
          <a:lstStyle/>
          <a:p>
            <a:fld id="{333DDCB8-C3DC-B746-8BDC-7242597E91A7}" type="slidenum">
              <a:rPr lang="en-US" smtClean="0"/>
              <a:pPr/>
              <a:t>24</a:t>
            </a:fld>
            <a:endParaRPr lang="en-US"/>
          </a:p>
        </p:txBody>
      </p:sp>
    </p:spTree>
    <p:extLst>
      <p:ext uri="{BB962C8B-B14F-4D97-AF65-F5344CB8AC3E}">
        <p14:creationId xmlns:p14="http://schemas.microsoft.com/office/powerpoint/2010/main" val="140398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automation suite</a:t>
            </a:r>
            <a:endParaRPr lang="en-US" dirty="0"/>
          </a:p>
        </p:txBody>
      </p:sp>
      <p:pic>
        <p:nvPicPr>
          <p:cNvPr id="6" name="Picture Placeholder 5" descr="SciQuestPortfolioCustomerInfoGraphic.jpg"/>
          <p:cNvPicPr>
            <a:picLocks noGrp="1" noChangeAspect="1"/>
          </p:cNvPicPr>
          <p:nvPr>
            <p:ph type="pic" idx="1"/>
          </p:nvPr>
        </p:nvPicPr>
        <p:blipFill>
          <a:blip r:embed="rId3" cstate="screen">
            <a:extLst>
              <a:ext uri="{28A0092B-C50C-407E-A947-70E740481C1C}">
                <a14:useLocalDpi xmlns:a14="http://schemas.microsoft.com/office/drawing/2010/main"/>
              </a:ext>
            </a:extLst>
          </a:blip>
          <a:srcRect t="-12408" b="-12408"/>
          <a:stretch>
            <a:fillRect/>
          </a:stretch>
        </p:blipFill>
        <p:spPr/>
      </p:pic>
      <p:sp>
        <p:nvSpPr>
          <p:cNvPr id="4" name="Text Placeholder 3"/>
          <p:cNvSpPr>
            <a:spLocks noGrp="1"/>
          </p:cNvSpPr>
          <p:nvPr>
            <p:ph type="body" sz="quarter" idx="13"/>
          </p:nvPr>
        </p:nvSpPr>
        <p:spPr/>
        <p:txBody>
          <a:bodyPr/>
          <a:lstStyle/>
          <a:p>
            <a:r>
              <a:rPr lang="en-US" dirty="0" smtClean="0"/>
              <a:t>Strong point solutions can be combined for a seamless procure-to-pay solution</a:t>
            </a:r>
            <a:endParaRPr lang="en-US" dirty="0"/>
          </a:p>
        </p:txBody>
      </p:sp>
      <p:sp>
        <p:nvSpPr>
          <p:cNvPr id="5" name="Slide Number Placeholder 4"/>
          <p:cNvSpPr>
            <a:spLocks noGrp="1"/>
          </p:cNvSpPr>
          <p:nvPr>
            <p:ph type="sldNum" sz="quarter" idx="4"/>
          </p:nvPr>
        </p:nvSpPr>
        <p:spPr/>
        <p:txBody>
          <a:bodyPr/>
          <a:lstStyle/>
          <a:p>
            <a:fld id="{333DDCB8-C3DC-B746-8BDC-7242597E91A7}" type="slidenum">
              <a:rPr lang="en-US" smtClean="0"/>
              <a:pPr/>
              <a:t>25</a:t>
            </a:fld>
            <a:endParaRPr lang="en-US"/>
          </a:p>
        </p:txBody>
      </p:sp>
    </p:spTree>
    <p:extLst>
      <p:ext uri="{BB962C8B-B14F-4D97-AF65-F5344CB8AC3E}">
        <p14:creationId xmlns:p14="http://schemas.microsoft.com/office/powerpoint/2010/main" val="32041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header_logo_big.png"/>
          <p:cNvPicPr>
            <a:picLocks noChangeAspect="1"/>
          </p:cNvPicPr>
          <p:nvPr/>
        </p:nvPicPr>
        <p:blipFill rotWithShape="1">
          <a:blip r:embed="rId3" cstate="screen">
            <a:extLst>
              <a:ext uri="{28A0092B-C50C-407E-A947-70E740481C1C}">
                <a14:useLocalDpi xmlns:a14="http://schemas.microsoft.com/office/drawing/2010/main"/>
              </a:ext>
            </a:extLst>
          </a:blip>
          <a:srcRect l="12498" t="5790" r="12514" b="4498"/>
          <a:stretch/>
        </p:blipFill>
        <p:spPr>
          <a:xfrm>
            <a:off x="542509" y="2012656"/>
            <a:ext cx="813759" cy="382199"/>
          </a:xfrm>
          <a:prstGeom prst="rect">
            <a:avLst/>
          </a:prstGeom>
        </p:spPr>
      </p:pic>
      <p:sp>
        <p:nvSpPr>
          <p:cNvPr id="20485" name="Rectangle 2"/>
          <p:cNvSpPr>
            <a:spLocks noGrp="1" noChangeArrowheads="1"/>
          </p:cNvSpPr>
          <p:nvPr>
            <p:ph type="title"/>
          </p:nvPr>
        </p:nvSpPr>
        <p:spPr>
          <a:prstGeom prst="rect">
            <a:avLst/>
          </a:prstGeom>
        </p:spPr>
        <p:txBody>
          <a:bodyPr anchor="t"/>
          <a:lstStyle/>
          <a:p>
            <a:r>
              <a:rPr lang="en-US" b="0" dirty="0" smtClean="0">
                <a:solidFill>
                  <a:srgbClr val="0070C0"/>
                </a:solidFill>
              </a:rPr>
              <a:t>We partner for your success</a:t>
            </a:r>
          </a:p>
        </p:txBody>
      </p:sp>
      <p:sp>
        <p:nvSpPr>
          <p:cNvPr id="2" name="Text Placeholder 1"/>
          <p:cNvSpPr>
            <a:spLocks noGrp="1"/>
          </p:cNvSpPr>
          <p:nvPr>
            <p:ph type="body" sz="quarter" idx="13"/>
          </p:nvPr>
        </p:nvSpPr>
        <p:spPr/>
        <p:txBody>
          <a:bodyPr/>
          <a:lstStyle/>
          <a:p>
            <a:r>
              <a:rPr lang="en-US" dirty="0"/>
              <a:t>To deliver tightly integrated solutions and specialized </a:t>
            </a:r>
            <a:r>
              <a:rPr lang="en-US" dirty="0" smtClean="0"/>
              <a:t>expertise</a:t>
            </a:r>
            <a:endParaRPr lang="en-US" dirty="0"/>
          </a:p>
        </p:txBody>
      </p:sp>
      <p:sp>
        <p:nvSpPr>
          <p:cNvPr id="5" name="Text Placeholder 4"/>
          <p:cNvSpPr>
            <a:spLocks noGrp="1"/>
          </p:cNvSpPr>
          <p:nvPr>
            <p:ph type="body" sz="quarter" idx="19"/>
          </p:nvPr>
        </p:nvSpPr>
        <p:spPr/>
        <p:txBody>
          <a:bodyPr/>
          <a:lstStyle/>
          <a:p>
            <a:r>
              <a:rPr lang="en-US" b="1" dirty="0" smtClean="0"/>
              <a:t>Platform &amp; Technology Vendors</a:t>
            </a:r>
            <a:r>
              <a:rPr lang="en-US" b="1" dirty="0"/>
              <a:t> </a:t>
            </a:r>
            <a:r>
              <a:rPr lang="en-US" dirty="0" smtClean="0"/>
              <a:t>provide ERP connectivity that helps us deliver a high return on you ERP investment</a:t>
            </a:r>
            <a:endParaRPr lang="en-US" b="1" dirty="0"/>
          </a:p>
        </p:txBody>
      </p:sp>
      <p:sp>
        <p:nvSpPr>
          <p:cNvPr id="6" name="Text Placeholder 5"/>
          <p:cNvSpPr>
            <a:spLocks noGrp="1"/>
          </p:cNvSpPr>
          <p:nvPr>
            <p:ph type="body" sz="quarter" idx="20"/>
          </p:nvPr>
        </p:nvSpPr>
        <p:spPr/>
        <p:txBody>
          <a:bodyPr/>
          <a:lstStyle/>
          <a:p>
            <a:r>
              <a:rPr lang="en-US" b="1" dirty="0" smtClean="0"/>
              <a:t>Consortia &amp; GPO </a:t>
            </a:r>
            <a:br>
              <a:rPr lang="en-US" b="1" dirty="0" smtClean="0"/>
            </a:br>
            <a:r>
              <a:rPr lang="en-US" dirty="0" smtClean="0"/>
              <a:t>offer purchasing contracts that increase your buying power and result in cost savings</a:t>
            </a:r>
            <a:endParaRPr lang="en-US" dirty="0"/>
          </a:p>
        </p:txBody>
      </p:sp>
      <p:sp>
        <p:nvSpPr>
          <p:cNvPr id="8" name="Text Placeholder 7"/>
          <p:cNvSpPr>
            <a:spLocks noGrp="1"/>
          </p:cNvSpPr>
          <p:nvPr>
            <p:ph type="body" sz="quarter" idx="22"/>
          </p:nvPr>
        </p:nvSpPr>
        <p:spPr/>
        <p:txBody>
          <a:bodyPr/>
          <a:lstStyle/>
          <a:p>
            <a:r>
              <a:rPr lang="en-US" b="1" dirty="0" smtClean="0"/>
              <a:t>Consulting Partners </a:t>
            </a:r>
            <a:br>
              <a:rPr lang="en-US" b="1" dirty="0" smtClean="0"/>
            </a:br>
            <a:r>
              <a:rPr lang="en-US" dirty="0" smtClean="0"/>
              <a:t>enable us </a:t>
            </a:r>
            <a:r>
              <a:rPr lang="en-US" dirty="0"/>
              <a:t>to offer a </a:t>
            </a:r>
            <a:r>
              <a:rPr lang="en-US" dirty="0" smtClean="0"/>
              <a:t>complete, integrated </a:t>
            </a:r>
            <a:r>
              <a:rPr lang="en-US" dirty="0"/>
              <a:t>procure-to-pay </a:t>
            </a:r>
            <a:r>
              <a:rPr lang="en-US" dirty="0" smtClean="0"/>
              <a:t>solution</a:t>
            </a:r>
            <a:endParaRPr lang="en-US" dirty="0"/>
          </a:p>
        </p:txBody>
      </p:sp>
      <p:pic>
        <p:nvPicPr>
          <p:cNvPr id="20488" name="Picture 37" descr="saplogo"/>
          <p:cNvPicPr>
            <a:picLocks noChangeAspect="1" noChangeArrowheads="1"/>
          </p:cNvPicPr>
          <p:nvPr/>
        </p:nvPicPr>
        <p:blipFill>
          <a:blip r:embed="rId4" cstate="print"/>
          <a:srcRect/>
          <a:stretch>
            <a:fillRect/>
          </a:stretch>
        </p:blipFill>
        <p:spPr bwMode="auto">
          <a:xfrm>
            <a:off x="1870561" y="2966067"/>
            <a:ext cx="1005957" cy="495820"/>
          </a:xfrm>
          <a:prstGeom prst="rect">
            <a:avLst/>
          </a:prstGeom>
          <a:noFill/>
          <a:ln w="9525">
            <a:noFill/>
            <a:miter lim="800000"/>
            <a:headEnd/>
            <a:tailEnd/>
          </a:ln>
        </p:spPr>
      </p:pic>
      <p:pic>
        <p:nvPicPr>
          <p:cNvPr id="20489" name="Picture 38" descr="Lawson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58523" y="2672318"/>
            <a:ext cx="966338" cy="190046"/>
          </a:xfrm>
          <a:prstGeom prst="rect">
            <a:avLst/>
          </a:prstGeom>
          <a:noFill/>
          <a:ln w="9525">
            <a:noFill/>
            <a:miter lim="800000"/>
            <a:headEnd/>
            <a:tailEnd/>
          </a:ln>
        </p:spPr>
      </p:pic>
      <p:pic>
        <p:nvPicPr>
          <p:cNvPr id="20493" name="Picture 48"/>
          <p:cNvPicPr>
            <a:picLocks noChangeAspect="1" noChangeArrowheads="1"/>
          </p:cNvPicPr>
          <p:nvPr/>
        </p:nvPicPr>
        <p:blipFill>
          <a:blip r:embed="rId6" cstate="print"/>
          <a:srcRect/>
          <a:stretch>
            <a:fillRect/>
          </a:stretch>
        </p:blipFill>
        <p:spPr bwMode="auto">
          <a:xfrm>
            <a:off x="5033378" y="2229155"/>
            <a:ext cx="612626" cy="295514"/>
          </a:xfrm>
          <a:prstGeom prst="rect">
            <a:avLst/>
          </a:prstGeom>
          <a:noFill/>
          <a:ln w="9525">
            <a:noFill/>
            <a:miter lim="800000"/>
            <a:headEnd/>
            <a:tailEnd/>
          </a:ln>
        </p:spPr>
      </p:pic>
      <p:pic>
        <p:nvPicPr>
          <p:cNvPr id="20494" name="Picture 50" descr="Provista_Color"/>
          <p:cNvPicPr>
            <a:picLocks noChangeAspect="1" noChangeArrowheads="1"/>
          </p:cNvPicPr>
          <p:nvPr/>
        </p:nvPicPr>
        <p:blipFill>
          <a:blip r:embed="rId7" cstate="print"/>
          <a:srcRect/>
          <a:stretch>
            <a:fillRect/>
          </a:stretch>
        </p:blipFill>
        <p:spPr bwMode="auto">
          <a:xfrm>
            <a:off x="6429026" y="2413001"/>
            <a:ext cx="1173888" cy="572558"/>
          </a:xfrm>
          <a:prstGeom prst="rect">
            <a:avLst/>
          </a:prstGeom>
          <a:noFill/>
          <a:ln w="9525">
            <a:noFill/>
            <a:miter lim="800000"/>
            <a:headEnd/>
            <a:tailEnd/>
          </a:ln>
        </p:spPr>
      </p:pic>
      <p:pic>
        <p:nvPicPr>
          <p:cNvPr id="27" name="Picture 39"/>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917748" y="2242074"/>
            <a:ext cx="859364" cy="740486"/>
          </a:xfrm>
          <a:prstGeom prst="rect">
            <a:avLst/>
          </a:prstGeom>
          <a:noFill/>
          <a:ln w="9525">
            <a:noFill/>
            <a:miter lim="800000"/>
            <a:headEnd/>
            <a:tailEnd/>
          </a:ln>
        </p:spPr>
      </p:pic>
      <p:pic>
        <p:nvPicPr>
          <p:cNvPr id="28" name="Picture 3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662337" y="1701801"/>
            <a:ext cx="1066800" cy="492125"/>
          </a:xfrm>
          <a:prstGeom prst="rect">
            <a:avLst/>
          </a:prstGeom>
          <a:noFill/>
          <a:ln w="9525">
            <a:noFill/>
            <a:miter lim="800000"/>
            <a:headEnd/>
            <a:tailEnd/>
          </a:ln>
        </p:spPr>
      </p:pic>
      <p:pic>
        <p:nvPicPr>
          <p:cNvPr id="29" name="Picture 24" descr="E&amp;I Cooperative"/>
          <p:cNvPicPr>
            <a:picLocks noChangeAspect="1" noChangeArrowheads="1"/>
          </p:cNvPicPr>
          <p:nvPr/>
        </p:nvPicPr>
        <p:blipFill>
          <a:blip r:embed="rId10" cstate="print"/>
          <a:srcRect/>
          <a:stretch>
            <a:fillRect/>
          </a:stretch>
        </p:blipFill>
        <p:spPr bwMode="auto">
          <a:xfrm>
            <a:off x="6397981" y="1749777"/>
            <a:ext cx="1278561" cy="592667"/>
          </a:xfrm>
          <a:prstGeom prst="rect">
            <a:avLst/>
          </a:prstGeom>
          <a:noFill/>
          <a:ln w="9525">
            <a:noFill/>
            <a:miter lim="800000"/>
            <a:headEnd/>
            <a:tailEnd/>
          </a:ln>
        </p:spPr>
      </p:pic>
      <p:pic>
        <p:nvPicPr>
          <p:cNvPr id="124930" name="Picture 2" descr="http://webxlent.com/images/oracle-logo-127x18.png"/>
          <p:cNvPicPr>
            <a:picLocks noChangeAspect="1" noChangeArrowheads="1"/>
          </p:cNvPicPr>
          <p:nvPr/>
        </p:nvPicPr>
        <p:blipFill>
          <a:blip r:embed="rId11" cstate="print"/>
          <a:srcRect/>
          <a:stretch>
            <a:fillRect/>
          </a:stretch>
        </p:blipFill>
        <p:spPr bwMode="auto">
          <a:xfrm>
            <a:off x="130033" y="3233931"/>
            <a:ext cx="1664507" cy="235914"/>
          </a:xfrm>
          <a:prstGeom prst="rect">
            <a:avLst/>
          </a:prstGeom>
          <a:noFill/>
        </p:spPr>
      </p:pic>
      <p:pic>
        <p:nvPicPr>
          <p:cNvPr id="124940" name="Picture 12" descr="http://www.ob10.com/Image/ConcurLogo.gif"/>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357524" y="2141352"/>
            <a:ext cx="774569" cy="227207"/>
          </a:xfrm>
          <a:prstGeom prst="rect">
            <a:avLst/>
          </a:prstGeom>
          <a:noFill/>
        </p:spPr>
      </p:pic>
      <p:sp>
        <p:nvSpPr>
          <p:cNvPr id="124946" name="AutoShape 18" descr="data:image/jpg;base64,/9j/4AAQSkZJRgABAQAAAQABAAD/2wCEAAkGBhQQEBIUExQWFRUVGRsYGRgXGCAdFhghJB4bIx0iIB4fHCYgIR4jIR0aHy8gJCgpLC0sIB8xNTIqNSYrLCkBCQoKDgwOFg8PGikcHBgpLCksKSkpKSwpKSwpLCkpLCksLCwqLCk1KSkpKSwsLCwpLCkpMSksLCkpKSkqLCkpLP/AABEIAFAA5QMBIgACEQEDEQH/xAAbAAACAwEBAQAAAAAAAAAAAAAABQQGBwMBAv/EAEkQAAIBAwIDBQQECAkNAAAAAAECAwAEERIhBQYxBxMiQVEUYXGBMkKRoSMzUmJyc5KyJCZjorHBwtHwFRYXNDVDU1R0gpTS4f/EABgBAQEBAQEAAAAAAAAAAAAAAAABAgME/8QAHREBAAICAwEBAAAAAAAAAAAAAAERAjESIUFRA//aAAwDAQACEQMRAD8A0O67Q0jkdO5c6GZc6hvgkf1V0sOfBPIsaQOWY/lDb1J9wqi8SjLXMwAyTLIAB1PjanHDdSEW9t4pn/Gyjoo81U+g828z08q7zhFOEZzZF23cXnhvYBFPNGDDkiOV0BOttyFYDPvrOv8AOe7/AObuf/Ik/wDerz28/wCvW/6j+29ZpWI07NU7FOMTzX0qyzzSKISQJJXcA6l3wzEZ99bZWD9hH+0Jv1B/eWt4rGW1FeE17VX7QeIulssERxPeOLeP1Gr6bfBU1HNQO+D8Yiu4VmhbXGxIB+BIP3iptZT2TXTWV5ecMlO6MXj8s4xnH6S6W+2tWpIKKgpx23LyIJoy8QJkXWMoB1Lb7Ae+vOEcegu1ZreVZVVtJK7gHrj76gn0Uo4pzdaWz6JriNH/ACS2X/ZGTX3wnme1u8iCeOQjqFYah8uv3VQktudnfjMnD+6XSi6+81HUfAh+jjHVsdat9ZfZEDmy5J2At8kn9CKrgnaBw9pO7F3CXzjGsYz8en31ZgWCigGkfEud7K2kMc1zEjjqpbcfHHT51kPKKhpxiFohMJo+6PSTWNHp9LOOu1UPs254e5e9a8uYxiRVjUsqKB4vojO+dt96tDSKK53Fysal3ZVUblmICj4k7UhTtC4eWAF3FucA6sL+0Rp++gsVFfMcgYAggg7gjcGog43B3rQ99H3qglk1DWoABJI6gYIOffUE2iq+naBw9pO7F3CXzjGsYz8en31YKAopZxfma2tMCeeOMt0DN4j8F6/dRwjmW2u8iCeOQr1CnxD4r1+6gZ0UUUGX3Xs3tEwBuAxkcEju8DxHVgnoOu/pUrh7W5VoYmmVesk2EAK+WSdwvkFAySaQcVP8In/WyfvtXsUurSmdEYIJ959T6nyA8vtNequnlvtb+NWNjfXEntVsW9nGhpWYhFHUDZhkkk4GM0qs+VeDyRySmz0RJtrZmAY+ijXkmvOYbnXcyrIdEEbk6V6u232ufU7KPvTcS4o02BsqIMIg+ig/rPqeprMYNz+lNF5f5Ms7Nu9toRGzrgnLE4ODjcn3U/rjafi0/RH9ArtXCXcVmFxzhEeMySyJPJHaKYYu6haRdZ/GsSoIBGy1cOeeY/YLGaYfTxpjHq7bL9nX5V7yPwP2OwgiP08a5CepdvE2ffk4+VIGWc9czxi/tOIW0c6PGQJO9heMMB03YYJKllx8PStrs7tZY0kQ5V1DKfUEZFK+ceAC+sp4PNlyh9GG6n7QPlmql2KcwmW0e1faS2OAD10EnH7J1L9lXcBDwrl5b3j/ABOKQnuc6pUBx3mCulSRvpz4iPPAqzc6yx8D4ZMbJBC0zhVwSdLMMFhnO4VdvfioHJB/jFxb4f2lpr2xcEe54Y/dgs0LCXA6lQCGwPcDn5VfRN7OeWY7WyifSDPMoklkO7sWGd2O+BnFN25Ytzdpd92BOqsmobZBx19SOgPvNQez7jyXnD7dkYFkRUcDqrKACD8cZHqDTqbiMaSRxM4EkmdCZ8TYGSQPQAdelZkZVe8HW75omicnuzEpkUHHeKEj8J/NLacjzAxVo5/5JtZOHXGmCKN4o2kRkQKQVGcbDoQMEH1pLw9/423H6jH8yKrxzk+OHXp/kJf3DVnwVrs/4pNJwEMpLSxxyqh6kldWj+ofKkvZPzHYCz7iZo0uGZzL32AZSSSDqbZtsDBPUGn3ZC4Tg0LE4AMpJ9MO2f6KkcY7POHcSTvgigyDUJoTjVno23hb13FA8tOWrZLVbZYkaAbhGAZd2LZ367nNZ12Rcv2863xlgik0XBC60B0geQyNhTXsXMotLhGYvFHMyQt5ED6Wn83O+OmSajdhz/gr4fWFwSR5jI/+Ggj8wTf5U4/FYuc2tuNbx/VdgoY6vXdlX4Z9a0yfhkTxGJo0MZGnQVGnHpjpWY3if5P5nWaXwxXalVc/R1FVGM+upR8mFauzYBJ2ApIy7s4vms+J3vDCxaFCzwhjkp0OB7irA49QfWod3wRbrmieJs920StKoONahI/CfzS2jI8wMV35Ci9t47f3ybwrqRW8mPhUY/7Vz8xUqwkH+dlz/wBOB/NiNUN+0Dku1k4dcFYI43ijZ0ZECkFRnGwGQQMEGo/IPMTJwATyHUYEkxnqQhOkH5YFWTnRscOvD/ISfumqfyDwo3PLjQr1lWZR8SzY+/FTwJ+y7jVoO/vL25h9rlc7ysA6Lt0z0BPp5ACvO1HmK0D2t5ZXERuopMHu2BZkwT4sdRkY38mNNOxi6iNtJayoq3EEjakdRrwT7xnY5B9NvWr7xH2aBNcwiRcgZZRuScADbck7YFWdibaz95Gjj6yhvtGaK6AUVgVC67O1kkd++Ya2ZsaRtkk+vvrmvZsoI/Dt+wP76ulFb55McMfiqcS5CWeV5DMw1nONIOPvqL/o0X/jt+wP76utFOeRwxfEUelQPQAV90UVhsr45y1Be9136lxE2tRqIGrbcgHf5+pppRRQFIuG8lWttcvcxIUlk1aiHbB1HJ8Ocdd+lPaKBRw/lW3guZrmNCJps942onVuD0JwOnlTeiigql32Z2bymWMS28jfSa3laPPxC7fdTHgnJ9tZsXjQtKww0sjF5SPTUxJx7hinVFWwnj5St1vWvAh9oYYL6jgjSFxjOOgHlU/iPD0uIpIpBlJFKsM4yD13FSaKgV8O5bgt7Y20aYhIYFCxOzZ1DJOd8mkdv2XWsYKI9ysR6wrcOIj6jAPQ+mauFJeIcx6bgW0MZmn062UMFSNTsC7HOM+QAJPpVDOysUgjWOJFREGFVRgAVX5Ozy29oeeJpoHk/GdxKUV/XIH27YppY385lKTW4RdOoSJIHQnI8JyqsDvnpjY70zoF/FuAwXcPczxiVPRtyPeD1B9/WkrdncLL3bT3bxdO6a4cx49D9Yj3E1aqKCNw7hsVvGsUKLGi9FUYA/x60vj5St1vGvAh9oYYLajgjSFxjOOgHlTmoPHL1oLWeVAC0cbuAehIUkZ921B14jYJcRSRSDKSKVYA4yD13G9ceCcDisoRDAumNSSBknGTk7nfrXGw48jJaCQgS3MYdVAODhAz49AM+Z9KlWd1I7zK8RjVGARtQPejAJIA3XByMH0oFHHuQbS9kEsiFZh/vYmKSfavX5188O5AtYZFlbvJ5E+i9xI0pX9EMcA+8DNWSilgoqucT5gmjmZFjXSMYJVzn9kf4+3BShY6KKKgKKKKAooooCiiigKKKKAooooCiiigKKKKAqm8t/guL8USTZ5e5ljz9aMJp29QrbGrlUHiXBYbnT3qAlDlWBKuh/NZSGHyNUQOd+JSW/D7qSE4kSJip8x0y2PzQc/Kq/zJYpZ2MFxbEidXg0uGJabW6hg5J8YcEnfPqOlWyz4BDEzMFLMy6S0jM7FfycsTt7htXK25Wto2jKx/izmNSzFIz6opJVT6YG3ligrltwKK7veKifU6q8QVS7BUJhUkgA7N76XWEN1ccP4bNo9sVEcSwvJpaTfSjZOzMoHRvXPXetAg4XHG8rqgDTEGQ7+IgYGfltUI8p22iJFjKLCGVNDupUN9IZVgSD6GrYrdhxOOa54O0IdI2huQEcnUNIRcNuckENvv617dT5fmDxZCxIMZyB/BzkY8qs17yzbzRxRvENMW8eklTHtjwlSCNvQ0W/LNtGkyLEoWYBZBk+MYI3Ock4J36mlionh8clzwTUCSbZyfEw6RR46EeZNfHEpWEHMXibwnbxHw/gEO2+2/pVzuOXoJBCCmO42iKsysgxjAIIOCNiPOvZOXoGW4Uxgi5/HDJ/CbBd9/QAbUsVG84WtrLwmWIuJZZVjlYuxMqtGxbXk4O4BHp5VCvOHPcRcQj7p5rs3DLHKN0QZUxjXnCKikBk+OxzWgT8IifudSA9ywaPr4CAQCPkSN6oz8uxutybi2nN47yENFrVW3IiKMhCAadGS2+Qc0saBbQBEVQAAoAwOgwPL3UVG4JbSR20CTPrlWNQ7flMAMn37+de1kTaKKKAooooCiiigKKqPPXHZoNHs4YmHFxMFGcxqcFT6ahrOR+RXXj/F5faeGezsGWYykqW0pIO71LkhWO3UbVaFporMF5ruhZRurO8kUss0+MN+CSZl0E7bFQ2DjPgppw7jXfm8kkuWSRJHEMQcKvd6MxEL9fWDq1b/LFKF7orI7Xm2eSzgLzuk/e2yOC4RTEyEh9ek/jNyz42IxgY3tFpG8nEO69om7s2iTYWbI1F2UkNgZGAP6aULpRVI4PxG4XgstyjPNcFJWXWdW6s4GB7gM48yPfS7i3HxHauLe6nlmMEUpfWCu80an9BzqIxgAA+6lDSKKzbgvHZJZII7i4eOE+0liW0usiyALC8m28aEnO2rruBv35e5mlE9sbmYiB47oI8mFWUJKndMdgNRjyfLI3pQ0Kis54Tc3txdxKs7AJFbSvqO2lmk1jRp8TOoUdRjrTeW/18RuYp52gSNYjAqvoDgjxtn651eDT5em9KFvorOI+PTGKOXvm9sa77trfPhC96VZO78lEY16+vnnfFcG5tvFjIJPgnhnMuNmt5ZVCJ+lksp/NX30oadRWZcP4hfPHK6zOe+aa3iGQ7hxK/4RVwAojiVts7nFS7fmm6kW3uIgX7qE+1W/1mIfRIV9HQqWA+sDjzFKGhUVn/DuI3LzcPAnYx3sAZtX0kMeGJXbYyKwUjy61oFAUUUVAUUUUBRRR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48" name="AutoShape 20" descr="data:image/jpg;base64,/9j/4AAQSkZJRgABAQAAAQABAAD/2wCEAAkGBhQQEBIUExQWFRUVGRsYGRgXGCAdFhghJB4bIx0iIB4fHCYgIR4jIR0aHy8gJCgpLC0sIB8xNTIqNSYrLCkBCQoKDgwOFg8PGikcHBgpLCksKSkpKSwpKSwpLCkpLCksLCwqLCk1KSkpKSwsLCwpLCkpMSksLCkpKSkqLCkpLP/AABEIAFAA5QMBIgACEQEDEQH/xAAbAAACAwEBAQAAAAAAAAAAAAAABQQGBwMBAv/EAEkQAAIBAwIDBQQECAkNAAAAAAECAwAEERIhBQYxBxMiQVEUYXGBMkKRoSMzUmJyc5KyJCZjorHBwtHwFRYXNDVDU1R0gpTS4f/EABgBAQEBAQEAAAAAAAAAAAAAAAABAgME/8QAHREBAAICAwEBAAAAAAAAAAAAAAERAjESIUFRA//aAAwDAQACEQMRAD8A0O67Q0jkdO5c6GZc6hvgkf1V0sOfBPIsaQOWY/lDb1J9wqi8SjLXMwAyTLIAB1PjanHDdSEW9t4pn/Gyjoo81U+g828z08q7zhFOEZzZF23cXnhvYBFPNGDDkiOV0BOttyFYDPvrOv8AOe7/AObuf/Ik/wDerz28/wCvW/6j+29ZpWI07NU7FOMTzX0qyzzSKISQJJXcA6l3wzEZ99bZWD9hH+0Jv1B/eWt4rGW1FeE17VX7QeIulssERxPeOLeP1Gr6bfBU1HNQO+D8Yiu4VmhbXGxIB+BIP3iptZT2TXTWV5ecMlO6MXj8s4xnH6S6W+2tWpIKKgpx23LyIJoy8QJkXWMoB1Lb7Ae+vOEcegu1ZreVZVVtJK7gHrj76gn0Uo4pzdaWz6JriNH/ACS2X/ZGTX3wnme1u8iCeOQjqFYah8uv3VQktudnfjMnD+6XSi6+81HUfAh+jjHVsdat9ZfZEDmy5J2At8kn9CKrgnaBw9pO7F3CXzjGsYz8en31ZgWCigGkfEud7K2kMc1zEjjqpbcfHHT51kPKKhpxiFohMJo+6PSTWNHp9LOOu1UPs254e5e9a8uYxiRVjUsqKB4vojO+dt96tDSKK53Fysal3ZVUblmICj4k7UhTtC4eWAF3FucA6sL+0Rp++gsVFfMcgYAggg7gjcGog43B3rQ99H3qglk1DWoABJI6gYIOffUE2iq+naBw9pO7F3CXzjGsYz8en31YKAopZxfma2tMCeeOMt0DN4j8F6/dRwjmW2u8iCeOQr1CnxD4r1+6gZ0UUUGX3Xs3tEwBuAxkcEju8DxHVgnoOu/pUrh7W5VoYmmVesk2EAK+WSdwvkFAySaQcVP8In/WyfvtXsUurSmdEYIJ959T6nyA8vtNequnlvtb+NWNjfXEntVsW9nGhpWYhFHUDZhkkk4GM0qs+VeDyRySmz0RJtrZmAY+ijXkmvOYbnXcyrIdEEbk6V6u232ufU7KPvTcS4o02BsqIMIg+ig/rPqeprMYNz+lNF5f5Ms7Nu9toRGzrgnLE4ODjcn3U/rjafi0/RH9ArtXCXcVmFxzhEeMySyJPJHaKYYu6haRdZ/GsSoIBGy1cOeeY/YLGaYfTxpjHq7bL9nX5V7yPwP2OwgiP08a5CepdvE2ffk4+VIGWc9czxi/tOIW0c6PGQJO9heMMB03YYJKllx8PStrs7tZY0kQ5V1DKfUEZFK+ceAC+sp4PNlyh9GG6n7QPlmql2KcwmW0e1faS2OAD10EnH7J1L9lXcBDwrl5b3j/ABOKQnuc6pUBx3mCulSRvpz4iPPAqzc6yx8D4ZMbJBC0zhVwSdLMMFhnO4VdvfioHJB/jFxb4f2lpr2xcEe54Y/dgs0LCXA6lQCGwPcDn5VfRN7OeWY7WyifSDPMoklkO7sWGd2O+BnFN25Ytzdpd92BOqsmobZBx19SOgPvNQez7jyXnD7dkYFkRUcDqrKACD8cZHqDTqbiMaSRxM4EkmdCZ8TYGSQPQAdelZkZVe8HW75omicnuzEpkUHHeKEj8J/NLacjzAxVo5/5JtZOHXGmCKN4o2kRkQKQVGcbDoQMEH1pLw9/423H6jH8yKrxzk+OHXp/kJf3DVnwVrs/4pNJwEMpLSxxyqh6kldWj+ofKkvZPzHYCz7iZo0uGZzL32AZSSSDqbZtsDBPUGn3ZC4Tg0LE4AMpJ9MO2f6KkcY7POHcSTvgigyDUJoTjVno23hb13FA8tOWrZLVbZYkaAbhGAZd2LZ367nNZ12Rcv2863xlgik0XBC60B0geQyNhTXsXMotLhGYvFHMyQt5ED6Wn83O+OmSajdhz/gr4fWFwSR5jI/+Ggj8wTf5U4/FYuc2tuNbx/VdgoY6vXdlX4Z9a0yfhkTxGJo0MZGnQVGnHpjpWY3if5P5nWaXwxXalVc/R1FVGM+upR8mFauzYBJ2ApIy7s4vms+J3vDCxaFCzwhjkp0OB7irA49QfWod3wRbrmieJs920StKoONahI/CfzS2jI8wMV35Ci9t47f3ybwrqRW8mPhUY/7Vz8xUqwkH+dlz/wBOB/NiNUN+0Dku1k4dcFYI43ijZ0ZECkFRnGwGQQMEGo/IPMTJwATyHUYEkxnqQhOkH5YFWTnRscOvD/ISfumqfyDwo3PLjQr1lWZR8SzY+/FTwJ+y7jVoO/vL25h9rlc7ysA6Lt0z0BPp5ACvO1HmK0D2t5ZXERuopMHu2BZkwT4sdRkY38mNNOxi6iNtJayoq3EEjakdRrwT7xnY5B9NvWr7xH2aBNcwiRcgZZRuScADbck7YFWdibaz95Gjj6yhvtGaK6AUVgVC67O1kkd++Ya2ZsaRtkk+vvrmvZsoI/Dt+wP76ulFb55McMfiqcS5CWeV5DMw1nONIOPvqL/o0X/jt+wP76utFOeRwxfEUelQPQAV90UVhsr45y1Be9136lxE2tRqIGrbcgHf5+pppRRQFIuG8lWttcvcxIUlk1aiHbB1HJ8Ocdd+lPaKBRw/lW3guZrmNCJps942onVuD0JwOnlTeiigql32Z2bymWMS28jfSa3laPPxC7fdTHgnJ9tZsXjQtKww0sjF5SPTUxJx7hinVFWwnj5St1vWvAh9oYYL6jgjSFxjOOgHlU/iPD0uIpIpBlJFKsM4yD13FSaKgV8O5bgt7Y20aYhIYFCxOzZ1DJOd8mkdv2XWsYKI9ysR6wrcOIj6jAPQ+mauFJeIcx6bgW0MZmn062UMFSNTsC7HOM+QAJPpVDOysUgjWOJFREGFVRgAVX5Ozy29oeeJpoHk/GdxKUV/XIH27YppY385lKTW4RdOoSJIHQnI8JyqsDvnpjY70zoF/FuAwXcPczxiVPRtyPeD1B9/WkrdncLL3bT3bxdO6a4cx49D9Yj3E1aqKCNw7hsVvGsUKLGi9FUYA/x60vj5St1vGvAh9oYYLajgjSFxjOOgHlTmoPHL1oLWeVAC0cbuAehIUkZ921B14jYJcRSRSDKSKVYA4yD13G9ceCcDisoRDAumNSSBknGTk7nfrXGw48jJaCQgS3MYdVAODhAz49AM+Z9KlWd1I7zK8RjVGARtQPejAJIA3XByMH0oFHHuQbS9kEsiFZh/vYmKSfavX5188O5AtYZFlbvJ5E+i9xI0pX9EMcA+8DNWSilgoqucT5gmjmZFjXSMYJVzn9kf4+3BShY6KKKgKKKKAooooCiiigKKKKAooooCiiigKKKKAqm8t/guL8USTZ5e5ljz9aMJp29QrbGrlUHiXBYbnT3qAlDlWBKuh/NZSGHyNUQOd+JSW/D7qSE4kSJip8x0y2PzQc/Kq/zJYpZ2MFxbEidXg0uGJabW6hg5J8YcEnfPqOlWyz4BDEzMFLMy6S0jM7FfycsTt7htXK25Wto2jKx/izmNSzFIz6opJVT6YG3ligrltwKK7veKifU6q8QVS7BUJhUkgA7N76XWEN1ccP4bNo9sVEcSwvJpaTfSjZOzMoHRvXPXetAg4XHG8rqgDTEGQ7+IgYGfltUI8p22iJFjKLCGVNDupUN9IZVgSD6GrYrdhxOOa54O0IdI2huQEcnUNIRcNuckENvv617dT5fmDxZCxIMZyB/BzkY8qs17yzbzRxRvENMW8eklTHtjwlSCNvQ0W/LNtGkyLEoWYBZBk+MYI3Ock4J36mlionh8clzwTUCSbZyfEw6RR46EeZNfHEpWEHMXibwnbxHw/gEO2+2/pVzuOXoJBCCmO42iKsysgxjAIIOCNiPOvZOXoGW4Uxgi5/HDJ/CbBd9/QAbUsVG84WtrLwmWIuJZZVjlYuxMqtGxbXk4O4BHp5VCvOHPcRcQj7p5rs3DLHKN0QZUxjXnCKikBk+OxzWgT8IifudSA9ywaPr4CAQCPkSN6oz8uxutybi2nN47yENFrVW3IiKMhCAadGS2+Qc0saBbQBEVQAAoAwOgwPL3UVG4JbSR20CTPrlWNQ7flMAMn37+de1kTaKKKAooooCiiigKKqPPXHZoNHs4YmHFxMFGcxqcFT6ahrOR+RXXj/F5faeGezsGWYykqW0pIO71LkhWO3UbVaFporMF5ruhZRurO8kUss0+MN+CSZl0E7bFQ2DjPgppw7jXfm8kkuWSRJHEMQcKvd6MxEL9fWDq1b/LFKF7orI7Xm2eSzgLzuk/e2yOC4RTEyEh9ek/jNyz42IxgY3tFpG8nEO69om7s2iTYWbI1F2UkNgZGAP6aULpRVI4PxG4XgstyjPNcFJWXWdW6s4GB7gM48yPfS7i3HxHauLe6nlmMEUpfWCu80an9BzqIxgAA+6lDSKKzbgvHZJZII7i4eOE+0liW0usiyALC8m28aEnO2rruBv35e5mlE9sbmYiB47oI8mFWUJKndMdgNRjyfLI3pQ0Kis54Tc3txdxKs7AJFbSvqO2lmk1jRp8TOoUdRjrTeW/18RuYp52gSNYjAqvoDgjxtn651eDT5em9KFvorOI+PTGKOXvm9sa77trfPhC96VZO78lEY16+vnnfFcG5tvFjIJPgnhnMuNmt5ZVCJ+lksp/NX30oadRWZcP4hfPHK6zOe+aa3iGQ7hxK/4RVwAojiVts7nFS7fmm6kW3uIgX7qE+1W/1mIfRIV9HQqWA+sDjzFKGhUVn/DuI3LzcPAnYx3sAZtX0kMeGJXbYyKwUjy61oFAUUUVAUUUUBRRR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4950" name="Picture 22" descr="http://www.sourcinginterests.org/images/NewArchstone_2010_logo(1).jpg"/>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3231844" y="1760091"/>
            <a:ext cx="1210731" cy="334145"/>
          </a:xfrm>
          <a:prstGeom prst="rect">
            <a:avLst/>
          </a:prstGeom>
          <a:noFill/>
        </p:spPr>
      </p:pic>
      <p:pic>
        <p:nvPicPr>
          <p:cNvPr id="20492" name="Picture 47"/>
          <p:cNvPicPr>
            <a:picLocks noChangeAspect="1" noChangeArrowheads="1"/>
          </p:cNvPicPr>
          <p:nvPr/>
        </p:nvPicPr>
        <p:blipFill>
          <a:blip r:embed="rId14" cstate="screen">
            <a:extLst>
              <a:ext uri="{28A0092B-C50C-407E-A947-70E740481C1C}">
                <a14:useLocalDpi xmlns:a14="http://schemas.microsoft.com/office/drawing/2010/main"/>
              </a:ext>
            </a:extLst>
          </a:blip>
          <a:srcRect r="17390" b="-1587"/>
          <a:stretch>
            <a:fillRect/>
          </a:stretch>
        </p:blipFill>
        <p:spPr bwMode="auto">
          <a:xfrm>
            <a:off x="3393008" y="2765956"/>
            <a:ext cx="829286" cy="349601"/>
          </a:xfrm>
          <a:prstGeom prst="rect">
            <a:avLst/>
          </a:prstGeom>
          <a:noFill/>
          <a:ln w="9525">
            <a:noFill/>
            <a:miter lim="800000"/>
            <a:headEnd/>
            <a:tailEnd/>
          </a:ln>
        </p:spPr>
      </p:pic>
      <p:pic>
        <p:nvPicPr>
          <p:cNvPr id="25" name="Picture 24"/>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8350" y="2980852"/>
            <a:ext cx="506158" cy="176766"/>
          </a:xfrm>
          <a:prstGeom prst="rect">
            <a:avLst/>
          </a:prstGeom>
        </p:spPr>
      </p:pic>
      <p:pic>
        <p:nvPicPr>
          <p:cNvPr id="26" name="Picture 25"/>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4557787" y="1763045"/>
            <a:ext cx="1208815" cy="254917"/>
          </a:xfrm>
          <a:prstGeom prst="rect">
            <a:avLst/>
          </a:prstGeom>
        </p:spPr>
      </p:pic>
      <p:pic>
        <p:nvPicPr>
          <p:cNvPr id="30" name="Picture 29"/>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4403951" y="2797169"/>
            <a:ext cx="1162050" cy="283673"/>
          </a:xfrm>
          <a:prstGeom prst="rect">
            <a:avLst/>
          </a:prstGeom>
        </p:spPr>
      </p:pic>
      <p:pic>
        <p:nvPicPr>
          <p:cNvPr id="34" name="Picture 33"/>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167656" y="2387646"/>
            <a:ext cx="1423263" cy="197264"/>
          </a:xfrm>
          <a:prstGeom prst="rect">
            <a:avLst/>
          </a:prstGeom>
        </p:spPr>
      </p:pic>
      <p:pic>
        <p:nvPicPr>
          <p:cNvPr id="36" name="Picture 2" descr="https://encrypted-tbn2.gstatic.com/images?q=tbn:ANd9GcRpfjyGu1tUCGTA54pM1_-PqcT5Fn_3aTGIdKhwp19SyCu2KRMW8g"/>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145669" y="2608472"/>
            <a:ext cx="431886" cy="29474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78400" y="2643653"/>
            <a:ext cx="991521" cy="166564"/>
          </a:xfrm>
          <a:prstGeom prst="rect">
            <a:avLst/>
          </a:prstGeom>
        </p:spPr>
      </p:pic>
      <p:pic>
        <p:nvPicPr>
          <p:cNvPr id="38" name="Picture 37" descr="3e.gif"/>
          <p:cNvPicPr>
            <a:picLocks noChangeAspect="1"/>
          </p:cNvPicPr>
          <p:nvPr/>
        </p:nvPicPr>
        <p:blipFill rotWithShape="1">
          <a:blip r:embed="rId21" cstate="screen">
            <a:extLst>
              <a:ext uri="{28A0092B-C50C-407E-A947-70E740481C1C}">
                <a14:useLocalDpi xmlns:a14="http://schemas.microsoft.com/office/drawing/2010/main"/>
              </a:ext>
            </a:extLst>
          </a:blip>
          <a:srcRect l="16190" t="12664" r="15777" b="12854"/>
          <a:stretch/>
        </p:blipFill>
        <p:spPr>
          <a:xfrm>
            <a:off x="98642" y="2008016"/>
            <a:ext cx="542506" cy="235860"/>
          </a:xfrm>
          <a:prstGeom prst="rect">
            <a:avLst/>
          </a:prstGeom>
        </p:spPr>
      </p:pic>
      <p:pic>
        <p:nvPicPr>
          <p:cNvPr id="39" name="Picture 2" descr="https://www.cedarcrestone.com/media/images/logo.jpg">
            <a:hlinkClick r:id="rId22"/>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1060214" y="1752920"/>
            <a:ext cx="990923" cy="35088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86307" y="1785803"/>
            <a:ext cx="949384" cy="149262"/>
          </a:xfrm>
          <a:prstGeom prst="rect">
            <a:avLst/>
          </a:prstGeom>
          <a:noFill/>
          <a:ln w="9525">
            <a:noFill/>
            <a:miter lim="800000"/>
            <a:headEnd/>
            <a:tailEnd/>
          </a:ln>
        </p:spPr>
      </p:pic>
      <p:pic>
        <p:nvPicPr>
          <p:cNvPr id="3" name="Picture 2"/>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785597" y="2892949"/>
            <a:ext cx="986374" cy="236730"/>
          </a:xfrm>
          <a:prstGeom prst="rect">
            <a:avLst/>
          </a:prstGeom>
        </p:spPr>
      </p:pic>
      <p:pic>
        <p:nvPicPr>
          <p:cNvPr id="19" name="Picture 18" descr="ellucianpartner.jpeg"/>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2166960" y="1761893"/>
            <a:ext cx="707372" cy="836721"/>
          </a:xfrm>
          <a:prstGeom prst="rect">
            <a:avLst/>
          </a:prstGeom>
        </p:spPr>
      </p:pic>
      <p:grpSp>
        <p:nvGrpSpPr>
          <p:cNvPr id="9" name="Group 8"/>
          <p:cNvGrpSpPr/>
          <p:nvPr/>
        </p:nvGrpSpPr>
        <p:grpSpPr>
          <a:xfrm>
            <a:off x="3205718" y="2242477"/>
            <a:ext cx="1627518" cy="288070"/>
            <a:chOff x="1664507" y="5361500"/>
            <a:chExt cx="2818199" cy="498821"/>
          </a:xfrm>
        </p:grpSpPr>
        <p:sp>
          <p:nvSpPr>
            <p:cNvPr id="7" name="Rectangle 6"/>
            <p:cNvSpPr/>
            <p:nvPr/>
          </p:nvSpPr>
          <p:spPr>
            <a:xfrm>
              <a:off x="1664507" y="5375439"/>
              <a:ext cx="2675541" cy="45617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1676836" y="5361500"/>
              <a:ext cx="2805870" cy="498821"/>
            </a:xfrm>
            <a:prstGeom prst="rect">
              <a:avLst/>
            </a:prstGeom>
          </p:spPr>
        </p:pic>
      </p:grpSp>
      <p:pic>
        <p:nvPicPr>
          <p:cNvPr id="40" name="Picture 2"/>
          <p:cNvPicPr>
            <a:picLocks noChangeAspect="1" noChangeArrowheads="1"/>
          </p:cNvPicPr>
          <p:nvPr/>
        </p:nvPicPr>
        <p:blipFill>
          <a:blip r:embed="rId28" cstate="screen">
            <a:clrChange>
              <a:clrFrom>
                <a:srgbClr val="FFFFFE"/>
              </a:clrFrom>
              <a:clrTo>
                <a:srgbClr val="FFFFFE">
                  <a:alpha val="0"/>
                </a:srgbClr>
              </a:clrTo>
            </a:clrChange>
            <a:extLst>
              <a:ext uri="{28A0092B-C50C-407E-A947-70E740481C1C}">
                <a14:useLocalDpi xmlns:a14="http://schemas.microsoft.com/office/drawing/2010/main"/>
              </a:ext>
            </a:extLst>
          </a:blip>
          <a:srcRect/>
          <a:stretch>
            <a:fillRect/>
          </a:stretch>
        </p:blipFill>
        <p:spPr bwMode="auto">
          <a:xfrm>
            <a:off x="7222571" y="3011828"/>
            <a:ext cx="835753" cy="524157"/>
          </a:xfrm>
          <a:prstGeom prst="rect">
            <a:avLst/>
          </a:prstGeom>
          <a:noFill/>
          <a:ln w="9525">
            <a:noFill/>
            <a:miter lim="800000"/>
            <a:headEnd/>
            <a:tailEnd/>
          </a:ln>
          <a:effectLst/>
        </p:spPr>
      </p:pic>
      <p:sp>
        <p:nvSpPr>
          <p:cNvPr id="11" name="Slide Number Placeholder 10"/>
          <p:cNvSpPr>
            <a:spLocks noGrp="1"/>
          </p:cNvSpPr>
          <p:nvPr>
            <p:ph type="sldNum" sz="quarter" idx="4"/>
          </p:nvPr>
        </p:nvSpPr>
        <p:spPr/>
        <p:txBody>
          <a:bodyPr/>
          <a:lstStyle/>
          <a:p>
            <a:fld id="{333DDCB8-C3DC-B746-8BDC-7242597E91A7}" type="slidenum">
              <a:rPr lang="en-US" smtClean="0"/>
              <a:pPr/>
              <a:t>26</a:t>
            </a:fld>
            <a:endParaRPr lang="en-US"/>
          </a:p>
        </p:txBody>
      </p:sp>
    </p:spTree>
    <p:extLst>
      <p:ext uri="{BB962C8B-B14F-4D97-AF65-F5344CB8AC3E}">
        <p14:creationId xmlns:p14="http://schemas.microsoft.com/office/powerpoint/2010/main" val="395135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Sciquest platform and integration</a:t>
            </a:r>
            <a:endParaRPr lang="en-US" sz="3200" dirty="0"/>
          </a:p>
        </p:txBody>
      </p:sp>
      <p:sp>
        <p:nvSpPr>
          <p:cNvPr id="3" name="Text Placeholder 2"/>
          <p:cNvSpPr>
            <a:spLocks noGrp="1"/>
          </p:cNvSpPr>
          <p:nvPr>
            <p:ph type="body" sz="quarter" idx="13"/>
          </p:nvPr>
        </p:nvSpPr>
        <p:spPr/>
        <p:txBody>
          <a:bodyPr/>
          <a:lstStyle/>
          <a:p>
            <a:r>
              <a:rPr lang="en-US" dirty="0" smtClean="0"/>
              <a:t>Some typical and easily adaptable models include Procurement &amp; ERP </a:t>
            </a:r>
            <a:endParaRPr lang="en-US" dirty="0"/>
          </a:p>
        </p:txBody>
      </p:sp>
      <p:pic>
        <p:nvPicPr>
          <p:cNvPr id="15" name="Picture Placeholder 14" descr="FullSuite.png"/>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t="-27520" b="-27520"/>
          <a:stretch>
            <a:fillRect/>
          </a:stretch>
        </p:blipFill>
        <p:spPr/>
      </p:pic>
      <p:pic>
        <p:nvPicPr>
          <p:cNvPr id="17" name="Picture Placeholder 16" descr="ShoppingPlatform.png"/>
          <p:cNvPicPr>
            <a:picLocks noGrp="1" noChangeAspect="1"/>
          </p:cNvPicPr>
          <p:nvPr>
            <p:ph type="pic" sz="quarter" idx="18"/>
          </p:nvPr>
        </p:nvPicPr>
        <p:blipFill>
          <a:blip r:embed="rId4" cstate="screen">
            <a:extLst>
              <a:ext uri="{28A0092B-C50C-407E-A947-70E740481C1C}">
                <a14:useLocalDpi xmlns:a14="http://schemas.microsoft.com/office/drawing/2010/main"/>
              </a:ext>
            </a:extLst>
          </a:blip>
          <a:srcRect t="-27952" b="-27952"/>
          <a:stretch>
            <a:fillRect/>
          </a:stretch>
        </p:blipFill>
        <p:spPr/>
      </p:pic>
      <p:sp>
        <p:nvSpPr>
          <p:cNvPr id="10" name="Text Placeholder 9"/>
          <p:cNvSpPr>
            <a:spLocks noGrp="1"/>
          </p:cNvSpPr>
          <p:nvPr>
            <p:ph type="body" sz="quarter" idx="19"/>
          </p:nvPr>
        </p:nvSpPr>
        <p:spPr/>
        <p:txBody>
          <a:bodyPr>
            <a:noAutofit/>
          </a:bodyPr>
          <a:lstStyle/>
          <a:p>
            <a:pPr marL="0" lvl="2" indent="0" algn="ctr">
              <a:buNone/>
            </a:pPr>
            <a:r>
              <a:rPr lang="en-US" sz="1400" b="1" kern="0" dirty="0">
                <a:solidFill>
                  <a:srgbClr val="55606C"/>
                </a:solidFill>
                <a:cs typeface="Calibri" pitchFamily="34" charset="0"/>
              </a:rPr>
              <a:t>Full Suite Model</a:t>
            </a:r>
          </a:p>
          <a:p>
            <a:pPr marL="0" lvl="2" indent="0" algn="ctr">
              <a:buNone/>
            </a:pPr>
            <a:r>
              <a:rPr lang="en-US" sz="1400" kern="0" dirty="0">
                <a:solidFill>
                  <a:srgbClr val="55606C"/>
                </a:solidFill>
                <a:cs typeface="Calibri" pitchFamily="34" charset="0"/>
              </a:rPr>
              <a:t>Common ERPs integrated </a:t>
            </a:r>
            <a:r>
              <a:rPr lang="en-US" sz="1400" kern="0" dirty="0" smtClean="0">
                <a:solidFill>
                  <a:srgbClr val="55606C"/>
                </a:solidFill>
                <a:cs typeface="Calibri" pitchFamily="34" charset="0"/>
              </a:rPr>
              <a:t>are SunGard</a:t>
            </a:r>
            <a:r>
              <a:rPr lang="en-US" sz="1400" kern="0" dirty="0">
                <a:solidFill>
                  <a:srgbClr val="55606C"/>
                </a:solidFill>
                <a:cs typeface="Calibri" pitchFamily="34" charset="0"/>
              </a:rPr>
              <a:t>, CGI/AMS, FMS, and other legacy systems. Also used for Oracle or SAP if the purchasing toolset has not been implemented</a:t>
            </a:r>
            <a:r>
              <a:rPr lang="en-US" sz="1400" kern="0" dirty="0" smtClean="0">
                <a:solidFill>
                  <a:srgbClr val="55606C"/>
                </a:solidFill>
                <a:cs typeface="Calibri" pitchFamily="34" charset="0"/>
              </a:rPr>
              <a:t>.</a:t>
            </a:r>
            <a:endParaRPr lang="en-US" sz="1400" kern="0" dirty="0">
              <a:solidFill>
                <a:srgbClr val="55606C"/>
              </a:solidFill>
              <a:cs typeface="Calibri" pitchFamily="34" charset="0"/>
            </a:endParaRPr>
          </a:p>
        </p:txBody>
      </p:sp>
      <p:sp>
        <p:nvSpPr>
          <p:cNvPr id="12" name="Text Placeholder 11"/>
          <p:cNvSpPr>
            <a:spLocks noGrp="1"/>
          </p:cNvSpPr>
          <p:nvPr>
            <p:ph type="body" sz="quarter" idx="20"/>
          </p:nvPr>
        </p:nvSpPr>
        <p:spPr/>
        <p:txBody>
          <a:bodyPr>
            <a:noAutofit/>
          </a:bodyPr>
          <a:lstStyle/>
          <a:p>
            <a:pPr marL="0" lvl="1" indent="0" algn="ctr">
              <a:buNone/>
            </a:pPr>
            <a:r>
              <a:rPr lang="en-US" sz="1400" b="1" kern="0" dirty="0">
                <a:solidFill>
                  <a:srgbClr val="55606C"/>
                </a:solidFill>
                <a:cs typeface="Calibri" pitchFamily="34" charset="0"/>
              </a:rPr>
              <a:t>Shopping Platform Only</a:t>
            </a:r>
          </a:p>
          <a:p>
            <a:pPr marL="0" lvl="1" indent="0" algn="ctr">
              <a:buNone/>
            </a:pPr>
            <a:r>
              <a:rPr lang="en-US" sz="1400" dirty="0" smtClean="0">
                <a:solidFill>
                  <a:srgbClr val="55606C"/>
                </a:solidFill>
                <a:cs typeface="Calibri" pitchFamily="34" charset="0"/>
              </a:rPr>
              <a:t>Generally for customers with in</a:t>
            </a:r>
            <a:r>
              <a:rPr lang="en-US" sz="1400" dirty="0">
                <a:solidFill>
                  <a:srgbClr val="55606C"/>
                </a:solidFill>
                <a:cs typeface="Calibri" pitchFamily="34" charset="0"/>
              </a:rPr>
              <a:t>-house resources dedicated to order &amp; invoice integrations.  Common ERPs </a:t>
            </a:r>
            <a:r>
              <a:rPr lang="en-US" sz="1400" dirty="0" smtClean="0">
                <a:solidFill>
                  <a:srgbClr val="55606C"/>
                </a:solidFill>
                <a:cs typeface="Calibri" pitchFamily="34" charset="0"/>
              </a:rPr>
              <a:t>are </a:t>
            </a:r>
            <a:r>
              <a:rPr lang="en-US" sz="1400" dirty="0">
                <a:solidFill>
                  <a:srgbClr val="55606C"/>
                </a:solidFill>
                <a:cs typeface="Calibri" pitchFamily="34" charset="0"/>
              </a:rPr>
              <a:t>Lawson, </a:t>
            </a:r>
            <a:r>
              <a:rPr lang="en-US" sz="1400" dirty="0" smtClean="0">
                <a:solidFill>
                  <a:srgbClr val="55606C"/>
                </a:solidFill>
                <a:cs typeface="Calibri" pitchFamily="34" charset="0"/>
              </a:rPr>
              <a:t/>
            </a:r>
            <a:br>
              <a:rPr lang="en-US" sz="1400" dirty="0" smtClean="0">
                <a:solidFill>
                  <a:srgbClr val="55606C"/>
                </a:solidFill>
                <a:cs typeface="Calibri" pitchFamily="34" charset="0"/>
              </a:rPr>
            </a:br>
            <a:r>
              <a:rPr lang="en-US" sz="1400" dirty="0" err="1" smtClean="0">
                <a:solidFill>
                  <a:srgbClr val="55606C"/>
                </a:solidFill>
                <a:cs typeface="Calibri" pitchFamily="34" charset="0"/>
              </a:rPr>
              <a:t>Ariba</a:t>
            </a:r>
            <a:r>
              <a:rPr lang="en-US" sz="1400" dirty="0">
                <a:solidFill>
                  <a:srgbClr val="55606C"/>
                </a:solidFill>
                <a:cs typeface="Calibri" pitchFamily="34" charset="0"/>
              </a:rPr>
              <a:t>/SAP</a:t>
            </a:r>
            <a:r>
              <a:rPr lang="en-US" sz="1400" dirty="0" smtClean="0">
                <a:solidFill>
                  <a:srgbClr val="55606C"/>
                </a:solidFill>
                <a:cs typeface="Calibri" pitchFamily="34" charset="0"/>
              </a:rPr>
              <a:t>.</a:t>
            </a:r>
            <a:endParaRPr lang="en-US" sz="1400" kern="0" dirty="0">
              <a:solidFill>
                <a:srgbClr val="55606C"/>
              </a:solidFill>
              <a:cs typeface="Calibri" pitchFamily="34" charset="0"/>
            </a:endParaRPr>
          </a:p>
        </p:txBody>
      </p:sp>
      <p:pic>
        <p:nvPicPr>
          <p:cNvPr id="16" name="Picture Placeholder 15" descr="PartialSuite.png"/>
          <p:cNvPicPr>
            <a:picLocks noGrp="1" noChangeAspect="1"/>
          </p:cNvPicPr>
          <p:nvPr>
            <p:ph type="pic" sz="quarter" idx="21"/>
          </p:nvPr>
        </p:nvPicPr>
        <p:blipFill>
          <a:blip r:embed="rId5" cstate="screen">
            <a:extLst>
              <a:ext uri="{28A0092B-C50C-407E-A947-70E740481C1C}">
                <a14:useLocalDpi xmlns:a14="http://schemas.microsoft.com/office/drawing/2010/main"/>
              </a:ext>
            </a:extLst>
          </a:blip>
          <a:srcRect t="-28265" b="-28265"/>
          <a:stretch>
            <a:fillRect/>
          </a:stretch>
        </p:blipFill>
        <p:spPr/>
      </p:pic>
      <p:sp>
        <p:nvSpPr>
          <p:cNvPr id="14" name="Text Placeholder 13"/>
          <p:cNvSpPr>
            <a:spLocks noGrp="1"/>
          </p:cNvSpPr>
          <p:nvPr>
            <p:ph type="body" sz="quarter" idx="22"/>
          </p:nvPr>
        </p:nvSpPr>
        <p:spPr/>
        <p:txBody>
          <a:bodyPr>
            <a:noAutofit/>
          </a:bodyPr>
          <a:lstStyle/>
          <a:p>
            <a:pPr marL="0" lvl="2" indent="0" algn="ctr">
              <a:buNone/>
            </a:pPr>
            <a:r>
              <a:rPr lang="en-US" sz="1400" b="1" kern="0" dirty="0">
                <a:solidFill>
                  <a:srgbClr val="55606C"/>
                </a:solidFill>
                <a:cs typeface="Calibri" pitchFamily="34" charset="0"/>
              </a:rPr>
              <a:t>Partial Suite / ERP </a:t>
            </a:r>
            <a:r>
              <a:rPr lang="en-US" sz="1400" b="1" kern="0" dirty="0" smtClean="0">
                <a:solidFill>
                  <a:srgbClr val="55606C"/>
                </a:solidFill>
                <a:cs typeface="Calibri" pitchFamily="34" charset="0"/>
              </a:rPr>
              <a:t>Integration</a:t>
            </a:r>
          </a:p>
          <a:p>
            <a:pPr marL="0" lvl="2" indent="0" algn="ctr">
              <a:buNone/>
            </a:pPr>
            <a:r>
              <a:rPr lang="en-US" sz="1400" dirty="0" smtClean="0">
                <a:solidFill>
                  <a:srgbClr val="55606C"/>
                </a:solidFill>
                <a:cs typeface="Calibri" pitchFamily="34" charset="0"/>
              </a:rPr>
              <a:t>Common </a:t>
            </a:r>
            <a:r>
              <a:rPr lang="en-US" sz="1400" dirty="0">
                <a:solidFill>
                  <a:srgbClr val="55606C"/>
                </a:solidFill>
                <a:cs typeface="Calibri" pitchFamily="34" charset="0"/>
              </a:rPr>
              <a:t>ERPs with their own purchasing technology integrated with the Partial Suite Architecture are Oracle-iPro, Oracle/PeopleSoft-ePro, and SAP-SRM.</a:t>
            </a:r>
            <a:endParaRPr lang="en-US" sz="1400" kern="0" dirty="0">
              <a:solidFill>
                <a:srgbClr val="55606C"/>
              </a:solidFill>
              <a:cs typeface="Calibri" pitchFamily="34" charset="0"/>
            </a:endParaRPr>
          </a:p>
        </p:txBody>
      </p:sp>
      <p:sp>
        <p:nvSpPr>
          <p:cNvPr id="11" name="Title 1"/>
          <p:cNvSpPr txBox="1">
            <a:spLocks/>
          </p:cNvSpPr>
          <p:nvPr/>
        </p:nvSpPr>
        <p:spPr>
          <a:xfrm>
            <a:off x="349758" y="266700"/>
            <a:ext cx="8458200" cy="381000"/>
          </a:xfrm>
          <a:prstGeom prst="rect">
            <a:avLst/>
          </a:prstGeom>
        </p:spPr>
        <p:txBody>
          <a:bodyPr lIns="0" tIns="0" bIns="0"/>
          <a:lstStyle>
            <a:lvl1pPr algn="l" defTabSz="914400" rtl="0" eaLnBrk="1" latinLnBrk="0" hangingPunct="1">
              <a:spcBef>
                <a:spcPct val="0"/>
              </a:spcBef>
              <a:buNone/>
              <a:defRPr sz="3200" kern="1200" cap="all" baseline="0">
                <a:solidFill>
                  <a:srgbClr val="55606C"/>
                </a:solidFill>
                <a:latin typeface="+mj-lt"/>
                <a:ea typeface="+mj-ea"/>
                <a:cs typeface="+mj-cs"/>
              </a:defRPr>
            </a:lvl1pPr>
          </a:lstStyle>
          <a:p>
            <a:endParaRPr lang="en-US" sz="1200" i="1" dirty="0"/>
          </a:p>
        </p:txBody>
      </p:sp>
      <p:sp>
        <p:nvSpPr>
          <p:cNvPr id="4" name="Slide Number Placeholder 3"/>
          <p:cNvSpPr>
            <a:spLocks noGrp="1"/>
          </p:cNvSpPr>
          <p:nvPr>
            <p:ph type="sldNum" sz="quarter" idx="4"/>
          </p:nvPr>
        </p:nvSpPr>
        <p:spPr/>
        <p:txBody>
          <a:bodyPr/>
          <a:lstStyle/>
          <a:p>
            <a:fld id="{333DDCB8-C3DC-B746-8BDC-7242597E91A7}" type="slidenum">
              <a:rPr lang="en-US" smtClean="0"/>
              <a:pPr/>
              <a:t>27</a:t>
            </a:fld>
            <a:endParaRPr lang="en-US"/>
          </a:p>
        </p:txBody>
      </p:sp>
    </p:spTree>
    <p:extLst>
      <p:ext uri="{BB962C8B-B14F-4D97-AF65-F5344CB8AC3E}">
        <p14:creationId xmlns:p14="http://schemas.microsoft.com/office/powerpoint/2010/main" val="122562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fld id="{333DDCB8-C3DC-B746-8BDC-7242597E91A7}" type="slidenum">
              <a:rPr lang="en-US" smtClean="0"/>
              <a:pPr/>
              <a:t>28</a:t>
            </a:fld>
            <a:endParaRPr lang="en-US"/>
          </a:p>
        </p:txBody>
      </p:sp>
      <p:sp>
        <p:nvSpPr>
          <p:cNvPr id="11" name="Rectangle 2"/>
          <p:cNvSpPr txBox="1">
            <a:spLocks noChangeArrowheads="1"/>
          </p:cNvSpPr>
          <p:nvPr/>
        </p:nvSpPr>
        <p:spPr>
          <a:xfrm>
            <a:off x="193675" y="31089"/>
            <a:ext cx="8950325" cy="892175"/>
          </a:xfrm>
          <a:prstGeom prst="rect">
            <a:avLst/>
          </a:prstGeom>
        </p:spPr>
        <p:txBody>
          <a:bodyPr/>
          <a:lstStyle>
            <a:lvl1pPr algn="r" defTabSz="914400" rtl="0" eaLnBrk="1" latinLnBrk="0" hangingPunct="1">
              <a:spcBef>
                <a:spcPct val="0"/>
              </a:spcBef>
              <a:buNone/>
              <a:defRPr sz="5000" kern="1200" cap="all" baseline="0">
                <a:solidFill>
                  <a:srgbClr val="55606C"/>
                </a:solidFill>
                <a:latin typeface="+mj-lt"/>
                <a:ea typeface="+mj-ea"/>
                <a:cs typeface="+mj-cs"/>
              </a:defRPr>
            </a:lvl1pPr>
          </a:lstStyle>
          <a:p>
            <a:pPr algn="l"/>
            <a:r>
              <a:rPr lang="en-US" sz="2800" dirty="0" smtClean="0"/>
              <a:t>SciQuest for Oracle | PeopleSoft </a:t>
            </a:r>
            <a:r>
              <a:rPr lang="en-US" sz="2800" dirty="0" err="1" smtClean="0"/>
              <a:t>eProcurement</a:t>
            </a:r>
            <a:r>
              <a:rPr lang="en-US" sz="2800" dirty="0" smtClean="0"/>
              <a:t/>
            </a:r>
            <a:br>
              <a:rPr lang="en-US" sz="2800" dirty="0" smtClean="0"/>
            </a:br>
            <a:r>
              <a:rPr lang="en-US" sz="2800" i="1" dirty="0" smtClean="0"/>
              <a:t>Sandwich Model Solution Concept</a:t>
            </a:r>
            <a:endParaRPr lang="en-US" sz="2800" i="1" dirty="0"/>
          </a:p>
        </p:txBody>
      </p:sp>
      <p:sp>
        <p:nvSpPr>
          <p:cNvPr id="12" name="Text Box 3"/>
          <p:cNvSpPr txBox="1">
            <a:spLocks noChangeArrowheads="1"/>
          </p:cNvSpPr>
          <p:nvPr/>
        </p:nvSpPr>
        <p:spPr bwMode="auto">
          <a:xfrm>
            <a:off x="1304925" y="5006974"/>
            <a:ext cx="2390775" cy="508000"/>
          </a:xfrm>
          <a:prstGeom prst="rect">
            <a:avLst/>
          </a:prstGeom>
          <a:noFill/>
          <a:ln w="9525">
            <a:noFill/>
            <a:miter lim="800000"/>
            <a:headEnd/>
            <a:tailEnd/>
          </a:ln>
          <a:effectLst/>
        </p:spPr>
        <p:txBody>
          <a:bodyPr lIns="82058" tIns="41029" rIns="82058" bIns="41029">
            <a:spAutoFit/>
          </a:bodyPr>
          <a:lstStyle/>
          <a:p>
            <a:pPr defTabSz="820738"/>
            <a:r>
              <a:rPr lang="en-US" sz="1400" b="0" i="1" dirty="0"/>
              <a:t>“Shopping” Marketplace;</a:t>
            </a:r>
          </a:p>
          <a:p>
            <a:pPr defTabSz="820738"/>
            <a:r>
              <a:rPr lang="en-US" sz="1400" b="0" i="1" dirty="0"/>
              <a:t>Catalogs / Content Services</a:t>
            </a:r>
          </a:p>
        </p:txBody>
      </p:sp>
      <p:sp>
        <p:nvSpPr>
          <p:cNvPr id="13" name="Line 4"/>
          <p:cNvSpPr>
            <a:spLocks noChangeShapeType="1"/>
          </p:cNvSpPr>
          <p:nvPr/>
        </p:nvSpPr>
        <p:spPr bwMode="auto">
          <a:xfrm>
            <a:off x="4440237" y="3006725"/>
            <a:ext cx="355600" cy="0"/>
          </a:xfrm>
          <a:prstGeom prst="line">
            <a:avLst/>
          </a:prstGeom>
          <a:noFill/>
          <a:ln w="76200">
            <a:solidFill>
              <a:srgbClr val="333333"/>
            </a:solidFill>
            <a:round/>
            <a:headEnd/>
            <a:tailEnd type="triangle" w="med" len="med"/>
          </a:ln>
          <a:effectLst/>
        </p:spPr>
        <p:txBody>
          <a:bodyPr lIns="0" tIns="0" rIns="0" bIns="0"/>
          <a:lstStyle/>
          <a:p>
            <a:endParaRPr lang="en-US"/>
          </a:p>
        </p:txBody>
      </p:sp>
      <p:sp>
        <p:nvSpPr>
          <p:cNvPr id="14" name="Text Box 5"/>
          <p:cNvSpPr txBox="1">
            <a:spLocks noChangeArrowheads="1"/>
          </p:cNvSpPr>
          <p:nvPr/>
        </p:nvSpPr>
        <p:spPr bwMode="auto">
          <a:xfrm>
            <a:off x="3128962" y="2357438"/>
            <a:ext cx="1350962" cy="1322387"/>
          </a:xfrm>
          <a:prstGeom prst="rect">
            <a:avLst/>
          </a:prstGeom>
          <a:solidFill>
            <a:srgbClr val="FFFF00"/>
          </a:solidFill>
          <a:ln w="76200" algn="ctr">
            <a:noFill/>
            <a:miter lim="800000"/>
            <a:headEnd/>
            <a:tailEnd/>
          </a:ln>
          <a:effectLst>
            <a:outerShdw blurRad="50800" dist="38100" dir="5400000" algn="t" rotWithShape="0">
              <a:prstClr val="black">
                <a:alpha val="40000"/>
              </a:prstClr>
            </a:outerShdw>
          </a:effectLst>
          <a:scene3d>
            <a:camera prst="orthographicFront"/>
            <a:lightRig rig="threePt" dir="t"/>
          </a:scene3d>
          <a:sp3d extrusionH="76200" prstMaterial="matte">
            <a:bevelB/>
            <a:extrusionClr>
              <a:schemeClr val="bg2">
                <a:lumMod val="60000"/>
                <a:lumOff val="40000"/>
              </a:schemeClr>
            </a:extrusionClr>
          </a:sp3d>
        </p:spPr>
        <p:txBody>
          <a:bodyPr lIns="0" tIns="0" rIns="0" bIns="0" anchor="ctr" anchorCtr="1">
            <a:flatTx/>
          </a:bodyPr>
          <a:lstStyle/>
          <a:p>
            <a:pPr defTabSz="911225" eaLnBrk="0" hangingPunct="0">
              <a:spcBef>
                <a:spcPct val="20000"/>
              </a:spcBef>
            </a:pPr>
            <a:r>
              <a:rPr lang="en-US" sz="1400" dirty="0" smtClean="0"/>
              <a:t>REQUEST /</a:t>
            </a:r>
          </a:p>
          <a:p>
            <a:pPr defTabSz="911225" eaLnBrk="0" hangingPunct="0">
              <a:spcBef>
                <a:spcPct val="20000"/>
              </a:spcBef>
            </a:pPr>
            <a:r>
              <a:rPr lang="en-US" sz="1400" dirty="0" smtClean="0"/>
              <a:t>APPROVE</a:t>
            </a:r>
          </a:p>
        </p:txBody>
      </p:sp>
      <p:sp>
        <p:nvSpPr>
          <p:cNvPr id="15" name="Text Box 6"/>
          <p:cNvSpPr txBox="1">
            <a:spLocks noChangeArrowheads="1"/>
          </p:cNvSpPr>
          <p:nvPr/>
        </p:nvSpPr>
        <p:spPr bwMode="auto">
          <a:xfrm>
            <a:off x="4840287" y="2357438"/>
            <a:ext cx="1350962" cy="1322387"/>
          </a:xfrm>
          <a:prstGeom prst="rect">
            <a:avLst/>
          </a:prstGeom>
          <a:gradFill rotWithShape="1">
            <a:gsLst>
              <a:gs pos="24000">
                <a:srgbClr val="FFFF00"/>
              </a:gs>
              <a:gs pos="70000">
                <a:srgbClr val="3366FF"/>
              </a:gs>
            </a:gsLst>
            <a:lin ang="2700000" scaled="1"/>
          </a:gradFill>
          <a:ln w="76200" algn="ctr">
            <a:noFill/>
            <a:miter lim="800000"/>
            <a:headEnd/>
            <a:tailEnd/>
          </a:ln>
          <a:effectLst/>
          <a:scene3d>
            <a:camera prst="legacyPerspectiveBottomLeft"/>
            <a:lightRig rig="legacyFlat2" dir="b"/>
          </a:scene3d>
          <a:sp3d extrusionH="328600" prstMaterial="legacyPlastic">
            <a:bevelT w="13500" h="13500" prst="angle"/>
            <a:bevelB w="13500" h="13500" prst="angle"/>
            <a:extrusionClr>
              <a:schemeClr val="folHlink"/>
            </a:extrusionClr>
          </a:sp3d>
        </p:spPr>
        <p:txBody>
          <a:bodyPr lIns="0" tIns="0" rIns="0" bIns="0" anchor="ctr" anchorCtr="1">
            <a:flatTx/>
          </a:bodyPr>
          <a:lstStyle/>
          <a:p>
            <a:pPr algn="l" defTabSz="911225" eaLnBrk="0" hangingPunct="0">
              <a:spcBef>
                <a:spcPct val="20000"/>
              </a:spcBef>
            </a:pPr>
            <a:r>
              <a:rPr lang="en-US" sz="1400" dirty="0" smtClean="0"/>
              <a:t>ORDER</a:t>
            </a:r>
            <a:endParaRPr lang="en-US" sz="1400" dirty="0"/>
          </a:p>
        </p:txBody>
      </p:sp>
      <p:sp>
        <p:nvSpPr>
          <p:cNvPr id="16" name="Text Box 7"/>
          <p:cNvSpPr txBox="1">
            <a:spLocks noChangeArrowheads="1"/>
          </p:cNvSpPr>
          <p:nvPr/>
        </p:nvSpPr>
        <p:spPr bwMode="auto">
          <a:xfrm>
            <a:off x="3937794" y="4900612"/>
            <a:ext cx="1916112" cy="720725"/>
          </a:xfrm>
          <a:prstGeom prst="rect">
            <a:avLst/>
          </a:prstGeom>
          <a:noFill/>
          <a:ln w="9525">
            <a:noFill/>
            <a:miter lim="800000"/>
            <a:headEnd/>
            <a:tailEnd/>
          </a:ln>
          <a:effectLst/>
        </p:spPr>
        <p:txBody>
          <a:bodyPr lIns="82058" tIns="41029" rIns="82058" bIns="41029">
            <a:spAutoFit/>
          </a:bodyPr>
          <a:lstStyle/>
          <a:p>
            <a:pPr defTabSz="820738"/>
            <a:r>
              <a:rPr lang="en-US" sz="1400" b="0" i="1" dirty="0"/>
              <a:t>PO Distribution</a:t>
            </a:r>
          </a:p>
          <a:p>
            <a:pPr defTabSz="820738"/>
            <a:r>
              <a:rPr lang="en-US" sz="1400" b="0" i="1" dirty="0"/>
              <a:t>PO Acknowledge</a:t>
            </a:r>
          </a:p>
          <a:p>
            <a:pPr defTabSz="820738"/>
            <a:r>
              <a:rPr lang="en-US" sz="1400" b="0" i="1" dirty="0"/>
              <a:t>Adv. Shipping Notice</a:t>
            </a:r>
          </a:p>
        </p:txBody>
      </p:sp>
      <p:sp>
        <p:nvSpPr>
          <p:cNvPr id="17" name="Line 8"/>
          <p:cNvSpPr>
            <a:spLocks noChangeShapeType="1"/>
          </p:cNvSpPr>
          <p:nvPr/>
        </p:nvSpPr>
        <p:spPr bwMode="auto">
          <a:xfrm>
            <a:off x="6121400" y="3006725"/>
            <a:ext cx="385762" cy="0"/>
          </a:xfrm>
          <a:prstGeom prst="line">
            <a:avLst/>
          </a:prstGeom>
          <a:noFill/>
          <a:ln w="76200">
            <a:solidFill>
              <a:srgbClr val="333333"/>
            </a:solidFill>
            <a:round/>
            <a:headEnd/>
            <a:tailEnd type="triangle" w="med" len="med"/>
          </a:ln>
          <a:effectLst/>
        </p:spPr>
        <p:txBody>
          <a:bodyPr lIns="0" tIns="0" rIns="0" bIns="0"/>
          <a:lstStyle/>
          <a:p>
            <a:endParaRPr lang="en-US"/>
          </a:p>
        </p:txBody>
      </p:sp>
      <p:sp>
        <p:nvSpPr>
          <p:cNvPr id="18" name="Text Box 9"/>
          <p:cNvSpPr txBox="1">
            <a:spLocks noChangeArrowheads="1"/>
          </p:cNvSpPr>
          <p:nvPr/>
        </p:nvSpPr>
        <p:spPr bwMode="auto">
          <a:xfrm>
            <a:off x="6553199" y="2357438"/>
            <a:ext cx="1350963" cy="1322387"/>
          </a:xfrm>
          <a:prstGeom prst="rect">
            <a:avLst/>
          </a:prstGeom>
          <a:gradFill rotWithShape="1">
            <a:gsLst>
              <a:gs pos="24000">
                <a:srgbClr val="FFFF00"/>
              </a:gs>
              <a:gs pos="70000">
                <a:srgbClr val="3366FF"/>
              </a:gs>
            </a:gsLst>
            <a:lin ang="2700000" scaled="1"/>
          </a:gradFill>
          <a:ln w="76200" algn="ctr">
            <a:noFill/>
            <a:miter lim="800000"/>
            <a:headEnd/>
            <a:tailEnd/>
          </a:ln>
          <a:effectLst/>
          <a:scene3d>
            <a:camera prst="legacyPerspectiveBottomLeft"/>
            <a:lightRig rig="legacyFlat2" dir="b"/>
          </a:scene3d>
          <a:sp3d extrusionH="328600" prstMaterial="legacyPlastic">
            <a:bevelT w="13500" h="13500" prst="angle"/>
            <a:bevelB w="13500" h="13500" prst="angle"/>
            <a:extrusionClr>
              <a:schemeClr val="folHlink"/>
            </a:extrusionClr>
          </a:sp3d>
        </p:spPr>
        <p:txBody>
          <a:bodyPr lIns="0" tIns="0" rIns="0" bIns="0" anchor="ctr" anchorCtr="1">
            <a:flatTx/>
          </a:bodyPr>
          <a:lstStyle/>
          <a:p>
            <a:pPr defTabSz="911225" eaLnBrk="0" hangingPunct="0">
              <a:spcBef>
                <a:spcPct val="20000"/>
              </a:spcBef>
            </a:pPr>
            <a:r>
              <a:rPr lang="en-US" sz="1400" dirty="0" smtClean="0"/>
              <a:t>SETTLE</a:t>
            </a:r>
          </a:p>
        </p:txBody>
      </p:sp>
      <p:sp>
        <p:nvSpPr>
          <p:cNvPr id="19" name="Line 10"/>
          <p:cNvSpPr>
            <a:spLocks noChangeShapeType="1"/>
          </p:cNvSpPr>
          <p:nvPr/>
        </p:nvSpPr>
        <p:spPr bwMode="auto">
          <a:xfrm>
            <a:off x="2755900" y="3006725"/>
            <a:ext cx="369887" cy="0"/>
          </a:xfrm>
          <a:prstGeom prst="line">
            <a:avLst/>
          </a:prstGeom>
          <a:noFill/>
          <a:ln w="76200">
            <a:solidFill>
              <a:srgbClr val="333333"/>
            </a:solidFill>
            <a:round/>
            <a:headEnd/>
            <a:tailEnd type="triangle" w="med" len="med"/>
          </a:ln>
          <a:effectLst/>
        </p:spPr>
        <p:txBody>
          <a:bodyPr lIns="0" tIns="0" rIns="0" bIns="0"/>
          <a:lstStyle/>
          <a:p>
            <a:endParaRPr lang="en-US"/>
          </a:p>
        </p:txBody>
      </p:sp>
      <p:sp>
        <p:nvSpPr>
          <p:cNvPr id="20" name="Text Box 11"/>
          <p:cNvSpPr txBox="1">
            <a:spLocks noChangeArrowheads="1"/>
          </p:cNvSpPr>
          <p:nvPr/>
        </p:nvSpPr>
        <p:spPr bwMode="auto">
          <a:xfrm>
            <a:off x="1446212" y="2357438"/>
            <a:ext cx="1350962" cy="1322387"/>
          </a:xfrm>
          <a:prstGeom prst="rect">
            <a:avLst/>
          </a:prstGeom>
          <a:solidFill>
            <a:srgbClr val="3366FF"/>
          </a:solidFill>
          <a:ln w="76200" algn="ctr">
            <a:noFill/>
            <a:miter lim="800000"/>
            <a:headEnd/>
            <a:tailEnd/>
          </a:ln>
          <a:effectLst>
            <a:outerShdw blurRad="50800" dist="38100" dir="5400000" algn="t" rotWithShape="0">
              <a:prstClr val="black">
                <a:alpha val="40000"/>
              </a:prstClr>
            </a:outerShdw>
          </a:effectLst>
          <a:scene3d>
            <a:camera prst="orthographicFront"/>
            <a:lightRig rig="threePt" dir="t">
              <a:rot lat="0" lon="0" rev="0"/>
            </a:lightRig>
          </a:scene3d>
          <a:sp3d extrusionH="101600" contourW="6350" prstMaterial="matte">
            <a:bevelB w="101600" h="101600"/>
            <a:extrusionClr>
              <a:schemeClr val="bg2">
                <a:lumMod val="60000"/>
                <a:lumOff val="40000"/>
              </a:schemeClr>
            </a:extrusionClr>
          </a:sp3d>
        </p:spPr>
        <p:txBody>
          <a:bodyPr lIns="0" tIns="0" rIns="0" bIns="0" anchor="ctr" anchorCtr="1">
            <a:flatTx/>
          </a:bodyPr>
          <a:lstStyle/>
          <a:p>
            <a:pPr defTabSz="911225" eaLnBrk="0" hangingPunct="0">
              <a:spcBef>
                <a:spcPct val="20000"/>
              </a:spcBef>
            </a:pPr>
            <a:r>
              <a:rPr lang="en-US" sz="1400" dirty="0" smtClean="0"/>
              <a:t>   SHOP</a:t>
            </a:r>
          </a:p>
        </p:txBody>
      </p:sp>
      <p:sp>
        <p:nvSpPr>
          <p:cNvPr id="21" name="Text Box 12"/>
          <p:cNvSpPr txBox="1">
            <a:spLocks noChangeArrowheads="1"/>
          </p:cNvSpPr>
          <p:nvPr/>
        </p:nvSpPr>
        <p:spPr bwMode="auto">
          <a:xfrm>
            <a:off x="1273175" y="1828800"/>
            <a:ext cx="6880225" cy="403225"/>
          </a:xfrm>
          <a:prstGeom prst="rect">
            <a:avLst/>
          </a:prstGeom>
          <a:solidFill>
            <a:srgbClr val="FFFF00"/>
          </a:solidFill>
          <a:ln w="76200" algn="ctr">
            <a:noFill/>
            <a:miter lim="800000"/>
            <a:headEnd/>
            <a:tailEnd/>
          </a:ln>
          <a:effectLst>
            <a:outerShdw blurRad="50800" dist="38100" dir="5400000" algn="t" rotWithShape="0">
              <a:prstClr val="black">
                <a:alpha val="40000"/>
              </a:prstClr>
            </a:outerShdw>
          </a:effectLst>
          <a:scene3d>
            <a:camera prst="orthographicFront"/>
            <a:lightRig rig="threePt" dir="t"/>
          </a:scene3d>
          <a:sp3d extrusionH="76200" prstMaterial="matte">
            <a:bevelB/>
            <a:extrusionClr>
              <a:schemeClr val="bg2">
                <a:lumMod val="60000"/>
                <a:lumOff val="40000"/>
              </a:schemeClr>
            </a:extrusionClr>
          </a:sp3d>
        </p:spPr>
        <p:txBody>
          <a:bodyPr lIns="0" tIns="0" rIns="0" bIns="0" anchor="ctr" anchorCtr="1">
            <a:flatTx/>
          </a:bodyPr>
          <a:lstStyle/>
          <a:p>
            <a:pPr algn="l" defTabSz="911225" eaLnBrk="0" hangingPunct="0">
              <a:spcBef>
                <a:spcPct val="20000"/>
              </a:spcBef>
            </a:pPr>
            <a:r>
              <a:rPr lang="en-US" sz="1400" dirty="0" err="1" smtClean="0"/>
              <a:t>eProcurement</a:t>
            </a:r>
            <a:endParaRPr lang="en-US" sz="1400" dirty="0"/>
          </a:p>
        </p:txBody>
      </p:sp>
      <p:sp>
        <p:nvSpPr>
          <p:cNvPr id="22" name="Text Box 13"/>
          <p:cNvSpPr txBox="1">
            <a:spLocks noChangeArrowheads="1"/>
          </p:cNvSpPr>
          <p:nvPr/>
        </p:nvSpPr>
        <p:spPr bwMode="auto">
          <a:xfrm>
            <a:off x="1316037" y="4343400"/>
            <a:ext cx="6837363" cy="403225"/>
          </a:xfrm>
          <a:prstGeom prst="rect">
            <a:avLst/>
          </a:prstGeom>
          <a:solidFill>
            <a:srgbClr val="3366FF"/>
          </a:solidFill>
          <a:ln w="76200" algn="ctr">
            <a:noFill/>
            <a:miter lim="800000"/>
            <a:headEnd/>
            <a:tailEnd/>
          </a:ln>
          <a:effectLst>
            <a:outerShdw blurRad="50800" dist="38100" dir="5400000" algn="t" rotWithShape="0">
              <a:prstClr val="black">
                <a:alpha val="40000"/>
              </a:prstClr>
            </a:outerShdw>
          </a:effectLst>
          <a:scene3d>
            <a:camera prst="orthographicFront"/>
            <a:lightRig rig="threePt" dir="t">
              <a:rot lat="0" lon="0" rev="0"/>
            </a:lightRig>
          </a:scene3d>
          <a:sp3d extrusionH="101600" contourW="6350" prstMaterial="matte">
            <a:bevelB w="101600" h="101600"/>
            <a:extrusionClr>
              <a:schemeClr val="bg2">
                <a:lumMod val="60000"/>
                <a:lumOff val="40000"/>
              </a:schemeClr>
            </a:extrusionClr>
          </a:sp3d>
        </p:spPr>
        <p:txBody>
          <a:bodyPr lIns="0" tIns="0" rIns="0" bIns="0" anchor="ctr" anchorCtr="1">
            <a:flatTx/>
          </a:bodyPr>
          <a:lstStyle/>
          <a:p>
            <a:pPr defTabSz="911225" eaLnBrk="0" hangingPunct="0">
              <a:spcBef>
                <a:spcPct val="20000"/>
              </a:spcBef>
            </a:pPr>
            <a:r>
              <a:rPr lang="en-US" sz="1400" dirty="0" smtClean="0"/>
              <a:t>SUPPLIER NETWORK and MANAGED SERVICES</a:t>
            </a:r>
          </a:p>
        </p:txBody>
      </p:sp>
      <p:sp>
        <p:nvSpPr>
          <p:cNvPr id="23" name="Text Box 16"/>
          <p:cNvSpPr txBox="1">
            <a:spLocks noChangeArrowheads="1"/>
          </p:cNvSpPr>
          <p:nvPr/>
        </p:nvSpPr>
        <p:spPr bwMode="auto">
          <a:xfrm>
            <a:off x="6096000" y="5004101"/>
            <a:ext cx="2057400" cy="513747"/>
          </a:xfrm>
          <a:prstGeom prst="rect">
            <a:avLst/>
          </a:prstGeom>
          <a:noFill/>
          <a:ln w="9525">
            <a:noFill/>
            <a:miter lim="800000"/>
            <a:headEnd/>
            <a:tailEnd/>
          </a:ln>
          <a:effectLst/>
        </p:spPr>
        <p:txBody>
          <a:bodyPr wrap="square" lIns="82058" tIns="41029" rIns="82058" bIns="41029">
            <a:spAutoFit/>
          </a:bodyPr>
          <a:lstStyle/>
          <a:p>
            <a:pPr defTabSz="820738"/>
            <a:r>
              <a:rPr lang="en-US" sz="1400" b="0" i="1" dirty="0"/>
              <a:t>Electronic Invoicing</a:t>
            </a:r>
          </a:p>
          <a:p>
            <a:pPr defTabSz="820738"/>
            <a:r>
              <a:rPr lang="en-US" sz="1400" b="0" i="1" dirty="0" smtClean="0"/>
              <a:t>Connectivity / Validation</a:t>
            </a:r>
            <a:endParaRPr lang="en-US" sz="1400" b="0" i="1" dirty="0"/>
          </a:p>
        </p:txBody>
      </p:sp>
      <p:sp>
        <p:nvSpPr>
          <p:cNvPr id="24" name="Text Box 13"/>
          <p:cNvSpPr txBox="1">
            <a:spLocks noChangeArrowheads="1"/>
          </p:cNvSpPr>
          <p:nvPr/>
        </p:nvSpPr>
        <p:spPr bwMode="auto">
          <a:xfrm>
            <a:off x="1316037" y="3832225"/>
            <a:ext cx="6837363" cy="403225"/>
          </a:xfrm>
          <a:prstGeom prst="rect">
            <a:avLst/>
          </a:prstGeom>
          <a:solidFill>
            <a:srgbClr val="3366FF"/>
          </a:solidFill>
          <a:ln w="76200" algn="ctr">
            <a:noFill/>
            <a:miter lim="800000"/>
            <a:headEnd/>
            <a:tailEnd/>
          </a:ln>
          <a:effectLst>
            <a:outerShdw blurRad="50800" dist="38100" dir="5400000" algn="t" rotWithShape="0">
              <a:prstClr val="black">
                <a:alpha val="40000"/>
              </a:prstClr>
            </a:outerShdw>
          </a:effectLst>
          <a:scene3d>
            <a:camera prst="orthographicFront"/>
            <a:lightRig rig="threePt" dir="t">
              <a:rot lat="0" lon="0" rev="0"/>
            </a:lightRig>
          </a:scene3d>
          <a:sp3d extrusionH="101600" contourW="6350" prstMaterial="matte">
            <a:bevelB w="101600" h="101600"/>
            <a:extrusionClr>
              <a:schemeClr val="bg2">
                <a:lumMod val="60000"/>
                <a:lumOff val="40000"/>
              </a:schemeClr>
            </a:extrusionClr>
          </a:sp3d>
        </p:spPr>
        <p:txBody>
          <a:bodyPr lIns="0" tIns="0" rIns="0" bIns="0" anchor="ctr" anchorCtr="1">
            <a:flatTx/>
          </a:bodyPr>
          <a:lstStyle/>
          <a:p>
            <a:pPr defTabSz="911225" eaLnBrk="0" hangingPunct="0">
              <a:spcBef>
                <a:spcPct val="20000"/>
              </a:spcBef>
            </a:pPr>
            <a:r>
              <a:rPr lang="en-US" sz="1400" dirty="0" smtClean="0"/>
              <a:t> SOURCING and CONTRACT MANAGEMENT</a:t>
            </a:r>
          </a:p>
        </p:txBody>
      </p:sp>
      <p:pic>
        <p:nvPicPr>
          <p:cNvPr id="25" name="Picture 24" descr="SQ_logo_tagline2007.jpg"/>
          <p:cNvPicPr>
            <a:picLocks noChangeAspect="1"/>
          </p:cNvPicPr>
          <p:nvPr/>
        </p:nvPicPr>
        <p:blipFill>
          <a:blip r:embed="rId2" cstate="print"/>
          <a:srcRect t="4054" b="22704"/>
          <a:stretch>
            <a:fillRect/>
          </a:stretch>
        </p:blipFill>
        <p:spPr>
          <a:xfrm>
            <a:off x="3505200" y="5665771"/>
            <a:ext cx="2362200" cy="757473"/>
          </a:xfrm>
          <a:prstGeom prst="rect">
            <a:avLst/>
          </a:prstGeom>
        </p:spPr>
      </p:pic>
      <p:pic>
        <p:nvPicPr>
          <p:cNvPr id="26" name="Picture 2"/>
          <p:cNvPicPr>
            <a:picLocks noChangeAspect="1" noChangeArrowheads="1"/>
          </p:cNvPicPr>
          <p:nvPr/>
        </p:nvPicPr>
        <p:blipFill>
          <a:blip r:embed="rId3" cstate="print"/>
          <a:srcRect/>
          <a:stretch>
            <a:fillRect/>
          </a:stretch>
        </p:blipFill>
        <p:spPr bwMode="auto">
          <a:xfrm>
            <a:off x="3657600" y="990600"/>
            <a:ext cx="2114550" cy="723900"/>
          </a:xfrm>
          <a:prstGeom prst="rect">
            <a:avLst/>
          </a:prstGeom>
          <a:noFill/>
          <a:ln w="9525">
            <a:noFill/>
            <a:miter lim="800000"/>
            <a:headEnd/>
            <a:tailEnd/>
          </a:ln>
        </p:spPr>
      </p:pic>
    </p:spTree>
    <p:extLst>
      <p:ext uri="{BB962C8B-B14F-4D97-AF65-F5344CB8AC3E}">
        <p14:creationId xmlns:p14="http://schemas.microsoft.com/office/powerpoint/2010/main" val="253766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3" name="Line 3"/>
          <p:cNvSpPr>
            <a:spLocks noChangeShapeType="1"/>
          </p:cNvSpPr>
          <p:nvPr/>
        </p:nvSpPr>
        <p:spPr bwMode="auto">
          <a:xfrm>
            <a:off x="457200" y="3657600"/>
            <a:ext cx="8299450" cy="0"/>
          </a:xfrm>
          <a:prstGeom prst="line">
            <a:avLst/>
          </a:prstGeom>
          <a:noFill/>
          <a:ln w="28575">
            <a:solidFill>
              <a:schemeClr val="tx1"/>
            </a:solidFill>
            <a:prstDash val="dashDot"/>
            <a:round/>
            <a:headEnd/>
            <a:tailEnd/>
          </a:ln>
          <a:effectLst/>
        </p:spPr>
        <p:txBody>
          <a:bodyPr lIns="0" tIns="0" rIns="0" bIns="0"/>
          <a:lstStyle/>
          <a:p>
            <a:endParaRPr lang="en-US"/>
          </a:p>
        </p:txBody>
      </p:sp>
      <p:sp>
        <p:nvSpPr>
          <p:cNvPr id="281604" name="Text Box 4"/>
          <p:cNvSpPr txBox="1">
            <a:spLocks noChangeArrowheads="1"/>
          </p:cNvSpPr>
          <p:nvPr/>
        </p:nvSpPr>
        <p:spPr bwMode="auto">
          <a:xfrm rot="-5400000">
            <a:off x="-932656" y="4480719"/>
            <a:ext cx="2438400" cy="334962"/>
          </a:xfrm>
          <a:prstGeom prst="rect">
            <a:avLst/>
          </a:prstGeom>
          <a:noFill/>
          <a:ln w="9525">
            <a:noFill/>
            <a:miter lim="800000"/>
            <a:headEnd/>
            <a:tailEnd/>
          </a:ln>
          <a:effectLst/>
        </p:spPr>
        <p:txBody>
          <a:bodyPr lIns="0" tIns="0" rIns="0" bIns="0">
            <a:spAutoFit/>
          </a:bodyPr>
          <a:lstStyle/>
          <a:p>
            <a:pPr algn="ctr" eaLnBrk="0" hangingPunct="0">
              <a:spcBef>
                <a:spcPct val="20000"/>
              </a:spcBef>
            </a:pPr>
            <a:r>
              <a:rPr lang="en-US" sz="2200" i="1">
                <a:solidFill>
                  <a:srgbClr val="074B88"/>
                </a:solidFill>
              </a:rPr>
              <a:t>e-Procurement</a:t>
            </a:r>
          </a:p>
        </p:txBody>
      </p:sp>
      <p:sp>
        <p:nvSpPr>
          <p:cNvPr id="281605" name="Rectangle 5"/>
          <p:cNvSpPr>
            <a:spLocks noChangeArrowheads="1"/>
          </p:cNvSpPr>
          <p:nvPr/>
        </p:nvSpPr>
        <p:spPr bwMode="auto">
          <a:xfrm>
            <a:off x="2454275" y="1898650"/>
            <a:ext cx="769938" cy="692150"/>
          </a:xfrm>
          <a:prstGeom prst="rect">
            <a:avLst/>
          </a:prstGeom>
          <a:solidFill>
            <a:srgbClr val="FE9222"/>
          </a:solidFill>
          <a:ln w="9525">
            <a:noFill/>
            <a:miter lim="800000"/>
            <a:headEnd/>
            <a:tailEnd/>
          </a:ln>
          <a:effectLst/>
        </p:spPr>
        <p:txBody>
          <a:bodyPr wrap="none" lIns="0" tIns="0" rIns="0" bIns="0" anchor="ctr"/>
          <a:lstStyle/>
          <a:p>
            <a:pPr algn="ctr" eaLnBrk="0" hangingPunct="0">
              <a:spcBef>
                <a:spcPct val="20000"/>
              </a:spcBef>
            </a:pPr>
            <a:r>
              <a:rPr lang="en-US" sz="1300"/>
              <a:t>Click</a:t>
            </a:r>
          </a:p>
          <a:p>
            <a:pPr algn="ctr" eaLnBrk="0" hangingPunct="0">
              <a:spcBef>
                <a:spcPct val="20000"/>
              </a:spcBef>
            </a:pPr>
            <a:r>
              <a:rPr lang="en-US" sz="1300"/>
              <a:t>“Return</a:t>
            </a:r>
          </a:p>
          <a:p>
            <a:pPr algn="ctr" eaLnBrk="0" hangingPunct="0">
              <a:spcBef>
                <a:spcPct val="20000"/>
              </a:spcBef>
            </a:pPr>
            <a:r>
              <a:rPr lang="en-US" sz="1300"/>
              <a:t>Cart”</a:t>
            </a:r>
          </a:p>
        </p:txBody>
      </p:sp>
      <p:sp>
        <p:nvSpPr>
          <p:cNvPr id="281606" name="Rectangle 6"/>
          <p:cNvSpPr>
            <a:spLocks noChangeArrowheads="1"/>
          </p:cNvSpPr>
          <p:nvPr/>
        </p:nvSpPr>
        <p:spPr bwMode="auto">
          <a:xfrm>
            <a:off x="2401888" y="3978275"/>
            <a:ext cx="874712" cy="1165225"/>
          </a:xfrm>
          <a:prstGeom prst="rect">
            <a:avLst/>
          </a:prstGeom>
          <a:solidFill>
            <a:srgbClr val="99CC00"/>
          </a:solidFill>
          <a:ln w="9525">
            <a:noFill/>
            <a:miter lim="800000"/>
            <a:headEnd/>
            <a:tailEnd/>
          </a:ln>
          <a:effectLst/>
        </p:spPr>
        <p:txBody>
          <a:bodyPr wrap="none" lIns="0" tIns="0" rIns="0" bIns="0" anchor="ctr"/>
          <a:lstStyle/>
          <a:p>
            <a:pPr algn="ctr" eaLnBrk="0" hangingPunct="0">
              <a:spcBef>
                <a:spcPct val="20000"/>
              </a:spcBef>
            </a:pPr>
            <a:r>
              <a:rPr lang="en-US" sz="1300"/>
              <a:t>Complete</a:t>
            </a:r>
          </a:p>
          <a:p>
            <a:pPr algn="ctr" eaLnBrk="0" hangingPunct="0">
              <a:spcBef>
                <a:spcPct val="20000"/>
              </a:spcBef>
            </a:pPr>
            <a:r>
              <a:rPr lang="en-US" sz="1300"/>
              <a:t>&amp;</a:t>
            </a:r>
          </a:p>
          <a:p>
            <a:pPr algn="ctr" eaLnBrk="0" hangingPunct="0">
              <a:spcBef>
                <a:spcPct val="20000"/>
              </a:spcBef>
            </a:pPr>
            <a:r>
              <a:rPr lang="en-US" sz="1300"/>
              <a:t>Validate</a:t>
            </a:r>
          </a:p>
          <a:p>
            <a:pPr algn="ctr" eaLnBrk="0" hangingPunct="0">
              <a:spcBef>
                <a:spcPct val="20000"/>
              </a:spcBef>
            </a:pPr>
            <a:r>
              <a:rPr lang="en-US" sz="1300"/>
              <a:t>Requisition</a:t>
            </a:r>
          </a:p>
        </p:txBody>
      </p:sp>
      <p:sp>
        <p:nvSpPr>
          <p:cNvPr id="281607" name="Rectangle 7"/>
          <p:cNvSpPr>
            <a:spLocks noChangeArrowheads="1"/>
          </p:cNvSpPr>
          <p:nvPr/>
        </p:nvSpPr>
        <p:spPr bwMode="auto">
          <a:xfrm>
            <a:off x="4914900" y="4178300"/>
            <a:ext cx="1098550" cy="774700"/>
          </a:xfrm>
          <a:prstGeom prst="rect">
            <a:avLst/>
          </a:prstGeom>
          <a:solidFill>
            <a:srgbClr val="99CC00"/>
          </a:solidFill>
          <a:ln w="9525">
            <a:noFill/>
            <a:miter lim="800000"/>
            <a:headEnd/>
            <a:tailEnd/>
          </a:ln>
          <a:effectLst/>
        </p:spPr>
        <p:txBody>
          <a:bodyPr wrap="none" lIns="0" tIns="0" rIns="0" bIns="0" anchor="ctr"/>
          <a:lstStyle/>
          <a:p>
            <a:pPr algn="ctr" eaLnBrk="0" hangingPunct="0">
              <a:spcBef>
                <a:spcPct val="20000"/>
              </a:spcBef>
            </a:pPr>
            <a:r>
              <a:rPr lang="en-US" sz="1300"/>
              <a:t>Create</a:t>
            </a:r>
          </a:p>
          <a:p>
            <a:pPr algn="ctr" eaLnBrk="0" hangingPunct="0">
              <a:spcBef>
                <a:spcPct val="20000"/>
              </a:spcBef>
            </a:pPr>
            <a:r>
              <a:rPr lang="en-US" sz="1300"/>
              <a:t>PO</a:t>
            </a:r>
          </a:p>
          <a:p>
            <a:pPr algn="ctr" eaLnBrk="0" hangingPunct="0">
              <a:spcBef>
                <a:spcPct val="20000"/>
              </a:spcBef>
            </a:pPr>
            <a:r>
              <a:rPr lang="en-US" sz="1300"/>
              <a:t>Manual / Auto</a:t>
            </a:r>
          </a:p>
        </p:txBody>
      </p:sp>
      <p:sp>
        <p:nvSpPr>
          <p:cNvPr id="281608" name="Rectangle 8"/>
          <p:cNvSpPr>
            <a:spLocks noChangeArrowheads="1"/>
          </p:cNvSpPr>
          <p:nvPr/>
        </p:nvSpPr>
        <p:spPr bwMode="auto">
          <a:xfrm>
            <a:off x="6175375" y="3838575"/>
            <a:ext cx="887413" cy="1447800"/>
          </a:xfrm>
          <a:prstGeom prst="rect">
            <a:avLst/>
          </a:prstGeom>
          <a:solidFill>
            <a:srgbClr val="99CC00"/>
          </a:solidFill>
          <a:ln w="9525" algn="ctr">
            <a:noFill/>
            <a:miter lim="800000"/>
            <a:headEnd/>
            <a:tailEnd/>
          </a:ln>
          <a:effectLst/>
        </p:spPr>
        <p:txBody>
          <a:bodyPr wrap="none" lIns="0" tIns="0" rIns="0" bIns="0" anchor="ctr"/>
          <a:lstStyle/>
          <a:p>
            <a:pPr algn="ctr" eaLnBrk="0" hangingPunct="0">
              <a:spcBef>
                <a:spcPct val="20000"/>
              </a:spcBef>
            </a:pPr>
            <a:r>
              <a:rPr lang="en-US" sz="1300"/>
              <a:t>Post</a:t>
            </a:r>
          </a:p>
          <a:p>
            <a:pPr algn="ctr" eaLnBrk="0" hangingPunct="0">
              <a:spcBef>
                <a:spcPct val="20000"/>
              </a:spcBef>
            </a:pPr>
            <a:r>
              <a:rPr lang="en-US" sz="1300"/>
              <a:t>PO</a:t>
            </a:r>
          </a:p>
        </p:txBody>
      </p:sp>
      <p:cxnSp>
        <p:nvCxnSpPr>
          <p:cNvPr id="281609" name="AutoShape 9"/>
          <p:cNvCxnSpPr>
            <a:cxnSpLocks noChangeShapeType="1"/>
            <a:stCxn id="281607" idx="3"/>
          </p:cNvCxnSpPr>
          <p:nvPr/>
        </p:nvCxnSpPr>
        <p:spPr bwMode="auto">
          <a:xfrm>
            <a:off x="6013450" y="4565650"/>
            <a:ext cx="158750" cy="3175"/>
          </a:xfrm>
          <a:prstGeom prst="straightConnector1">
            <a:avLst/>
          </a:prstGeom>
          <a:noFill/>
          <a:ln w="57150">
            <a:solidFill>
              <a:schemeClr val="tx1"/>
            </a:solidFill>
            <a:round/>
            <a:headEnd/>
            <a:tailEnd type="stealth" w="med" len="med"/>
          </a:ln>
          <a:effectLst/>
        </p:spPr>
      </p:cxnSp>
      <p:sp>
        <p:nvSpPr>
          <p:cNvPr id="281610" name="Line 10"/>
          <p:cNvSpPr>
            <a:spLocks noChangeShapeType="1"/>
          </p:cNvSpPr>
          <p:nvPr/>
        </p:nvSpPr>
        <p:spPr bwMode="auto">
          <a:xfrm rot="-5400000">
            <a:off x="-1360487" y="3394075"/>
            <a:ext cx="5283200" cy="0"/>
          </a:xfrm>
          <a:prstGeom prst="line">
            <a:avLst/>
          </a:prstGeom>
          <a:noFill/>
          <a:ln w="28575">
            <a:solidFill>
              <a:schemeClr val="folHlink"/>
            </a:solidFill>
            <a:round/>
            <a:headEnd/>
            <a:tailEnd/>
          </a:ln>
          <a:effectLst/>
        </p:spPr>
        <p:txBody>
          <a:bodyPr lIns="0" tIns="0" rIns="0" bIns="0"/>
          <a:lstStyle/>
          <a:p>
            <a:endParaRPr lang="en-US"/>
          </a:p>
        </p:txBody>
      </p:sp>
      <p:sp>
        <p:nvSpPr>
          <p:cNvPr id="281611" name="Line 11"/>
          <p:cNvSpPr>
            <a:spLocks noChangeShapeType="1"/>
          </p:cNvSpPr>
          <p:nvPr/>
        </p:nvSpPr>
        <p:spPr bwMode="auto">
          <a:xfrm>
            <a:off x="593725" y="1301750"/>
            <a:ext cx="8369300" cy="0"/>
          </a:xfrm>
          <a:prstGeom prst="line">
            <a:avLst/>
          </a:prstGeom>
          <a:noFill/>
          <a:ln w="28575">
            <a:solidFill>
              <a:schemeClr val="folHlink"/>
            </a:solidFill>
            <a:round/>
            <a:headEnd/>
            <a:tailEnd/>
          </a:ln>
          <a:effectLst/>
        </p:spPr>
        <p:txBody>
          <a:bodyPr lIns="0" tIns="0" rIns="0" bIns="0"/>
          <a:lstStyle/>
          <a:p>
            <a:endParaRPr lang="en-US"/>
          </a:p>
        </p:txBody>
      </p:sp>
      <p:sp>
        <p:nvSpPr>
          <p:cNvPr id="281612" name="Text Box 12"/>
          <p:cNvSpPr txBox="1">
            <a:spLocks noChangeArrowheads="1"/>
          </p:cNvSpPr>
          <p:nvPr/>
        </p:nvSpPr>
        <p:spPr bwMode="auto">
          <a:xfrm>
            <a:off x="682625" y="931863"/>
            <a:ext cx="495300" cy="244475"/>
          </a:xfrm>
          <a:prstGeom prst="rect">
            <a:avLst/>
          </a:prstGeom>
          <a:noFill/>
          <a:ln w="9525" algn="ctr">
            <a:noFill/>
            <a:miter lim="800000"/>
            <a:headEnd/>
            <a:tailEnd/>
          </a:ln>
          <a:effectLst/>
        </p:spPr>
        <p:txBody>
          <a:bodyPr wrap="none" lIns="0" tIns="0" rIns="0" bIns="0">
            <a:spAutoFit/>
          </a:bodyPr>
          <a:lstStyle/>
          <a:p>
            <a:pPr algn="ctr" eaLnBrk="0" hangingPunct="0">
              <a:spcBef>
                <a:spcPct val="20000"/>
              </a:spcBef>
            </a:pPr>
            <a:r>
              <a:rPr lang="en-US" sz="1600" i="1">
                <a:solidFill>
                  <a:srgbClr val="074B88"/>
                </a:solidFill>
              </a:rPr>
              <a:t>Login</a:t>
            </a:r>
          </a:p>
        </p:txBody>
      </p:sp>
      <p:sp>
        <p:nvSpPr>
          <p:cNvPr id="281613" name="Text Box 13"/>
          <p:cNvSpPr txBox="1">
            <a:spLocks noChangeArrowheads="1"/>
          </p:cNvSpPr>
          <p:nvPr/>
        </p:nvSpPr>
        <p:spPr bwMode="auto">
          <a:xfrm>
            <a:off x="1524000" y="931863"/>
            <a:ext cx="473075" cy="244475"/>
          </a:xfrm>
          <a:prstGeom prst="rect">
            <a:avLst/>
          </a:prstGeom>
          <a:noFill/>
          <a:ln w="9525" algn="ctr">
            <a:noFill/>
            <a:miter lim="800000"/>
            <a:headEnd/>
            <a:tailEnd/>
          </a:ln>
          <a:effectLst/>
        </p:spPr>
        <p:txBody>
          <a:bodyPr wrap="none" lIns="0" tIns="0" rIns="0" bIns="0">
            <a:spAutoFit/>
          </a:bodyPr>
          <a:lstStyle/>
          <a:p>
            <a:pPr algn="ctr" eaLnBrk="0" hangingPunct="0">
              <a:spcBef>
                <a:spcPct val="20000"/>
              </a:spcBef>
            </a:pPr>
            <a:r>
              <a:rPr lang="en-US" sz="1600" i="1">
                <a:solidFill>
                  <a:srgbClr val="074B88"/>
                </a:solidFill>
              </a:rPr>
              <a:t>Shop</a:t>
            </a:r>
          </a:p>
        </p:txBody>
      </p:sp>
      <p:sp>
        <p:nvSpPr>
          <p:cNvPr id="281614" name="Text Box 14"/>
          <p:cNvSpPr txBox="1">
            <a:spLocks noChangeArrowheads="1"/>
          </p:cNvSpPr>
          <p:nvPr/>
        </p:nvSpPr>
        <p:spPr bwMode="auto">
          <a:xfrm>
            <a:off x="2438400" y="844550"/>
            <a:ext cx="868363" cy="392113"/>
          </a:xfrm>
          <a:prstGeom prst="rect">
            <a:avLst/>
          </a:prstGeom>
          <a:noFill/>
          <a:ln w="9525" algn="ctr">
            <a:noFill/>
            <a:miter lim="800000"/>
            <a:headEnd/>
            <a:tailEnd/>
          </a:ln>
          <a:effectLst/>
        </p:spPr>
        <p:txBody>
          <a:bodyPr wrap="none" lIns="0" tIns="0" rIns="0" bIns="0">
            <a:spAutoFit/>
          </a:bodyPr>
          <a:lstStyle/>
          <a:p>
            <a:pPr algn="ctr" eaLnBrk="0" hangingPunct="0">
              <a:lnSpc>
                <a:spcPct val="70000"/>
              </a:lnSpc>
              <a:spcBef>
                <a:spcPct val="20000"/>
              </a:spcBef>
            </a:pPr>
            <a:r>
              <a:rPr lang="en-US" sz="1600" i="1">
                <a:solidFill>
                  <a:srgbClr val="074B88"/>
                </a:solidFill>
              </a:rPr>
              <a:t>Complete</a:t>
            </a:r>
          </a:p>
          <a:p>
            <a:pPr algn="ctr" eaLnBrk="0" hangingPunct="0">
              <a:lnSpc>
                <a:spcPct val="70000"/>
              </a:lnSpc>
              <a:spcBef>
                <a:spcPct val="20000"/>
              </a:spcBef>
            </a:pPr>
            <a:r>
              <a:rPr lang="en-US" sz="1600" i="1">
                <a:solidFill>
                  <a:srgbClr val="074B88"/>
                </a:solidFill>
              </a:rPr>
              <a:t>Cart</a:t>
            </a:r>
          </a:p>
        </p:txBody>
      </p:sp>
      <p:sp>
        <p:nvSpPr>
          <p:cNvPr id="281615" name="Text Box 15"/>
          <p:cNvSpPr txBox="1">
            <a:spLocks noChangeArrowheads="1"/>
          </p:cNvSpPr>
          <p:nvPr/>
        </p:nvSpPr>
        <p:spPr bwMode="auto">
          <a:xfrm>
            <a:off x="3810000" y="844550"/>
            <a:ext cx="755650" cy="415925"/>
          </a:xfrm>
          <a:prstGeom prst="rect">
            <a:avLst/>
          </a:prstGeom>
          <a:noFill/>
          <a:ln w="9525" algn="ctr">
            <a:noFill/>
            <a:miter lim="800000"/>
            <a:headEnd/>
            <a:tailEnd/>
          </a:ln>
          <a:effectLst/>
        </p:spPr>
        <p:txBody>
          <a:bodyPr wrap="none" lIns="0" tIns="0" rIns="0" bIns="0">
            <a:spAutoFit/>
          </a:bodyPr>
          <a:lstStyle/>
          <a:p>
            <a:pPr algn="ctr" eaLnBrk="0" hangingPunct="0">
              <a:lnSpc>
                <a:spcPct val="90000"/>
              </a:lnSpc>
              <a:spcBef>
                <a:spcPct val="20000"/>
              </a:spcBef>
            </a:pPr>
            <a:r>
              <a:rPr lang="en-US" sz="1600" i="1">
                <a:solidFill>
                  <a:srgbClr val="074B88"/>
                </a:solidFill>
              </a:rPr>
              <a:t>Approve</a:t>
            </a:r>
          </a:p>
          <a:p>
            <a:pPr algn="ctr" eaLnBrk="0" hangingPunct="0">
              <a:lnSpc>
                <a:spcPct val="60000"/>
              </a:lnSpc>
              <a:spcBef>
                <a:spcPct val="20000"/>
              </a:spcBef>
            </a:pPr>
            <a:r>
              <a:rPr lang="en-US" sz="1600" i="1">
                <a:solidFill>
                  <a:srgbClr val="074B88"/>
                </a:solidFill>
              </a:rPr>
              <a:t>Req.</a:t>
            </a:r>
          </a:p>
        </p:txBody>
      </p:sp>
      <p:sp>
        <p:nvSpPr>
          <p:cNvPr id="281616" name="Text Box 16"/>
          <p:cNvSpPr txBox="1">
            <a:spLocks noChangeArrowheads="1"/>
          </p:cNvSpPr>
          <p:nvPr/>
        </p:nvSpPr>
        <p:spPr bwMode="auto">
          <a:xfrm>
            <a:off x="5121275" y="831850"/>
            <a:ext cx="692150" cy="441325"/>
          </a:xfrm>
          <a:prstGeom prst="rect">
            <a:avLst/>
          </a:prstGeom>
          <a:noFill/>
          <a:ln w="9525" algn="ctr">
            <a:noFill/>
            <a:miter lim="800000"/>
            <a:headEnd/>
            <a:tailEnd/>
          </a:ln>
          <a:effectLst/>
        </p:spPr>
        <p:txBody>
          <a:bodyPr lIns="0" tIns="0" rIns="0" bIns="0">
            <a:spAutoFit/>
          </a:bodyPr>
          <a:lstStyle/>
          <a:p>
            <a:pPr algn="ctr" eaLnBrk="0" hangingPunct="0">
              <a:lnSpc>
                <a:spcPct val="90000"/>
              </a:lnSpc>
              <a:spcBef>
                <a:spcPct val="20000"/>
              </a:spcBef>
            </a:pPr>
            <a:r>
              <a:rPr lang="en-US" sz="1600" i="1">
                <a:solidFill>
                  <a:srgbClr val="074B88"/>
                </a:solidFill>
              </a:rPr>
              <a:t>Create PO</a:t>
            </a:r>
          </a:p>
        </p:txBody>
      </p:sp>
      <p:sp>
        <p:nvSpPr>
          <p:cNvPr id="281617" name="Text Box 17"/>
          <p:cNvSpPr txBox="1">
            <a:spLocks noChangeArrowheads="1"/>
          </p:cNvSpPr>
          <p:nvPr/>
        </p:nvSpPr>
        <p:spPr bwMode="auto">
          <a:xfrm>
            <a:off x="6232525" y="819150"/>
            <a:ext cx="830263" cy="465138"/>
          </a:xfrm>
          <a:prstGeom prst="rect">
            <a:avLst/>
          </a:prstGeom>
          <a:noFill/>
          <a:ln w="9525" algn="ctr">
            <a:noFill/>
            <a:miter lim="800000"/>
            <a:headEnd/>
            <a:tailEnd/>
          </a:ln>
          <a:effectLst/>
        </p:spPr>
        <p:txBody>
          <a:bodyPr lIns="0" tIns="0" rIns="0" bIns="0">
            <a:spAutoFit/>
          </a:bodyPr>
          <a:lstStyle/>
          <a:p>
            <a:pPr algn="ctr" eaLnBrk="0" hangingPunct="0">
              <a:lnSpc>
                <a:spcPct val="90000"/>
              </a:lnSpc>
              <a:spcBef>
                <a:spcPct val="20000"/>
              </a:spcBef>
            </a:pPr>
            <a:r>
              <a:rPr lang="en-US" sz="1600" i="1">
                <a:solidFill>
                  <a:srgbClr val="074B88"/>
                </a:solidFill>
              </a:rPr>
              <a:t>Transmit</a:t>
            </a:r>
          </a:p>
          <a:p>
            <a:pPr algn="ctr" eaLnBrk="0" hangingPunct="0">
              <a:lnSpc>
                <a:spcPct val="80000"/>
              </a:lnSpc>
              <a:spcBef>
                <a:spcPct val="20000"/>
              </a:spcBef>
            </a:pPr>
            <a:r>
              <a:rPr lang="en-US" sz="1600" i="1">
                <a:solidFill>
                  <a:srgbClr val="074B88"/>
                </a:solidFill>
              </a:rPr>
              <a:t>PO</a:t>
            </a:r>
          </a:p>
        </p:txBody>
      </p:sp>
      <p:sp>
        <p:nvSpPr>
          <p:cNvPr id="281618" name="Text Box 18"/>
          <p:cNvSpPr txBox="1">
            <a:spLocks noChangeArrowheads="1"/>
          </p:cNvSpPr>
          <p:nvPr/>
        </p:nvSpPr>
        <p:spPr bwMode="auto">
          <a:xfrm>
            <a:off x="8078788" y="762000"/>
            <a:ext cx="828675" cy="490538"/>
          </a:xfrm>
          <a:prstGeom prst="rect">
            <a:avLst/>
          </a:prstGeom>
          <a:noFill/>
          <a:ln w="9525" algn="ctr">
            <a:noFill/>
            <a:miter lim="800000"/>
            <a:headEnd/>
            <a:tailEnd/>
          </a:ln>
          <a:effectLst/>
        </p:spPr>
        <p:txBody>
          <a:bodyPr lIns="0" tIns="0" rIns="0" bIns="0">
            <a:spAutoFit/>
          </a:bodyPr>
          <a:lstStyle/>
          <a:p>
            <a:pPr algn="ctr" eaLnBrk="0" hangingPunct="0">
              <a:lnSpc>
                <a:spcPct val="90000"/>
              </a:lnSpc>
              <a:spcBef>
                <a:spcPct val="20000"/>
              </a:spcBef>
            </a:pPr>
            <a:r>
              <a:rPr lang="en-US" sz="1600" i="1">
                <a:solidFill>
                  <a:srgbClr val="074B88"/>
                </a:solidFill>
              </a:rPr>
              <a:t>Receive</a:t>
            </a:r>
          </a:p>
          <a:p>
            <a:pPr algn="ctr" eaLnBrk="0" hangingPunct="0">
              <a:lnSpc>
                <a:spcPct val="90000"/>
              </a:lnSpc>
              <a:spcBef>
                <a:spcPct val="20000"/>
              </a:spcBef>
            </a:pPr>
            <a:r>
              <a:rPr lang="en-US" sz="1600" i="1">
                <a:solidFill>
                  <a:srgbClr val="074B88"/>
                </a:solidFill>
              </a:rPr>
              <a:t>Invoice</a:t>
            </a:r>
          </a:p>
        </p:txBody>
      </p:sp>
      <p:sp>
        <p:nvSpPr>
          <p:cNvPr id="281619" name="Line 19"/>
          <p:cNvSpPr>
            <a:spLocks noChangeShapeType="1"/>
          </p:cNvSpPr>
          <p:nvPr/>
        </p:nvSpPr>
        <p:spPr bwMode="auto">
          <a:xfrm rot="-5400000">
            <a:off x="-355600" y="3394075"/>
            <a:ext cx="5283200" cy="0"/>
          </a:xfrm>
          <a:prstGeom prst="line">
            <a:avLst/>
          </a:prstGeom>
          <a:noFill/>
          <a:ln w="28575">
            <a:solidFill>
              <a:schemeClr val="folHlink"/>
            </a:solidFill>
            <a:round/>
            <a:headEnd/>
            <a:tailEnd/>
          </a:ln>
          <a:effectLst/>
        </p:spPr>
        <p:txBody>
          <a:bodyPr lIns="0" tIns="0" rIns="0" bIns="0"/>
          <a:lstStyle/>
          <a:p>
            <a:endParaRPr lang="en-US"/>
          </a:p>
        </p:txBody>
      </p:sp>
      <p:sp>
        <p:nvSpPr>
          <p:cNvPr id="281620" name="Line 20"/>
          <p:cNvSpPr>
            <a:spLocks noChangeShapeType="1"/>
          </p:cNvSpPr>
          <p:nvPr/>
        </p:nvSpPr>
        <p:spPr bwMode="auto">
          <a:xfrm rot="-5400000">
            <a:off x="863600" y="3394075"/>
            <a:ext cx="5283200" cy="0"/>
          </a:xfrm>
          <a:prstGeom prst="line">
            <a:avLst/>
          </a:prstGeom>
          <a:noFill/>
          <a:ln w="28575">
            <a:solidFill>
              <a:schemeClr val="folHlink"/>
            </a:solidFill>
            <a:round/>
            <a:headEnd/>
            <a:tailEnd/>
          </a:ln>
          <a:effectLst/>
        </p:spPr>
        <p:txBody>
          <a:bodyPr lIns="0" tIns="0" rIns="0" bIns="0"/>
          <a:lstStyle/>
          <a:p>
            <a:endParaRPr lang="en-US"/>
          </a:p>
        </p:txBody>
      </p:sp>
      <p:sp>
        <p:nvSpPr>
          <p:cNvPr id="281621" name="Line 21"/>
          <p:cNvSpPr>
            <a:spLocks noChangeShapeType="1"/>
          </p:cNvSpPr>
          <p:nvPr/>
        </p:nvSpPr>
        <p:spPr bwMode="auto">
          <a:xfrm rot="-5400000">
            <a:off x="2205038" y="3394075"/>
            <a:ext cx="5283200" cy="0"/>
          </a:xfrm>
          <a:prstGeom prst="line">
            <a:avLst/>
          </a:prstGeom>
          <a:noFill/>
          <a:ln w="28575">
            <a:solidFill>
              <a:schemeClr val="folHlink"/>
            </a:solidFill>
            <a:round/>
            <a:headEnd/>
            <a:tailEnd/>
          </a:ln>
          <a:effectLst/>
        </p:spPr>
        <p:txBody>
          <a:bodyPr lIns="0" tIns="0" rIns="0" bIns="0"/>
          <a:lstStyle/>
          <a:p>
            <a:endParaRPr lang="en-US"/>
          </a:p>
        </p:txBody>
      </p:sp>
      <p:sp>
        <p:nvSpPr>
          <p:cNvPr id="281622" name="Line 22"/>
          <p:cNvSpPr>
            <a:spLocks noChangeShapeType="1"/>
          </p:cNvSpPr>
          <p:nvPr/>
        </p:nvSpPr>
        <p:spPr bwMode="auto">
          <a:xfrm rot="-5400000">
            <a:off x="3440113" y="3394075"/>
            <a:ext cx="5283200" cy="0"/>
          </a:xfrm>
          <a:prstGeom prst="line">
            <a:avLst/>
          </a:prstGeom>
          <a:noFill/>
          <a:ln w="28575">
            <a:solidFill>
              <a:schemeClr val="folHlink"/>
            </a:solidFill>
            <a:round/>
            <a:headEnd/>
            <a:tailEnd/>
          </a:ln>
          <a:effectLst/>
        </p:spPr>
        <p:txBody>
          <a:bodyPr lIns="0" tIns="0" rIns="0" bIns="0"/>
          <a:lstStyle/>
          <a:p>
            <a:endParaRPr lang="en-US"/>
          </a:p>
        </p:txBody>
      </p:sp>
      <p:sp>
        <p:nvSpPr>
          <p:cNvPr id="281624" name="Line 24"/>
          <p:cNvSpPr>
            <a:spLocks noChangeShapeType="1"/>
          </p:cNvSpPr>
          <p:nvPr/>
        </p:nvSpPr>
        <p:spPr bwMode="auto">
          <a:xfrm rot="-5400000">
            <a:off x="4533900" y="3392488"/>
            <a:ext cx="5283200" cy="0"/>
          </a:xfrm>
          <a:prstGeom prst="line">
            <a:avLst/>
          </a:prstGeom>
          <a:noFill/>
          <a:ln w="28575">
            <a:solidFill>
              <a:schemeClr val="folHlink"/>
            </a:solidFill>
            <a:round/>
            <a:headEnd/>
            <a:tailEnd/>
          </a:ln>
          <a:effectLst/>
        </p:spPr>
        <p:txBody>
          <a:bodyPr lIns="0" tIns="0" rIns="0" bIns="0"/>
          <a:lstStyle/>
          <a:p>
            <a:endParaRPr lang="en-US"/>
          </a:p>
        </p:txBody>
      </p:sp>
      <p:cxnSp>
        <p:nvCxnSpPr>
          <p:cNvPr id="281626" name="AutoShape 26"/>
          <p:cNvCxnSpPr>
            <a:cxnSpLocks noChangeShapeType="1"/>
            <a:endCxn id="281605" idx="1"/>
          </p:cNvCxnSpPr>
          <p:nvPr/>
        </p:nvCxnSpPr>
        <p:spPr bwMode="auto">
          <a:xfrm>
            <a:off x="1795463" y="2241550"/>
            <a:ext cx="658812" cy="3175"/>
          </a:xfrm>
          <a:prstGeom prst="straightConnector1">
            <a:avLst/>
          </a:prstGeom>
          <a:noFill/>
          <a:ln w="57150">
            <a:solidFill>
              <a:schemeClr val="tx1"/>
            </a:solidFill>
            <a:round/>
            <a:headEnd/>
            <a:tailEnd type="stealth" w="med" len="med"/>
          </a:ln>
          <a:effectLst/>
        </p:spPr>
      </p:cxnSp>
      <p:sp>
        <p:nvSpPr>
          <p:cNvPr id="281628" name="Rectangle 28"/>
          <p:cNvSpPr>
            <a:spLocks noChangeArrowheads="1"/>
          </p:cNvSpPr>
          <p:nvPr/>
        </p:nvSpPr>
        <p:spPr bwMode="auto">
          <a:xfrm>
            <a:off x="3757613" y="4114800"/>
            <a:ext cx="890587" cy="892175"/>
          </a:xfrm>
          <a:prstGeom prst="rect">
            <a:avLst/>
          </a:prstGeom>
          <a:solidFill>
            <a:srgbClr val="99CC00"/>
          </a:solidFill>
          <a:ln w="9525">
            <a:noFill/>
            <a:miter lim="800000"/>
            <a:headEnd/>
            <a:tailEnd/>
          </a:ln>
          <a:effectLst/>
        </p:spPr>
        <p:txBody>
          <a:bodyPr wrap="none" lIns="0" tIns="0" rIns="0" bIns="0" anchor="ctr"/>
          <a:lstStyle/>
          <a:p>
            <a:pPr algn="ctr" eaLnBrk="0" hangingPunct="0">
              <a:spcBef>
                <a:spcPct val="20000"/>
              </a:spcBef>
            </a:pPr>
            <a:r>
              <a:rPr lang="en-US" sz="1300"/>
              <a:t>Financial</a:t>
            </a:r>
          </a:p>
          <a:p>
            <a:pPr algn="ctr" eaLnBrk="0" hangingPunct="0">
              <a:spcBef>
                <a:spcPct val="20000"/>
              </a:spcBef>
            </a:pPr>
            <a:r>
              <a:rPr lang="en-US" sz="1300"/>
              <a:t>Approval</a:t>
            </a:r>
          </a:p>
          <a:p>
            <a:pPr algn="ctr" eaLnBrk="0" hangingPunct="0">
              <a:spcBef>
                <a:spcPct val="20000"/>
              </a:spcBef>
            </a:pPr>
            <a:r>
              <a:rPr lang="en-US" sz="1300"/>
              <a:t>Workflows</a:t>
            </a:r>
          </a:p>
        </p:txBody>
      </p:sp>
      <p:cxnSp>
        <p:nvCxnSpPr>
          <p:cNvPr id="281629" name="AutoShape 29"/>
          <p:cNvCxnSpPr>
            <a:cxnSpLocks noChangeShapeType="1"/>
            <a:stCxn id="281606" idx="3"/>
            <a:endCxn id="281628" idx="1"/>
          </p:cNvCxnSpPr>
          <p:nvPr/>
        </p:nvCxnSpPr>
        <p:spPr bwMode="auto">
          <a:xfrm>
            <a:off x="3276600" y="4560888"/>
            <a:ext cx="481013" cy="0"/>
          </a:xfrm>
          <a:prstGeom prst="straightConnector1">
            <a:avLst/>
          </a:prstGeom>
          <a:noFill/>
          <a:ln w="57150">
            <a:solidFill>
              <a:schemeClr val="tx1"/>
            </a:solidFill>
            <a:round/>
            <a:headEnd/>
            <a:tailEnd type="stealth" w="med" len="med"/>
          </a:ln>
          <a:effectLst/>
        </p:spPr>
      </p:cxnSp>
      <p:cxnSp>
        <p:nvCxnSpPr>
          <p:cNvPr id="281630" name="AutoShape 30"/>
          <p:cNvCxnSpPr>
            <a:cxnSpLocks noChangeShapeType="1"/>
            <a:stCxn id="281637" idx="0"/>
          </p:cNvCxnSpPr>
          <p:nvPr/>
        </p:nvCxnSpPr>
        <p:spPr bwMode="auto">
          <a:xfrm flipH="1" flipV="1">
            <a:off x="1776413" y="3154363"/>
            <a:ext cx="1587" cy="835025"/>
          </a:xfrm>
          <a:prstGeom prst="straightConnector1">
            <a:avLst/>
          </a:prstGeom>
          <a:noFill/>
          <a:ln w="57150">
            <a:solidFill>
              <a:schemeClr val="tx1"/>
            </a:solidFill>
            <a:round/>
            <a:headEnd/>
            <a:tailEnd type="triangle" w="med" len="med"/>
          </a:ln>
          <a:effectLst/>
        </p:spPr>
      </p:cxnSp>
      <p:sp>
        <p:nvSpPr>
          <p:cNvPr id="281631" name="Rectangle 31"/>
          <p:cNvSpPr>
            <a:spLocks noChangeArrowheads="1"/>
          </p:cNvSpPr>
          <p:nvPr/>
        </p:nvSpPr>
        <p:spPr bwMode="auto">
          <a:xfrm>
            <a:off x="8185150" y="4183063"/>
            <a:ext cx="822325" cy="755650"/>
          </a:xfrm>
          <a:prstGeom prst="rect">
            <a:avLst/>
          </a:prstGeom>
          <a:solidFill>
            <a:srgbClr val="99CC00"/>
          </a:solidFill>
          <a:ln w="9525" algn="ctr">
            <a:noFill/>
            <a:miter lim="800000"/>
            <a:headEnd/>
            <a:tailEnd/>
          </a:ln>
          <a:effectLst/>
        </p:spPr>
        <p:txBody>
          <a:bodyPr wrap="none" lIns="0" tIns="0" rIns="0" bIns="0" anchor="ctr"/>
          <a:lstStyle/>
          <a:p>
            <a:pPr algn="ctr" eaLnBrk="0" hangingPunct="0">
              <a:spcBef>
                <a:spcPct val="20000"/>
              </a:spcBef>
            </a:pPr>
            <a:r>
              <a:rPr lang="en-US" sz="1300"/>
              <a:t>Matching</a:t>
            </a:r>
          </a:p>
          <a:p>
            <a:pPr algn="ctr" eaLnBrk="0" hangingPunct="0">
              <a:spcBef>
                <a:spcPct val="20000"/>
              </a:spcBef>
            </a:pPr>
            <a:r>
              <a:rPr lang="en-US" sz="1300"/>
              <a:t>&amp;</a:t>
            </a:r>
          </a:p>
          <a:p>
            <a:pPr algn="ctr" eaLnBrk="0" hangingPunct="0">
              <a:spcBef>
                <a:spcPct val="20000"/>
              </a:spcBef>
            </a:pPr>
            <a:r>
              <a:rPr lang="en-US" sz="1300"/>
              <a:t>Payment</a:t>
            </a:r>
          </a:p>
        </p:txBody>
      </p:sp>
      <p:cxnSp>
        <p:nvCxnSpPr>
          <p:cNvPr id="281632" name="AutoShape 32"/>
          <p:cNvCxnSpPr>
            <a:cxnSpLocks noChangeShapeType="1"/>
            <a:stCxn id="281608" idx="3"/>
            <a:endCxn id="281645" idx="1"/>
          </p:cNvCxnSpPr>
          <p:nvPr/>
        </p:nvCxnSpPr>
        <p:spPr bwMode="auto">
          <a:xfrm flipV="1">
            <a:off x="7062788" y="4552950"/>
            <a:ext cx="158750" cy="9525"/>
          </a:xfrm>
          <a:prstGeom prst="straightConnector1">
            <a:avLst/>
          </a:prstGeom>
          <a:noFill/>
          <a:ln w="57150">
            <a:solidFill>
              <a:schemeClr val="tx1"/>
            </a:solidFill>
            <a:round/>
            <a:headEnd/>
            <a:tailEnd type="stealth" w="med" len="med"/>
          </a:ln>
          <a:effectLst/>
        </p:spPr>
      </p:cxnSp>
      <p:cxnSp>
        <p:nvCxnSpPr>
          <p:cNvPr id="281633" name="AutoShape 33"/>
          <p:cNvCxnSpPr>
            <a:cxnSpLocks noChangeShapeType="1"/>
            <a:stCxn id="281628" idx="3"/>
            <a:endCxn id="281607" idx="1"/>
          </p:cNvCxnSpPr>
          <p:nvPr/>
        </p:nvCxnSpPr>
        <p:spPr bwMode="auto">
          <a:xfrm>
            <a:off x="4648200" y="4560888"/>
            <a:ext cx="266700" cy="4762"/>
          </a:xfrm>
          <a:prstGeom prst="straightConnector1">
            <a:avLst/>
          </a:prstGeom>
          <a:noFill/>
          <a:ln w="57150">
            <a:solidFill>
              <a:schemeClr val="tx1"/>
            </a:solidFill>
            <a:round/>
            <a:headEnd/>
            <a:tailEnd type="stealth" w="med" len="med"/>
          </a:ln>
          <a:effectLst/>
        </p:spPr>
      </p:cxnSp>
      <p:sp>
        <p:nvSpPr>
          <p:cNvPr id="281634" name="Rectangle 34"/>
          <p:cNvSpPr>
            <a:spLocks noChangeArrowheads="1"/>
          </p:cNvSpPr>
          <p:nvPr/>
        </p:nvSpPr>
        <p:spPr bwMode="auto">
          <a:xfrm>
            <a:off x="6215063" y="1743075"/>
            <a:ext cx="823912" cy="1165225"/>
          </a:xfrm>
          <a:prstGeom prst="rect">
            <a:avLst/>
          </a:prstGeom>
          <a:solidFill>
            <a:srgbClr val="FE9222"/>
          </a:solidFill>
          <a:ln w="9525">
            <a:noFill/>
            <a:miter lim="800000"/>
            <a:headEnd/>
            <a:tailEnd/>
          </a:ln>
          <a:effectLst/>
        </p:spPr>
        <p:txBody>
          <a:bodyPr wrap="none" lIns="0" tIns="0" rIns="0" bIns="0" anchor="ctr"/>
          <a:lstStyle/>
          <a:p>
            <a:pPr algn="ctr" eaLnBrk="0" hangingPunct="0">
              <a:spcBef>
                <a:spcPct val="20000"/>
              </a:spcBef>
            </a:pPr>
            <a:r>
              <a:rPr lang="en-US" sz="1300" u="sng"/>
              <a:t>Send Via</a:t>
            </a:r>
            <a:r>
              <a:rPr lang="en-US" sz="1300"/>
              <a:t>:</a:t>
            </a:r>
          </a:p>
          <a:p>
            <a:pPr algn="ctr" eaLnBrk="0" hangingPunct="0">
              <a:spcBef>
                <a:spcPct val="20000"/>
              </a:spcBef>
            </a:pPr>
            <a:r>
              <a:rPr lang="en-US" sz="1300"/>
              <a:t>cXML</a:t>
            </a:r>
          </a:p>
          <a:p>
            <a:pPr algn="ctr" eaLnBrk="0" hangingPunct="0">
              <a:spcBef>
                <a:spcPct val="20000"/>
              </a:spcBef>
            </a:pPr>
            <a:r>
              <a:rPr lang="en-US" sz="1300"/>
              <a:t>Email</a:t>
            </a:r>
          </a:p>
          <a:p>
            <a:pPr algn="ctr" eaLnBrk="0" hangingPunct="0">
              <a:spcBef>
                <a:spcPct val="20000"/>
              </a:spcBef>
            </a:pPr>
            <a:r>
              <a:rPr lang="en-US" sz="1300"/>
              <a:t>Fax</a:t>
            </a:r>
          </a:p>
        </p:txBody>
      </p:sp>
      <p:cxnSp>
        <p:nvCxnSpPr>
          <p:cNvPr id="281635" name="AutoShape 35"/>
          <p:cNvCxnSpPr>
            <a:cxnSpLocks noChangeShapeType="1"/>
            <a:stCxn id="281608" idx="0"/>
            <a:endCxn id="281634" idx="2"/>
          </p:cNvCxnSpPr>
          <p:nvPr/>
        </p:nvCxnSpPr>
        <p:spPr bwMode="auto">
          <a:xfrm flipV="1">
            <a:off x="6619875" y="2908300"/>
            <a:ext cx="7938" cy="930275"/>
          </a:xfrm>
          <a:prstGeom prst="straightConnector1">
            <a:avLst/>
          </a:prstGeom>
          <a:noFill/>
          <a:ln w="57150">
            <a:solidFill>
              <a:schemeClr val="tx1"/>
            </a:solidFill>
            <a:round/>
            <a:headEnd/>
            <a:tailEnd type="triangle" w="med" len="med"/>
          </a:ln>
          <a:effectLst/>
        </p:spPr>
      </p:cxnSp>
      <p:sp>
        <p:nvSpPr>
          <p:cNvPr id="281636" name="Rectangle 36"/>
          <p:cNvSpPr>
            <a:spLocks noChangeArrowheads="1"/>
          </p:cNvSpPr>
          <p:nvPr/>
        </p:nvSpPr>
        <p:spPr bwMode="auto">
          <a:xfrm>
            <a:off x="609600" y="4267200"/>
            <a:ext cx="547688" cy="617538"/>
          </a:xfrm>
          <a:prstGeom prst="rect">
            <a:avLst/>
          </a:prstGeom>
          <a:solidFill>
            <a:srgbClr val="99CC00"/>
          </a:solidFill>
          <a:ln w="9525" algn="ctr">
            <a:noFill/>
            <a:miter lim="800000"/>
            <a:headEnd/>
            <a:tailEnd/>
          </a:ln>
          <a:effectLst/>
        </p:spPr>
        <p:txBody>
          <a:bodyPr wrap="none" lIns="0" tIns="0" rIns="0" bIns="0" anchor="ctr"/>
          <a:lstStyle/>
          <a:p>
            <a:pPr algn="ctr" eaLnBrk="0" hangingPunct="0">
              <a:spcBef>
                <a:spcPct val="20000"/>
              </a:spcBef>
            </a:pPr>
            <a:r>
              <a:rPr lang="en-US" sz="1300"/>
              <a:t>Log In</a:t>
            </a:r>
          </a:p>
        </p:txBody>
      </p:sp>
      <p:sp>
        <p:nvSpPr>
          <p:cNvPr id="281637" name="Rectangle 37"/>
          <p:cNvSpPr>
            <a:spLocks noChangeArrowheads="1"/>
          </p:cNvSpPr>
          <p:nvPr/>
        </p:nvSpPr>
        <p:spPr bwMode="auto">
          <a:xfrm>
            <a:off x="1447800" y="3989388"/>
            <a:ext cx="658813" cy="1165225"/>
          </a:xfrm>
          <a:prstGeom prst="rect">
            <a:avLst/>
          </a:prstGeom>
          <a:solidFill>
            <a:srgbClr val="99CC00"/>
          </a:solidFill>
          <a:ln w="9525">
            <a:noFill/>
            <a:miter lim="800000"/>
            <a:headEnd/>
            <a:tailEnd/>
          </a:ln>
          <a:effectLst/>
        </p:spPr>
        <p:txBody>
          <a:bodyPr wrap="none" lIns="0" tIns="0" rIns="0" bIns="0" anchor="ctr"/>
          <a:lstStyle/>
          <a:p>
            <a:pPr algn="ctr" eaLnBrk="0" hangingPunct="0">
              <a:spcBef>
                <a:spcPct val="20000"/>
              </a:spcBef>
            </a:pPr>
            <a:r>
              <a:rPr lang="en-US" sz="1300"/>
              <a:t>Click</a:t>
            </a:r>
          </a:p>
          <a:p>
            <a:pPr algn="ctr" eaLnBrk="0" hangingPunct="0">
              <a:spcBef>
                <a:spcPct val="20000"/>
              </a:spcBef>
            </a:pPr>
            <a:r>
              <a:rPr lang="en-US" sz="1300"/>
              <a:t>on</a:t>
            </a:r>
          </a:p>
          <a:p>
            <a:pPr algn="ctr" eaLnBrk="0" hangingPunct="0">
              <a:spcBef>
                <a:spcPct val="20000"/>
              </a:spcBef>
            </a:pPr>
            <a:r>
              <a:rPr lang="en-US" sz="1300"/>
              <a:t>HM</a:t>
            </a:r>
          </a:p>
          <a:p>
            <a:pPr algn="ctr" eaLnBrk="0" hangingPunct="0">
              <a:spcBef>
                <a:spcPct val="20000"/>
              </a:spcBef>
            </a:pPr>
            <a:r>
              <a:rPr lang="en-US" sz="1300"/>
              <a:t>Link</a:t>
            </a:r>
          </a:p>
        </p:txBody>
      </p:sp>
      <p:cxnSp>
        <p:nvCxnSpPr>
          <p:cNvPr id="281638" name="AutoShape 38"/>
          <p:cNvCxnSpPr>
            <a:cxnSpLocks noChangeShapeType="1"/>
            <a:stCxn id="281636" idx="3"/>
            <a:endCxn id="281637" idx="1"/>
          </p:cNvCxnSpPr>
          <p:nvPr/>
        </p:nvCxnSpPr>
        <p:spPr bwMode="auto">
          <a:xfrm flipV="1">
            <a:off x="1157288" y="4572000"/>
            <a:ext cx="290512" cy="4763"/>
          </a:xfrm>
          <a:prstGeom prst="straightConnector1">
            <a:avLst/>
          </a:prstGeom>
          <a:noFill/>
          <a:ln w="57150">
            <a:solidFill>
              <a:schemeClr val="tx1"/>
            </a:solidFill>
            <a:round/>
            <a:headEnd/>
            <a:tailEnd type="stealth" w="med" len="med"/>
          </a:ln>
          <a:effectLst/>
        </p:spPr>
      </p:cxnSp>
      <p:cxnSp>
        <p:nvCxnSpPr>
          <p:cNvPr id="281639" name="AutoShape 39"/>
          <p:cNvCxnSpPr>
            <a:cxnSpLocks noChangeShapeType="1"/>
            <a:stCxn id="281605" idx="2"/>
            <a:endCxn id="281606" idx="0"/>
          </p:cNvCxnSpPr>
          <p:nvPr/>
        </p:nvCxnSpPr>
        <p:spPr bwMode="auto">
          <a:xfrm>
            <a:off x="2840038" y="2590800"/>
            <a:ext cx="0" cy="1387475"/>
          </a:xfrm>
          <a:prstGeom prst="straightConnector1">
            <a:avLst/>
          </a:prstGeom>
          <a:noFill/>
          <a:ln w="57150">
            <a:solidFill>
              <a:schemeClr val="tx1"/>
            </a:solidFill>
            <a:round/>
            <a:headEnd/>
            <a:tailEnd type="triangle" w="med" len="med"/>
          </a:ln>
          <a:effectLst/>
        </p:spPr>
      </p:cxnSp>
      <p:sp>
        <p:nvSpPr>
          <p:cNvPr id="281640" name="Text Box 40"/>
          <p:cNvSpPr txBox="1">
            <a:spLocks noChangeArrowheads="1"/>
          </p:cNvSpPr>
          <p:nvPr/>
        </p:nvSpPr>
        <p:spPr bwMode="auto">
          <a:xfrm rot="-5400000">
            <a:off x="-607219" y="2247107"/>
            <a:ext cx="1819275" cy="268288"/>
          </a:xfrm>
          <a:prstGeom prst="rect">
            <a:avLst/>
          </a:prstGeom>
          <a:noFill/>
          <a:ln w="9525">
            <a:noFill/>
            <a:miter lim="800000"/>
            <a:headEnd/>
            <a:tailEnd/>
          </a:ln>
          <a:effectLst/>
        </p:spPr>
        <p:txBody>
          <a:bodyPr wrap="none" lIns="0" tIns="0" rIns="0" bIns="0">
            <a:spAutoFit/>
          </a:bodyPr>
          <a:lstStyle/>
          <a:p>
            <a:pPr eaLnBrk="0" hangingPunct="0">
              <a:lnSpc>
                <a:spcPct val="80000"/>
              </a:lnSpc>
              <a:spcBef>
                <a:spcPct val="20000"/>
              </a:spcBef>
            </a:pPr>
            <a:r>
              <a:rPr lang="en-US" sz="2200" i="1">
                <a:solidFill>
                  <a:srgbClr val="074B88"/>
                </a:solidFill>
              </a:rPr>
              <a:t>HigherMarkets</a:t>
            </a:r>
          </a:p>
        </p:txBody>
      </p:sp>
      <p:sp>
        <p:nvSpPr>
          <p:cNvPr id="281641" name="Line 41"/>
          <p:cNvSpPr>
            <a:spLocks noChangeShapeType="1"/>
          </p:cNvSpPr>
          <p:nvPr/>
        </p:nvSpPr>
        <p:spPr bwMode="auto">
          <a:xfrm rot="-5400000">
            <a:off x="5427663" y="3375025"/>
            <a:ext cx="5283200" cy="0"/>
          </a:xfrm>
          <a:prstGeom prst="line">
            <a:avLst/>
          </a:prstGeom>
          <a:noFill/>
          <a:ln w="28575">
            <a:solidFill>
              <a:schemeClr val="folHlink"/>
            </a:solidFill>
            <a:round/>
            <a:headEnd/>
            <a:tailEnd/>
          </a:ln>
          <a:effectLst/>
        </p:spPr>
        <p:txBody>
          <a:bodyPr lIns="0" tIns="0" rIns="0" bIns="0"/>
          <a:lstStyle/>
          <a:p>
            <a:endParaRPr lang="en-US"/>
          </a:p>
        </p:txBody>
      </p:sp>
      <p:sp>
        <p:nvSpPr>
          <p:cNvPr id="281642" name="Text Box 42"/>
          <p:cNvSpPr txBox="1">
            <a:spLocks noChangeArrowheads="1"/>
          </p:cNvSpPr>
          <p:nvPr/>
        </p:nvSpPr>
        <p:spPr bwMode="auto">
          <a:xfrm>
            <a:off x="7231063" y="782638"/>
            <a:ext cx="828675" cy="465137"/>
          </a:xfrm>
          <a:prstGeom prst="rect">
            <a:avLst/>
          </a:prstGeom>
          <a:noFill/>
          <a:ln w="9525" algn="ctr">
            <a:noFill/>
            <a:miter lim="800000"/>
            <a:headEnd/>
            <a:tailEnd/>
          </a:ln>
          <a:effectLst/>
        </p:spPr>
        <p:txBody>
          <a:bodyPr lIns="0" tIns="0" rIns="0" bIns="0">
            <a:spAutoFit/>
          </a:bodyPr>
          <a:lstStyle/>
          <a:p>
            <a:pPr algn="ctr" eaLnBrk="0" hangingPunct="0">
              <a:lnSpc>
                <a:spcPct val="90000"/>
              </a:lnSpc>
              <a:spcBef>
                <a:spcPct val="20000"/>
              </a:spcBef>
            </a:pPr>
            <a:r>
              <a:rPr lang="en-US" sz="1600" i="1">
                <a:solidFill>
                  <a:srgbClr val="074B88"/>
                </a:solidFill>
              </a:rPr>
              <a:t>Record</a:t>
            </a:r>
          </a:p>
          <a:p>
            <a:pPr algn="ctr" eaLnBrk="0" hangingPunct="0">
              <a:lnSpc>
                <a:spcPct val="80000"/>
              </a:lnSpc>
              <a:spcBef>
                <a:spcPct val="20000"/>
              </a:spcBef>
            </a:pPr>
            <a:r>
              <a:rPr lang="en-US" sz="1600" i="1">
                <a:solidFill>
                  <a:srgbClr val="074B88"/>
                </a:solidFill>
              </a:rPr>
              <a:t>Receipt</a:t>
            </a:r>
          </a:p>
        </p:txBody>
      </p:sp>
      <p:sp>
        <p:nvSpPr>
          <p:cNvPr id="281643" name="AutoShape 43"/>
          <p:cNvSpPr>
            <a:spLocks noChangeArrowheads="1"/>
          </p:cNvSpPr>
          <p:nvPr/>
        </p:nvSpPr>
        <p:spPr bwMode="auto">
          <a:xfrm>
            <a:off x="593725" y="5899150"/>
            <a:ext cx="8369300" cy="274638"/>
          </a:xfrm>
          <a:prstGeom prst="roundRect">
            <a:avLst>
              <a:gd name="adj" fmla="val 16667"/>
            </a:avLst>
          </a:prstGeom>
          <a:solidFill>
            <a:srgbClr val="99CC00"/>
          </a:solidFill>
          <a:ln w="9525" algn="ctr">
            <a:noFill/>
            <a:miter lim="800000"/>
            <a:headEnd/>
            <a:tailEnd/>
          </a:ln>
          <a:effectLst/>
        </p:spPr>
        <p:txBody>
          <a:bodyPr wrap="none" lIns="0" tIns="0" rIns="0" bIns="0" anchor="ctr"/>
          <a:lstStyle/>
          <a:p>
            <a:pPr algn="ctr" eaLnBrk="0" hangingPunct="0">
              <a:spcBef>
                <a:spcPct val="20000"/>
              </a:spcBef>
            </a:pPr>
            <a:r>
              <a:rPr lang="en-US" sz="1300" dirty="0"/>
              <a:t>System Of Record:  Supplier, </a:t>
            </a:r>
            <a:r>
              <a:rPr lang="en-US" sz="1300" dirty="0" err="1" smtClean="0"/>
              <a:t>Chart,field</a:t>
            </a:r>
            <a:r>
              <a:rPr lang="en-US" sz="1300" dirty="0" smtClean="0"/>
              <a:t> </a:t>
            </a:r>
            <a:r>
              <a:rPr lang="en-US" sz="1300" dirty="0"/>
              <a:t>Commodity Code, Ship-To</a:t>
            </a:r>
          </a:p>
        </p:txBody>
      </p:sp>
      <p:cxnSp>
        <p:nvCxnSpPr>
          <p:cNvPr id="281644" name="AutoShape 44"/>
          <p:cNvCxnSpPr>
            <a:cxnSpLocks noChangeShapeType="1"/>
            <a:endCxn id="281631" idx="0"/>
          </p:cNvCxnSpPr>
          <p:nvPr/>
        </p:nvCxnSpPr>
        <p:spPr bwMode="auto">
          <a:xfrm>
            <a:off x="8594725" y="2900363"/>
            <a:ext cx="1588" cy="1282700"/>
          </a:xfrm>
          <a:prstGeom prst="straightConnector1">
            <a:avLst/>
          </a:prstGeom>
          <a:noFill/>
          <a:ln w="57150">
            <a:solidFill>
              <a:schemeClr val="tx1"/>
            </a:solidFill>
            <a:round/>
            <a:headEnd/>
            <a:tailEnd type="triangle" w="med" len="med"/>
          </a:ln>
          <a:effectLst/>
        </p:spPr>
      </p:cxnSp>
      <p:sp>
        <p:nvSpPr>
          <p:cNvPr id="281645" name="Rectangle 45"/>
          <p:cNvSpPr>
            <a:spLocks noChangeArrowheads="1"/>
          </p:cNvSpPr>
          <p:nvPr/>
        </p:nvSpPr>
        <p:spPr bwMode="auto">
          <a:xfrm>
            <a:off x="7221538" y="4175125"/>
            <a:ext cx="822325" cy="755650"/>
          </a:xfrm>
          <a:prstGeom prst="rect">
            <a:avLst/>
          </a:prstGeom>
          <a:solidFill>
            <a:srgbClr val="99CC00"/>
          </a:solidFill>
          <a:ln w="9525" algn="ctr">
            <a:noFill/>
            <a:miter lim="800000"/>
            <a:headEnd/>
            <a:tailEnd/>
          </a:ln>
          <a:effectLst/>
        </p:spPr>
        <p:txBody>
          <a:bodyPr wrap="none" lIns="0" tIns="0" rIns="0" bIns="0" anchor="ctr"/>
          <a:lstStyle/>
          <a:p>
            <a:pPr algn="ctr" eaLnBrk="0" hangingPunct="0">
              <a:spcBef>
                <a:spcPct val="20000"/>
              </a:spcBef>
            </a:pPr>
            <a:r>
              <a:rPr lang="en-US" sz="1300"/>
              <a:t>Desktop or</a:t>
            </a:r>
          </a:p>
          <a:p>
            <a:pPr algn="ctr" eaLnBrk="0" hangingPunct="0">
              <a:spcBef>
                <a:spcPct val="20000"/>
              </a:spcBef>
            </a:pPr>
            <a:r>
              <a:rPr lang="en-US" sz="1300"/>
              <a:t>Central</a:t>
            </a:r>
          </a:p>
          <a:p>
            <a:pPr algn="ctr" eaLnBrk="0" hangingPunct="0">
              <a:spcBef>
                <a:spcPct val="20000"/>
              </a:spcBef>
            </a:pPr>
            <a:r>
              <a:rPr lang="en-US" sz="1300"/>
              <a:t>Receipt</a:t>
            </a:r>
          </a:p>
        </p:txBody>
      </p:sp>
      <p:cxnSp>
        <p:nvCxnSpPr>
          <p:cNvPr id="281646" name="AutoShape 46"/>
          <p:cNvCxnSpPr>
            <a:cxnSpLocks noChangeShapeType="1"/>
            <a:stCxn id="281645" idx="3"/>
            <a:endCxn id="281631" idx="1"/>
          </p:cNvCxnSpPr>
          <p:nvPr/>
        </p:nvCxnSpPr>
        <p:spPr bwMode="auto">
          <a:xfrm>
            <a:off x="8043863" y="4552950"/>
            <a:ext cx="141287" cy="7938"/>
          </a:xfrm>
          <a:prstGeom prst="straightConnector1">
            <a:avLst/>
          </a:prstGeom>
          <a:noFill/>
          <a:ln w="57150">
            <a:solidFill>
              <a:schemeClr val="tx1"/>
            </a:solidFill>
            <a:round/>
            <a:headEnd/>
            <a:tailEnd type="stealth" w="med" len="med"/>
          </a:ln>
          <a:effectLst/>
        </p:spPr>
      </p:cxnSp>
      <p:sp>
        <p:nvSpPr>
          <p:cNvPr id="281647" name="Rectangle 47"/>
          <p:cNvSpPr>
            <a:spLocks noChangeArrowheads="1"/>
          </p:cNvSpPr>
          <p:nvPr/>
        </p:nvSpPr>
        <p:spPr bwMode="auto">
          <a:xfrm>
            <a:off x="8139113" y="1754188"/>
            <a:ext cx="830262" cy="1162050"/>
          </a:xfrm>
          <a:prstGeom prst="rect">
            <a:avLst/>
          </a:prstGeom>
          <a:solidFill>
            <a:srgbClr val="FE9222"/>
          </a:solidFill>
          <a:ln w="9525">
            <a:noFill/>
            <a:miter lim="800000"/>
            <a:headEnd/>
            <a:tailEnd/>
          </a:ln>
          <a:effectLst/>
        </p:spPr>
        <p:txBody>
          <a:bodyPr wrap="none" lIns="0" tIns="0" rIns="0" bIns="0" anchor="ctr"/>
          <a:lstStyle/>
          <a:p>
            <a:pPr algn="ctr" eaLnBrk="0" hangingPunct="0">
              <a:spcBef>
                <a:spcPct val="20000"/>
              </a:spcBef>
            </a:pPr>
            <a:r>
              <a:rPr lang="en-US" sz="1300"/>
              <a:t>Accept</a:t>
            </a:r>
          </a:p>
          <a:p>
            <a:pPr algn="ctr" eaLnBrk="0" hangingPunct="0">
              <a:spcBef>
                <a:spcPct val="20000"/>
              </a:spcBef>
            </a:pPr>
            <a:r>
              <a:rPr lang="en-US" sz="1300" u="sng"/>
              <a:t>E-Invoice:</a:t>
            </a:r>
          </a:p>
          <a:p>
            <a:pPr algn="ctr" eaLnBrk="0" hangingPunct="0">
              <a:spcBef>
                <a:spcPct val="20000"/>
              </a:spcBef>
            </a:pPr>
            <a:r>
              <a:rPr lang="en-US" sz="1300"/>
              <a:t>cXML</a:t>
            </a:r>
          </a:p>
          <a:p>
            <a:pPr algn="ctr" eaLnBrk="0" hangingPunct="0">
              <a:spcBef>
                <a:spcPct val="20000"/>
              </a:spcBef>
            </a:pPr>
            <a:r>
              <a:rPr lang="en-US" sz="1300"/>
              <a:t>EDI</a:t>
            </a:r>
          </a:p>
          <a:p>
            <a:pPr algn="ctr" eaLnBrk="0" hangingPunct="0">
              <a:spcBef>
                <a:spcPct val="20000"/>
              </a:spcBef>
            </a:pPr>
            <a:r>
              <a:rPr lang="en-US" sz="1300"/>
              <a:t>Portal</a:t>
            </a:r>
          </a:p>
        </p:txBody>
      </p:sp>
      <p:sp>
        <p:nvSpPr>
          <p:cNvPr id="281648" name="Rectangle 48"/>
          <p:cNvSpPr>
            <a:spLocks noGrp="1" noChangeArrowheads="1"/>
          </p:cNvSpPr>
          <p:nvPr>
            <p:ph type="title" idx="4294967295"/>
          </p:nvPr>
        </p:nvSpPr>
        <p:spPr>
          <a:xfrm>
            <a:off x="0" y="1588"/>
            <a:ext cx="8686800" cy="736600"/>
          </a:xfrm>
          <a:prstGeom prst="rect">
            <a:avLst/>
          </a:prstGeom>
        </p:spPr>
        <p:txBody>
          <a:bodyPr/>
          <a:lstStyle/>
          <a:p>
            <a:pPr algn="l"/>
            <a:r>
              <a:rPr lang="en-US" sz="3600" dirty="0" smtClean="0"/>
              <a:t>Oracle </a:t>
            </a:r>
            <a:r>
              <a:rPr lang="en-US" sz="3600" dirty="0"/>
              <a:t>| PeopleSoft Integration to </a:t>
            </a:r>
            <a:r>
              <a:rPr lang="en-US" sz="3600" dirty="0" err="1"/>
              <a:t>ePro</a:t>
            </a:r>
            <a:endParaRPr lang="en-US" sz="3600" dirty="0"/>
          </a:p>
        </p:txBody>
      </p:sp>
      <p:cxnSp>
        <p:nvCxnSpPr>
          <p:cNvPr id="281650" name="AutoShape 50"/>
          <p:cNvCxnSpPr>
            <a:cxnSpLocks noChangeShapeType="1"/>
            <a:endCxn id="281653" idx="2"/>
          </p:cNvCxnSpPr>
          <p:nvPr/>
        </p:nvCxnSpPr>
        <p:spPr bwMode="auto">
          <a:xfrm>
            <a:off x="1790700" y="1679575"/>
            <a:ext cx="7938" cy="1804988"/>
          </a:xfrm>
          <a:prstGeom prst="straightConnector1">
            <a:avLst/>
          </a:prstGeom>
          <a:noFill/>
          <a:ln w="57150">
            <a:solidFill>
              <a:schemeClr val="tx1"/>
            </a:solidFill>
            <a:round/>
            <a:headEnd/>
            <a:tailEnd/>
          </a:ln>
          <a:effectLst/>
        </p:spPr>
      </p:cxnSp>
      <p:sp>
        <p:nvSpPr>
          <p:cNvPr id="281651" name="Rectangle 51"/>
          <p:cNvSpPr>
            <a:spLocks noChangeAspect="1" noChangeArrowheads="1"/>
          </p:cNvSpPr>
          <p:nvPr/>
        </p:nvSpPr>
        <p:spPr bwMode="auto">
          <a:xfrm>
            <a:off x="1409700" y="1779588"/>
            <a:ext cx="776288" cy="357187"/>
          </a:xfrm>
          <a:prstGeom prst="rect">
            <a:avLst/>
          </a:prstGeom>
          <a:solidFill>
            <a:srgbClr val="FE9222"/>
          </a:solidFill>
          <a:ln w="9525" algn="ctr">
            <a:noFill/>
            <a:miter lim="800000"/>
            <a:headEnd/>
            <a:tailEnd/>
          </a:ln>
          <a:effectLst/>
        </p:spPr>
        <p:txBody>
          <a:bodyPr wrap="none" lIns="0" tIns="0" rIns="0" bIns="0" anchor="ctr"/>
          <a:lstStyle/>
          <a:p>
            <a:pPr algn="ctr" eaLnBrk="0" hangingPunct="0">
              <a:lnSpc>
                <a:spcPct val="90000"/>
              </a:lnSpc>
            </a:pPr>
            <a:r>
              <a:rPr lang="en-US" sz="800">
                <a:cs typeface="Arial" charset="0"/>
              </a:rPr>
              <a:t>Punchout</a:t>
            </a:r>
          </a:p>
          <a:p>
            <a:pPr algn="ctr" eaLnBrk="0" hangingPunct="0">
              <a:lnSpc>
                <a:spcPct val="90000"/>
              </a:lnSpc>
            </a:pPr>
            <a:r>
              <a:rPr lang="en-US" sz="800">
                <a:cs typeface="Arial" charset="0"/>
              </a:rPr>
              <a:t>Catalogs</a:t>
            </a:r>
          </a:p>
        </p:txBody>
      </p:sp>
      <p:sp>
        <p:nvSpPr>
          <p:cNvPr id="281652" name="Rectangle 52"/>
          <p:cNvSpPr>
            <a:spLocks noChangeAspect="1" noChangeArrowheads="1"/>
          </p:cNvSpPr>
          <p:nvPr/>
        </p:nvSpPr>
        <p:spPr bwMode="auto">
          <a:xfrm>
            <a:off x="1409700" y="2746375"/>
            <a:ext cx="776288" cy="357188"/>
          </a:xfrm>
          <a:prstGeom prst="rect">
            <a:avLst/>
          </a:prstGeom>
          <a:solidFill>
            <a:srgbClr val="FE9222"/>
          </a:solidFill>
          <a:ln w="9525">
            <a:noFill/>
            <a:miter lim="800000"/>
            <a:headEnd/>
            <a:tailEnd/>
          </a:ln>
          <a:effectLst/>
        </p:spPr>
        <p:txBody>
          <a:bodyPr wrap="none" lIns="0" tIns="0" rIns="0" bIns="0" anchor="ctr"/>
          <a:lstStyle/>
          <a:p>
            <a:pPr algn="ctr" eaLnBrk="0" hangingPunct="0">
              <a:lnSpc>
                <a:spcPct val="90000"/>
              </a:lnSpc>
            </a:pPr>
            <a:r>
              <a:rPr lang="en-US" sz="800">
                <a:cs typeface="Arial" charset="0"/>
              </a:rPr>
              <a:t>Custom</a:t>
            </a:r>
          </a:p>
          <a:p>
            <a:pPr algn="ctr" eaLnBrk="0" hangingPunct="0">
              <a:lnSpc>
                <a:spcPct val="90000"/>
              </a:lnSpc>
            </a:pPr>
            <a:r>
              <a:rPr lang="en-US" sz="800">
                <a:cs typeface="Arial" charset="0"/>
              </a:rPr>
              <a:t>Forms</a:t>
            </a:r>
          </a:p>
        </p:txBody>
      </p:sp>
      <p:sp>
        <p:nvSpPr>
          <p:cNvPr id="281653" name="Rectangle 53"/>
          <p:cNvSpPr>
            <a:spLocks noChangeAspect="1" noChangeArrowheads="1"/>
          </p:cNvSpPr>
          <p:nvPr/>
        </p:nvSpPr>
        <p:spPr bwMode="auto">
          <a:xfrm>
            <a:off x="1409700" y="3127375"/>
            <a:ext cx="776288" cy="357188"/>
          </a:xfrm>
          <a:prstGeom prst="rect">
            <a:avLst/>
          </a:prstGeom>
          <a:solidFill>
            <a:srgbClr val="FE9222"/>
          </a:solidFill>
          <a:ln w="9525">
            <a:noFill/>
            <a:miter lim="800000"/>
            <a:headEnd/>
            <a:tailEnd/>
          </a:ln>
          <a:effectLst/>
        </p:spPr>
        <p:txBody>
          <a:bodyPr wrap="none" lIns="0" tIns="0" rIns="0" bIns="0" anchor="ctr"/>
          <a:lstStyle/>
          <a:p>
            <a:pPr algn="ctr" eaLnBrk="0" hangingPunct="0">
              <a:lnSpc>
                <a:spcPct val="90000"/>
              </a:lnSpc>
            </a:pPr>
            <a:r>
              <a:rPr lang="en-US" sz="800">
                <a:cs typeface="Arial" charset="0"/>
              </a:rPr>
              <a:t>Non-Catalog</a:t>
            </a:r>
          </a:p>
          <a:p>
            <a:pPr algn="ctr" eaLnBrk="0" hangingPunct="0">
              <a:lnSpc>
                <a:spcPct val="90000"/>
              </a:lnSpc>
            </a:pPr>
            <a:r>
              <a:rPr lang="en-US" sz="800">
                <a:cs typeface="Arial" charset="0"/>
              </a:rPr>
              <a:t>Items</a:t>
            </a:r>
          </a:p>
        </p:txBody>
      </p:sp>
      <p:sp>
        <p:nvSpPr>
          <p:cNvPr id="281654" name="Rectangle 54"/>
          <p:cNvSpPr>
            <a:spLocks noChangeAspect="1" noChangeArrowheads="1"/>
          </p:cNvSpPr>
          <p:nvPr/>
        </p:nvSpPr>
        <p:spPr bwMode="auto">
          <a:xfrm>
            <a:off x="1409700" y="2365375"/>
            <a:ext cx="776288" cy="357188"/>
          </a:xfrm>
          <a:prstGeom prst="rect">
            <a:avLst/>
          </a:prstGeom>
          <a:solidFill>
            <a:srgbClr val="FE9222"/>
          </a:solidFill>
          <a:ln w="9525">
            <a:noFill/>
            <a:miter lim="800000"/>
            <a:headEnd/>
            <a:tailEnd/>
          </a:ln>
          <a:effectLst/>
        </p:spPr>
        <p:txBody>
          <a:bodyPr wrap="none" lIns="0" tIns="0" rIns="0" bIns="0" anchor="ctr"/>
          <a:lstStyle/>
          <a:p>
            <a:pPr algn="ctr" eaLnBrk="0" hangingPunct="0">
              <a:lnSpc>
                <a:spcPct val="90000"/>
              </a:lnSpc>
            </a:pPr>
            <a:r>
              <a:rPr lang="en-US" sz="800">
                <a:cs typeface="Arial" charset="0"/>
              </a:rPr>
              <a:t>Stockroom</a:t>
            </a:r>
          </a:p>
          <a:p>
            <a:pPr algn="ctr" eaLnBrk="0" hangingPunct="0">
              <a:lnSpc>
                <a:spcPct val="90000"/>
              </a:lnSpc>
            </a:pPr>
            <a:r>
              <a:rPr lang="en-US" sz="800">
                <a:cs typeface="Arial" charset="0"/>
              </a:rPr>
              <a:t>Items</a:t>
            </a:r>
          </a:p>
        </p:txBody>
      </p:sp>
      <p:sp>
        <p:nvSpPr>
          <p:cNvPr id="281655" name="Rectangle 55"/>
          <p:cNvSpPr>
            <a:spLocks noChangeAspect="1" noChangeArrowheads="1"/>
          </p:cNvSpPr>
          <p:nvPr/>
        </p:nvSpPr>
        <p:spPr bwMode="auto">
          <a:xfrm>
            <a:off x="1403350" y="1371600"/>
            <a:ext cx="777875" cy="306388"/>
          </a:xfrm>
          <a:prstGeom prst="rect">
            <a:avLst/>
          </a:prstGeom>
          <a:solidFill>
            <a:srgbClr val="FE9222"/>
          </a:solidFill>
          <a:ln w="9525">
            <a:noFill/>
            <a:miter lim="800000"/>
            <a:headEnd/>
            <a:tailEnd/>
          </a:ln>
          <a:effectLst/>
        </p:spPr>
        <p:txBody>
          <a:bodyPr wrap="none" lIns="0" tIns="0" rIns="0" bIns="0" anchor="ctr"/>
          <a:lstStyle/>
          <a:p>
            <a:pPr algn="ctr" eaLnBrk="0" hangingPunct="0">
              <a:lnSpc>
                <a:spcPct val="90000"/>
              </a:lnSpc>
            </a:pPr>
            <a:r>
              <a:rPr lang="en-US" sz="800">
                <a:cs typeface="Arial" charset="0"/>
              </a:rPr>
              <a:t>Hosted</a:t>
            </a:r>
          </a:p>
          <a:p>
            <a:pPr algn="ctr" eaLnBrk="0" hangingPunct="0">
              <a:lnSpc>
                <a:spcPct val="90000"/>
              </a:lnSpc>
            </a:pPr>
            <a:r>
              <a:rPr lang="en-US" sz="800">
                <a:cs typeface="Arial" charset="0"/>
              </a:rPr>
              <a:t>Catalogs</a:t>
            </a:r>
          </a:p>
        </p:txBody>
      </p:sp>
    </p:spTree>
    <p:extLst>
      <p:ext uri="{BB962C8B-B14F-4D97-AF65-F5344CB8AC3E}">
        <p14:creationId xmlns:p14="http://schemas.microsoft.com/office/powerpoint/2010/main" val="2986125414"/>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p:txBody>
          <a:bodyPr/>
          <a:lstStyle/>
          <a:p>
            <a:r>
              <a:rPr lang="en-US" dirty="0" smtClean="0"/>
              <a:t>UGA was initial client and then the State of Georgia – 2008</a:t>
            </a:r>
          </a:p>
          <a:p>
            <a:endParaRPr lang="en-US" dirty="0" smtClean="0"/>
          </a:p>
          <a:p>
            <a:r>
              <a:rPr lang="en-US" dirty="0" smtClean="0"/>
              <a:t>Georgia Tech and USG spearheaded program for the entire USG in 2009 and BOR signed an agreement for all</a:t>
            </a:r>
          </a:p>
          <a:p>
            <a:endParaRPr lang="en-US" dirty="0" smtClean="0"/>
          </a:p>
          <a:p>
            <a:r>
              <a:rPr lang="en-US" dirty="0" smtClean="0"/>
              <a:t>Live </a:t>
            </a:r>
            <a:r>
              <a:rPr lang="en-US" dirty="0" smtClean="0"/>
              <a:t>April 2011</a:t>
            </a:r>
          </a:p>
          <a:p>
            <a:endParaRPr lang="en-US" dirty="0"/>
          </a:p>
        </p:txBody>
      </p:sp>
      <p:sp>
        <p:nvSpPr>
          <p:cNvPr id="4" name="Title 3"/>
          <p:cNvSpPr>
            <a:spLocks noGrp="1"/>
          </p:cNvSpPr>
          <p:nvPr>
            <p:ph type="title"/>
          </p:nvPr>
        </p:nvSpPr>
        <p:spPr/>
        <p:txBody>
          <a:bodyPr/>
          <a:lstStyle/>
          <a:p>
            <a:r>
              <a:rPr lang="en-US" dirty="0" smtClean="0"/>
              <a:t>Making history</a:t>
            </a:r>
            <a:endParaRPr lang="en-US" dirty="0"/>
          </a:p>
        </p:txBody>
      </p:sp>
      <p:sp>
        <p:nvSpPr>
          <p:cNvPr id="5" name="Text Placeholder 4"/>
          <p:cNvSpPr>
            <a:spLocks noGrp="1"/>
          </p:cNvSpPr>
          <p:nvPr>
            <p:ph type="body" sz="quarter" idx="13"/>
          </p:nvPr>
        </p:nvSpPr>
        <p:spPr/>
        <p:txBody>
          <a:bodyPr/>
          <a:lstStyle/>
          <a:p>
            <a:r>
              <a:rPr lang="en-US" dirty="0" smtClean="0"/>
              <a:t>How Georgia First and SciQuest came to be</a:t>
            </a:r>
            <a:endParaRPr lang="en-US" dirty="0"/>
          </a:p>
        </p:txBody>
      </p:sp>
      <p:sp>
        <p:nvSpPr>
          <p:cNvPr id="7" name="Content Placeholder 6"/>
          <p:cNvSpPr>
            <a:spLocks noGrp="1"/>
          </p:cNvSpPr>
          <p:nvPr>
            <p:ph sz="quarter" idx="16"/>
          </p:nvPr>
        </p:nvSpPr>
        <p:spPr/>
        <p:txBody>
          <a:bodyPr/>
          <a:lstStyle/>
          <a:p>
            <a:r>
              <a:rPr lang="en-US" dirty="0"/>
              <a:t>Goals were to reel in control over vendors and to provide USG schools with a proven, easy to use solution</a:t>
            </a:r>
            <a:r>
              <a:rPr lang="en-US" dirty="0" smtClean="0"/>
              <a:t>.</a:t>
            </a:r>
            <a:endParaRPr lang="en-US" dirty="0"/>
          </a:p>
        </p:txBody>
      </p:sp>
    </p:spTree>
    <p:extLst>
      <p:ext uri="{BB962C8B-B14F-4D97-AF65-F5344CB8AC3E}">
        <p14:creationId xmlns:p14="http://schemas.microsoft.com/office/powerpoint/2010/main" val="425690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0" y="54753"/>
            <a:ext cx="8458200" cy="736600"/>
          </a:xfrm>
          <a:prstGeom prst="rect">
            <a:avLst/>
          </a:prstGeom>
        </p:spPr>
        <p:txBody>
          <a:bodyPr/>
          <a:lstStyle/>
          <a:p>
            <a:pPr algn="l" eaLnBrk="1" hangingPunct="1"/>
            <a:r>
              <a:rPr lang="en-US" sz="2800" dirty="0" smtClean="0"/>
              <a:t>Integration Approach - PeopleSoft</a:t>
            </a:r>
          </a:p>
        </p:txBody>
      </p:sp>
      <p:sp>
        <p:nvSpPr>
          <p:cNvPr id="1034" name="Rectangle 10"/>
          <p:cNvSpPr>
            <a:spLocks noGrp="1" noChangeArrowheads="1"/>
          </p:cNvSpPr>
          <p:nvPr>
            <p:ph type="body" sz="half" idx="4294967295"/>
          </p:nvPr>
        </p:nvSpPr>
        <p:spPr>
          <a:xfrm>
            <a:off x="600075" y="2922182"/>
            <a:ext cx="7639050" cy="3505200"/>
          </a:xfrm>
          <a:prstGeom prst="rect">
            <a:avLst/>
          </a:prstGeom>
          <a:noFill/>
        </p:spPr>
        <p:txBody>
          <a:bodyPr lIns="0" tIns="0" rIns="0" bIns="0"/>
          <a:lstStyle/>
          <a:p>
            <a:pPr marL="342900" indent="-342900" algn="l" eaLnBrk="1" hangingPunct="1">
              <a:buFont typeface="Arial" panose="020B0604020202020204" pitchFamily="34" charset="0"/>
              <a:buChar char="•"/>
            </a:pPr>
            <a:r>
              <a:rPr lang="en-US" sz="2000" dirty="0" smtClean="0">
                <a:solidFill>
                  <a:schemeClr val="tx1"/>
                </a:solidFill>
              </a:rPr>
              <a:t>SciQuest performs document transformation and validation through Integration-as-a-Service</a:t>
            </a:r>
          </a:p>
          <a:p>
            <a:pPr marL="342900" indent="-342900" algn="l" eaLnBrk="1" hangingPunct="1">
              <a:buFont typeface="Arial" panose="020B0604020202020204" pitchFamily="34" charset="0"/>
              <a:buChar char="•"/>
            </a:pPr>
            <a:r>
              <a:rPr lang="en-US" sz="2000" dirty="0" smtClean="0">
                <a:solidFill>
                  <a:schemeClr val="tx1"/>
                </a:solidFill>
              </a:rPr>
              <a:t>Leverages existing PeopleSoft standards with customer-specific adaptations (e.g. extrinsic fields)</a:t>
            </a:r>
          </a:p>
          <a:p>
            <a:pPr marL="342900" indent="-342900" algn="l" eaLnBrk="1" hangingPunct="1">
              <a:buFont typeface="Arial" panose="020B0604020202020204" pitchFamily="34" charset="0"/>
              <a:buChar char="•"/>
            </a:pPr>
            <a:r>
              <a:rPr lang="en-US" sz="2000" dirty="0" smtClean="0">
                <a:solidFill>
                  <a:schemeClr val="tx1"/>
                </a:solidFill>
              </a:rPr>
              <a:t>No additional hardware or software installed at customer site</a:t>
            </a:r>
          </a:p>
          <a:p>
            <a:pPr marL="342900" indent="-342900" algn="l" eaLnBrk="1" hangingPunct="1">
              <a:buFont typeface="Arial" panose="020B0604020202020204" pitchFamily="34" charset="0"/>
              <a:buChar char="•"/>
            </a:pPr>
            <a:endParaRPr lang="en-US" sz="2000" dirty="0" smtClean="0">
              <a:solidFill>
                <a:schemeClr val="tx1"/>
              </a:solidFill>
            </a:endParaRPr>
          </a:p>
          <a:p>
            <a:pPr marL="342900" indent="-342900" algn="l" eaLnBrk="1" hangingPunct="1">
              <a:buFont typeface="Arial" panose="020B0604020202020204" pitchFamily="34" charset="0"/>
              <a:buChar char="•"/>
            </a:pPr>
            <a:r>
              <a:rPr lang="en-US" sz="2000" dirty="0" smtClean="0">
                <a:solidFill>
                  <a:schemeClr val="tx1"/>
                </a:solidFill>
              </a:rPr>
              <a:t>PeopleSoft setup/support: Customer</a:t>
            </a:r>
          </a:p>
          <a:p>
            <a:pPr marL="342900" indent="-342900" algn="l" eaLnBrk="1" hangingPunct="1">
              <a:buFont typeface="Arial" panose="020B0604020202020204" pitchFamily="34" charset="0"/>
              <a:buChar char="•"/>
            </a:pPr>
            <a:r>
              <a:rPr lang="en-US" sz="2000" dirty="0" smtClean="0">
                <a:solidFill>
                  <a:schemeClr val="tx1"/>
                </a:solidFill>
              </a:rPr>
              <a:t>SQI and Integration Service setup/support:  SciQuest </a:t>
            </a:r>
          </a:p>
        </p:txBody>
      </p:sp>
      <p:graphicFrame>
        <p:nvGraphicFramePr>
          <p:cNvPr id="1026" name="Object 2"/>
          <p:cNvGraphicFramePr>
            <a:graphicFrameLocks noChangeAspect="1"/>
          </p:cNvGraphicFramePr>
          <p:nvPr/>
        </p:nvGraphicFramePr>
        <p:xfrm>
          <a:off x="4876800" y="1266825"/>
          <a:ext cx="574675" cy="1068388"/>
        </p:xfrm>
        <a:graphic>
          <a:graphicData uri="http://schemas.openxmlformats.org/presentationml/2006/ole">
            <mc:AlternateContent xmlns:mc="http://schemas.openxmlformats.org/markup-compatibility/2006">
              <mc:Choice xmlns:v="urn:schemas-microsoft-com:vml" Requires="v">
                <p:oleObj spid="_x0000_s1033" name="Visio" r:id="rId4" imgW="619049" imgH="1186282" progId="Visio.Drawing.11">
                  <p:embed/>
                </p:oleObj>
              </mc:Choice>
              <mc:Fallback>
                <p:oleObj name="Visio" r:id="rId4" imgW="619049" imgH="1186282"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266825"/>
                        <a:ext cx="574675"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1028" name="Rectangle 4"/>
          <p:cNvSpPr>
            <a:spLocks noChangeArrowheads="1"/>
          </p:cNvSpPr>
          <p:nvPr/>
        </p:nvSpPr>
        <p:spPr bwMode="auto">
          <a:xfrm>
            <a:off x="7848600" y="1420813"/>
            <a:ext cx="990600" cy="766762"/>
          </a:xfrm>
          <a:prstGeom prst="rect">
            <a:avLst/>
          </a:prstGeom>
          <a:solidFill>
            <a:srgbClr val="FE9222"/>
          </a:solidFill>
          <a:ln w="9525">
            <a:noFill/>
            <a:miter lim="800000"/>
            <a:headEnd/>
            <a:tailEnd/>
          </a:ln>
        </p:spPr>
        <p:txBody>
          <a:bodyPr wrap="none" lIns="0" tIns="0" rIns="0" bIns="0" anchor="ctr"/>
          <a:lstStyle/>
          <a:p>
            <a:pPr algn="ctr" defTabSz="911225" eaLnBrk="0" hangingPunct="0">
              <a:spcBef>
                <a:spcPct val="20000"/>
              </a:spcBef>
            </a:pPr>
            <a:r>
              <a:rPr lang="en-US" sz="1300" b="1">
                <a:cs typeface="Arial" charset="0"/>
              </a:rPr>
              <a:t>PeopleSoft</a:t>
            </a:r>
          </a:p>
          <a:p>
            <a:pPr algn="ctr" defTabSz="911225" eaLnBrk="0" hangingPunct="0">
              <a:spcBef>
                <a:spcPct val="20000"/>
              </a:spcBef>
            </a:pPr>
            <a:r>
              <a:rPr lang="en-US" sz="1300" b="1">
                <a:cs typeface="Arial" charset="0"/>
              </a:rPr>
              <a:t>ePro /</a:t>
            </a:r>
          </a:p>
          <a:p>
            <a:pPr algn="ctr" defTabSz="911225" eaLnBrk="0" hangingPunct="0">
              <a:spcBef>
                <a:spcPct val="20000"/>
              </a:spcBef>
            </a:pPr>
            <a:r>
              <a:rPr lang="en-US" sz="1300" b="1">
                <a:cs typeface="Arial" charset="0"/>
              </a:rPr>
              <a:t>ERP</a:t>
            </a:r>
          </a:p>
        </p:txBody>
      </p:sp>
      <p:sp>
        <p:nvSpPr>
          <p:cNvPr id="1029" name="Rectangle 5"/>
          <p:cNvSpPr>
            <a:spLocks noChangeArrowheads="1"/>
          </p:cNvSpPr>
          <p:nvPr/>
        </p:nvSpPr>
        <p:spPr bwMode="auto">
          <a:xfrm>
            <a:off x="457200" y="1357313"/>
            <a:ext cx="1014413" cy="754062"/>
          </a:xfrm>
          <a:prstGeom prst="rect">
            <a:avLst/>
          </a:prstGeom>
          <a:solidFill>
            <a:srgbClr val="6ABCBE"/>
          </a:solidFill>
          <a:ln w="9525">
            <a:solidFill>
              <a:schemeClr val="tx1"/>
            </a:solidFill>
            <a:miter lim="800000"/>
            <a:headEnd/>
            <a:tailEnd/>
          </a:ln>
        </p:spPr>
        <p:txBody>
          <a:bodyPr wrap="none" lIns="0" tIns="0" rIns="0" bIns="0" anchor="ctr"/>
          <a:lstStyle/>
          <a:p>
            <a:pPr algn="ctr" defTabSz="911225" eaLnBrk="0" hangingPunct="0">
              <a:spcBef>
                <a:spcPct val="20000"/>
              </a:spcBef>
            </a:pPr>
            <a:r>
              <a:rPr lang="en-US" sz="1300" b="1">
                <a:cs typeface="Arial" charset="0"/>
              </a:rPr>
              <a:t>SciQuest</a:t>
            </a:r>
          </a:p>
        </p:txBody>
      </p:sp>
      <p:cxnSp>
        <p:nvCxnSpPr>
          <p:cNvPr id="1030" name="AutoShape 6"/>
          <p:cNvCxnSpPr>
            <a:cxnSpLocks noChangeShapeType="1"/>
            <a:stCxn id="1035" idx="3"/>
          </p:cNvCxnSpPr>
          <p:nvPr/>
        </p:nvCxnSpPr>
        <p:spPr bwMode="auto">
          <a:xfrm>
            <a:off x="4419600" y="1787525"/>
            <a:ext cx="457200" cy="14288"/>
          </a:xfrm>
          <a:prstGeom prst="straightConnector1">
            <a:avLst/>
          </a:prstGeom>
          <a:noFill/>
          <a:ln w="57150">
            <a:solidFill>
              <a:schemeClr val="tx1"/>
            </a:solidFill>
            <a:round/>
            <a:headEnd type="triangle" w="med" len="med"/>
            <a:tailEnd type="triangle" w="med" len="med"/>
          </a:ln>
        </p:spPr>
      </p:cxnSp>
      <p:cxnSp>
        <p:nvCxnSpPr>
          <p:cNvPr id="1031" name="AutoShape 7"/>
          <p:cNvCxnSpPr>
            <a:cxnSpLocks noChangeShapeType="1"/>
            <a:stCxn id="1038" idx="3"/>
            <a:endCxn id="1028" idx="1"/>
          </p:cNvCxnSpPr>
          <p:nvPr/>
        </p:nvCxnSpPr>
        <p:spPr bwMode="auto">
          <a:xfrm>
            <a:off x="7391400" y="1804988"/>
            <a:ext cx="457200" cy="0"/>
          </a:xfrm>
          <a:prstGeom prst="straightConnector1">
            <a:avLst/>
          </a:prstGeom>
          <a:noFill/>
          <a:ln w="57150">
            <a:solidFill>
              <a:schemeClr val="tx1"/>
            </a:solidFill>
            <a:round/>
            <a:headEnd type="triangle" w="med" len="med"/>
            <a:tailEnd type="triangle" w="med" len="med"/>
          </a:ln>
        </p:spPr>
      </p:cxnSp>
      <p:cxnSp>
        <p:nvCxnSpPr>
          <p:cNvPr id="1032" name="AutoShape 8"/>
          <p:cNvCxnSpPr>
            <a:cxnSpLocks noChangeShapeType="1"/>
            <a:endCxn id="1038" idx="1"/>
          </p:cNvCxnSpPr>
          <p:nvPr/>
        </p:nvCxnSpPr>
        <p:spPr bwMode="auto">
          <a:xfrm>
            <a:off x="5451475" y="1801813"/>
            <a:ext cx="492125" cy="3175"/>
          </a:xfrm>
          <a:prstGeom prst="straightConnector1">
            <a:avLst/>
          </a:prstGeom>
          <a:noFill/>
          <a:ln w="57150">
            <a:solidFill>
              <a:schemeClr val="tx1"/>
            </a:solidFill>
            <a:round/>
            <a:headEnd type="triangle" w="med" len="med"/>
            <a:tailEnd type="triangle" w="med" len="med"/>
          </a:ln>
        </p:spPr>
      </p:cxnSp>
      <p:cxnSp>
        <p:nvCxnSpPr>
          <p:cNvPr id="1033" name="AutoShape 9"/>
          <p:cNvCxnSpPr>
            <a:cxnSpLocks noChangeShapeType="1"/>
          </p:cNvCxnSpPr>
          <p:nvPr/>
        </p:nvCxnSpPr>
        <p:spPr bwMode="auto">
          <a:xfrm>
            <a:off x="1447800" y="1784350"/>
            <a:ext cx="533400" cy="1588"/>
          </a:xfrm>
          <a:prstGeom prst="straightConnector1">
            <a:avLst/>
          </a:prstGeom>
          <a:noFill/>
          <a:ln w="57150">
            <a:solidFill>
              <a:schemeClr val="tx1"/>
            </a:solidFill>
            <a:round/>
            <a:headEnd type="triangle" w="med" len="med"/>
            <a:tailEnd type="triangle" w="med" len="med"/>
          </a:ln>
        </p:spPr>
      </p:cxnSp>
      <p:sp>
        <p:nvSpPr>
          <p:cNvPr id="1035" name="Rectangle 11"/>
          <p:cNvSpPr>
            <a:spLocks noChangeArrowheads="1"/>
          </p:cNvSpPr>
          <p:nvPr/>
        </p:nvSpPr>
        <p:spPr bwMode="auto">
          <a:xfrm>
            <a:off x="1981200" y="1219200"/>
            <a:ext cx="2438400" cy="1135063"/>
          </a:xfrm>
          <a:prstGeom prst="rect">
            <a:avLst/>
          </a:prstGeom>
          <a:solidFill>
            <a:srgbClr val="6ABCBE"/>
          </a:solidFill>
          <a:ln w="9525">
            <a:solidFill>
              <a:schemeClr val="tx1"/>
            </a:solidFill>
            <a:miter lim="800000"/>
            <a:headEnd/>
            <a:tailEnd/>
          </a:ln>
        </p:spPr>
        <p:txBody>
          <a:bodyPr wrap="none" lIns="0" tIns="0" rIns="0" bIns="0" anchor="ctr"/>
          <a:lstStyle/>
          <a:p>
            <a:pPr defTabSz="911225" eaLnBrk="0" hangingPunct="0">
              <a:spcBef>
                <a:spcPct val="20000"/>
              </a:spcBef>
            </a:pPr>
            <a:r>
              <a:rPr lang="en-US" sz="1300" b="1">
                <a:cs typeface="Arial" charset="0"/>
              </a:rPr>
              <a:t>   SciQuest</a:t>
            </a:r>
          </a:p>
          <a:p>
            <a:pPr defTabSz="911225" eaLnBrk="0" hangingPunct="0">
              <a:spcBef>
                <a:spcPct val="20000"/>
              </a:spcBef>
            </a:pPr>
            <a:r>
              <a:rPr lang="en-US" sz="1300" b="1">
                <a:cs typeface="Arial" charset="0"/>
              </a:rPr>
              <a:t>   Integration-as-</a:t>
            </a:r>
          </a:p>
          <a:p>
            <a:pPr defTabSz="911225" eaLnBrk="0" hangingPunct="0">
              <a:spcBef>
                <a:spcPct val="20000"/>
              </a:spcBef>
            </a:pPr>
            <a:r>
              <a:rPr lang="en-US" sz="1300" b="1">
                <a:cs typeface="Arial" charset="0"/>
              </a:rPr>
              <a:t>   Service</a:t>
            </a:r>
          </a:p>
        </p:txBody>
      </p:sp>
      <p:sp>
        <p:nvSpPr>
          <p:cNvPr id="1036" name="Rectangle 12"/>
          <p:cNvSpPr>
            <a:spLocks noChangeArrowheads="1"/>
          </p:cNvSpPr>
          <p:nvPr/>
        </p:nvSpPr>
        <p:spPr bwMode="auto">
          <a:xfrm>
            <a:off x="3468688" y="1371600"/>
            <a:ext cx="798512" cy="766763"/>
          </a:xfrm>
          <a:prstGeom prst="rect">
            <a:avLst/>
          </a:prstGeom>
          <a:solidFill>
            <a:srgbClr val="FE9222"/>
          </a:solidFill>
          <a:ln w="9525">
            <a:noFill/>
            <a:miter lim="800000"/>
            <a:headEnd/>
            <a:tailEnd/>
          </a:ln>
        </p:spPr>
        <p:txBody>
          <a:bodyPr wrap="none" lIns="0" tIns="0" rIns="0" bIns="0" anchor="ctr"/>
          <a:lstStyle/>
          <a:p>
            <a:pPr algn="ctr" defTabSz="911225" eaLnBrk="0" hangingPunct="0">
              <a:spcBef>
                <a:spcPct val="20000"/>
              </a:spcBef>
            </a:pPr>
            <a:r>
              <a:rPr lang="en-US" sz="1100" b="1">
                <a:cs typeface="Arial" charset="0"/>
              </a:rPr>
              <a:t>PSFT</a:t>
            </a:r>
          </a:p>
          <a:p>
            <a:pPr algn="ctr" defTabSz="911225" eaLnBrk="0" hangingPunct="0">
              <a:spcBef>
                <a:spcPct val="20000"/>
              </a:spcBef>
            </a:pPr>
            <a:r>
              <a:rPr lang="en-US" sz="1100" b="1">
                <a:cs typeface="Arial" charset="0"/>
              </a:rPr>
              <a:t>Message</a:t>
            </a:r>
          </a:p>
          <a:p>
            <a:pPr algn="ctr" defTabSz="911225" eaLnBrk="0" hangingPunct="0">
              <a:spcBef>
                <a:spcPct val="20000"/>
              </a:spcBef>
            </a:pPr>
            <a:r>
              <a:rPr lang="en-US" sz="1100" b="1">
                <a:cs typeface="Arial" charset="0"/>
              </a:rPr>
              <a:t>Translation</a:t>
            </a:r>
          </a:p>
        </p:txBody>
      </p:sp>
      <p:sp>
        <p:nvSpPr>
          <p:cNvPr id="1037" name="Text Box 13"/>
          <p:cNvSpPr txBox="1">
            <a:spLocks noChangeArrowheads="1"/>
          </p:cNvSpPr>
          <p:nvPr/>
        </p:nvSpPr>
        <p:spPr bwMode="auto">
          <a:xfrm>
            <a:off x="290513" y="2179638"/>
            <a:ext cx="1538287" cy="639762"/>
          </a:xfrm>
          <a:prstGeom prst="rect">
            <a:avLst/>
          </a:prstGeom>
          <a:noFill/>
          <a:ln w="9525">
            <a:noFill/>
            <a:miter lim="800000"/>
            <a:headEnd/>
            <a:tailEnd/>
          </a:ln>
        </p:spPr>
        <p:txBody>
          <a:bodyPr wrap="none">
            <a:spAutoFit/>
          </a:bodyPr>
          <a:lstStyle/>
          <a:p>
            <a:pPr>
              <a:buFontTx/>
              <a:buChar char="•"/>
            </a:pPr>
            <a:r>
              <a:rPr lang="en-US" sz="1200"/>
              <a:t> User GUI</a:t>
            </a:r>
          </a:p>
          <a:p>
            <a:pPr>
              <a:buFontTx/>
              <a:buChar char="•"/>
            </a:pPr>
            <a:r>
              <a:rPr lang="en-US" sz="1200"/>
              <a:t> Supplier Network</a:t>
            </a:r>
          </a:p>
          <a:p>
            <a:pPr>
              <a:buFontTx/>
              <a:buChar char="•"/>
            </a:pPr>
            <a:r>
              <a:rPr lang="en-US" sz="1200"/>
              <a:t> Managed Services</a:t>
            </a:r>
          </a:p>
        </p:txBody>
      </p:sp>
      <p:sp>
        <p:nvSpPr>
          <p:cNvPr id="1038" name="Rectangle 14"/>
          <p:cNvSpPr>
            <a:spLocks noChangeArrowheads="1"/>
          </p:cNvSpPr>
          <p:nvPr/>
        </p:nvSpPr>
        <p:spPr bwMode="auto">
          <a:xfrm>
            <a:off x="5943600" y="1420813"/>
            <a:ext cx="1447800" cy="766762"/>
          </a:xfrm>
          <a:prstGeom prst="rect">
            <a:avLst/>
          </a:prstGeom>
          <a:solidFill>
            <a:srgbClr val="FE9222"/>
          </a:solidFill>
          <a:ln w="9525">
            <a:noFill/>
            <a:miter lim="800000"/>
            <a:headEnd/>
            <a:tailEnd/>
          </a:ln>
        </p:spPr>
        <p:txBody>
          <a:bodyPr wrap="none" lIns="0" tIns="0" rIns="0" bIns="0" anchor="ctr"/>
          <a:lstStyle/>
          <a:p>
            <a:pPr algn="ctr" defTabSz="911225" eaLnBrk="0" hangingPunct="0">
              <a:spcBef>
                <a:spcPct val="20000"/>
              </a:spcBef>
            </a:pPr>
            <a:r>
              <a:rPr lang="en-US" sz="1300" b="1">
                <a:cs typeface="Arial" charset="0"/>
              </a:rPr>
              <a:t>PeopleSoft</a:t>
            </a:r>
          </a:p>
          <a:p>
            <a:pPr algn="ctr" defTabSz="911225" eaLnBrk="0" hangingPunct="0">
              <a:spcBef>
                <a:spcPct val="20000"/>
              </a:spcBef>
            </a:pPr>
            <a:r>
              <a:rPr lang="en-US" sz="1300" b="1">
                <a:cs typeface="Arial" charset="0"/>
              </a:rPr>
              <a:t>Integration</a:t>
            </a:r>
          </a:p>
          <a:p>
            <a:pPr algn="ctr" defTabSz="911225" eaLnBrk="0" hangingPunct="0">
              <a:spcBef>
                <a:spcPct val="20000"/>
              </a:spcBef>
            </a:pPr>
            <a:r>
              <a:rPr lang="en-US" sz="1300" b="1">
                <a:cs typeface="Arial" charset="0"/>
              </a:rPr>
              <a:t>Broker</a:t>
            </a:r>
          </a:p>
        </p:txBody>
      </p:sp>
    </p:spTree>
    <p:extLst>
      <p:ext uri="{BB962C8B-B14F-4D97-AF65-F5344CB8AC3E}">
        <p14:creationId xmlns:p14="http://schemas.microsoft.com/office/powerpoint/2010/main" val="625452192"/>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will help you get results</a:t>
            </a:r>
            <a:endParaRPr lang="en-US" dirty="0"/>
          </a:p>
        </p:txBody>
      </p:sp>
      <p:sp>
        <p:nvSpPr>
          <p:cNvPr id="3" name="Text Placeholder 2"/>
          <p:cNvSpPr>
            <a:spLocks noGrp="1"/>
          </p:cNvSpPr>
          <p:nvPr>
            <p:ph type="body" sz="quarter" idx="13"/>
          </p:nvPr>
        </p:nvSpPr>
        <p:spPr/>
        <p:txBody>
          <a:bodyPr/>
          <a:lstStyle/>
          <a:p>
            <a:r>
              <a:rPr lang="en-US" dirty="0"/>
              <a:t>Proven results for </a:t>
            </a:r>
            <a:r>
              <a:rPr lang="en-US" dirty="0" smtClean="0"/>
              <a:t>healthcare and public sector business automation</a:t>
            </a:r>
            <a:endParaRPr lang="en-US" dirty="0"/>
          </a:p>
        </p:txBody>
      </p:sp>
      <p:sp>
        <p:nvSpPr>
          <p:cNvPr id="6" name="Text Placeholder 5"/>
          <p:cNvSpPr>
            <a:spLocks noGrp="1"/>
          </p:cNvSpPr>
          <p:nvPr>
            <p:ph type="body" sz="quarter" idx="19"/>
          </p:nvPr>
        </p:nvSpPr>
        <p:spPr/>
        <p:txBody>
          <a:bodyPr/>
          <a:lstStyle/>
          <a:p>
            <a:r>
              <a:rPr lang="en-US" b="1" dirty="0"/>
              <a:t>$5,000,000/year </a:t>
            </a:r>
            <a:r>
              <a:rPr lang="en-US" dirty="0"/>
              <a:t>returned by Material Management to research center mission</a:t>
            </a:r>
          </a:p>
          <a:p>
            <a:r>
              <a:rPr lang="en-US" dirty="0"/>
              <a:t>37% or $4M Savings </a:t>
            </a:r>
            <a:r>
              <a:rPr lang="en-US" sz="1000" dirty="0" smtClean="0"/>
              <a:t>(</a:t>
            </a:r>
            <a:r>
              <a:rPr lang="en-US" sz="1000" dirty="0"/>
              <a:t>SciQuest </a:t>
            </a:r>
            <a:r>
              <a:rPr lang="en-US" sz="1000" b="1" dirty="0"/>
              <a:t>Spend Director</a:t>
            </a:r>
            <a:r>
              <a:rPr lang="en-US" sz="1000" dirty="0"/>
              <a:t>)</a:t>
            </a:r>
          </a:p>
          <a:p>
            <a:r>
              <a:rPr lang="en-US" dirty="0"/>
              <a:t>20% or $170K </a:t>
            </a:r>
            <a:r>
              <a:rPr lang="en-US" b="1" dirty="0"/>
              <a:t>Staff Savings </a:t>
            </a:r>
            <a:r>
              <a:rPr lang="en-US" sz="1000" dirty="0"/>
              <a:t>(SciQuest Order Manager)</a:t>
            </a:r>
          </a:p>
          <a:p>
            <a:r>
              <a:rPr lang="en-US" b="1" dirty="0"/>
              <a:t>87% PR find rate</a:t>
            </a:r>
            <a:r>
              <a:rPr lang="en-US" dirty="0"/>
              <a:t> in hosted content and </a:t>
            </a:r>
            <a:r>
              <a:rPr lang="en-US" b="1" dirty="0"/>
              <a:t>81% PO distribution</a:t>
            </a:r>
          </a:p>
          <a:p>
            <a:r>
              <a:rPr lang="en-US" dirty="0"/>
              <a:t>2% or $234K/</a:t>
            </a:r>
            <a:r>
              <a:rPr lang="en-US" dirty="0" smtClean="0"/>
              <a:t>year </a:t>
            </a:r>
            <a:r>
              <a:rPr lang="en-US" b="1" dirty="0"/>
              <a:t>requisition saving</a:t>
            </a:r>
            <a:r>
              <a:rPr lang="en-US" dirty="0"/>
              <a:t>s </a:t>
            </a:r>
            <a:r>
              <a:rPr lang="en-US" sz="1000" dirty="0"/>
              <a:t>(</a:t>
            </a:r>
            <a:r>
              <a:rPr lang="en-US" sz="1000" dirty="0" smtClean="0"/>
              <a:t>Aberdeen Group</a:t>
            </a:r>
            <a:r>
              <a:rPr lang="en-US" sz="1000" dirty="0"/>
              <a:t>)</a:t>
            </a:r>
          </a:p>
          <a:p>
            <a:r>
              <a:rPr lang="en-US" b="1" dirty="0"/>
              <a:t>$216K </a:t>
            </a:r>
            <a:r>
              <a:rPr lang="en-US" dirty="0"/>
              <a:t>in 2/10 </a:t>
            </a:r>
            <a:r>
              <a:rPr lang="en-US" dirty="0" smtClean="0"/>
              <a:t>net</a:t>
            </a:r>
            <a:r>
              <a:rPr lang="en-US" dirty="0"/>
              <a:t>-30 discounts </a:t>
            </a:r>
          </a:p>
        </p:txBody>
      </p:sp>
      <p:pic>
        <p:nvPicPr>
          <p:cNvPr id="8" name="Picture Placeholder 7" descr="Memorial Sloan.png"/>
          <p:cNvPicPr>
            <a:picLocks noGrp="1" noChangeAspect="1"/>
          </p:cNvPicPr>
          <p:nvPr>
            <p:ph type="pic" sz="quarter" idx="23"/>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 Placeholder 6"/>
          <p:cNvSpPr>
            <a:spLocks noGrp="1"/>
          </p:cNvSpPr>
          <p:nvPr>
            <p:ph type="body" sz="quarter" idx="25"/>
          </p:nvPr>
        </p:nvSpPr>
        <p:spPr>
          <a:prstGeom prst="rect">
            <a:avLst/>
          </a:prstGeom>
        </p:spPr>
        <p:txBody>
          <a:bodyPr/>
          <a:lstStyle/>
          <a:p>
            <a:r>
              <a:rPr lang="en-US" dirty="0"/>
              <a:t>302 suppliers enabled and </a:t>
            </a:r>
            <a:r>
              <a:rPr lang="en-US" b="1" dirty="0"/>
              <a:t>90%+ of spend under management</a:t>
            </a:r>
          </a:p>
          <a:p>
            <a:r>
              <a:rPr lang="en-US" b="1" dirty="0"/>
              <a:t>Reduced inventory by 70% </a:t>
            </a:r>
            <a:r>
              <a:rPr lang="en-US" dirty="0"/>
              <a:t>to $300K by outsourcing warehousing</a:t>
            </a:r>
          </a:p>
          <a:p>
            <a:r>
              <a:rPr lang="en-US" dirty="0"/>
              <a:t>Supplier enablement time reduced </a:t>
            </a:r>
            <a:r>
              <a:rPr lang="en-US" b="1" dirty="0"/>
              <a:t>from one year to one </a:t>
            </a:r>
            <a:r>
              <a:rPr lang="en-US" b="1" dirty="0" smtClean="0"/>
              <a:t>month</a:t>
            </a:r>
            <a:endParaRPr lang="en-US" b="1" dirty="0"/>
          </a:p>
        </p:txBody>
      </p:sp>
      <p:sp>
        <p:nvSpPr>
          <p:cNvPr id="10" name="Text Placeholder 9"/>
          <p:cNvSpPr>
            <a:spLocks noGrp="1"/>
          </p:cNvSpPr>
          <p:nvPr>
            <p:ph type="body" sz="quarter" idx="26"/>
          </p:nvPr>
        </p:nvSpPr>
        <p:spPr>
          <a:prstGeom prst="rect">
            <a:avLst/>
          </a:prstGeom>
        </p:spPr>
        <p:txBody>
          <a:bodyPr>
            <a:noAutofit/>
          </a:bodyPr>
          <a:lstStyle/>
          <a:p>
            <a:r>
              <a:rPr lang="en-US" dirty="0" smtClean="0"/>
              <a:t>State of Georgia increased </a:t>
            </a:r>
            <a:r>
              <a:rPr lang="en-US" dirty="0"/>
              <a:t>spend under management </a:t>
            </a:r>
            <a:r>
              <a:rPr lang="en-US" b="1" dirty="0"/>
              <a:t>from 6% to nearly 80%</a:t>
            </a:r>
            <a:r>
              <a:rPr lang="en-US" dirty="0"/>
              <a:t> in 18 months</a:t>
            </a:r>
          </a:p>
          <a:p>
            <a:r>
              <a:rPr lang="en-US" dirty="0"/>
              <a:t>Negotiated </a:t>
            </a:r>
            <a:r>
              <a:rPr lang="en-US" b="1" dirty="0"/>
              <a:t>new discounts </a:t>
            </a:r>
            <a:r>
              <a:rPr lang="en-US" dirty="0"/>
              <a:t>from suppliers ranging from 5% to 20%</a:t>
            </a:r>
          </a:p>
          <a:p>
            <a:r>
              <a:rPr lang="en-US" b="1" dirty="0"/>
              <a:t>Reduced paper-based </a:t>
            </a:r>
            <a:r>
              <a:rPr lang="en-US" b="1" dirty="0" smtClean="0"/>
              <a:t>expenses</a:t>
            </a:r>
            <a:r>
              <a:rPr lang="en-US" dirty="0" smtClean="0"/>
              <a:t> and some </a:t>
            </a:r>
            <a:r>
              <a:rPr lang="en-US" dirty="0"/>
              <a:t>departments </a:t>
            </a:r>
            <a:r>
              <a:rPr lang="en-US" dirty="0" smtClean="0"/>
              <a:t>are paperless</a:t>
            </a:r>
            <a:endParaRPr lang="en-US" dirty="0"/>
          </a:p>
        </p:txBody>
      </p:sp>
      <p:sp>
        <p:nvSpPr>
          <p:cNvPr id="26" name="TextBox 25"/>
          <p:cNvSpPr txBox="1"/>
          <p:nvPr/>
        </p:nvSpPr>
        <p:spPr>
          <a:xfrm>
            <a:off x="4759257" y="6805602"/>
            <a:ext cx="184666" cy="369332"/>
          </a:xfrm>
          <a:prstGeom prst="rect">
            <a:avLst/>
          </a:prstGeom>
          <a:noFill/>
        </p:spPr>
        <p:txBody>
          <a:bodyPr wrap="none" rtlCol="0">
            <a:spAutoFit/>
          </a:bodyPr>
          <a:lstStyle/>
          <a:p>
            <a:endParaRPr lang="en-US" dirty="0"/>
          </a:p>
        </p:txBody>
      </p:sp>
      <p:pic>
        <p:nvPicPr>
          <p:cNvPr id="11" name="Picture Placeholder 10" descr="fredhutchinsoncancerresearchcenter.jpg"/>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l="-5067" t="-12625" r="-1890" b="-7933"/>
          <a:stretch/>
        </p:blipFill>
        <p:spPr>
          <a:xfrm>
            <a:off x="0" y="1740471"/>
            <a:ext cx="2978149" cy="839218"/>
          </a:xfrm>
        </p:spPr>
      </p:pic>
      <p:sp>
        <p:nvSpPr>
          <p:cNvPr id="5" name="Slide Number Placeholder 4"/>
          <p:cNvSpPr>
            <a:spLocks noGrp="1"/>
          </p:cNvSpPr>
          <p:nvPr>
            <p:ph type="sldNum" sz="quarter" idx="4"/>
          </p:nvPr>
        </p:nvSpPr>
        <p:spPr/>
        <p:txBody>
          <a:bodyPr/>
          <a:lstStyle/>
          <a:p>
            <a:fld id="{333DDCB8-C3DC-B746-8BDC-7242597E91A7}" type="slidenum">
              <a:rPr lang="en-US" smtClean="0"/>
              <a:pPr/>
              <a:t>31</a:t>
            </a:fld>
            <a:endParaRPr lang="en-US"/>
          </a:p>
        </p:txBody>
      </p:sp>
      <p:pic>
        <p:nvPicPr>
          <p:cNvPr id="9" name="Picture Placeholder 8" descr="stateofgeorgia.gif"/>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52044" r="-52044"/>
          <a:stretch>
            <a:fillRect/>
          </a:stretch>
        </p:blipFill>
        <p:spPr>
          <a:xfrm>
            <a:off x="6161088" y="1744663"/>
            <a:ext cx="2976562" cy="823912"/>
          </a:xfrm>
        </p:spPr>
      </p:pic>
    </p:spTree>
    <p:extLst>
      <p:ext uri="{BB962C8B-B14F-4D97-AF65-F5344CB8AC3E}">
        <p14:creationId xmlns:p14="http://schemas.microsoft.com/office/powerpoint/2010/main" val="381302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will help you get results</a:t>
            </a:r>
            <a:endParaRPr lang="en-US" dirty="0"/>
          </a:p>
        </p:txBody>
      </p:sp>
      <p:sp>
        <p:nvSpPr>
          <p:cNvPr id="3" name="Text Placeholder 2"/>
          <p:cNvSpPr>
            <a:spLocks noGrp="1"/>
          </p:cNvSpPr>
          <p:nvPr>
            <p:ph type="body" sz="quarter" idx="13"/>
          </p:nvPr>
        </p:nvSpPr>
        <p:spPr/>
        <p:txBody>
          <a:bodyPr/>
          <a:lstStyle/>
          <a:p>
            <a:r>
              <a:rPr lang="en-US" dirty="0"/>
              <a:t>Proven results for </a:t>
            </a:r>
            <a:r>
              <a:rPr lang="en-US" dirty="0" smtClean="0"/>
              <a:t>higher education business automation</a:t>
            </a:r>
            <a:endParaRPr lang="en-US" dirty="0"/>
          </a:p>
        </p:txBody>
      </p:sp>
      <p:pic>
        <p:nvPicPr>
          <p:cNvPr id="13" name="Picture Placeholder 12" descr="UnivCal.png"/>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t="-17889" b="-17889"/>
          <a:stretch>
            <a:fillRect/>
          </a:stretch>
        </p:blipFill>
        <p:spPr/>
      </p:pic>
      <p:pic>
        <p:nvPicPr>
          <p:cNvPr id="11" name="Picture Placeholder 10" descr="TCC.jpg"/>
          <p:cNvPicPr>
            <a:picLocks noGrp="1" noChangeAspect="1"/>
          </p:cNvPicPr>
          <p:nvPr>
            <p:ph type="pic" sz="quarter" idx="18"/>
          </p:nvPr>
        </p:nvPicPr>
        <p:blipFill rotWithShape="1">
          <a:blip r:embed="rId4" cstate="screen">
            <a:extLst>
              <a:ext uri="{28A0092B-C50C-407E-A947-70E740481C1C}">
                <a14:useLocalDpi xmlns:a14="http://schemas.microsoft.com/office/drawing/2010/main"/>
              </a:ext>
            </a:extLst>
          </a:blip>
          <a:srcRect t="-7997" b="-7997"/>
          <a:stretch/>
        </p:blipFill>
        <p:spPr/>
      </p:pic>
      <p:sp>
        <p:nvSpPr>
          <p:cNvPr id="6" name="Text Placeholder 5"/>
          <p:cNvSpPr>
            <a:spLocks noGrp="1"/>
          </p:cNvSpPr>
          <p:nvPr>
            <p:ph type="body" sz="quarter" idx="19"/>
          </p:nvPr>
        </p:nvSpPr>
        <p:spPr/>
        <p:txBody>
          <a:bodyPr/>
          <a:lstStyle/>
          <a:p>
            <a:r>
              <a:rPr lang="en-US" dirty="0"/>
              <a:t>Will generate a significant portion of their $200 million savings goal by utilizing a </a:t>
            </a:r>
            <a:r>
              <a:rPr lang="en-US" b="1" dirty="0" smtClean="0"/>
              <a:t>SciQuest </a:t>
            </a:r>
            <a:r>
              <a:rPr lang="en-US" b="1" dirty="0"/>
              <a:t>solution suite</a:t>
            </a:r>
          </a:p>
          <a:p>
            <a:r>
              <a:rPr lang="en-US" b="1" dirty="0"/>
              <a:t>Saved 40%</a:t>
            </a:r>
            <a:r>
              <a:rPr lang="en-US" dirty="0"/>
              <a:t> (several hundred thousand dollars) in a reverse auction</a:t>
            </a:r>
          </a:p>
          <a:p>
            <a:r>
              <a:rPr lang="en-US" b="1" dirty="0"/>
              <a:t>Successful integration </a:t>
            </a:r>
            <a:r>
              <a:rPr lang="en-US" dirty="0"/>
              <a:t>across 7 separate and unique ERP </a:t>
            </a:r>
            <a:r>
              <a:rPr lang="en-US" dirty="0" smtClean="0"/>
              <a:t>systems</a:t>
            </a:r>
            <a:endParaRPr lang="en-US" dirty="0"/>
          </a:p>
        </p:txBody>
      </p:sp>
      <p:sp>
        <p:nvSpPr>
          <p:cNvPr id="7" name="Text Placeholder 6"/>
          <p:cNvSpPr>
            <a:spLocks noGrp="1"/>
          </p:cNvSpPr>
          <p:nvPr>
            <p:ph type="body" sz="quarter" idx="20"/>
          </p:nvPr>
        </p:nvSpPr>
        <p:spPr>
          <a:prstGeom prst="rect">
            <a:avLst/>
          </a:prstGeom>
        </p:spPr>
        <p:txBody>
          <a:bodyPr/>
          <a:lstStyle/>
          <a:p>
            <a:r>
              <a:rPr lang="en-US" b="1" dirty="0"/>
              <a:t>100% of spend</a:t>
            </a:r>
            <a:r>
              <a:rPr lang="en-US" dirty="0"/>
              <a:t> </a:t>
            </a:r>
            <a:r>
              <a:rPr lang="en-US" dirty="0" smtClean="0"/>
              <a:t>goes </a:t>
            </a:r>
            <a:r>
              <a:rPr lang="en-US" dirty="0"/>
              <a:t>through the SciQuest </a:t>
            </a:r>
            <a:r>
              <a:rPr lang="en-US" dirty="0" smtClean="0"/>
              <a:t>solution</a:t>
            </a:r>
          </a:p>
          <a:p>
            <a:r>
              <a:rPr lang="en-US" b="1" dirty="0" smtClean="0"/>
              <a:t>35</a:t>
            </a:r>
            <a:r>
              <a:rPr lang="en-US" b="1" dirty="0"/>
              <a:t>%</a:t>
            </a:r>
            <a:r>
              <a:rPr lang="en-US" dirty="0"/>
              <a:t> of total spend is </a:t>
            </a:r>
            <a:r>
              <a:rPr lang="en-US" dirty="0" smtClean="0"/>
              <a:t>to preferred suppliers</a:t>
            </a:r>
            <a:endParaRPr lang="en-US" dirty="0"/>
          </a:p>
          <a:p>
            <a:r>
              <a:rPr lang="en-US" dirty="0" smtClean="0"/>
              <a:t>Average </a:t>
            </a:r>
            <a:r>
              <a:rPr lang="en-US" b="1" dirty="0" smtClean="0"/>
              <a:t>19% discount</a:t>
            </a:r>
            <a:r>
              <a:rPr lang="en-US" dirty="0" smtClean="0"/>
              <a:t> </a:t>
            </a:r>
            <a:br>
              <a:rPr lang="en-US" dirty="0" smtClean="0"/>
            </a:br>
            <a:r>
              <a:rPr lang="en-US" dirty="0" smtClean="0"/>
              <a:t>on $1.4M spend</a:t>
            </a:r>
            <a:endParaRPr lang="en-US" dirty="0"/>
          </a:p>
          <a:p>
            <a:r>
              <a:rPr lang="en-US" b="1" dirty="0" smtClean="0"/>
              <a:t>$</a:t>
            </a:r>
            <a:r>
              <a:rPr lang="en-US" b="1" dirty="0"/>
              <a:t>100,000 </a:t>
            </a:r>
            <a:r>
              <a:rPr lang="en-US" b="1" dirty="0" smtClean="0"/>
              <a:t>savings </a:t>
            </a:r>
            <a:r>
              <a:rPr lang="en-US" dirty="0" smtClean="0"/>
              <a:t>on </a:t>
            </a:r>
            <a:r>
              <a:rPr lang="en-US" dirty="0"/>
              <a:t>freight costs for catalog </a:t>
            </a:r>
            <a:r>
              <a:rPr lang="en-US" dirty="0" smtClean="0"/>
              <a:t>purchases</a:t>
            </a:r>
            <a:endParaRPr lang="en-US" dirty="0"/>
          </a:p>
        </p:txBody>
      </p:sp>
      <p:pic>
        <p:nvPicPr>
          <p:cNvPr id="15" name="Picture Placeholder 14" descr="UnivMontana.png"/>
          <p:cNvPicPr>
            <a:picLocks noGrp="1" noChangeAspect="1"/>
          </p:cNvPicPr>
          <p:nvPr>
            <p:ph type="pic" sz="quarter" idx="21"/>
          </p:nvPr>
        </p:nvPicPr>
        <p:blipFill>
          <a:blip r:embed="rId5" cstate="screen">
            <a:extLst>
              <a:ext uri="{28A0092B-C50C-407E-A947-70E740481C1C}">
                <a14:useLocalDpi xmlns:a14="http://schemas.microsoft.com/office/drawing/2010/main"/>
              </a:ext>
            </a:extLst>
          </a:blip>
          <a:srcRect t="-21011" b="-21011"/>
          <a:stretch>
            <a:fillRect/>
          </a:stretch>
        </p:blipFill>
        <p:spPr/>
      </p:pic>
      <p:sp>
        <p:nvSpPr>
          <p:cNvPr id="10" name="Text Placeholder 9"/>
          <p:cNvSpPr>
            <a:spLocks noGrp="1"/>
          </p:cNvSpPr>
          <p:nvPr>
            <p:ph type="body" sz="quarter" idx="22"/>
          </p:nvPr>
        </p:nvSpPr>
        <p:spPr>
          <a:prstGeom prst="rect">
            <a:avLst/>
          </a:prstGeom>
        </p:spPr>
        <p:txBody>
          <a:bodyPr/>
          <a:lstStyle/>
          <a:p>
            <a:r>
              <a:rPr lang="en-US" dirty="0" smtClean="0"/>
              <a:t>More </a:t>
            </a:r>
            <a:r>
              <a:rPr lang="en-US" dirty="0"/>
              <a:t>than </a:t>
            </a:r>
            <a:r>
              <a:rPr lang="en-US" b="1" dirty="0"/>
              <a:t>$24.3 million in savings</a:t>
            </a:r>
          </a:p>
          <a:p>
            <a:r>
              <a:rPr lang="en-US" b="1" dirty="0"/>
              <a:t>Saved $7 million </a:t>
            </a:r>
            <a:r>
              <a:rPr lang="en-US" dirty="0"/>
              <a:t>alone through better negotiated rates with suppliers</a:t>
            </a:r>
          </a:p>
          <a:p>
            <a:r>
              <a:rPr lang="en-US" b="1" dirty="0"/>
              <a:t>Bridged culture gap </a:t>
            </a:r>
            <a:r>
              <a:rPr lang="en-US" dirty="0"/>
              <a:t>through an easy-to-use shopping </a:t>
            </a:r>
            <a:r>
              <a:rPr lang="en-US" dirty="0" smtClean="0"/>
              <a:t>interface</a:t>
            </a:r>
            <a:endParaRPr lang="en-US" dirty="0"/>
          </a:p>
        </p:txBody>
      </p:sp>
      <p:pic>
        <p:nvPicPr>
          <p:cNvPr id="14" name="Picture Placeholder 13" descr="UnivMissouri.png"/>
          <p:cNvPicPr>
            <a:picLocks noGrp="1" noChangeAspect="1"/>
          </p:cNvPicPr>
          <p:nvPr>
            <p:ph type="pic" sz="quarter" idx="23"/>
          </p:nvPr>
        </p:nvPicPr>
        <p:blipFill>
          <a:blip r:embed="rId6" cstate="screen">
            <a:extLst>
              <a:ext uri="{28A0092B-C50C-407E-A947-70E740481C1C}">
                <a14:useLocalDpi xmlns:a14="http://schemas.microsoft.com/office/drawing/2010/main"/>
              </a:ext>
            </a:extLst>
          </a:blip>
          <a:srcRect t="-79732" b="-79732"/>
          <a:stretch>
            <a:fillRect/>
          </a:stretch>
        </p:blipFill>
        <p:spPr>
          <a:prstGeom prst="rect">
            <a:avLst/>
          </a:prstGeom>
        </p:spPr>
      </p:pic>
      <p:sp>
        <p:nvSpPr>
          <p:cNvPr id="12" name="Text Placeholder 11"/>
          <p:cNvSpPr>
            <a:spLocks noGrp="1"/>
          </p:cNvSpPr>
          <p:nvPr>
            <p:ph type="body" sz="quarter" idx="24"/>
          </p:nvPr>
        </p:nvSpPr>
        <p:spPr>
          <a:prstGeom prst="rect">
            <a:avLst/>
          </a:prstGeom>
        </p:spPr>
        <p:txBody>
          <a:bodyPr/>
          <a:lstStyle/>
          <a:p>
            <a:r>
              <a:rPr lang="en-US" dirty="0"/>
              <a:t>Annual budget of $110 million</a:t>
            </a:r>
          </a:p>
          <a:p>
            <a:r>
              <a:rPr lang="en-US" b="1" dirty="0"/>
              <a:t>Saved 35%</a:t>
            </a:r>
            <a:r>
              <a:rPr lang="en-US" dirty="0"/>
              <a:t> over three month measurement period on top 50 items  purchased via SciQuest solutions</a:t>
            </a:r>
          </a:p>
          <a:p>
            <a:r>
              <a:rPr lang="en-US" dirty="0"/>
              <a:t>Expect to obtain additional savings in the coming </a:t>
            </a:r>
            <a:r>
              <a:rPr lang="en-US" dirty="0" smtClean="0"/>
              <a:t>year</a:t>
            </a:r>
            <a:endParaRPr lang="en-US" dirty="0"/>
          </a:p>
        </p:txBody>
      </p:sp>
      <p:sp>
        <p:nvSpPr>
          <p:cNvPr id="5" name="Slide Number Placeholder 4"/>
          <p:cNvSpPr>
            <a:spLocks noGrp="1"/>
          </p:cNvSpPr>
          <p:nvPr>
            <p:ph type="sldNum" sz="quarter" idx="4"/>
          </p:nvPr>
        </p:nvSpPr>
        <p:spPr/>
        <p:txBody>
          <a:bodyPr/>
          <a:lstStyle/>
          <a:p>
            <a:fld id="{333DDCB8-C3DC-B746-8BDC-7242597E91A7}" type="slidenum">
              <a:rPr lang="en-US" smtClean="0"/>
              <a:pPr/>
              <a:t>32</a:t>
            </a:fld>
            <a:endParaRPr lang="en-US"/>
          </a:p>
        </p:txBody>
      </p:sp>
    </p:spTree>
    <p:extLst>
      <p:ext uri="{BB962C8B-B14F-4D97-AF65-F5344CB8AC3E}">
        <p14:creationId xmlns:p14="http://schemas.microsoft.com/office/powerpoint/2010/main" val="31765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87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ERP alone </a:t>
            </a:r>
            <a:r>
              <a:rPr lang="en-US" dirty="0" err="1" smtClean="0"/>
              <a:t>vs</a:t>
            </a:r>
            <a:r>
              <a:rPr lang="en-US" dirty="0" smtClean="0"/>
              <a:t> </a:t>
            </a:r>
            <a:r>
              <a:rPr lang="en-US" dirty="0" err="1" smtClean="0"/>
              <a:t>Sciquest</a:t>
            </a:r>
            <a:endParaRPr lang="en-US" dirty="0"/>
          </a:p>
        </p:txBody>
      </p:sp>
      <p:sp>
        <p:nvSpPr>
          <p:cNvPr id="4" name="Text Placeholder 3"/>
          <p:cNvSpPr>
            <a:spLocks noGrp="1"/>
          </p:cNvSpPr>
          <p:nvPr>
            <p:ph type="body" sz="quarter" idx="13"/>
          </p:nvPr>
        </p:nvSpPr>
        <p:spPr/>
        <p:txBody>
          <a:bodyPr/>
          <a:lstStyle/>
          <a:p>
            <a:endParaRPr lang="en-US"/>
          </a:p>
        </p:txBody>
      </p:sp>
      <p:sp>
        <p:nvSpPr>
          <p:cNvPr id="5" name="Slide Number Placeholder 4"/>
          <p:cNvSpPr>
            <a:spLocks noGrp="1"/>
          </p:cNvSpPr>
          <p:nvPr>
            <p:ph type="sldNum" sz="quarter" idx="4"/>
          </p:nvPr>
        </p:nvSpPr>
        <p:spPr/>
        <p:txBody>
          <a:bodyPr/>
          <a:lstStyle/>
          <a:p>
            <a:fld id="{333DDCB8-C3DC-B746-8BDC-7242597E91A7}" type="slidenum">
              <a:rPr lang="en-US" smtClean="0"/>
              <a:pPr/>
              <a:t>34</a:t>
            </a:fld>
            <a:endParaRPr lang="en-US"/>
          </a:p>
        </p:txBody>
      </p:sp>
      <p:graphicFrame>
        <p:nvGraphicFramePr>
          <p:cNvPr id="6" name="Group 59"/>
          <p:cNvGraphicFramePr>
            <a:graphicFrameLocks/>
          </p:cNvGraphicFramePr>
          <p:nvPr>
            <p:extLst>
              <p:ext uri="{D42A27DB-BD31-4B8C-83A1-F6EECF244321}">
                <p14:modId xmlns:p14="http://schemas.microsoft.com/office/powerpoint/2010/main" val="2808400578"/>
              </p:ext>
            </p:extLst>
          </p:nvPr>
        </p:nvGraphicFramePr>
        <p:xfrm>
          <a:off x="304801" y="833907"/>
          <a:ext cx="8382000" cy="5255137"/>
        </p:xfrm>
        <a:graphic>
          <a:graphicData uri="http://schemas.openxmlformats.org/drawingml/2006/table">
            <a:tbl>
              <a:tblPr/>
              <a:tblGrid>
                <a:gridCol w="4070451"/>
                <a:gridCol w="1997051"/>
                <a:gridCol w="2314498"/>
              </a:tblGrid>
              <a:tr h="450244">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Feature/Benefit</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ERP Alone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Sandwich</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r>
              <a:tr h="447386">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On-line requisition</a:t>
                      </a:r>
                    </a:p>
                  </a:txBody>
                  <a:tcPr marL="91429"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X</a:t>
                      </a:r>
                    </a:p>
                  </a:txBody>
                  <a:tcPr marL="91429"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In ERP</a:t>
                      </a:r>
                    </a:p>
                  </a:txBody>
                  <a:tcPr marL="91429"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8815">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On-line approvals</a:t>
                      </a:r>
                    </a:p>
                  </a:txBody>
                  <a:tcPr marL="91429"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X</a:t>
                      </a:r>
                    </a:p>
                  </a:txBody>
                  <a:tcPr marL="91429"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In ERP</a:t>
                      </a:r>
                    </a:p>
                  </a:txBody>
                  <a:tcPr marL="91429"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7386">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Advanced workflow</a:t>
                      </a:r>
                    </a:p>
                  </a:txBody>
                  <a:tcPr marL="91429"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Custom</a:t>
                      </a:r>
                    </a:p>
                  </a:txBody>
                  <a:tcPr marL="91429"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In ERP</a:t>
                      </a:r>
                    </a:p>
                  </a:txBody>
                  <a:tcPr marL="91429"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7386">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Supplier content / shopping</a:t>
                      </a:r>
                    </a:p>
                  </a:txBody>
                  <a:tcPr marL="91429"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On your own</a:t>
                      </a:r>
                    </a:p>
                  </a:txBody>
                  <a:tcPr marL="91429"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Best in Class</a:t>
                      </a:r>
                    </a:p>
                  </a:txBody>
                  <a:tcPr marL="91429"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7386">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Supplier connectivity</a:t>
                      </a:r>
                    </a:p>
                  </a:txBody>
                  <a:tcPr marL="91429"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On your own</a:t>
                      </a:r>
                    </a:p>
                  </a:txBody>
                  <a:tcPr marL="91429"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Best in Class</a:t>
                      </a:r>
                    </a:p>
                  </a:txBody>
                  <a:tcPr marL="91429"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1673">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End user adoption</a:t>
                      </a:r>
                    </a:p>
                  </a:txBody>
                  <a:tcPr marL="91429"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Difficult</a:t>
                      </a:r>
                    </a:p>
                  </a:txBody>
                  <a:tcPr marL="91429"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Proven</a:t>
                      </a:r>
                    </a:p>
                  </a:txBody>
                  <a:tcPr marL="91429"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7386">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Services spend / forms</a:t>
                      </a:r>
                    </a:p>
                  </a:txBody>
                  <a:tcPr marL="91429"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Module / Custom</a:t>
                      </a:r>
                    </a:p>
                  </a:txBody>
                  <a:tcPr marL="91429"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Partial</a:t>
                      </a:r>
                    </a:p>
                  </a:txBody>
                  <a:tcPr marL="91429"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68416">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Pre-built spend reports with category-level detail</a:t>
                      </a:r>
                    </a:p>
                  </a:txBody>
                  <a:tcPr marL="91429"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Arial" charset="0"/>
                          <a:ea typeface="+mn-ea"/>
                          <a:cs typeface="+mn-cs"/>
                        </a:rPr>
                        <a:t>On your own</a:t>
                      </a:r>
                    </a:p>
                  </a:txBody>
                  <a:tcPr marL="91429"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Arial" charset="0"/>
                          <a:ea typeface="+mn-ea"/>
                          <a:cs typeface="+mn-cs"/>
                        </a:rPr>
                        <a:t>Included</a:t>
                      </a:r>
                    </a:p>
                  </a:txBody>
                  <a:tcPr marL="91429"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8815">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Installation &amp; configuration</a:t>
                      </a:r>
                    </a:p>
                  </a:txBody>
                  <a:tcPr marL="91429"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Complex</a:t>
                      </a:r>
                    </a:p>
                  </a:txBody>
                  <a:tcPr marL="91429"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Straightforward</a:t>
                      </a:r>
                    </a:p>
                  </a:txBody>
                  <a:tcPr marL="91429"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0244">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Maintenance &amp; upgrades</a:t>
                      </a:r>
                    </a:p>
                  </a:txBody>
                  <a:tcPr marL="91429"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On your own</a:t>
                      </a:r>
                    </a:p>
                  </a:txBody>
                  <a:tcPr marL="91429"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Included</a:t>
                      </a:r>
                    </a:p>
                  </a:txBody>
                  <a:tcPr marL="91429"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03977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Commitment to Higher Education</a:t>
            </a:r>
          </a:p>
          <a:p>
            <a:r>
              <a:rPr lang="en-US" dirty="0" smtClean="0"/>
              <a:t>Ease of Use = High Adoption</a:t>
            </a:r>
          </a:p>
          <a:p>
            <a:r>
              <a:rPr lang="en-US" dirty="0" smtClean="0"/>
              <a:t>Rapid Deployment = Find what you need, fast!</a:t>
            </a:r>
          </a:p>
          <a:p>
            <a:r>
              <a:rPr lang="en-US" dirty="0" smtClean="0"/>
              <a:t>Spend Visibility = Identify Savings and Negotiate New Contracts</a:t>
            </a:r>
          </a:p>
          <a:p>
            <a:r>
              <a:rPr lang="en-US" dirty="0" smtClean="0"/>
              <a:t>Contract Compliance = Ensure contracted price</a:t>
            </a:r>
          </a:p>
          <a:p>
            <a:r>
              <a:rPr lang="en-US" dirty="0" smtClean="0"/>
              <a:t>Consortium = Multi-university use/ </a:t>
            </a:r>
            <a:r>
              <a:rPr lang="en-US" dirty="0" smtClean="0"/>
              <a:t>access</a:t>
            </a:r>
            <a:endParaRPr lang="en-US" dirty="0" smtClean="0"/>
          </a:p>
          <a:p>
            <a:r>
              <a:rPr lang="en-US" dirty="0" err="1" smtClean="0"/>
              <a:t>Peoplesoft</a:t>
            </a:r>
            <a:r>
              <a:rPr lang="en-US" dirty="0" smtClean="0"/>
              <a:t> Partner</a:t>
            </a:r>
          </a:p>
          <a:p>
            <a:endParaRPr lang="en-US" dirty="0" smtClean="0"/>
          </a:p>
          <a:p>
            <a:endParaRPr lang="en-US" dirty="0"/>
          </a:p>
        </p:txBody>
      </p:sp>
      <p:sp>
        <p:nvSpPr>
          <p:cNvPr id="3" name="Title 2"/>
          <p:cNvSpPr>
            <a:spLocks noGrp="1"/>
          </p:cNvSpPr>
          <p:nvPr>
            <p:ph type="title"/>
          </p:nvPr>
        </p:nvSpPr>
        <p:spPr/>
        <p:txBody>
          <a:bodyPr/>
          <a:lstStyle/>
          <a:p>
            <a:r>
              <a:rPr lang="en-US" dirty="0" smtClean="0"/>
              <a:t>Why </a:t>
            </a:r>
            <a:r>
              <a:rPr lang="en-US" dirty="0" err="1" smtClean="0"/>
              <a:t>sciquest</a:t>
            </a:r>
            <a:endParaRPr lang="en-US" dirty="0"/>
          </a:p>
        </p:txBody>
      </p:sp>
      <p:sp>
        <p:nvSpPr>
          <p:cNvPr id="4" name="Text Placeholder 3"/>
          <p:cNvSpPr>
            <a:spLocks noGrp="1"/>
          </p:cNvSpPr>
          <p:nvPr>
            <p:ph type="body" sz="quarter" idx="13"/>
          </p:nvPr>
        </p:nvSpPr>
        <p:spPr/>
        <p:txBody>
          <a:bodyPr/>
          <a:lstStyle/>
          <a:p>
            <a:r>
              <a:rPr lang="en-US" dirty="0" smtClean="0"/>
              <a:t>Driving Factors for USG</a:t>
            </a:r>
            <a:endParaRPr lang="en-US" dirty="0"/>
          </a:p>
        </p:txBody>
      </p:sp>
      <p:sp>
        <p:nvSpPr>
          <p:cNvPr id="5" name="Slide Number Placeholder 4"/>
          <p:cNvSpPr>
            <a:spLocks noGrp="1"/>
          </p:cNvSpPr>
          <p:nvPr>
            <p:ph type="sldNum" sz="quarter" idx="4"/>
          </p:nvPr>
        </p:nvSpPr>
        <p:spPr/>
        <p:txBody>
          <a:bodyPr/>
          <a:lstStyle/>
          <a:p>
            <a:fld id="{333DDCB8-C3DC-B746-8BDC-7242597E91A7}" type="slidenum">
              <a:rPr lang="en-US" smtClean="0"/>
              <a:pPr/>
              <a:t>4</a:t>
            </a:fld>
            <a:endParaRPr lang="en-US"/>
          </a:p>
        </p:txBody>
      </p:sp>
    </p:spTree>
    <p:extLst>
      <p:ext uri="{BB962C8B-B14F-4D97-AF65-F5344CB8AC3E}">
        <p14:creationId xmlns:p14="http://schemas.microsoft.com/office/powerpoint/2010/main" val="386775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It needs to be </a:t>
            </a:r>
            <a:r>
              <a:rPr lang="en-US" dirty="0" smtClean="0"/>
              <a:t>intuitive</a:t>
            </a:r>
            <a:r>
              <a:rPr lang="en-US" dirty="0"/>
              <a:t/>
            </a:r>
            <a:br>
              <a:rPr lang="en-US" dirty="0"/>
            </a:br>
            <a:endParaRPr lang="en-US" dirty="0"/>
          </a:p>
        </p:txBody>
      </p:sp>
      <p:sp>
        <p:nvSpPr>
          <p:cNvPr id="6" name="Text Placeholder 5"/>
          <p:cNvSpPr>
            <a:spLocks noGrp="1"/>
          </p:cNvSpPr>
          <p:nvPr>
            <p:ph type="body" sz="quarter" idx="13"/>
          </p:nvPr>
        </p:nvSpPr>
        <p:spPr/>
        <p:txBody>
          <a:bodyPr/>
          <a:lstStyle/>
          <a:p>
            <a:endParaRPr lang="en-US" dirty="0"/>
          </a:p>
        </p:txBody>
      </p:sp>
      <p:sp>
        <p:nvSpPr>
          <p:cNvPr id="5" name="Slide Number Placeholder 4"/>
          <p:cNvSpPr>
            <a:spLocks noGrp="1"/>
          </p:cNvSpPr>
          <p:nvPr>
            <p:ph type="sldNum" sz="quarter" idx="4"/>
          </p:nvPr>
        </p:nvSpPr>
        <p:spPr/>
        <p:txBody>
          <a:bodyPr/>
          <a:lstStyle/>
          <a:p>
            <a:fld id="{333DDCB8-C3DC-B746-8BDC-7242597E91A7}" type="slidenum">
              <a:rPr lang="en-US" smtClean="0"/>
              <a:pPr/>
              <a:t>5</a:t>
            </a:fld>
            <a:endParaRPr lang="en-US"/>
          </a:p>
        </p:txBody>
      </p:sp>
      <p:sp>
        <p:nvSpPr>
          <p:cNvPr id="8" name="Text Placeholder 7"/>
          <p:cNvSpPr>
            <a:spLocks noGrp="1"/>
          </p:cNvSpPr>
          <p:nvPr>
            <p:ph type="body" sz="quarter" idx="16"/>
          </p:nvPr>
        </p:nvSpPr>
        <p:spPr/>
        <p:txBody>
          <a:bodyPr/>
          <a:lstStyle/>
          <a:p>
            <a:r>
              <a:rPr lang="en-US" dirty="0"/>
              <a:t>A source-to-settle solution that has been developed together with your peers and </a:t>
            </a:r>
            <a:r>
              <a:rPr lang="en-US" dirty="0" smtClean="0"/>
              <a:t>supports </a:t>
            </a:r>
            <a:r>
              <a:rPr lang="en-US" dirty="0"/>
              <a:t>how your organization shops and manages approvals. </a:t>
            </a:r>
          </a:p>
          <a:p>
            <a:r>
              <a:rPr lang="en-US" dirty="0"/>
              <a:t>A solution that offers a consumer-like user experience and maximizes user adoption, contract compliance and savings.</a:t>
            </a:r>
          </a:p>
          <a:p>
            <a:endParaRPr lang="en-US" dirty="0"/>
          </a:p>
        </p:txBody>
      </p:sp>
      <p:sp>
        <p:nvSpPr>
          <p:cNvPr id="9" name="Text Placeholder 8"/>
          <p:cNvSpPr>
            <a:spLocks noGrp="1"/>
          </p:cNvSpPr>
          <p:nvPr>
            <p:ph type="body" sz="quarter" idx="17"/>
          </p:nvPr>
        </p:nvSpPr>
        <p:spPr/>
        <p:txBody>
          <a:bodyPr/>
          <a:lstStyle/>
          <a:p>
            <a:r>
              <a:rPr lang="en-US" sz="1800" dirty="0" smtClean="0"/>
              <a:t>Internal </a:t>
            </a:r>
            <a:r>
              <a:rPr lang="en-US" sz="1800" dirty="0"/>
              <a:t>customers don’t have the </a:t>
            </a:r>
            <a:r>
              <a:rPr lang="en-US" sz="1800" dirty="0" smtClean="0"/>
              <a:t> time </a:t>
            </a:r>
            <a:r>
              <a:rPr lang="en-US" sz="1800" dirty="0"/>
              <a:t>to figure out how to buy products </a:t>
            </a:r>
            <a:r>
              <a:rPr lang="en-US" sz="1800" dirty="0" smtClean="0"/>
              <a:t>and </a:t>
            </a:r>
            <a:r>
              <a:rPr lang="en-US" sz="1800" dirty="0"/>
              <a:t>services from your preferred vendors. </a:t>
            </a:r>
          </a:p>
          <a:p>
            <a:r>
              <a:rPr lang="en-US" sz="1800" dirty="0" smtClean="0"/>
              <a:t>Understanding their </a:t>
            </a:r>
            <a:r>
              <a:rPr lang="en-US" sz="1800" dirty="0"/>
              <a:t>challenges and needs, and delivering </a:t>
            </a:r>
            <a:r>
              <a:rPr lang="en-US" sz="1800" dirty="0" smtClean="0"/>
              <a:t>solutions </a:t>
            </a:r>
            <a:r>
              <a:rPr lang="en-US" sz="1800" dirty="0"/>
              <a:t>that make it easy for them to </a:t>
            </a:r>
            <a:r>
              <a:rPr lang="en-US" sz="1800" dirty="0" smtClean="0"/>
              <a:t>shop </a:t>
            </a:r>
            <a:r>
              <a:rPr lang="en-US" sz="1800" dirty="0"/>
              <a:t>and approve are critical to driving </a:t>
            </a:r>
            <a:r>
              <a:rPr lang="en-US" sz="1800" dirty="0" smtClean="0"/>
              <a:t>user adoption </a:t>
            </a:r>
            <a:r>
              <a:rPr lang="en-US" sz="1800" dirty="0"/>
              <a:t>of your solution. </a:t>
            </a:r>
          </a:p>
          <a:p>
            <a:r>
              <a:rPr lang="en-US" sz="1800" dirty="0" smtClean="0"/>
              <a:t>It </a:t>
            </a:r>
            <a:r>
              <a:rPr lang="en-US" sz="1800" dirty="0"/>
              <a:t>will maximize </a:t>
            </a:r>
            <a:r>
              <a:rPr lang="en-US" sz="1800" dirty="0" smtClean="0"/>
              <a:t>contract </a:t>
            </a:r>
            <a:r>
              <a:rPr lang="en-US" sz="1800" dirty="0"/>
              <a:t>compliance and keep them focused </a:t>
            </a:r>
            <a:r>
              <a:rPr lang="en-US" sz="1800" dirty="0" smtClean="0"/>
              <a:t>on </a:t>
            </a:r>
            <a:r>
              <a:rPr lang="en-US" sz="1800" dirty="0"/>
              <a:t>their organizational goals. </a:t>
            </a:r>
          </a:p>
          <a:p>
            <a:endParaRPr lang="en-US" sz="1800" dirty="0"/>
          </a:p>
        </p:txBody>
      </p:sp>
    </p:spTree>
    <p:extLst>
      <p:ext uri="{BB962C8B-B14F-4D97-AF65-F5344CB8AC3E}">
        <p14:creationId xmlns:p14="http://schemas.microsoft.com/office/powerpoint/2010/main" val="26735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 you have?</a:t>
            </a:r>
            <a:endParaRPr lang="en-US" dirty="0"/>
          </a:p>
        </p:txBody>
      </p:sp>
      <p:sp>
        <p:nvSpPr>
          <p:cNvPr id="4" name="Text Placeholder 3"/>
          <p:cNvSpPr>
            <a:spLocks noGrp="1"/>
          </p:cNvSpPr>
          <p:nvPr>
            <p:ph type="body" sz="quarter" idx="13"/>
          </p:nvPr>
        </p:nvSpPr>
        <p:spPr/>
        <p:txBody>
          <a:bodyPr/>
          <a:lstStyle/>
          <a:p>
            <a:r>
              <a:rPr lang="en-US" dirty="0" smtClean="0"/>
              <a:t>Modules</a:t>
            </a:r>
            <a:endParaRPr lang="en-US" dirty="0"/>
          </a:p>
        </p:txBody>
      </p:sp>
      <p:sp>
        <p:nvSpPr>
          <p:cNvPr id="5" name="Slide Number Placeholder 4"/>
          <p:cNvSpPr>
            <a:spLocks noGrp="1"/>
          </p:cNvSpPr>
          <p:nvPr>
            <p:ph type="sldNum" sz="quarter" idx="4"/>
          </p:nvPr>
        </p:nvSpPr>
        <p:spPr/>
        <p:txBody>
          <a:bodyPr/>
          <a:lstStyle/>
          <a:p>
            <a:fld id="{333DDCB8-C3DC-B746-8BDC-7242597E91A7}" type="slidenum">
              <a:rPr lang="en-US" smtClean="0"/>
              <a:pPr/>
              <a:t>6</a:t>
            </a:fld>
            <a:endParaRPr lang="en-US"/>
          </a:p>
        </p:txBody>
      </p:sp>
      <p:pic>
        <p:nvPicPr>
          <p:cNvPr id="6" name="Picture Placeholder 5" descr="SciQuestPortfolioCustomerInfoGraphic.jpg"/>
          <p:cNvPicPr>
            <a:picLocks noChangeAspect="1"/>
          </p:cNvPicPr>
          <p:nvPr/>
        </p:nvPicPr>
        <p:blipFill rotWithShape="1">
          <a:blip r:embed="rId2" cstate="screen">
            <a:extLst>
              <a:ext uri="{28A0092B-C50C-407E-A947-70E740481C1C}">
                <a14:useLocalDpi xmlns:a14="http://schemas.microsoft.com/office/drawing/2010/main"/>
              </a:ext>
            </a:extLst>
          </a:blip>
          <a:srcRect l="18614" t="-861" r="20990" b="2567"/>
          <a:stretch/>
        </p:blipFill>
        <p:spPr>
          <a:xfrm>
            <a:off x="621218" y="1095470"/>
            <a:ext cx="7427313" cy="4541620"/>
          </a:xfrm>
          <a:prstGeom prst="rect">
            <a:avLst/>
          </a:prstGeom>
        </p:spPr>
      </p:pic>
      <p:sp>
        <p:nvSpPr>
          <p:cNvPr id="7" name="Rectangle 6"/>
          <p:cNvSpPr/>
          <p:nvPr/>
        </p:nvSpPr>
        <p:spPr>
          <a:xfrm>
            <a:off x="4888871" y="1539089"/>
            <a:ext cx="1023042" cy="3675707"/>
          </a:xfrm>
          <a:prstGeom prst="rect">
            <a:avLst/>
          </a:prstGeom>
          <a:noFill/>
          <a:ln w="76200">
            <a:solidFill>
              <a:srgbClr val="CC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4825" y="1546641"/>
            <a:ext cx="1023042" cy="3675707"/>
          </a:xfrm>
          <a:prstGeom prst="rect">
            <a:avLst/>
          </a:prstGeom>
          <a:noFill/>
          <a:ln w="76200">
            <a:solidFill>
              <a:srgbClr val="CC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965700" y="4089399"/>
            <a:ext cx="857250" cy="446365"/>
          </a:xfrm>
          <a:prstGeom prst="rect">
            <a:avLst/>
          </a:prstGeom>
          <a:solidFill>
            <a:srgbClr val="0070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703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SciQuest Products</a:t>
            </a:r>
            <a:endParaRPr lang="en-US" dirty="0"/>
          </a:p>
        </p:txBody>
      </p:sp>
      <p:sp>
        <p:nvSpPr>
          <p:cNvPr id="8" name="Text Placeholder 7"/>
          <p:cNvSpPr>
            <a:spLocks noGrp="1"/>
          </p:cNvSpPr>
          <p:nvPr>
            <p:ph type="body" sz="quarter" idx="13"/>
          </p:nvPr>
        </p:nvSpPr>
        <p:spPr/>
        <p:txBody>
          <a:bodyPr/>
          <a:lstStyle/>
          <a:p>
            <a:endParaRPr lang="en-US" dirty="0"/>
          </a:p>
        </p:txBody>
      </p:sp>
      <p:sp>
        <p:nvSpPr>
          <p:cNvPr id="9" name="Text Placeholder 8"/>
          <p:cNvSpPr>
            <a:spLocks noGrp="1"/>
          </p:cNvSpPr>
          <p:nvPr>
            <p:ph type="body" sz="quarter" idx="4294967295"/>
          </p:nvPr>
        </p:nvSpPr>
        <p:spPr>
          <a:xfrm>
            <a:off x="285750" y="1609724"/>
            <a:ext cx="4178805" cy="4043363"/>
          </a:xfrm>
          <a:prstGeom prst="rect">
            <a:avLst/>
          </a:prstGeom>
        </p:spPr>
        <p:txBody>
          <a:bodyPr/>
          <a:lstStyle/>
          <a:p>
            <a:pPr marL="0" indent="0" algn="l">
              <a:buNone/>
            </a:pPr>
            <a:r>
              <a:rPr lang="en-US" b="1" dirty="0" err="1" smtClean="0">
                <a:solidFill>
                  <a:schemeClr val="tx1"/>
                </a:solidFill>
              </a:rPr>
              <a:t>eProcurement</a:t>
            </a:r>
            <a:r>
              <a:rPr lang="en-US" b="1" dirty="0" smtClean="0">
                <a:solidFill>
                  <a:schemeClr val="tx1"/>
                </a:solidFill>
              </a:rPr>
              <a:t>: </a:t>
            </a:r>
            <a:br>
              <a:rPr lang="en-US" b="1" dirty="0" smtClean="0">
                <a:solidFill>
                  <a:schemeClr val="tx1"/>
                </a:solidFill>
              </a:rPr>
            </a:br>
            <a:r>
              <a:rPr lang="en-US" b="1" dirty="0" smtClean="0">
                <a:solidFill>
                  <a:schemeClr val="tx1"/>
                </a:solidFill>
              </a:rPr>
              <a:t>Spend Director</a:t>
            </a:r>
          </a:p>
          <a:p>
            <a:pPr marL="0" indent="0" algn="l">
              <a:buNone/>
            </a:pPr>
            <a:r>
              <a:rPr lang="en-US" dirty="0" smtClean="0">
                <a:solidFill>
                  <a:schemeClr val="tx1"/>
                </a:solidFill>
              </a:rPr>
              <a:t>Automate shopping and direct spend to approved vendors and negotiated prices.</a:t>
            </a:r>
            <a:endParaRPr lang="en-US" dirty="0">
              <a:solidFill>
                <a:schemeClr val="tx1"/>
              </a:solidFill>
            </a:endParaRPr>
          </a:p>
        </p:txBody>
      </p:sp>
      <p:pic>
        <p:nvPicPr>
          <p:cNvPr id="11" name="Content Placeholder 10"/>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5247780" y="966254"/>
            <a:ext cx="3087035" cy="2321986"/>
          </a:xfrm>
        </p:spPr>
      </p:pic>
      <p:sp>
        <p:nvSpPr>
          <p:cNvPr id="6" name="Slide Number Placeholder 5"/>
          <p:cNvSpPr>
            <a:spLocks noGrp="1"/>
          </p:cNvSpPr>
          <p:nvPr>
            <p:ph type="sldNum" sz="quarter" idx="4"/>
          </p:nvPr>
        </p:nvSpPr>
        <p:spPr/>
        <p:txBody>
          <a:bodyPr/>
          <a:lstStyle/>
          <a:p>
            <a:fld id="{333DDCB8-C3DC-B746-8BDC-7242597E91A7}" type="slidenum">
              <a:rPr lang="en-US" smtClean="0"/>
              <a:pPr/>
              <a:t>7</a:t>
            </a:fld>
            <a:endParaRPr lang="en-US"/>
          </a:p>
        </p:txBody>
      </p:sp>
      <p:pic>
        <p:nvPicPr>
          <p:cNvPr id="10"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255" y="3288240"/>
            <a:ext cx="3087033" cy="2321986"/>
          </a:xfrm>
          <a:prstGeom prst="rect">
            <a:avLst/>
          </a:prstGeom>
        </p:spPr>
      </p:pic>
      <p:sp>
        <p:nvSpPr>
          <p:cNvPr id="12" name="Text Box 10"/>
          <p:cNvSpPr txBox="1">
            <a:spLocks noChangeArrowheads="1"/>
          </p:cNvSpPr>
          <p:nvPr/>
        </p:nvSpPr>
        <p:spPr bwMode="auto">
          <a:xfrm>
            <a:off x="2133600" y="6400800"/>
            <a:ext cx="2057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defRPr/>
            </a:pPr>
            <a:r>
              <a:rPr lang="en-US" sz="1000" dirty="0" smtClean="0">
                <a:solidFill>
                  <a:schemeClr val="bg1"/>
                </a:solidFill>
              </a:rPr>
              <a:t>Confidential – Internal Use Only</a:t>
            </a:r>
          </a:p>
        </p:txBody>
      </p:sp>
    </p:spTree>
    <p:extLst>
      <p:ext uri="{BB962C8B-B14F-4D97-AF65-F5344CB8AC3E}">
        <p14:creationId xmlns:p14="http://schemas.microsoft.com/office/powerpoint/2010/main" val="188412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SciQuest Products</a:t>
            </a:r>
            <a:endParaRPr lang="en-US" dirty="0"/>
          </a:p>
        </p:txBody>
      </p:sp>
      <p:sp>
        <p:nvSpPr>
          <p:cNvPr id="8" name="Text Placeholder 7"/>
          <p:cNvSpPr>
            <a:spLocks noGrp="1"/>
          </p:cNvSpPr>
          <p:nvPr>
            <p:ph type="body" sz="quarter" idx="13"/>
          </p:nvPr>
        </p:nvSpPr>
        <p:spPr/>
        <p:txBody>
          <a:bodyPr/>
          <a:lstStyle/>
          <a:p>
            <a:endParaRPr lang="en-US" dirty="0"/>
          </a:p>
        </p:txBody>
      </p:sp>
      <p:sp>
        <p:nvSpPr>
          <p:cNvPr id="9" name="Text Placeholder 8"/>
          <p:cNvSpPr>
            <a:spLocks noGrp="1"/>
          </p:cNvSpPr>
          <p:nvPr>
            <p:ph type="body" sz="quarter" idx="4294967295"/>
          </p:nvPr>
        </p:nvSpPr>
        <p:spPr>
          <a:xfrm>
            <a:off x="285750" y="1609724"/>
            <a:ext cx="4178805" cy="4043363"/>
          </a:xfrm>
          <a:prstGeom prst="rect">
            <a:avLst/>
          </a:prstGeom>
        </p:spPr>
        <p:txBody>
          <a:bodyPr/>
          <a:lstStyle/>
          <a:p>
            <a:pPr marL="0" indent="0" algn="l">
              <a:buNone/>
            </a:pPr>
            <a:r>
              <a:rPr lang="en-US" b="1" dirty="0" err="1" smtClean="0">
                <a:solidFill>
                  <a:schemeClr val="tx1"/>
                </a:solidFill>
              </a:rPr>
              <a:t>eProcurement</a:t>
            </a:r>
            <a:r>
              <a:rPr lang="en-US" b="1" dirty="0" smtClean="0">
                <a:solidFill>
                  <a:schemeClr val="tx1"/>
                </a:solidFill>
              </a:rPr>
              <a:t>: </a:t>
            </a:r>
            <a:br>
              <a:rPr lang="en-US" b="1" dirty="0" smtClean="0">
                <a:solidFill>
                  <a:schemeClr val="tx1"/>
                </a:solidFill>
              </a:rPr>
            </a:br>
            <a:r>
              <a:rPr lang="en-US" b="1" dirty="0" smtClean="0">
                <a:solidFill>
                  <a:schemeClr val="tx1"/>
                </a:solidFill>
              </a:rPr>
              <a:t>Order Manager</a:t>
            </a:r>
          </a:p>
          <a:p>
            <a:pPr marL="0" indent="0" algn="l">
              <a:buNone/>
            </a:pPr>
            <a:r>
              <a:rPr lang="en-US" dirty="0" smtClean="0">
                <a:solidFill>
                  <a:schemeClr val="tx1"/>
                </a:solidFill>
              </a:rPr>
              <a:t>Automate the transmission of orders to the supplier via fax, email or CXML.</a:t>
            </a:r>
            <a:endParaRPr lang="en-US" dirty="0">
              <a:solidFill>
                <a:schemeClr val="tx1"/>
              </a:solidFill>
            </a:endParaRPr>
          </a:p>
        </p:txBody>
      </p:sp>
      <p:pic>
        <p:nvPicPr>
          <p:cNvPr id="11" name="Content Placeholder 10"/>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4820896" y="1619250"/>
            <a:ext cx="3504395" cy="2466809"/>
          </a:xfrm>
        </p:spPr>
      </p:pic>
      <p:sp>
        <p:nvSpPr>
          <p:cNvPr id="6" name="Slide Number Placeholder 5"/>
          <p:cNvSpPr>
            <a:spLocks noGrp="1"/>
          </p:cNvSpPr>
          <p:nvPr>
            <p:ph type="sldNum" sz="quarter" idx="4"/>
          </p:nvPr>
        </p:nvSpPr>
        <p:spPr/>
        <p:txBody>
          <a:bodyPr/>
          <a:lstStyle/>
          <a:p>
            <a:fld id="{333DDCB8-C3DC-B746-8BDC-7242597E91A7}" type="slidenum">
              <a:rPr lang="en-US" smtClean="0"/>
              <a:pPr/>
              <a:t>8</a:t>
            </a:fld>
            <a:endParaRPr lang="en-US"/>
          </a:p>
        </p:txBody>
      </p:sp>
      <p:sp>
        <p:nvSpPr>
          <p:cNvPr id="10" name="Text Box 10"/>
          <p:cNvSpPr txBox="1">
            <a:spLocks noChangeArrowheads="1"/>
          </p:cNvSpPr>
          <p:nvPr/>
        </p:nvSpPr>
        <p:spPr bwMode="auto">
          <a:xfrm>
            <a:off x="2133600" y="6400800"/>
            <a:ext cx="2057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defRPr/>
            </a:pPr>
            <a:r>
              <a:rPr lang="en-US" sz="1000" dirty="0" smtClean="0">
                <a:solidFill>
                  <a:schemeClr val="bg1"/>
                </a:solidFill>
              </a:rPr>
              <a:t>Confidential – Internal Use Only</a:t>
            </a:r>
          </a:p>
        </p:txBody>
      </p:sp>
    </p:spTree>
    <p:extLst>
      <p:ext uri="{BB962C8B-B14F-4D97-AF65-F5344CB8AC3E}">
        <p14:creationId xmlns:p14="http://schemas.microsoft.com/office/powerpoint/2010/main" val="173063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All the cool kids are doing it</a:t>
            </a:r>
            <a:endParaRPr lang="en-US" dirty="0"/>
          </a:p>
        </p:txBody>
      </p:sp>
      <p:sp>
        <p:nvSpPr>
          <p:cNvPr id="4" name="Text Placeholder 3"/>
          <p:cNvSpPr>
            <a:spLocks noGrp="1"/>
          </p:cNvSpPr>
          <p:nvPr>
            <p:ph type="body" sz="quarter" idx="13"/>
          </p:nvPr>
        </p:nvSpPr>
        <p:spPr/>
        <p:txBody>
          <a:bodyPr/>
          <a:lstStyle/>
          <a:p>
            <a:r>
              <a:rPr lang="en-US" dirty="0" smtClean="0"/>
              <a:t>Who’s Live with SciQuest</a:t>
            </a:r>
            <a:endParaRPr lang="en-US" dirty="0"/>
          </a:p>
        </p:txBody>
      </p:sp>
      <p:sp>
        <p:nvSpPr>
          <p:cNvPr id="5" name="Slide Number Placeholder 4"/>
          <p:cNvSpPr>
            <a:spLocks noGrp="1"/>
          </p:cNvSpPr>
          <p:nvPr>
            <p:ph type="sldNum" sz="quarter" idx="4"/>
          </p:nvPr>
        </p:nvSpPr>
        <p:spPr/>
        <p:txBody>
          <a:bodyPr/>
          <a:lstStyle/>
          <a:p>
            <a:fld id="{333DDCB8-C3DC-B746-8BDC-7242597E91A7}" type="slidenum">
              <a:rPr lang="en-US" smtClean="0"/>
              <a:pPr/>
              <a:t>9</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835166783"/>
              </p:ext>
            </p:extLst>
          </p:nvPr>
        </p:nvGraphicFramePr>
        <p:xfrm>
          <a:off x="181136" y="1215625"/>
          <a:ext cx="8823433" cy="4714013"/>
        </p:xfrm>
        <a:graphic>
          <a:graphicData uri="http://schemas.openxmlformats.org/drawingml/2006/table">
            <a:tbl>
              <a:tblPr/>
              <a:tblGrid>
                <a:gridCol w="405397"/>
                <a:gridCol w="2470672"/>
                <a:gridCol w="695777"/>
                <a:gridCol w="695777"/>
                <a:gridCol w="695777"/>
                <a:gridCol w="591766"/>
                <a:gridCol w="394043"/>
                <a:gridCol w="470702"/>
                <a:gridCol w="470702"/>
                <a:gridCol w="394043"/>
                <a:gridCol w="356648"/>
                <a:gridCol w="394043"/>
                <a:gridCol w="394043"/>
                <a:gridCol w="394043"/>
              </a:tblGrid>
              <a:tr h="216140">
                <a:tc>
                  <a:txBody>
                    <a:bodyPr/>
                    <a:lstStyle/>
                    <a:p>
                      <a:pPr algn="ctr" fontAlgn="b"/>
                      <a:r>
                        <a:rPr lang="en-US" sz="1000" b="1" i="0" u="none" strike="noStrike" dirty="0">
                          <a:solidFill>
                            <a:srgbClr val="000000"/>
                          </a:solidFill>
                          <a:effectLst/>
                          <a:latin typeface="Calibri"/>
                        </a:rPr>
                        <a:t>BU ID</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l" fontAlgn="b"/>
                      <a:r>
                        <a:rPr lang="en-US" sz="1000" b="1" i="0" u="none" strike="noStrike" dirty="0">
                          <a:solidFill>
                            <a:srgbClr val="000000"/>
                          </a:solidFill>
                          <a:effectLst/>
                          <a:latin typeface="Calibri"/>
                        </a:rPr>
                        <a:t>BU Name</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gridSpan="4">
                  <a:txBody>
                    <a:bodyPr/>
                    <a:lstStyle/>
                    <a:p>
                      <a:pPr algn="ctr" fontAlgn="b"/>
                      <a:r>
                        <a:rPr lang="en-US" sz="1000" b="1" i="0" u="none" strike="noStrike" dirty="0">
                          <a:solidFill>
                            <a:srgbClr val="000000"/>
                          </a:solidFill>
                          <a:effectLst/>
                          <a:latin typeface="Calibri"/>
                        </a:rPr>
                        <a:t>PO Spend</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00" b="1" i="0" u="none" strike="noStrike">
                          <a:solidFill>
                            <a:srgbClr val="000000"/>
                          </a:solidFill>
                          <a:effectLst/>
                          <a:latin typeface="Calibri"/>
                        </a:rPr>
                        <a:t>PO Lines</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00" b="1" i="0" u="none" strike="noStrike">
                          <a:solidFill>
                            <a:srgbClr val="000000"/>
                          </a:solidFill>
                          <a:effectLst/>
                          <a:latin typeface="Calibri"/>
                        </a:rPr>
                        <a:t>POs</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16140">
                <a:tc>
                  <a:txBody>
                    <a:bodyPr/>
                    <a:lstStyle/>
                    <a:p>
                      <a:pPr algn="ctr" fontAlgn="b"/>
                      <a:endParaRPr lang="en-US" sz="1000" b="1" i="0" u="none" strike="noStrike" dirty="0">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l" fontAlgn="b"/>
                      <a:endParaRPr lang="en-US" sz="1000" b="1" i="0" u="none" strike="noStrike" dirty="0">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ctr" fontAlgn="b"/>
                      <a:r>
                        <a:rPr lang="en-US" sz="1000" b="1" i="0" u="none" strike="noStrike" dirty="0">
                          <a:solidFill>
                            <a:srgbClr val="000000"/>
                          </a:solidFill>
                          <a:effectLst/>
                          <a:latin typeface="Calibri"/>
                        </a:rPr>
                        <a:t>2011</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ctr" fontAlgn="b"/>
                      <a:r>
                        <a:rPr lang="en-US" sz="1000" b="1" i="0" u="none" strike="noStrike" dirty="0">
                          <a:solidFill>
                            <a:srgbClr val="000000"/>
                          </a:solidFill>
                          <a:effectLst/>
                          <a:latin typeface="Calibri"/>
                        </a:rPr>
                        <a:t>2012</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ctr" fontAlgn="b"/>
                      <a:r>
                        <a:rPr lang="en-US" sz="1000" b="1" i="0" u="none" strike="noStrike" dirty="0">
                          <a:solidFill>
                            <a:srgbClr val="000000"/>
                          </a:solidFill>
                          <a:effectLst/>
                          <a:latin typeface="Calibri"/>
                        </a:rPr>
                        <a:t>2013</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ctr" fontAlgn="b"/>
                      <a:r>
                        <a:rPr lang="en-US" sz="1000" b="1" i="0" u="none" strike="noStrike" dirty="0">
                          <a:solidFill>
                            <a:srgbClr val="000000"/>
                          </a:solidFill>
                          <a:effectLst/>
                          <a:latin typeface="Calibri"/>
                        </a:rPr>
                        <a:t>2014</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ctr" fontAlgn="b"/>
                      <a:r>
                        <a:rPr lang="en-US" sz="1000" b="1" i="0" u="none" strike="noStrike" dirty="0">
                          <a:solidFill>
                            <a:srgbClr val="000000"/>
                          </a:solidFill>
                          <a:effectLst/>
                          <a:latin typeface="Calibri"/>
                        </a:rPr>
                        <a:t>2011</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ctr" fontAlgn="b"/>
                      <a:r>
                        <a:rPr lang="en-US" sz="1000" b="1" i="0" u="none" strike="noStrike" dirty="0">
                          <a:solidFill>
                            <a:srgbClr val="000000"/>
                          </a:solidFill>
                          <a:effectLst/>
                          <a:latin typeface="Calibri"/>
                        </a:rPr>
                        <a:t>2012</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ctr" fontAlgn="b"/>
                      <a:r>
                        <a:rPr lang="en-US" sz="1000" b="1" i="0" u="none" strike="noStrike" dirty="0">
                          <a:solidFill>
                            <a:srgbClr val="000000"/>
                          </a:solidFill>
                          <a:effectLst/>
                          <a:latin typeface="Calibri"/>
                        </a:rPr>
                        <a:t>2013</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ctr" fontAlgn="b"/>
                      <a:r>
                        <a:rPr lang="en-US" sz="1000" b="1" i="0" u="none" strike="noStrike" dirty="0">
                          <a:solidFill>
                            <a:srgbClr val="000000"/>
                          </a:solidFill>
                          <a:effectLst/>
                          <a:latin typeface="Calibri"/>
                        </a:rPr>
                        <a:t>2014</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ctr" fontAlgn="b"/>
                      <a:r>
                        <a:rPr lang="en-US" sz="1000" b="1" i="0" u="none" strike="noStrike" dirty="0">
                          <a:solidFill>
                            <a:srgbClr val="000000"/>
                          </a:solidFill>
                          <a:effectLst/>
                          <a:latin typeface="Calibri"/>
                        </a:rPr>
                        <a:t>2011</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ctr" fontAlgn="b"/>
                      <a:r>
                        <a:rPr lang="en-US" sz="1000" b="1" i="0" u="none" strike="noStrike" dirty="0">
                          <a:solidFill>
                            <a:srgbClr val="000000"/>
                          </a:solidFill>
                          <a:effectLst/>
                          <a:latin typeface="Calibri"/>
                        </a:rPr>
                        <a:t>2012</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ctr" fontAlgn="b"/>
                      <a:r>
                        <a:rPr lang="en-US" sz="1000" b="1" i="0" u="none" strike="noStrike" dirty="0">
                          <a:solidFill>
                            <a:srgbClr val="000000"/>
                          </a:solidFill>
                          <a:effectLst/>
                          <a:latin typeface="Calibri"/>
                        </a:rPr>
                        <a:t>2013</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ctr" fontAlgn="b"/>
                      <a:r>
                        <a:rPr lang="en-US" sz="1000" b="1" i="0" u="none" strike="noStrike" dirty="0">
                          <a:solidFill>
                            <a:srgbClr val="000000"/>
                          </a:solidFill>
                          <a:effectLst/>
                          <a:latin typeface="Calibri"/>
                        </a:rPr>
                        <a:t>2014</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r>
              <a:tr h="216140">
                <a:tc>
                  <a:txBody>
                    <a:bodyPr/>
                    <a:lstStyle/>
                    <a:p>
                      <a:pPr algn="ctr" fontAlgn="b"/>
                      <a:r>
                        <a:rPr lang="en-US" sz="1000" b="0" i="0" u="none" strike="noStrike" dirty="0">
                          <a:solidFill>
                            <a:srgbClr val="000000"/>
                          </a:solidFill>
                          <a:effectLst/>
                          <a:latin typeface="Calibri"/>
                        </a:rPr>
                        <a:t>54</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University of West Georgia (54000)</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$190,123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$1,154,380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$1,582,393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$197,353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483</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3,902</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9,176</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1,147</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101</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908</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2,504</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338</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140">
                <a:tc>
                  <a:txBody>
                    <a:bodyPr/>
                    <a:lstStyle/>
                    <a:p>
                      <a:pPr algn="ctr" fontAlgn="b"/>
                      <a:r>
                        <a:rPr lang="en-US" sz="1000" b="0" i="0" u="none" strike="noStrike" dirty="0">
                          <a:solidFill>
                            <a:srgbClr val="000000"/>
                          </a:solidFill>
                          <a:effectLst/>
                          <a:latin typeface="Calibri"/>
                        </a:rPr>
                        <a:t>58</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a:rPr>
                        <a:t>Kennesaw State University (43000)</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$737,848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$830,603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$1,504,318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$110,679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162</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3,330</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3,966</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553</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106</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679</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1,165</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164</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140">
                <a:tc>
                  <a:txBody>
                    <a:bodyPr/>
                    <a:lstStyle/>
                    <a:p>
                      <a:pPr algn="ctr" fontAlgn="b"/>
                      <a:r>
                        <a:rPr lang="en-US" sz="1000" b="0" i="0" u="none" strike="noStrike" dirty="0">
                          <a:solidFill>
                            <a:srgbClr val="000000"/>
                          </a:solidFill>
                          <a:effectLst/>
                          <a:latin typeface="Calibri"/>
                        </a:rPr>
                        <a:t>59</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a:rPr>
                        <a:t>Georgia Southern University (39000)</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$52,305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$725,082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$195,819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258</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8,527</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2,369</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105</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2,170</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615</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140">
                <a:tc>
                  <a:txBody>
                    <a:bodyPr/>
                    <a:lstStyle/>
                    <a:p>
                      <a:pPr algn="ctr" fontAlgn="b"/>
                      <a:r>
                        <a:rPr lang="en-US" sz="1000" b="0" i="0" u="none" strike="noStrike" dirty="0">
                          <a:solidFill>
                            <a:srgbClr val="000000"/>
                          </a:solidFill>
                          <a:effectLst/>
                          <a:latin typeface="Calibri"/>
                        </a:rPr>
                        <a:t>65</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a:rPr>
                        <a:t>Valdosta State University (51000)</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$59,293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$730,116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$561,199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$71,274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155</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4,678</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5,471</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1,128</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59</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1,163</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1,435</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268</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140">
                <a:tc>
                  <a:txBody>
                    <a:bodyPr/>
                    <a:lstStyle/>
                    <a:p>
                      <a:pPr algn="ctr" fontAlgn="b"/>
                      <a:r>
                        <a:rPr lang="en-US" sz="1000" b="0" i="0" u="none" strike="noStrike" dirty="0">
                          <a:solidFill>
                            <a:srgbClr val="000000"/>
                          </a:solidFill>
                          <a:effectLst/>
                          <a:latin typeface="Calibri"/>
                        </a:rPr>
                        <a:t>53</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a:rPr>
                        <a:t>Georgia Perimeter College (71000)</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$172,410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$633,474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$410,302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$82,636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2,140</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7,459</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4,052</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1,014</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226</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1,244</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923</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198</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140">
                <a:tc>
                  <a:txBody>
                    <a:bodyPr/>
                    <a:lstStyle/>
                    <a:p>
                      <a:pPr algn="ctr" fontAlgn="b"/>
                      <a:r>
                        <a:rPr lang="en-US" sz="1000" b="0" i="0" u="none" strike="noStrike" dirty="0">
                          <a:solidFill>
                            <a:srgbClr val="000000"/>
                          </a:solidFill>
                          <a:effectLst/>
                          <a:latin typeface="Calibri"/>
                        </a:rPr>
                        <a:t>67</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a:rPr>
                        <a:t>Middle Georgia College (84000)</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$31,729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$108,718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150</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595</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48</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138</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140">
                <a:tc>
                  <a:txBody>
                    <a:bodyPr/>
                    <a:lstStyle/>
                    <a:p>
                      <a:pPr algn="ctr" fontAlgn="b"/>
                      <a:r>
                        <a:rPr lang="en-US" sz="1000" b="0" i="0" u="none" strike="noStrike" dirty="0">
                          <a:solidFill>
                            <a:srgbClr val="000000"/>
                          </a:solidFill>
                          <a:effectLst/>
                          <a:latin typeface="Calibri"/>
                        </a:rPr>
                        <a:t>69</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a:rPr>
                        <a:t>Georgia Gwinnett College (40000)</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$50,590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$119,321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$106,759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$8,752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290</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935</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880</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145</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41</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157</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168</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30</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140">
                <a:tc>
                  <a:txBody>
                    <a:bodyPr/>
                    <a:lstStyle/>
                    <a:p>
                      <a:pPr algn="ctr" fontAlgn="b"/>
                      <a:r>
                        <a:rPr lang="en-US" sz="1000" b="0" i="0" u="none" strike="noStrike" dirty="0">
                          <a:solidFill>
                            <a:srgbClr val="000000"/>
                          </a:solidFill>
                          <a:effectLst/>
                          <a:latin typeface="Calibri"/>
                        </a:rPr>
                        <a:t>70</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a:rPr>
                        <a:t>South Georgia College (87000)</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$8,826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$104,991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144</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1,412</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34</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401</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140">
                <a:tc>
                  <a:txBody>
                    <a:bodyPr/>
                    <a:lstStyle/>
                    <a:p>
                      <a:pPr algn="ctr" fontAlgn="b"/>
                      <a:r>
                        <a:rPr lang="en-US" sz="1000" b="0" i="0" u="none" strike="noStrike" dirty="0">
                          <a:solidFill>
                            <a:srgbClr val="000000"/>
                          </a:solidFill>
                          <a:effectLst/>
                          <a:latin typeface="Calibri"/>
                        </a:rPr>
                        <a:t>72</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Georgia College and State University</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$69,141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$680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200</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11</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34</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3</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140">
                <a:tc>
                  <a:txBody>
                    <a:bodyPr/>
                    <a:lstStyle/>
                    <a:p>
                      <a:pPr algn="ctr" fontAlgn="b"/>
                      <a:r>
                        <a:rPr lang="en-US" sz="1000" b="0" i="0" u="none" strike="noStrike" dirty="0">
                          <a:solidFill>
                            <a:srgbClr val="000000"/>
                          </a:solidFill>
                          <a:effectLst/>
                          <a:latin typeface="Calibri"/>
                        </a:rPr>
                        <a:t>73</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Gordon College (76000)</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$9,768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$47,993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$24,255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51</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456</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320</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16</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107</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77</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140">
                <a:tc>
                  <a:txBody>
                    <a:bodyPr/>
                    <a:lstStyle/>
                    <a:p>
                      <a:pPr algn="ctr" fontAlgn="b"/>
                      <a:r>
                        <a:rPr lang="en-US" sz="1000" b="0" i="0" u="none" strike="noStrike" dirty="0">
                          <a:solidFill>
                            <a:srgbClr val="000000"/>
                          </a:solidFill>
                          <a:effectLst/>
                          <a:latin typeface="Calibri"/>
                        </a:rPr>
                        <a:t>74</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Georgia Highlands College (73000)</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$54,137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$47,262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$24,802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179</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210</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83</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27</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39</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11</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140">
                <a:tc>
                  <a:txBody>
                    <a:bodyPr/>
                    <a:lstStyle/>
                    <a:p>
                      <a:pPr algn="ctr" fontAlgn="b"/>
                      <a:r>
                        <a:rPr lang="en-US" sz="1000" b="0" i="0" u="none" strike="noStrike" dirty="0">
                          <a:solidFill>
                            <a:srgbClr val="000000"/>
                          </a:solidFill>
                          <a:effectLst/>
                          <a:latin typeface="Calibri"/>
                        </a:rPr>
                        <a:t>76</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Macon State College (81000)</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$29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$2,007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3</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21</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2</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4</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140">
                <a:tc>
                  <a:txBody>
                    <a:bodyPr/>
                    <a:lstStyle/>
                    <a:p>
                      <a:pPr algn="ctr" fontAlgn="b"/>
                      <a:r>
                        <a:rPr lang="en-US" sz="1000" b="0" i="0" u="none" strike="noStrike" dirty="0">
                          <a:solidFill>
                            <a:srgbClr val="000000"/>
                          </a:solidFill>
                          <a:effectLst/>
                          <a:latin typeface="Calibri"/>
                        </a:rPr>
                        <a:t>77</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Coastal Georgia Community College (63000)</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$726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11</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4</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140">
                <a:tc>
                  <a:txBody>
                    <a:bodyPr/>
                    <a:lstStyle/>
                    <a:p>
                      <a:pPr algn="ctr" fontAlgn="b"/>
                      <a:r>
                        <a:rPr lang="en-US" sz="1000" b="0" i="0" u="none" strike="noStrike" dirty="0">
                          <a:solidFill>
                            <a:srgbClr val="000000"/>
                          </a:solidFill>
                          <a:effectLst/>
                          <a:latin typeface="Calibri"/>
                        </a:rPr>
                        <a:t>83</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Clayton College and State University (28000)</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$137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14</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140">
                <a:tc>
                  <a:txBody>
                    <a:bodyPr/>
                    <a:lstStyle/>
                    <a:p>
                      <a:pPr algn="ctr" fontAlgn="b"/>
                      <a:r>
                        <a:rPr lang="en-US" sz="1000" b="0" i="0" u="none" strike="noStrike" dirty="0">
                          <a:solidFill>
                            <a:srgbClr val="000000"/>
                          </a:solidFill>
                          <a:effectLst/>
                          <a:latin typeface="Calibri"/>
                        </a:rPr>
                        <a:t>84</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Fort Valley State University (33000)</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$27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2</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140">
                <a:tc>
                  <a:txBody>
                    <a:bodyPr/>
                    <a:lstStyle/>
                    <a:p>
                      <a:pPr algn="ctr" fontAlgn="b"/>
                      <a:r>
                        <a:rPr lang="en-US" sz="1000" b="0" i="0" u="none" strike="noStrike" dirty="0">
                          <a:solidFill>
                            <a:srgbClr val="000000"/>
                          </a:solidFill>
                          <a:effectLst/>
                          <a:latin typeface="Calibri"/>
                        </a:rPr>
                        <a:t>85</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Augusta State University (27000)</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$76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3</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2</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140">
                <a:tc>
                  <a:txBody>
                    <a:bodyPr/>
                    <a:lstStyle/>
                    <a:p>
                      <a:pPr algn="ctr" fontAlgn="b"/>
                      <a:r>
                        <a:rPr lang="en-US" sz="1000" b="0" i="0" u="none" strike="noStrike" dirty="0">
                          <a:solidFill>
                            <a:srgbClr val="000000"/>
                          </a:solidFill>
                          <a:effectLst/>
                          <a:latin typeface="Calibri"/>
                        </a:rPr>
                        <a:t>1407</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South Georgia State College</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$7,318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149</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23</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140">
                <a:tc>
                  <a:txBody>
                    <a:bodyPr/>
                    <a:lstStyle/>
                    <a:p>
                      <a:pPr algn="ctr" fontAlgn="b"/>
                      <a:r>
                        <a:rPr lang="en-US" sz="1000" b="0" i="0" u="none" strike="noStrike" dirty="0">
                          <a:solidFill>
                            <a:srgbClr val="000000"/>
                          </a:solidFill>
                          <a:effectLst/>
                          <a:latin typeface="Calibri"/>
                        </a:rPr>
                        <a:t>1409</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Middle Georgia State College</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$6,580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39</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17</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213">
                <a:tc>
                  <a:txBody>
                    <a:bodyPr/>
                    <a:lstStyle/>
                    <a:p>
                      <a:pPr algn="ctr" fontAlgn="b"/>
                      <a:r>
                        <a:rPr lang="en-US" sz="1000" b="1" i="0" u="none" strike="noStrike" dirty="0">
                          <a:solidFill>
                            <a:srgbClr val="000000"/>
                          </a:solidFill>
                          <a:effectLst/>
                          <a:latin typeface="Calibri"/>
                        </a:rPr>
                        <a:t>Grand Total</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000" b="1" i="0" u="none" strike="noStrike" dirty="0">
                          <a:solidFill>
                            <a:srgbClr val="000000"/>
                          </a:solidFill>
                          <a:effectLst/>
                          <a:latin typeface="Calibri"/>
                        </a:rPr>
                        <a:t>Total</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000" b="1" i="0" u="none" strike="noStrike" dirty="0">
                          <a:solidFill>
                            <a:srgbClr val="000000"/>
                          </a:solidFill>
                          <a:effectLst/>
                          <a:latin typeface="Calibri"/>
                        </a:rPr>
                        <a:t>$1,210,832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000" b="1" i="0" u="none" strike="noStrike" dirty="0">
                          <a:solidFill>
                            <a:srgbClr val="000000"/>
                          </a:solidFill>
                          <a:effectLst/>
                          <a:latin typeface="Calibri"/>
                        </a:rPr>
                        <a:t>$3,699,578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000" b="1" i="0" u="none" strike="noStrike" dirty="0">
                          <a:solidFill>
                            <a:srgbClr val="000000"/>
                          </a:solidFill>
                          <a:effectLst/>
                          <a:latin typeface="Calibri"/>
                        </a:rPr>
                        <a:t>$6,136,316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000" b="1" i="0" u="none" strike="noStrike" dirty="0">
                          <a:solidFill>
                            <a:srgbClr val="000000"/>
                          </a:solidFill>
                          <a:effectLst/>
                          <a:latin typeface="Calibri"/>
                        </a:rPr>
                        <a:t>$752,603 </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000" b="1" i="0" u="none" strike="noStrike" dirty="0">
                          <a:solidFill>
                            <a:srgbClr val="000000"/>
                          </a:solidFill>
                          <a:effectLst/>
                          <a:latin typeface="Calibri"/>
                        </a:rPr>
                        <a:t>3,246</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000" b="1" i="0" u="none" strike="noStrike" dirty="0">
                          <a:solidFill>
                            <a:srgbClr val="000000"/>
                          </a:solidFill>
                          <a:effectLst/>
                          <a:latin typeface="Calibri"/>
                        </a:rPr>
                        <a:t>21,138</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000" b="1" i="0" u="none" strike="noStrike" dirty="0">
                          <a:solidFill>
                            <a:srgbClr val="000000"/>
                          </a:solidFill>
                          <a:effectLst/>
                          <a:latin typeface="Calibri"/>
                        </a:rPr>
                        <a:t>35,481</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000" b="1" i="0" u="none" strike="noStrike" dirty="0">
                          <a:solidFill>
                            <a:srgbClr val="000000"/>
                          </a:solidFill>
                          <a:effectLst/>
                          <a:latin typeface="Calibri"/>
                        </a:rPr>
                        <a:t>7,023</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000" b="1" i="0" u="none" strike="noStrike" dirty="0">
                          <a:solidFill>
                            <a:srgbClr val="000000"/>
                          </a:solidFill>
                          <a:effectLst/>
                          <a:latin typeface="Calibri"/>
                        </a:rPr>
                        <a:t>538</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000" b="1" i="0" u="none" strike="noStrike" dirty="0">
                          <a:solidFill>
                            <a:srgbClr val="000000"/>
                          </a:solidFill>
                          <a:effectLst/>
                          <a:latin typeface="Calibri"/>
                        </a:rPr>
                        <a:t>4,409</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000" b="1" i="0" u="none" strike="noStrike" dirty="0">
                          <a:solidFill>
                            <a:srgbClr val="000000"/>
                          </a:solidFill>
                          <a:effectLst/>
                          <a:latin typeface="Calibri"/>
                        </a:rPr>
                        <a:t>9,232</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000" b="1" i="0" u="none" strike="noStrike" dirty="0">
                          <a:solidFill>
                            <a:srgbClr val="000000"/>
                          </a:solidFill>
                          <a:effectLst/>
                          <a:latin typeface="Calibri"/>
                        </a:rPr>
                        <a:t>1,779</a:t>
                      </a:r>
                    </a:p>
                  </a:txBody>
                  <a:tcPr marL="6943" marR="6943" marT="69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2" name="Rectangle 11"/>
          <p:cNvSpPr/>
          <p:nvPr/>
        </p:nvSpPr>
        <p:spPr>
          <a:xfrm>
            <a:off x="5151422" y="2716040"/>
            <a:ext cx="579422" cy="2353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149921" y="3149083"/>
            <a:ext cx="579422" cy="2353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49921" y="4016706"/>
            <a:ext cx="579422" cy="2353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149921" y="4252096"/>
            <a:ext cx="579422" cy="2353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49921" y="4484453"/>
            <a:ext cx="579422" cy="2353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151422" y="4647385"/>
            <a:ext cx="579422" cy="2353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755679" y="4866116"/>
            <a:ext cx="671465" cy="2353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442987" y="4866116"/>
            <a:ext cx="671465" cy="2353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450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SciQuest -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ciQuest Fonts">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cmpd="sng">
          <a:solidFill>
            <a:schemeClr val="accent5"/>
          </a:solidFill>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6301</TotalTime>
  <Words>4892</Words>
  <Application>Microsoft Office PowerPoint</Application>
  <PresentationFormat>On-screen Show (4:3)</PresentationFormat>
  <Paragraphs>952</Paragraphs>
  <Slides>34</Slides>
  <Notes>24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1" baseType="lpstr">
      <vt:lpstr>Arial</vt:lpstr>
      <vt:lpstr>Oswald</vt:lpstr>
      <vt:lpstr>Lucida Grande</vt:lpstr>
      <vt:lpstr>+Sub Title Screen</vt:lpstr>
      <vt:lpstr>Calibri</vt:lpstr>
      <vt:lpstr>SciQuest - Blue</vt:lpstr>
      <vt:lpstr>Visio</vt:lpstr>
      <vt:lpstr>PowerPoint Presentation</vt:lpstr>
      <vt:lpstr>Sciquest TODAY</vt:lpstr>
      <vt:lpstr>Making history</vt:lpstr>
      <vt:lpstr>Why sciquest</vt:lpstr>
      <vt:lpstr>It needs to be intuitive </vt:lpstr>
      <vt:lpstr>What do you have?</vt:lpstr>
      <vt:lpstr>SciQuest Products</vt:lpstr>
      <vt:lpstr>SciQuest Products</vt:lpstr>
      <vt:lpstr>All the cool kids are doing it</vt:lpstr>
      <vt:lpstr>cloud-based business automation</vt:lpstr>
      <vt:lpstr>cloud-based business automation</vt:lpstr>
      <vt:lpstr>TURN SPENDING INTO SAVINGS</vt:lpstr>
      <vt:lpstr>Turn spending into savings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Business automation suite</vt:lpstr>
      <vt:lpstr>We partner for your success</vt:lpstr>
      <vt:lpstr>Sciquest platform and integration</vt:lpstr>
      <vt:lpstr>PowerPoint Presentation</vt:lpstr>
      <vt:lpstr>Oracle | PeopleSoft Integration to ePro</vt:lpstr>
      <vt:lpstr>Integration Approach - PeopleSoft</vt:lpstr>
      <vt:lpstr>We will help you get results</vt:lpstr>
      <vt:lpstr>We will help you get results</vt:lpstr>
      <vt:lpstr>PowerPoint Presentation</vt:lpstr>
      <vt:lpstr>ERP alone vs Sciquest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SciQuest Sales Presentation</dc:title>
  <dc:creator>Kiersten Hoffman</dc:creator>
  <cp:lastModifiedBy>Andy Waligowski</cp:lastModifiedBy>
  <cp:revision>497</cp:revision>
  <dcterms:created xsi:type="dcterms:W3CDTF">2013-01-28T16:34:01Z</dcterms:created>
  <dcterms:modified xsi:type="dcterms:W3CDTF">2013-09-19T14:15:33Z</dcterms:modified>
</cp:coreProperties>
</file>