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57" r:id="rId3"/>
    <p:sldId id="287" r:id="rId4"/>
    <p:sldId id="307" r:id="rId5"/>
    <p:sldId id="309" r:id="rId6"/>
    <p:sldId id="310" r:id="rId7"/>
    <p:sldId id="311" r:id="rId8"/>
    <p:sldId id="306" r:id="rId9"/>
    <p:sldId id="260" r:id="rId10"/>
    <p:sldId id="288" r:id="rId11"/>
    <p:sldId id="297" r:id="rId12"/>
    <p:sldId id="299" r:id="rId13"/>
    <p:sldId id="289" r:id="rId14"/>
    <p:sldId id="290" r:id="rId15"/>
    <p:sldId id="300" r:id="rId16"/>
    <p:sldId id="301" r:id="rId17"/>
    <p:sldId id="291" r:id="rId18"/>
    <p:sldId id="293" r:id="rId19"/>
    <p:sldId id="292" r:id="rId20"/>
    <p:sldId id="294" r:id="rId21"/>
    <p:sldId id="303" r:id="rId22"/>
    <p:sldId id="295" r:id="rId23"/>
    <p:sldId id="296" r:id="rId24"/>
    <p:sldId id="282" r:id="rId25"/>
    <p:sldId id="304" r:id="rId26"/>
    <p:sldId id="264" r:id="rId27"/>
    <p:sldId id="305" r:id="rId28"/>
    <p:sldId id="258"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372FB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4841" autoAdjust="0"/>
  </p:normalViewPr>
  <p:slideViewPr>
    <p:cSldViewPr snapToGrid="0" snapToObjects="1">
      <p:cViewPr varScale="1">
        <p:scale>
          <a:sx n="90" d="100"/>
          <a:sy n="90" d="100"/>
        </p:scale>
        <p:origin x="-1314" y="-96"/>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54BFBD9E-A8F6-6D4E-954F-81B5CFB033F7}" type="datetimeFigureOut">
              <a:rPr lang="en-US" smtClean="0"/>
              <a:pPr/>
              <a:t>10/6/2011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7" tIns="46589" rIns="93177" bIns="46589" rtlCol="0" anchor="b"/>
          <a:lstStyle>
            <a:lvl1pPr algn="r">
              <a:defRPr sz="1200"/>
            </a:lvl1pPr>
          </a:lstStyle>
          <a:p>
            <a:fld id="{E8D2E1CC-29F1-7944-90DA-C821687A17F4}" type="slidenum">
              <a:rPr lang="en-US" smtClean="0"/>
              <a:pPr/>
              <a:t>‹#›</a:t>
            </a:fld>
            <a:endParaRPr lang="en-US"/>
          </a:p>
        </p:txBody>
      </p:sp>
    </p:spTree>
    <p:extLst>
      <p:ext uri="{BB962C8B-B14F-4D97-AF65-F5344CB8AC3E}">
        <p14:creationId xmlns:p14="http://schemas.microsoft.com/office/powerpoint/2010/main" xmlns="" val="41586807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t>After the audit</a:t>
            </a:r>
            <a:r>
              <a:rPr lang="en-US" sz="1200" baseline="0" dirty="0" smtClean="0"/>
              <a:t> of 2010, ITS created a query for internal use to run on a monthly basis to review Super User Access.  This query will return any user with the Local Security Administration role.  We look for things such as generic accounts, non employee local security administrators, and campuses that have more than two local security administrators.  With release 2.18, we delivered a new read only role for local security administration that can be given to those users in the business office that only need to review security to ensure segregation of duties and job responsibilities.  </a:t>
            </a:r>
          </a:p>
          <a:p>
            <a:endParaRPr lang="en-US" sz="1200" baseline="0" dirty="0" smtClean="0"/>
          </a:p>
          <a:p>
            <a:r>
              <a:rPr lang="en-US" sz="1200" baseline="0" dirty="0" smtClean="0"/>
              <a:t>Also on a monthly basis, we review any terminations using the terminated users query.  We also cross reference the results to the user profiles, to ensure that they are not multi campus users.  If they are truly terminated, we lock the user account and remove the base role.  In the next two slides you will see an example of this.  </a:t>
            </a:r>
          </a:p>
          <a:p>
            <a:endParaRPr lang="en-US" sz="1200" baseline="0" dirty="0" smtClean="0"/>
          </a:p>
          <a:p>
            <a:r>
              <a:rPr lang="en-US" sz="1200" baseline="0" dirty="0" smtClean="0"/>
              <a:t>On a yearly basis ITS performs a thorough review of all security request forms on file, as well as performing the above mentioned items.  We look for things such as job responsibility changes.  Does their function, still match their security.  Do they have enough access or too much.  Also, we have a cover page that is signed by the manager, stating that they have reviewed the security request form.  </a:t>
            </a:r>
          </a:p>
          <a:p>
            <a:endParaRPr lang="en-US" sz="1200" baseline="0" dirty="0" smtClean="0"/>
          </a:p>
          <a:p>
            <a:r>
              <a:rPr lang="en-US" sz="1200" baseline="0" dirty="0" smtClean="0"/>
              <a:t>Another tool to use in review access is the user page access report, in conjunction with the role page access report.  The role page access report can be printed one time, and it will show role names, and what pages they can access.  The user access report will show all users and what roles are assigned to them.</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23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 example of Locking</a:t>
            </a:r>
            <a:r>
              <a:rPr lang="en-US" baseline="0" dirty="0" smtClean="0"/>
              <a:t> a terminated user account.</a:t>
            </a:r>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24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base role is circled</a:t>
            </a:r>
            <a:r>
              <a:rPr lang="en-US" baseline="0" dirty="0" smtClean="0"/>
              <a:t> here.  This role contains the sign in privileges.  Without this role, users cannot sign in at all.  Upon termination, remove this role only.</a:t>
            </a:r>
            <a:endParaRPr lang="en-US" dirty="0" smtClean="0"/>
          </a:p>
          <a:p>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25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can you do at the campus level to ensure you are</a:t>
            </a:r>
            <a:r>
              <a:rPr lang="en-US" baseline="0" dirty="0" smtClean="0"/>
              <a:t> ready for an audit?  Always ensure for any users in the system that you have a valid security request form on hand.  This would be for any users who has more roles than what is granted when they self register.  If a user self registers and only enters travel authorization and a security admin never has to update their roles, then a form is not needed.    Periodically review the form to ensure their access is still correct and cross reference the form to the roles they have in PeopleSoft to ensure they still match.  </a:t>
            </a:r>
          </a:p>
          <a:p>
            <a:r>
              <a:rPr lang="en-US" baseline="0" dirty="0" smtClean="0"/>
              <a:t>Always have the appropriate level of authorization on the forms.  </a:t>
            </a:r>
          </a:p>
          <a:p>
            <a:r>
              <a:rPr lang="en-US" baseline="0" dirty="0" smtClean="0"/>
              <a:t>For terminations, at least monthly review the termination list you receive from ADP and cross reference that with the users in PeopleSoft.  Run the termination query and validate that there are no terminated users there that still have access.</a:t>
            </a:r>
            <a:endParaRPr lang="en-US" dirty="0" smtClean="0"/>
          </a:p>
          <a:p>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26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 only do you need to review role access, you need to review users (user preferences).</a:t>
            </a:r>
            <a:r>
              <a:rPr lang="en-US" baseline="0" dirty="0" smtClean="0"/>
              <a:t>  Is the same person that is adding a vendor approving it?  Carefully review these preferences for any segregation of duties issues.  Review users that have budget security access.  Can they override budget errors?  Ensure that the appropriate personnel have this authority.  And limit the approval responsibility to a few individuals and ensure that you periodically review this access.  </a:t>
            </a:r>
            <a:endParaRPr lang="en-US" dirty="0" smtClean="0"/>
          </a:p>
          <a:p>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dirty="0" smtClean="0"/>
              <a:t> University officials told the Associated Press that a faculty member inadvertently uploaded files containing the information to an unprotected server on Nov. 30, 2009.</a:t>
            </a:r>
          </a:p>
          <a:p>
            <a:pPr>
              <a:buFont typeface="Arial" pitchFamily="34" charset="0"/>
              <a:buChar char="•"/>
            </a:pPr>
            <a:r>
              <a:rPr lang="en-US" sz="1200" dirty="0" smtClean="0"/>
              <a:t> Exposed names, academic performance, disabilities, and other sensitive information of 40,101 students who attended the flagship </a:t>
            </a:r>
            <a:r>
              <a:rPr lang="en-US" sz="1200" dirty="0" err="1" smtClean="0"/>
              <a:t>Manoa</a:t>
            </a:r>
            <a:r>
              <a:rPr lang="en-US" sz="1200" dirty="0" smtClean="0"/>
              <a:t> campus from 1990 to 1998 and in 2001.</a:t>
            </a:r>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dirty="0" smtClean="0"/>
              <a:t> </a:t>
            </a:r>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smtClean="0"/>
              <a:t> </a:t>
            </a:r>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smtClean="0"/>
              <a:t> </a:t>
            </a:r>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smtClean="0"/>
              <a:t> </a:t>
            </a:r>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18</a:t>
            </a:fld>
            <a:endParaRPr lang="en-US"/>
          </a:p>
        </p:txBody>
      </p:sp>
    </p:spTree>
    <p:extLst>
      <p:ext uri="{BB962C8B-B14F-4D97-AF65-F5344CB8AC3E}">
        <p14:creationId xmlns:p14="http://schemas.microsoft.com/office/powerpoint/2010/main" xmlns="" val="2656419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19</a:t>
            </a:fld>
            <a:endParaRPr lang="en-US"/>
          </a:p>
        </p:txBody>
      </p:sp>
    </p:spTree>
    <p:extLst>
      <p:ext uri="{BB962C8B-B14F-4D97-AF65-F5344CB8AC3E}">
        <p14:creationId xmlns:p14="http://schemas.microsoft.com/office/powerpoint/2010/main" xmlns="" val="1185383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2E1CC-29F1-7944-90DA-C821687A17F4}" type="slidenum">
              <a:rPr lang="en-US" smtClean="0"/>
              <a:pPr/>
              <a:t>20</a:t>
            </a:fld>
            <a:endParaRPr lang="en-US"/>
          </a:p>
        </p:txBody>
      </p:sp>
    </p:spTree>
    <p:extLst>
      <p:ext uri="{BB962C8B-B14F-4D97-AF65-F5344CB8AC3E}">
        <p14:creationId xmlns:p14="http://schemas.microsoft.com/office/powerpoint/2010/main" xmlns="" val="3407347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367"/>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17367"/>
            <a:ext cx="5111750" cy="363172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618958"/>
            <a:ext cx="3008313" cy="350720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54020"/>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64000">
              <a:schemeClr val="bg1">
                <a:tint val="45000"/>
                <a:shade val="99000"/>
                <a:satMod val="350000"/>
              </a:schemeClr>
            </a:gs>
            <a:gs pos="100000">
              <a:schemeClr val="bg1">
                <a:lumMod val="65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8" name="Picture 7" descr="BOR_logo_blue-transparent.png"/>
          <p:cNvPicPr>
            <a:picLocks noChangeAspect="1"/>
          </p:cNvPicPr>
          <p:nvPr/>
        </p:nvPicPr>
        <p:blipFill>
          <a:blip r:embed="rId9"/>
          <a:stretch>
            <a:fillRect/>
          </a:stretch>
        </p:blipFill>
        <p:spPr>
          <a:xfrm>
            <a:off x="8331380" y="6071407"/>
            <a:ext cx="629227" cy="630942"/>
          </a:xfrm>
          <a:prstGeom prst="rect">
            <a:avLst/>
          </a:prstGeom>
        </p:spPr>
      </p:pic>
      <p:sp>
        <p:nvSpPr>
          <p:cNvPr id="6" name="Rounded Rectangle 5"/>
          <p:cNvSpPr/>
          <p:nvPr/>
        </p:nvSpPr>
        <p:spPr>
          <a:xfrm>
            <a:off x="0" y="6819975"/>
            <a:ext cx="9144000" cy="45719"/>
          </a:xfrm>
          <a:prstGeom prst="roundRect">
            <a:avLst/>
          </a:prstGeom>
          <a:solidFill>
            <a:srgbClr val="2E369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10"/>
          <p:cNvGrpSpPr/>
          <p:nvPr userDrawn="1"/>
        </p:nvGrpSpPr>
        <p:grpSpPr>
          <a:xfrm>
            <a:off x="0" y="6498840"/>
            <a:ext cx="7137893" cy="230832"/>
            <a:chOff x="22031" y="6497042"/>
            <a:chExt cx="7137893" cy="230832"/>
          </a:xfrm>
        </p:grpSpPr>
        <p:sp>
          <p:nvSpPr>
            <p:cNvPr id="12" name="TextBox 11"/>
            <p:cNvSpPr txBox="1"/>
            <p:nvPr/>
          </p:nvSpPr>
          <p:spPr>
            <a:xfrm>
              <a:off x="22031" y="6497042"/>
              <a:ext cx="7137893" cy="230832"/>
            </a:xfrm>
            <a:prstGeom prst="rect">
              <a:avLst/>
            </a:prstGeom>
            <a:noFill/>
          </p:spPr>
          <p:txBody>
            <a:bodyPr wrap="square" rtlCol="0">
              <a:spAutoFit/>
            </a:bodyPr>
            <a:lstStyle/>
            <a:p>
              <a:r>
                <a:rPr lang="en-US" sz="900" dirty="0" smtClean="0">
                  <a:solidFill>
                    <a:srgbClr val="000090"/>
                  </a:solidFill>
                </a:rPr>
                <a:t>GALILEO         GeorgiaBEST         GeorgiaFIRST         Georgia ONmyLINE         GeorgiaVIEW         GIL          PeachNet          </a:t>
              </a:r>
              <a:r>
                <a:rPr lang="en-US" sz="900" dirty="0" smtClean="0">
                  <a:solidFill>
                    <a:srgbClr val="000090"/>
                  </a:solidFill>
                  <a:latin typeface="+mn-lt"/>
                </a:rPr>
                <a:t>U</a:t>
              </a:r>
              <a:r>
                <a:rPr lang="en-US" sz="900" dirty="0" smtClean="0">
                  <a:solidFill>
                    <a:srgbClr val="000090"/>
                  </a:solidFill>
                </a:rPr>
                <a:t>SG123</a:t>
              </a:r>
              <a:endParaRPr lang="en-US" sz="900" dirty="0">
                <a:solidFill>
                  <a:srgbClr val="000090"/>
                </a:solidFill>
              </a:endParaRPr>
            </a:p>
          </p:txBody>
        </p:sp>
        <p:sp>
          <p:nvSpPr>
            <p:cNvPr id="13" name="Oval 12"/>
            <p:cNvSpPr/>
            <p:nvPr/>
          </p:nvSpPr>
          <p:spPr>
            <a:xfrm>
              <a:off x="595753" y="6597758"/>
              <a:ext cx="43942" cy="40386"/>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4" name="Oval 13"/>
            <p:cNvSpPr/>
            <p:nvPr/>
          </p:nvSpPr>
          <p:spPr>
            <a:xfrm>
              <a:off x="4607741" y="6596807"/>
              <a:ext cx="43942" cy="40386"/>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solidFill>
                  <a:srgbClr val="000090"/>
                </a:solidFill>
              </a:endParaRPr>
            </a:p>
          </p:txBody>
        </p:sp>
        <p:sp>
          <p:nvSpPr>
            <p:cNvPr id="15" name="Oval 14"/>
            <p:cNvSpPr/>
            <p:nvPr/>
          </p:nvSpPr>
          <p:spPr>
            <a:xfrm>
              <a:off x="4223419" y="6597758"/>
              <a:ext cx="43942" cy="40386"/>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6" name="Oval 15"/>
            <p:cNvSpPr/>
            <p:nvPr/>
          </p:nvSpPr>
          <p:spPr>
            <a:xfrm>
              <a:off x="3381630" y="6597758"/>
              <a:ext cx="43942" cy="40386"/>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7" name="Oval 16"/>
            <p:cNvSpPr/>
            <p:nvPr/>
          </p:nvSpPr>
          <p:spPr>
            <a:xfrm>
              <a:off x="1419228" y="6596807"/>
              <a:ext cx="43942" cy="40386"/>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8" name="Oval 17"/>
            <p:cNvSpPr/>
            <p:nvPr/>
          </p:nvSpPr>
          <p:spPr>
            <a:xfrm>
              <a:off x="2264662" y="6597758"/>
              <a:ext cx="43942" cy="40386"/>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grpSp>
      <p:pic>
        <p:nvPicPr>
          <p:cNvPr id="19" name="Picture 18" descr="its_powerpoint_banner_mar11.jpg"/>
          <p:cNvPicPr>
            <a:picLocks noChangeAspect="1"/>
          </p:cNvPicPr>
          <p:nvPr userDrawn="1"/>
        </p:nvPicPr>
        <p:blipFill>
          <a:blip r:embed="rId10"/>
          <a:stretch>
            <a:fillRect/>
          </a:stretch>
        </p:blipFill>
        <p:spPr>
          <a:xfrm>
            <a:off x="0" y="0"/>
            <a:ext cx="9144000" cy="1384978"/>
          </a:xfrm>
          <a:prstGeom prst="rect">
            <a:avLst/>
          </a:prstGeom>
        </p:spPr>
      </p:pic>
      <p:sp>
        <p:nvSpPr>
          <p:cNvPr id="21" name="Oval 20"/>
          <p:cNvSpPr/>
          <p:nvPr userDrawn="1"/>
        </p:nvSpPr>
        <p:spPr>
          <a:xfrm>
            <a:off x="5287996" y="6591122"/>
            <a:ext cx="43942" cy="40386"/>
          </a:xfrm>
          <a:prstGeom prst="ellipse">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solidFill>
                <a:srgbClr val="00009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usg.edu/gafirst-fin/documentation/job_aids/category/securit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449" y="2130425"/>
            <a:ext cx="8581936" cy="1470025"/>
          </a:xfrm>
        </p:spPr>
        <p:txBody>
          <a:bodyPr/>
          <a:lstStyle/>
          <a:p>
            <a:r>
              <a:rPr lang="en-US" sz="4000" dirty="0" smtClean="0"/>
              <a:t>Dotting Your </a:t>
            </a:r>
            <a:r>
              <a:rPr lang="en-US" sz="4000" i="1" dirty="0" smtClean="0"/>
              <a:t>I</a:t>
            </a:r>
            <a:r>
              <a:rPr lang="en-US" sz="4000" dirty="0" smtClean="0"/>
              <a:t>’s and Crossing Your </a:t>
            </a:r>
            <a:r>
              <a:rPr lang="en-US" sz="4000" i="1" dirty="0" smtClean="0"/>
              <a:t>T</a:t>
            </a:r>
            <a:r>
              <a:rPr lang="en-US" sz="4000" dirty="0" smtClean="0"/>
              <a:t>’s: </a:t>
            </a:r>
            <a:br>
              <a:rPr lang="en-US" sz="4000" dirty="0" smtClean="0"/>
            </a:br>
            <a:r>
              <a:rPr lang="en-US" sz="4000" dirty="0" smtClean="0"/>
              <a:t>Preparing for an </a:t>
            </a:r>
            <a:r>
              <a:rPr lang="en-US" sz="4000" i="1" dirty="0" smtClean="0"/>
              <a:t>IT</a:t>
            </a:r>
            <a:r>
              <a:rPr lang="en-US" sz="4000" dirty="0" smtClean="0"/>
              <a:t> Audit</a:t>
            </a:r>
            <a:endParaRPr lang="en-US" sz="4000" dirty="0"/>
          </a:p>
        </p:txBody>
      </p:sp>
      <p:sp>
        <p:nvSpPr>
          <p:cNvPr id="3" name="Subtitle 2"/>
          <p:cNvSpPr>
            <a:spLocks noGrp="1"/>
          </p:cNvSpPr>
          <p:nvPr>
            <p:ph type="subTitle" idx="1"/>
          </p:nvPr>
        </p:nvSpPr>
        <p:spPr>
          <a:xfrm>
            <a:off x="377505" y="3886200"/>
            <a:ext cx="8363823" cy="1752600"/>
          </a:xfrm>
        </p:spPr>
        <p:txBody>
          <a:bodyPr/>
          <a:lstStyle/>
          <a:p>
            <a:r>
              <a:rPr lang="en-US" sz="2800" dirty="0" smtClean="0"/>
              <a:t>David Nisbet &amp; Shelia Sloan</a:t>
            </a:r>
          </a:p>
          <a:p>
            <a:r>
              <a:rPr lang="en-US" sz="2800" dirty="0" smtClean="0"/>
              <a:t>Information Technology Services</a:t>
            </a:r>
          </a:p>
          <a:p>
            <a:r>
              <a:rPr lang="en-US" sz="2800" dirty="0" smtClean="0"/>
              <a:t>Board of Regents of the University System of Georgia</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7079" y="1610686"/>
            <a:ext cx="8389088" cy="1077218"/>
          </a:xfrm>
          <a:prstGeom prst="rect">
            <a:avLst/>
          </a:prstGeom>
          <a:noFill/>
        </p:spPr>
        <p:txBody>
          <a:bodyPr wrap="square" rtlCol="0">
            <a:spAutoFit/>
          </a:bodyPr>
          <a:lstStyle/>
          <a:p>
            <a:pPr algn="ctr"/>
            <a:r>
              <a:rPr lang="en-US" sz="3200" b="1" dirty="0" smtClean="0"/>
              <a:t>General and Application Controls include Logical Access, Change Management, and IT Operations.</a:t>
            </a:r>
            <a:endParaRPr lang="en-US" sz="3200" b="1" dirty="0"/>
          </a:p>
        </p:txBody>
      </p:sp>
      <p:sp>
        <p:nvSpPr>
          <p:cNvPr id="5" name="TextBox 4"/>
          <p:cNvSpPr txBox="1"/>
          <p:nvPr/>
        </p:nvSpPr>
        <p:spPr>
          <a:xfrm>
            <a:off x="5284383" y="4412512"/>
            <a:ext cx="3859617" cy="1569660"/>
          </a:xfrm>
          <a:prstGeom prst="rect">
            <a:avLst/>
          </a:prstGeom>
          <a:noFill/>
        </p:spPr>
        <p:txBody>
          <a:bodyPr wrap="square" rtlCol="0">
            <a:spAutoFit/>
          </a:bodyPr>
          <a:lstStyle/>
          <a:p>
            <a:r>
              <a:rPr lang="en-US" sz="2400" dirty="0" smtClean="0"/>
              <a:t>ways to help maintain general and application controls…</a:t>
            </a:r>
          </a:p>
          <a:p>
            <a:endParaRPr lang="en-US" sz="2400" dirty="0"/>
          </a:p>
        </p:txBody>
      </p:sp>
      <p:sp>
        <p:nvSpPr>
          <p:cNvPr id="6" name="TextBox 5"/>
          <p:cNvSpPr txBox="1"/>
          <p:nvPr/>
        </p:nvSpPr>
        <p:spPr>
          <a:xfrm>
            <a:off x="3402447" y="2317896"/>
            <a:ext cx="1871308" cy="3939540"/>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5000" b="1" spc="50" dirty="0" smtClean="0">
                <a:ln w="11430"/>
                <a:solidFill>
                  <a:srgbClr val="C00000"/>
                </a:solidFill>
                <a:effectLst>
                  <a:outerShdw blurRad="76200" dist="50800" dir="5400000" algn="tl" rotWithShape="0">
                    <a:srgbClr val="000000">
                      <a:alpha val="65000"/>
                    </a:srgbClr>
                  </a:outerShdw>
                </a:effectLst>
              </a:rPr>
              <a:t>9</a:t>
            </a:r>
            <a:endParaRPr lang="en-US" sz="25000" b="1" spc="50" dirty="0">
              <a:ln w="11430"/>
              <a:solidFill>
                <a:srgbClr val="C00000"/>
              </a:solidFill>
              <a:effectLst>
                <a:outerShdw blurRad="76200" dist="50800" dir="5400000" algn="tl" rotWithShape="0">
                  <a:srgbClr val="000000">
                    <a:alpha val="65000"/>
                  </a:srgbClr>
                </a:outerShdw>
              </a:effectLst>
            </a:endParaRPr>
          </a:p>
        </p:txBody>
      </p:sp>
      <p:sp>
        <p:nvSpPr>
          <p:cNvPr id="8" name="TextBox 7"/>
          <p:cNvSpPr txBox="1"/>
          <p:nvPr/>
        </p:nvSpPr>
        <p:spPr>
          <a:xfrm>
            <a:off x="1941883" y="3212183"/>
            <a:ext cx="1460564" cy="830997"/>
          </a:xfrm>
          <a:prstGeom prst="rect">
            <a:avLst/>
          </a:prstGeom>
          <a:noFill/>
        </p:spPr>
        <p:txBody>
          <a:bodyPr wrap="square" rtlCol="0">
            <a:spAutoFit/>
          </a:bodyPr>
          <a:lstStyle/>
          <a:p>
            <a:r>
              <a:rPr lang="en-US" sz="2400" dirty="0" smtClean="0"/>
              <a:t>There are</a:t>
            </a:r>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marL="457200" indent="-457200">
              <a:buAutoNum type="arabicPeriod"/>
            </a:pPr>
            <a:r>
              <a:rPr lang="en-US" sz="2400" b="1" dirty="0" smtClean="0"/>
              <a:t>Strong Password Settings</a:t>
            </a:r>
          </a:p>
          <a:p>
            <a:pPr marL="857250" lvl="1" indent="-457200">
              <a:buFont typeface="Arial" pitchFamily="34" charset="0"/>
              <a:buChar char="•"/>
            </a:pPr>
            <a:r>
              <a:rPr lang="en-US" sz="2400" dirty="0" smtClean="0"/>
              <a:t>Minimum lengths</a:t>
            </a:r>
          </a:p>
          <a:p>
            <a:pPr marL="857250" lvl="1" indent="-457200">
              <a:buFont typeface="Arial" pitchFamily="34" charset="0"/>
              <a:buChar char="•"/>
            </a:pPr>
            <a:r>
              <a:rPr lang="en-US" sz="2400" dirty="0" smtClean="0"/>
              <a:t>Complex password composition</a:t>
            </a:r>
          </a:p>
          <a:p>
            <a:pPr marL="857250" lvl="1" indent="-457200">
              <a:buFont typeface="Arial" pitchFamily="34" charset="0"/>
              <a:buChar char="•"/>
            </a:pPr>
            <a:r>
              <a:rPr lang="en-US" sz="2400" dirty="0" smtClean="0"/>
              <a:t>Lock accounts</a:t>
            </a:r>
          </a:p>
          <a:p>
            <a:pPr marL="857250" lvl="1" indent="-457200">
              <a:buFont typeface="Arial" pitchFamily="34" charset="0"/>
              <a:buChar char="•"/>
            </a:pPr>
            <a:r>
              <a:rPr lang="en-US" sz="2400" dirty="0" smtClean="0"/>
              <a:t>Frequently force changes</a:t>
            </a:r>
          </a:p>
        </p:txBody>
      </p:sp>
      <p:sp>
        <p:nvSpPr>
          <p:cNvPr id="4" name="TextBox 3"/>
          <p:cNvSpPr txBox="1"/>
          <p:nvPr/>
        </p:nvSpPr>
        <p:spPr>
          <a:xfrm>
            <a:off x="889233" y="1610686"/>
            <a:ext cx="7399090" cy="584775"/>
          </a:xfrm>
          <a:prstGeom prst="rect">
            <a:avLst/>
          </a:prstGeom>
          <a:noFill/>
        </p:spPr>
        <p:txBody>
          <a:bodyPr wrap="square" rtlCol="0">
            <a:spAutoFit/>
          </a:bodyPr>
          <a:lstStyle/>
          <a:p>
            <a:pPr algn="ctr"/>
            <a:r>
              <a:rPr lang="en-US" sz="3200" b="1" dirty="0" smtClean="0"/>
              <a:t>Nine General and Application Controls</a:t>
            </a:r>
            <a:endParaRPr 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marL="457200" indent="-457200">
              <a:buNone/>
            </a:pPr>
            <a:r>
              <a:rPr lang="en-US" sz="2400" b="1" dirty="0" smtClean="0"/>
              <a:t>2.   Limit Privilege Functions </a:t>
            </a:r>
            <a:r>
              <a:rPr lang="en-US" sz="2400" dirty="0" smtClean="0"/>
              <a:t>to appropriate personnel</a:t>
            </a:r>
          </a:p>
          <a:p>
            <a:pPr marL="857250" lvl="1" indent="-457200">
              <a:buFont typeface="Arial" pitchFamily="34" charset="0"/>
              <a:buChar char="•"/>
            </a:pPr>
            <a:r>
              <a:rPr lang="en-US" sz="2400" dirty="0" smtClean="0"/>
              <a:t>Review your security administrators on campus.  </a:t>
            </a:r>
          </a:p>
          <a:p>
            <a:pPr marL="857250" lvl="1" indent="-457200">
              <a:buFont typeface="Arial" pitchFamily="34" charset="0"/>
              <a:buChar char="•"/>
            </a:pPr>
            <a:r>
              <a:rPr lang="en-US" sz="2400" dirty="0" smtClean="0"/>
              <a:t>Look at users with full access. </a:t>
            </a:r>
          </a:p>
          <a:p>
            <a:pPr marL="857250" lvl="1" indent="-457200">
              <a:buFont typeface="Arial" pitchFamily="34" charset="0"/>
              <a:buChar char="•"/>
            </a:pPr>
            <a:r>
              <a:rPr lang="en-US" sz="2400" dirty="0" smtClean="0"/>
              <a:t>Do users have access to system utilities/resources such as database tools, </a:t>
            </a:r>
            <a:r>
              <a:rPr lang="en-US" sz="2400" dirty="0" err="1" smtClean="0"/>
              <a:t>sql</a:t>
            </a:r>
            <a:r>
              <a:rPr lang="en-US" sz="2400" dirty="0" smtClean="0"/>
              <a:t> tools and crystal reports?</a:t>
            </a:r>
          </a:p>
        </p:txBody>
      </p:sp>
      <p:sp>
        <p:nvSpPr>
          <p:cNvPr id="5" name="TextBox 4"/>
          <p:cNvSpPr txBox="1"/>
          <p:nvPr/>
        </p:nvSpPr>
        <p:spPr>
          <a:xfrm>
            <a:off x="889233" y="1610686"/>
            <a:ext cx="7399090" cy="584775"/>
          </a:xfrm>
          <a:prstGeom prst="rect">
            <a:avLst/>
          </a:prstGeom>
          <a:noFill/>
        </p:spPr>
        <p:txBody>
          <a:bodyPr wrap="square" rtlCol="0">
            <a:spAutoFit/>
          </a:bodyPr>
          <a:lstStyle/>
          <a:p>
            <a:pPr algn="ctr"/>
            <a:r>
              <a:rPr lang="en-US" sz="3200" b="1" dirty="0" smtClean="0"/>
              <a:t>Nine General and Application Controls</a:t>
            </a:r>
            <a:endParaRPr lang="en-US" sz="32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marL="457200" indent="-457200">
              <a:buAutoNum type="arabicPeriod" startAt="3"/>
            </a:pPr>
            <a:r>
              <a:rPr lang="en-US" sz="2400" b="1" dirty="0" smtClean="0"/>
              <a:t>Maintain Segregation of Duties </a:t>
            </a:r>
            <a:r>
              <a:rPr lang="en-US" sz="2400" dirty="0" smtClean="0"/>
              <a:t>by separating the following roles:</a:t>
            </a:r>
          </a:p>
          <a:p>
            <a:pPr marL="857250" lvl="1" indent="-457200">
              <a:buFont typeface="Arial" pitchFamily="34" charset="0"/>
              <a:buChar char="•"/>
            </a:pPr>
            <a:r>
              <a:rPr lang="en-US" sz="2400" dirty="0" smtClean="0"/>
              <a:t>Requesting Access</a:t>
            </a:r>
          </a:p>
          <a:p>
            <a:pPr marL="857250" lvl="1" indent="-457200">
              <a:buFont typeface="Arial" pitchFamily="34" charset="0"/>
              <a:buChar char="•"/>
            </a:pPr>
            <a:r>
              <a:rPr lang="en-US" sz="2400" dirty="0" smtClean="0"/>
              <a:t>Approving Access</a:t>
            </a:r>
          </a:p>
          <a:p>
            <a:pPr marL="857250" lvl="1" indent="-457200">
              <a:buFont typeface="Arial" pitchFamily="34" charset="0"/>
              <a:buChar char="•"/>
            </a:pPr>
            <a:r>
              <a:rPr lang="en-US" sz="2400" dirty="0" smtClean="0"/>
              <a:t>Setting up Access</a:t>
            </a:r>
          </a:p>
          <a:p>
            <a:pPr marL="857250" lvl="1" indent="-457200">
              <a:buFont typeface="Arial" pitchFamily="34" charset="0"/>
              <a:buChar char="•"/>
            </a:pPr>
            <a:r>
              <a:rPr lang="en-US" sz="2400" dirty="0" smtClean="0"/>
              <a:t>Monitoring Access and Violations</a:t>
            </a:r>
          </a:p>
          <a:p>
            <a:pPr marL="857250" lvl="1" indent="-457200">
              <a:buFont typeface="Arial" pitchFamily="34" charset="0"/>
              <a:buChar char="•"/>
            </a:pPr>
            <a:r>
              <a:rPr lang="en-US" sz="2400" dirty="0" smtClean="0"/>
              <a:t>Performing Rights as a privileged user, and </a:t>
            </a:r>
          </a:p>
          <a:p>
            <a:pPr marL="857250" lvl="1" indent="-457200">
              <a:buFont typeface="Arial" pitchFamily="34" charset="0"/>
              <a:buChar char="•"/>
            </a:pPr>
            <a:r>
              <a:rPr lang="en-US" sz="2400" dirty="0" smtClean="0"/>
              <a:t>Monitoring a privileged user</a:t>
            </a:r>
          </a:p>
        </p:txBody>
      </p:sp>
      <p:sp>
        <p:nvSpPr>
          <p:cNvPr id="5" name="TextBox 4"/>
          <p:cNvSpPr txBox="1"/>
          <p:nvPr/>
        </p:nvSpPr>
        <p:spPr>
          <a:xfrm>
            <a:off x="889233" y="1610686"/>
            <a:ext cx="7399090" cy="584775"/>
          </a:xfrm>
          <a:prstGeom prst="rect">
            <a:avLst/>
          </a:prstGeom>
          <a:noFill/>
        </p:spPr>
        <p:txBody>
          <a:bodyPr wrap="square" rtlCol="0">
            <a:spAutoFit/>
          </a:bodyPr>
          <a:lstStyle/>
          <a:p>
            <a:pPr algn="ctr"/>
            <a:r>
              <a:rPr lang="en-US" sz="3200" b="1" dirty="0" smtClean="0"/>
              <a:t>Nine General and Application Controls</a:t>
            </a: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a:buNone/>
            </a:pPr>
            <a:r>
              <a:rPr lang="en-US" sz="2400" b="1" dirty="0" smtClean="0"/>
              <a:t>4.    Ensure Appropriate User Access and Authorization</a:t>
            </a:r>
          </a:p>
          <a:p>
            <a:pPr lvl="1">
              <a:buFont typeface="Arial" pitchFamily="34" charset="0"/>
              <a:buChar char="•"/>
            </a:pPr>
            <a:r>
              <a:rPr lang="en-US" sz="2400" dirty="0" smtClean="0"/>
              <a:t>Is there an authorization form on file with the appropriate approvals in place?</a:t>
            </a:r>
          </a:p>
          <a:p>
            <a:pPr lvl="1">
              <a:buFont typeface="Arial" pitchFamily="34" charset="0"/>
              <a:buChar char="•"/>
            </a:pPr>
            <a:r>
              <a:rPr lang="en-US" sz="2400" dirty="0" smtClean="0"/>
              <a:t>Are these periodically reviewed for changes or updates?</a:t>
            </a:r>
          </a:p>
          <a:p>
            <a:pPr lvl="1">
              <a:buFont typeface="Arial" pitchFamily="34" charset="0"/>
              <a:buChar char="•"/>
            </a:pPr>
            <a:r>
              <a:rPr lang="en-US" sz="2400" dirty="0" smtClean="0"/>
              <a:t>Are terminated employee accounts locked or removed?</a:t>
            </a:r>
          </a:p>
        </p:txBody>
      </p:sp>
      <p:sp>
        <p:nvSpPr>
          <p:cNvPr id="5" name="TextBox 4"/>
          <p:cNvSpPr txBox="1"/>
          <p:nvPr/>
        </p:nvSpPr>
        <p:spPr>
          <a:xfrm>
            <a:off x="889233" y="1610686"/>
            <a:ext cx="7399090" cy="584775"/>
          </a:xfrm>
          <a:prstGeom prst="rect">
            <a:avLst/>
          </a:prstGeom>
          <a:noFill/>
        </p:spPr>
        <p:txBody>
          <a:bodyPr wrap="square" rtlCol="0">
            <a:spAutoFit/>
          </a:bodyPr>
          <a:lstStyle/>
          <a:p>
            <a:pPr algn="ctr"/>
            <a:r>
              <a:rPr lang="en-US" sz="3200" b="1" dirty="0" smtClean="0"/>
              <a:t>Nine General and Application Controls</a:t>
            </a:r>
            <a:endParaRPr lang="en-US" sz="3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marL="457200" indent="-457200">
              <a:buAutoNum type="arabicPeriod" startAt="5"/>
            </a:pPr>
            <a:r>
              <a:rPr lang="en-US" sz="2400" b="1" dirty="0" smtClean="0"/>
              <a:t>Maintain General Security Settings</a:t>
            </a:r>
          </a:p>
          <a:p>
            <a:pPr marL="857250" lvl="1" indent="-457200">
              <a:buFont typeface="Arial" pitchFamily="34" charset="0"/>
              <a:buChar char="•"/>
            </a:pPr>
            <a:r>
              <a:rPr lang="en-US" sz="2400" dirty="0" smtClean="0"/>
              <a:t>Firewalls</a:t>
            </a:r>
          </a:p>
          <a:p>
            <a:pPr marL="857250" lvl="1" indent="-457200">
              <a:buFont typeface="Arial" pitchFamily="34" charset="0"/>
              <a:buChar char="•"/>
            </a:pPr>
            <a:r>
              <a:rPr lang="en-US" sz="2400" dirty="0" smtClean="0"/>
              <a:t>Anti-Virus software</a:t>
            </a:r>
          </a:p>
          <a:p>
            <a:pPr marL="857250" lvl="1" indent="-457200">
              <a:buFont typeface="Arial" pitchFamily="34" charset="0"/>
              <a:buChar char="•"/>
            </a:pPr>
            <a:r>
              <a:rPr lang="en-US" sz="2400" dirty="0" smtClean="0"/>
              <a:t>Re-authentication</a:t>
            </a:r>
          </a:p>
          <a:p>
            <a:pPr marL="857250" lvl="1" indent="-457200">
              <a:buFont typeface="Arial" pitchFamily="34" charset="0"/>
              <a:buChar char="•"/>
            </a:pPr>
            <a:r>
              <a:rPr lang="en-US" sz="2400" dirty="0" smtClean="0"/>
              <a:t>Encryption</a:t>
            </a:r>
          </a:p>
          <a:p>
            <a:pPr marL="857250" lvl="1" indent="-457200">
              <a:buFont typeface="Arial" pitchFamily="34" charset="0"/>
              <a:buChar char="•"/>
            </a:pPr>
            <a:r>
              <a:rPr lang="en-US" sz="2400" dirty="0" smtClean="0"/>
              <a:t>Time-outs</a:t>
            </a:r>
          </a:p>
        </p:txBody>
      </p:sp>
      <p:sp>
        <p:nvSpPr>
          <p:cNvPr id="5" name="TextBox 4"/>
          <p:cNvSpPr txBox="1"/>
          <p:nvPr/>
        </p:nvSpPr>
        <p:spPr>
          <a:xfrm>
            <a:off x="889233" y="1610686"/>
            <a:ext cx="7399090" cy="584775"/>
          </a:xfrm>
          <a:prstGeom prst="rect">
            <a:avLst/>
          </a:prstGeom>
          <a:noFill/>
        </p:spPr>
        <p:txBody>
          <a:bodyPr wrap="square" rtlCol="0">
            <a:spAutoFit/>
          </a:bodyPr>
          <a:lstStyle/>
          <a:p>
            <a:pPr algn="ctr"/>
            <a:r>
              <a:rPr lang="en-US" sz="3200" b="1" dirty="0" smtClean="0"/>
              <a:t>Nine General and Application Controls</a:t>
            </a:r>
            <a:endParaRPr lang="en-US" sz="3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marL="457200" indent="-457200">
              <a:buAutoNum type="arabicPeriod" startAt="6"/>
            </a:pPr>
            <a:r>
              <a:rPr lang="en-US" sz="2400" b="1" dirty="0" smtClean="0"/>
              <a:t>Control Access</a:t>
            </a:r>
          </a:p>
          <a:p>
            <a:pPr marL="857250" lvl="1" indent="-457200">
              <a:buFont typeface="Arial" pitchFamily="34" charset="0"/>
              <a:buChar char="•"/>
            </a:pPr>
            <a:r>
              <a:rPr lang="en-US" sz="2400" dirty="0" smtClean="0"/>
              <a:t>Physical access of computer hardware</a:t>
            </a:r>
          </a:p>
          <a:p>
            <a:pPr marL="857250" lvl="1" indent="-457200">
              <a:buFont typeface="Arial" pitchFamily="34" charset="0"/>
              <a:buChar char="•"/>
            </a:pPr>
            <a:r>
              <a:rPr lang="en-US" sz="2400" dirty="0" smtClean="0"/>
              <a:t>Access to the data center</a:t>
            </a:r>
          </a:p>
          <a:p>
            <a:pPr marL="857250" lvl="1" indent="-457200">
              <a:buFont typeface="Arial" pitchFamily="34" charset="0"/>
              <a:buChar char="•"/>
            </a:pPr>
            <a:r>
              <a:rPr lang="en-US" sz="2400" dirty="0" smtClean="0"/>
              <a:t>Environmental controls such as fire suppression, temperature control, and UPS</a:t>
            </a:r>
          </a:p>
          <a:p>
            <a:pPr marL="457200" indent="-457200">
              <a:buAutoNum type="arabicPeriod" startAt="3"/>
            </a:pPr>
            <a:endParaRPr lang="en-US" sz="2400" dirty="0" smtClean="0"/>
          </a:p>
        </p:txBody>
      </p:sp>
      <p:sp>
        <p:nvSpPr>
          <p:cNvPr id="5" name="TextBox 4"/>
          <p:cNvSpPr txBox="1"/>
          <p:nvPr/>
        </p:nvSpPr>
        <p:spPr>
          <a:xfrm>
            <a:off x="889233" y="1610686"/>
            <a:ext cx="7399090" cy="584775"/>
          </a:xfrm>
          <a:prstGeom prst="rect">
            <a:avLst/>
          </a:prstGeom>
          <a:noFill/>
        </p:spPr>
        <p:txBody>
          <a:bodyPr wrap="square" rtlCol="0">
            <a:spAutoFit/>
          </a:bodyPr>
          <a:lstStyle/>
          <a:p>
            <a:pPr algn="ctr"/>
            <a:r>
              <a:rPr lang="en-US" sz="3200" b="1" dirty="0" smtClean="0"/>
              <a:t>Nine General and Application Controls</a:t>
            </a:r>
            <a:endParaRPr lang="en-US" sz="3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a:buNone/>
            </a:pPr>
            <a:r>
              <a:rPr lang="en-US" sz="2400" b="1" dirty="0" smtClean="0"/>
              <a:t>7.    Change Management </a:t>
            </a:r>
          </a:p>
          <a:p>
            <a:pPr lvl="1">
              <a:buFont typeface="Arial" pitchFamily="34" charset="0"/>
              <a:buChar char="•"/>
            </a:pPr>
            <a:r>
              <a:rPr lang="en-US" sz="2400" dirty="0" smtClean="0"/>
              <a:t>Are the changes to the application approved, tested, monitored, and authorized?</a:t>
            </a:r>
          </a:p>
          <a:p>
            <a:pPr lvl="1">
              <a:buFont typeface="Arial" pitchFamily="34" charset="0"/>
              <a:buChar char="•"/>
            </a:pPr>
            <a:r>
              <a:rPr lang="en-US" sz="2400" dirty="0" smtClean="0"/>
              <a:t>What are the types of changes?</a:t>
            </a:r>
            <a:endParaRPr lang="en-US" sz="2000" dirty="0" smtClean="0"/>
          </a:p>
          <a:p>
            <a:pPr lvl="2">
              <a:buFont typeface="Arial" pitchFamily="34" charset="0"/>
              <a:buChar char="•"/>
            </a:pPr>
            <a:r>
              <a:rPr lang="en-US" dirty="0" smtClean="0"/>
              <a:t>Updates</a:t>
            </a:r>
          </a:p>
          <a:p>
            <a:pPr lvl="2">
              <a:buFont typeface="Arial" pitchFamily="34" charset="0"/>
              <a:buChar char="•"/>
            </a:pPr>
            <a:r>
              <a:rPr lang="en-US" dirty="0" smtClean="0"/>
              <a:t>Bugs</a:t>
            </a:r>
          </a:p>
          <a:p>
            <a:pPr lvl="2">
              <a:buFont typeface="Arial" pitchFamily="34" charset="0"/>
              <a:buChar char="•"/>
            </a:pPr>
            <a:r>
              <a:rPr lang="en-US" dirty="0" smtClean="0"/>
              <a:t>Functionality</a:t>
            </a:r>
          </a:p>
          <a:p>
            <a:pPr lvl="2">
              <a:buFont typeface="Arial" pitchFamily="34" charset="0"/>
              <a:buChar char="•"/>
            </a:pPr>
            <a:r>
              <a:rPr lang="en-US" dirty="0" smtClean="0"/>
              <a:t>Report changes</a:t>
            </a:r>
          </a:p>
        </p:txBody>
      </p:sp>
      <p:sp>
        <p:nvSpPr>
          <p:cNvPr id="6" name="TextBox 5"/>
          <p:cNvSpPr txBox="1"/>
          <p:nvPr/>
        </p:nvSpPr>
        <p:spPr>
          <a:xfrm>
            <a:off x="889233" y="1610686"/>
            <a:ext cx="7399090" cy="584775"/>
          </a:xfrm>
          <a:prstGeom prst="rect">
            <a:avLst/>
          </a:prstGeom>
          <a:noFill/>
        </p:spPr>
        <p:txBody>
          <a:bodyPr wrap="square" rtlCol="0">
            <a:spAutoFit/>
          </a:bodyPr>
          <a:lstStyle/>
          <a:p>
            <a:pPr algn="ctr"/>
            <a:r>
              <a:rPr lang="en-US" sz="3200" b="1" dirty="0" smtClean="0"/>
              <a:t>Nine General and Application Controls</a:t>
            </a:r>
            <a:endParaRPr lang="en-US" sz="32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lvl="0">
              <a:buNone/>
            </a:pPr>
            <a:r>
              <a:rPr lang="en-US" sz="2600" b="1" dirty="0"/>
              <a:t>8</a:t>
            </a:r>
            <a:r>
              <a:rPr lang="en-US" sz="2600" b="1" dirty="0" smtClean="0"/>
              <a:t>.    Change Management - Maintain Separation of Duties </a:t>
            </a:r>
          </a:p>
          <a:p>
            <a:pPr marL="800100" lvl="1" indent="-342900">
              <a:buFont typeface="Arial"/>
              <a:buChar char="•"/>
            </a:pPr>
            <a:r>
              <a:rPr lang="en-US" sz="2600" b="1" dirty="0" smtClean="0"/>
              <a:t>Requester</a:t>
            </a:r>
            <a:r>
              <a:rPr lang="en-US" sz="2600" dirty="0" smtClean="0"/>
              <a:t> of change</a:t>
            </a:r>
          </a:p>
          <a:p>
            <a:pPr marL="800100" lvl="1" indent="-342900">
              <a:buFont typeface="Arial"/>
              <a:buChar char="•"/>
            </a:pPr>
            <a:r>
              <a:rPr lang="en-US" sz="2600" b="1" dirty="0" smtClean="0"/>
              <a:t>Developer</a:t>
            </a:r>
            <a:r>
              <a:rPr lang="en-US" sz="2600" dirty="0" smtClean="0"/>
              <a:t> of change</a:t>
            </a:r>
          </a:p>
          <a:p>
            <a:pPr marL="800100" lvl="1" indent="-342900">
              <a:buFont typeface="Arial"/>
              <a:buChar char="•"/>
            </a:pPr>
            <a:r>
              <a:rPr lang="en-US" sz="2600" b="1" dirty="0" smtClean="0"/>
              <a:t>System Tester </a:t>
            </a:r>
            <a:r>
              <a:rPr lang="en-US" sz="2600" dirty="0" smtClean="0"/>
              <a:t>of change</a:t>
            </a:r>
          </a:p>
          <a:p>
            <a:pPr marL="800100" lvl="1" indent="-342900">
              <a:buFont typeface="Arial"/>
              <a:buChar char="•"/>
            </a:pPr>
            <a:r>
              <a:rPr lang="en-US" sz="2600" dirty="0" smtClean="0"/>
              <a:t>Person who </a:t>
            </a:r>
            <a:r>
              <a:rPr lang="en-US" sz="2600" b="1" dirty="0" smtClean="0"/>
              <a:t>migrates</a:t>
            </a:r>
            <a:r>
              <a:rPr lang="en-US" sz="2600" dirty="0" smtClean="0"/>
              <a:t> the change in and out of production</a:t>
            </a:r>
          </a:p>
          <a:p>
            <a:pPr marL="800100" lvl="1" indent="-342900">
              <a:buFont typeface="Arial"/>
              <a:buChar char="•"/>
            </a:pPr>
            <a:r>
              <a:rPr lang="en-US" sz="2600" dirty="0" smtClean="0"/>
              <a:t>Person who </a:t>
            </a:r>
            <a:r>
              <a:rPr lang="en-US" sz="2600" b="1" dirty="0" smtClean="0"/>
              <a:t>monitors</a:t>
            </a:r>
            <a:r>
              <a:rPr lang="en-US" sz="2600" dirty="0" smtClean="0"/>
              <a:t> the program development and changes</a:t>
            </a:r>
          </a:p>
        </p:txBody>
      </p:sp>
      <p:sp>
        <p:nvSpPr>
          <p:cNvPr id="5" name="TextBox 4"/>
          <p:cNvSpPr txBox="1"/>
          <p:nvPr/>
        </p:nvSpPr>
        <p:spPr>
          <a:xfrm>
            <a:off x="889233" y="1610686"/>
            <a:ext cx="7399090" cy="584775"/>
          </a:xfrm>
          <a:prstGeom prst="rect">
            <a:avLst/>
          </a:prstGeom>
          <a:noFill/>
        </p:spPr>
        <p:txBody>
          <a:bodyPr wrap="square" rtlCol="0">
            <a:spAutoFit/>
          </a:bodyPr>
          <a:lstStyle/>
          <a:p>
            <a:pPr algn="ctr"/>
            <a:r>
              <a:rPr lang="en-US" sz="3200" b="1" dirty="0" smtClean="0"/>
              <a:t>Nine General and Application Controls</a:t>
            </a:r>
            <a:endParaRPr lang="en-US" sz="32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a:buNone/>
            </a:pPr>
            <a:r>
              <a:rPr lang="en-US" sz="2400" b="1" dirty="0"/>
              <a:t>9</a:t>
            </a:r>
            <a:r>
              <a:rPr lang="en-US" sz="2400" b="1" dirty="0" smtClean="0"/>
              <a:t>.    Testing should involve User Testing</a:t>
            </a:r>
          </a:p>
          <a:p>
            <a:pPr lvl="1">
              <a:buFont typeface="Arial" pitchFamily="34" charset="0"/>
              <a:buChar char="•"/>
            </a:pPr>
            <a:r>
              <a:rPr lang="en-US" sz="2400" dirty="0" smtClean="0"/>
              <a:t>F89UAT was created for the purpose of user testing.  </a:t>
            </a:r>
          </a:p>
          <a:p>
            <a:pPr lvl="1">
              <a:buFont typeface="Arial" pitchFamily="34" charset="0"/>
              <a:buChar char="•"/>
            </a:pPr>
            <a:r>
              <a:rPr lang="en-US" sz="2400" dirty="0" smtClean="0"/>
              <a:t>Changes are migrated here after system testing is complete.</a:t>
            </a:r>
          </a:p>
          <a:p>
            <a:pPr lvl="1">
              <a:buFont typeface="Arial" pitchFamily="34" charset="0"/>
              <a:buChar char="•"/>
            </a:pPr>
            <a:r>
              <a:rPr lang="en-US" sz="2400" dirty="0" smtClean="0"/>
              <a:t>Users validate the changes in a test environment and provide approval that it has met their requirements.</a:t>
            </a:r>
          </a:p>
        </p:txBody>
      </p:sp>
      <p:sp>
        <p:nvSpPr>
          <p:cNvPr id="5" name="TextBox 4"/>
          <p:cNvSpPr txBox="1"/>
          <p:nvPr/>
        </p:nvSpPr>
        <p:spPr>
          <a:xfrm>
            <a:off x="889233" y="1610686"/>
            <a:ext cx="7399090" cy="584775"/>
          </a:xfrm>
          <a:prstGeom prst="rect">
            <a:avLst/>
          </a:prstGeom>
          <a:noFill/>
        </p:spPr>
        <p:txBody>
          <a:bodyPr wrap="square" rtlCol="0">
            <a:spAutoFit/>
          </a:bodyPr>
          <a:lstStyle/>
          <a:p>
            <a:pPr algn="ctr"/>
            <a:r>
              <a:rPr lang="en-US" sz="3200" b="1" dirty="0" smtClean="0"/>
              <a:t>Nine General and Application Controls</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0520" y="1616149"/>
            <a:ext cx="8564880" cy="4792663"/>
          </a:xfrm>
        </p:spPr>
        <p:txBody>
          <a:bodyPr/>
          <a:lstStyle/>
          <a:p>
            <a:pPr algn="ctr">
              <a:buNone/>
            </a:pPr>
            <a:r>
              <a:rPr lang="en-US" b="1" dirty="0" smtClean="0"/>
              <a:t>Agenda</a:t>
            </a:r>
          </a:p>
          <a:p>
            <a:r>
              <a:rPr lang="en-US" sz="2400" dirty="0" smtClean="0"/>
              <a:t>Why Audits Matter</a:t>
            </a:r>
          </a:p>
          <a:p>
            <a:r>
              <a:rPr lang="en-US" sz="2400" dirty="0" smtClean="0"/>
              <a:t>Learning from the Past Two Years’ Audits</a:t>
            </a:r>
          </a:p>
          <a:p>
            <a:r>
              <a:rPr lang="en-US" sz="2400" dirty="0" smtClean="0"/>
              <a:t>Knowing What Auditors are Looking For</a:t>
            </a:r>
          </a:p>
          <a:p>
            <a:r>
              <a:rPr lang="en-US" sz="2400" dirty="0" smtClean="0"/>
              <a:t>ITS-developed Tools and Processes</a:t>
            </a:r>
          </a:p>
          <a:p>
            <a:r>
              <a:rPr lang="en-US" sz="2400" dirty="0" smtClean="0"/>
              <a:t>How You Can Prepare for Your Next IT Audit</a:t>
            </a:r>
          </a:p>
          <a:p>
            <a:r>
              <a:rPr lang="en-US" sz="2400" dirty="0" smtClean="0"/>
              <a:t>Q&amp;A</a:t>
            </a: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lvl="0">
              <a:buNone/>
            </a:pPr>
            <a:r>
              <a:rPr lang="en-US" sz="2400" dirty="0" smtClean="0"/>
              <a:t>Ensure Back up Procedures are in Place</a:t>
            </a:r>
          </a:p>
          <a:p>
            <a:pPr marL="800100" lvl="1" indent="-342900">
              <a:buFont typeface="Arial"/>
              <a:buChar char="•"/>
            </a:pPr>
            <a:r>
              <a:rPr lang="en-US" sz="2400" dirty="0" smtClean="0"/>
              <a:t>Frequency</a:t>
            </a:r>
          </a:p>
          <a:p>
            <a:pPr marL="800100" lvl="1" indent="-342900">
              <a:buFont typeface="Arial"/>
              <a:buChar char="•"/>
            </a:pPr>
            <a:r>
              <a:rPr lang="en-US" sz="2400" dirty="0" smtClean="0"/>
              <a:t>location</a:t>
            </a:r>
          </a:p>
          <a:p>
            <a:pPr marL="800100" lvl="1" indent="-342900">
              <a:buFont typeface="Arial"/>
              <a:buChar char="•"/>
            </a:pPr>
            <a:r>
              <a:rPr lang="en-US" sz="2400" dirty="0" smtClean="0"/>
              <a:t>Testing</a:t>
            </a:r>
          </a:p>
          <a:p>
            <a:pPr marL="800100" lvl="1" indent="-342900">
              <a:buFont typeface="Arial"/>
              <a:buChar char="•"/>
            </a:pPr>
            <a:r>
              <a:rPr lang="en-US" sz="2400" dirty="0" smtClean="0"/>
              <a:t>Monitoring</a:t>
            </a:r>
          </a:p>
          <a:p>
            <a:pPr marL="800100" lvl="1" indent="-342900">
              <a:buNone/>
            </a:pPr>
            <a:endParaRPr lang="en-US" sz="2400" dirty="0" smtClean="0"/>
          </a:p>
        </p:txBody>
      </p:sp>
      <p:sp>
        <p:nvSpPr>
          <p:cNvPr id="4" name="TextBox 3"/>
          <p:cNvSpPr txBox="1"/>
          <p:nvPr/>
        </p:nvSpPr>
        <p:spPr>
          <a:xfrm>
            <a:off x="889233" y="1610686"/>
            <a:ext cx="7399090" cy="584775"/>
          </a:xfrm>
          <a:prstGeom prst="rect">
            <a:avLst/>
          </a:prstGeom>
          <a:noFill/>
        </p:spPr>
        <p:txBody>
          <a:bodyPr wrap="square" rtlCol="0">
            <a:spAutoFit/>
          </a:bodyPr>
          <a:lstStyle/>
          <a:p>
            <a:pPr algn="ctr"/>
            <a:r>
              <a:rPr lang="en-US" sz="3200" b="1" dirty="0" smtClean="0"/>
              <a:t>Backup Procedures</a:t>
            </a:r>
            <a:endParaRPr lang="en-US" sz="3200" b="1"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a:buNone/>
            </a:pPr>
            <a:r>
              <a:rPr lang="en-US" sz="2400" dirty="0" smtClean="0"/>
              <a:t>Have a Disaster Recovery Plan</a:t>
            </a:r>
          </a:p>
          <a:p>
            <a:pPr marL="800100" lvl="1" indent="-342900">
              <a:buFont typeface="Arial" pitchFamily="34" charset="0"/>
              <a:buChar char="•"/>
            </a:pPr>
            <a:r>
              <a:rPr lang="en-US" sz="2400" dirty="0" smtClean="0"/>
              <a:t>Procedures for restoration</a:t>
            </a:r>
          </a:p>
          <a:p>
            <a:pPr marL="800100" lvl="1" indent="-342900">
              <a:buFont typeface="Arial" pitchFamily="34" charset="0"/>
              <a:buChar char="•"/>
            </a:pPr>
            <a:r>
              <a:rPr lang="en-US" sz="2400" dirty="0" smtClean="0"/>
              <a:t>Key personnel/processes</a:t>
            </a:r>
          </a:p>
          <a:p>
            <a:pPr marL="800100" lvl="1" indent="-342900">
              <a:buFont typeface="Arial" pitchFamily="34" charset="0"/>
              <a:buChar char="•"/>
            </a:pPr>
            <a:r>
              <a:rPr lang="en-US" sz="2400" dirty="0" smtClean="0"/>
              <a:t>Vendor for equipment</a:t>
            </a:r>
          </a:p>
          <a:p>
            <a:pPr marL="800100" lvl="1" indent="-342900">
              <a:buFont typeface="Arial" pitchFamily="34" charset="0"/>
              <a:buChar char="•"/>
            </a:pPr>
            <a:r>
              <a:rPr lang="en-US" sz="2400" dirty="0" smtClean="0"/>
              <a:t>How to return to normal operations</a:t>
            </a:r>
          </a:p>
        </p:txBody>
      </p:sp>
      <p:sp>
        <p:nvSpPr>
          <p:cNvPr id="4" name="TextBox 3"/>
          <p:cNvSpPr txBox="1"/>
          <p:nvPr/>
        </p:nvSpPr>
        <p:spPr>
          <a:xfrm>
            <a:off x="889233" y="1610686"/>
            <a:ext cx="7399090" cy="584775"/>
          </a:xfrm>
          <a:prstGeom prst="rect">
            <a:avLst/>
          </a:prstGeom>
          <a:noFill/>
        </p:spPr>
        <p:txBody>
          <a:bodyPr wrap="square" rtlCol="0">
            <a:spAutoFit/>
          </a:bodyPr>
          <a:lstStyle/>
          <a:p>
            <a:pPr algn="ctr"/>
            <a:r>
              <a:rPr lang="en-US" sz="3200" b="1" dirty="0" smtClean="0"/>
              <a:t>Backup Procedures</a:t>
            </a:r>
            <a:endParaRPr lang="en-US" sz="3200" b="1"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a:bodyPr>
          <a:lstStyle/>
          <a:p>
            <a:pPr>
              <a:buNone/>
            </a:pPr>
            <a:r>
              <a:rPr lang="en-US" sz="2400" dirty="0" smtClean="0"/>
              <a:t>Job Scheduling includes:</a:t>
            </a:r>
          </a:p>
          <a:p>
            <a:pPr marL="800100" lvl="1" indent="-342900">
              <a:buFont typeface="Arial"/>
              <a:buChar char="•"/>
            </a:pPr>
            <a:r>
              <a:rPr lang="en-US" sz="2400" dirty="0" smtClean="0"/>
              <a:t>Backup Processes</a:t>
            </a:r>
          </a:p>
          <a:p>
            <a:pPr marL="800100" lvl="1" indent="-342900">
              <a:buFont typeface="Arial"/>
              <a:buChar char="•"/>
            </a:pPr>
            <a:r>
              <a:rPr lang="en-US" sz="2400" dirty="0" smtClean="0"/>
              <a:t>Batch Processes</a:t>
            </a:r>
          </a:p>
          <a:p>
            <a:pPr marL="800100" lvl="1" indent="-342900">
              <a:buFont typeface="Arial"/>
              <a:buChar char="•"/>
            </a:pPr>
            <a:r>
              <a:rPr lang="en-US" sz="2400" dirty="0" smtClean="0"/>
              <a:t>Responsible Personnel</a:t>
            </a:r>
          </a:p>
          <a:p>
            <a:pPr marL="800100" lvl="1" indent="-342900">
              <a:buFont typeface="Arial"/>
              <a:buChar char="•"/>
            </a:pPr>
            <a:r>
              <a:rPr lang="en-US" sz="2400" dirty="0" smtClean="0"/>
              <a:t>Resolution procedures</a:t>
            </a:r>
          </a:p>
          <a:p>
            <a:pPr marL="800100" lvl="1" indent="-342900">
              <a:buFont typeface="Arial"/>
              <a:buChar char="•"/>
            </a:pPr>
            <a:r>
              <a:rPr lang="en-US" sz="2400" dirty="0" smtClean="0"/>
              <a:t>Requirements</a:t>
            </a:r>
          </a:p>
        </p:txBody>
      </p:sp>
      <p:sp>
        <p:nvSpPr>
          <p:cNvPr id="4" name="TextBox 3"/>
          <p:cNvSpPr txBox="1"/>
          <p:nvPr/>
        </p:nvSpPr>
        <p:spPr>
          <a:xfrm>
            <a:off x="889233" y="1610686"/>
            <a:ext cx="7399090" cy="584775"/>
          </a:xfrm>
          <a:prstGeom prst="rect">
            <a:avLst/>
          </a:prstGeom>
          <a:noFill/>
        </p:spPr>
        <p:txBody>
          <a:bodyPr wrap="square" rtlCol="0">
            <a:spAutoFit/>
          </a:bodyPr>
          <a:lstStyle/>
          <a:p>
            <a:pPr algn="ctr"/>
            <a:r>
              <a:rPr lang="en-US" sz="3200" b="1" dirty="0" smtClean="0"/>
              <a:t>Job Scheduling</a:t>
            </a:r>
            <a:endParaRPr lang="en-US" sz="3200" b="1"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328531"/>
            <a:ext cx="8551628" cy="4129600"/>
          </a:xfrm>
        </p:spPr>
        <p:txBody>
          <a:bodyPr>
            <a:normAutofit lnSpcReduction="10000"/>
          </a:bodyPr>
          <a:lstStyle/>
          <a:p>
            <a:pPr marL="0" lvl="0" indent="0">
              <a:buNone/>
              <a:defRPr/>
            </a:pPr>
            <a:r>
              <a:rPr lang="en-US" sz="2400" dirty="0" smtClean="0"/>
              <a:t>Monthly, ITS performs an internal security review.  This review focuses on:</a:t>
            </a:r>
          </a:p>
          <a:p>
            <a:pPr marL="457200" indent="339725">
              <a:defRPr/>
            </a:pPr>
            <a:r>
              <a:rPr lang="en-US" sz="2400" b="1" dirty="0" smtClean="0"/>
              <a:t>Super User Access</a:t>
            </a:r>
          </a:p>
          <a:p>
            <a:pPr marL="857250" lvl="1" indent="339725">
              <a:defRPr/>
            </a:pPr>
            <a:r>
              <a:rPr lang="en-US" sz="2000" dirty="0" smtClean="0"/>
              <a:t>Security </a:t>
            </a:r>
            <a:r>
              <a:rPr lang="en-US" sz="2000" dirty="0" err="1" smtClean="0"/>
              <a:t>Admins</a:t>
            </a:r>
            <a:endParaRPr lang="en-US" sz="2000" dirty="0" smtClean="0"/>
          </a:p>
          <a:p>
            <a:pPr marL="800100" lvl="1" indent="-342900">
              <a:buFont typeface="Arial"/>
              <a:buChar char="•"/>
              <a:defRPr/>
            </a:pPr>
            <a:r>
              <a:rPr lang="en-US" sz="2400" b="1" dirty="0" smtClean="0"/>
              <a:t>Terminations</a:t>
            </a:r>
            <a:endParaRPr lang="en-US" sz="2000" b="1" dirty="0" smtClean="0"/>
          </a:p>
          <a:p>
            <a:pPr marL="857250" lvl="1" indent="339725">
              <a:defRPr/>
            </a:pPr>
            <a:r>
              <a:rPr lang="en-US" sz="2100" dirty="0" smtClean="0"/>
              <a:t>Are the accounts locked and base role removed?</a:t>
            </a:r>
          </a:p>
          <a:p>
            <a:pPr marL="857250" lvl="1" indent="339725">
              <a:defRPr/>
            </a:pPr>
            <a:r>
              <a:rPr lang="en-US" sz="2100" dirty="0" smtClean="0"/>
              <a:t>Uses query BOR_SEC_TERMINATED_USERS</a:t>
            </a:r>
          </a:p>
          <a:p>
            <a:pPr marL="800100" lvl="1" indent="-342900">
              <a:buFont typeface="Arial"/>
              <a:buChar char="•"/>
              <a:defRPr/>
            </a:pPr>
            <a:r>
              <a:rPr lang="en-US" sz="2400" b="1" dirty="0" smtClean="0"/>
              <a:t>User Access</a:t>
            </a:r>
          </a:p>
          <a:p>
            <a:pPr marL="857250" lvl="1" indent="339725">
              <a:defRPr/>
            </a:pPr>
            <a:r>
              <a:rPr lang="en-US" sz="2100" dirty="0" smtClean="0"/>
              <a:t>User Page Access report: </a:t>
            </a:r>
          </a:p>
          <a:p>
            <a:pPr marL="857250" lvl="1" indent="339725">
              <a:buNone/>
              <a:defRPr/>
            </a:pPr>
            <a:r>
              <a:rPr lang="en-US" sz="2100" dirty="0" smtClean="0"/>
              <a:t>Main Menu &gt; BOR Menus &gt; BOR Utilities &gt; User Access Report</a:t>
            </a:r>
          </a:p>
          <a:p>
            <a:pPr marL="857250" lvl="1" indent="339725">
              <a:defRPr/>
            </a:pPr>
            <a:r>
              <a:rPr lang="en-US" sz="2100" dirty="0" smtClean="0"/>
              <a:t>There is also a ROLE PAGE access report to cross reference</a:t>
            </a:r>
          </a:p>
        </p:txBody>
      </p:sp>
      <p:sp>
        <p:nvSpPr>
          <p:cNvPr id="4" name="TextBox 3"/>
          <p:cNvSpPr txBox="1"/>
          <p:nvPr/>
        </p:nvSpPr>
        <p:spPr>
          <a:xfrm>
            <a:off x="889233" y="1610686"/>
            <a:ext cx="7399090" cy="584775"/>
          </a:xfrm>
          <a:prstGeom prst="rect">
            <a:avLst/>
          </a:prstGeom>
          <a:noFill/>
        </p:spPr>
        <p:txBody>
          <a:bodyPr wrap="square" rtlCol="0">
            <a:spAutoFit/>
          </a:bodyPr>
          <a:lstStyle/>
          <a:p>
            <a:pPr algn="ctr"/>
            <a:r>
              <a:rPr lang="en-US" sz="3200" b="1" dirty="0" smtClean="0"/>
              <a:t>ITS-developed Tools and Processes</a:t>
            </a:r>
            <a:endParaRPr lang="en-US" sz="32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28530"/>
            <a:ext cx="8027581" cy="595423"/>
          </a:xfrm>
        </p:spPr>
        <p:txBody>
          <a:bodyPr/>
          <a:lstStyle/>
          <a:p>
            <a:pPr algn="ctr">
              <a:buNone/>
            </a:pPr>
            <a:r>
              <a:rPr lang="en-US" sz="2800" dirty="0" smtClean="0"/>
              <a:t>Locking Accounts</a:t>
            </a:r>
          </a:p>
        </p:txBody>
      </p:sp>
      <p:sp>
        <p:nvSpPr>
          <p:cNvPr id="3" name="Content Placeholder 1"/>
          <p:cNvSpPr txBox="1">
            <a:spLocks/>
          </p:cNvSpPr>
          <p:nvPr/>
        </p:nvSpPr>
        <p:spPr>
          <a:xfrm>
            <a:off x="457200" y="3211032"/>
            <a:ext cx="8551628" cy="3247097"/>
          </a:xfrm>
          <a:prstGeom prst="rect">
            <a:avLst/>
          </a:prstGeom>
        </p:spPr>
        <p:txBody>
          <a:bodyPr>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a:srcRect/>
          <a:stretch>
            <a:fillRect/>
          </a:stretch>
        </p:blipFill>
        <p:spPr bwMode="auto">
          <a:xfrm>
            <a:off x="889233" y="2958576"/>
            <a:ext cx="7399090" cy="2884518"/>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
        <p:nvSpPr>
          <p:cNvPr id="7" name="Oval 6"/>
          <p:cNvSpPr/>
          <p:nvPr/>
        </p:nvSpPr>
        <p:spPr>
          <a:xfrm>
            <a:off x="5635254" y="4189223"/>
            <a:ext cx="1509006" cy="786813"/>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889233" y="1610686"/>
            <a:ext cx="7399090" cy="584775"/>
          </a:xfrm>
          <a:prstGeom prst="rect">
            <a:avLst/>
          </a:prstGeom>
          <a:noFill/>
        </p:spPr>
        <p:txBody>
          <a:bodyPr wrap="square" rtlCol="0">
            <a:spAutoFit/>
          </a:bodyPr>
          <a:lstStyle/>
          <a:p>
            <a:pPr algn="ctr"/>
            <a:r>
              <a:rPr lang="en-US" sz="3200" b="1" dirty="0" smtClean="0"/>
              <a:t>ITS-developed Tools and Processes</a:t>
            </a:r>
            <a:endParaRPr lang="en-US" sz="3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srcRect/>
          <a:stretch>
            <a:fillRect/>
          </a:stretch>
        </p:blipFill>
        <p:spPr bwMode="auto">
          <a:xfrm>
            <a:off x="613411" y="3062176"/>
            <a:ext cx="7903269" cy="2738072"/>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
        <p:nvSpPr>
          <p:cNvPr id="2" name="Content Placeholder 1"/>
          <p:cNvSpPr>
            <a:spLocks noGrp="1"/>
          </p:cNvSpPr>
          <p:nvPr>
            <p:ph idx="1"/>
          </p:nvPr>
        </p:nvSpPr>
        <p:spPr>
          <a:xfrm>
            <a:off x="457200" y="2328530"/>
            <a:ext cx="8027581" cy="595423"/>
          </a:xfrm>
        </p:spPr>
        <p:txBody>
          <a:bodyPr/>
          <a:lstStyle/>
          <a:p>
            <a:pPr algn="ctr">
              <a:buNone/>
            </a:pPr>
            <a:r>
              <a:rPr lang="en-US" sz="2800" dirty="0" smtClean="0"/>
              <a:t>Remove the Base Role</a:t>
            </a:r>
          </a:p>
        </p:txBody>
      </p:sp>
      <p:sp>
        <p:nvSpPr>
          <p:cNvPr id="3" name="Content Placeholder 1"/>
          <p:cNvSpPr txBox="1">
            <a:spLocks/>
          </p:cNvSpPr>
          <p:nvPr/>
        </p:nvSpPr>
        <p:spPr>
          <a:xfrm>
            <a:off x="457200" y="3211032"/>
            <a:ext cx="8551628" cy="3247097"/>
          </a:xfrm>
          <a:prstGeom prst="rect">
            <a:avLst/>
          </a:prstGeom>
        </p:spPr>
        <p:txBody>
          <a:bodyPr>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Oval 6"/>
          <p:cNvSpPr/>
          <p:nvPr/>
        </p:nvSpPr>
        <p:spPr>
          <a:xfrm>
            <a:off x="2243470" y="4529467"/>
            <a:ext cx="1509006" cy="606055"/>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889233" y="1610686"/>
            <a:ext cx="7399090" cy="584775"/>
          </a:xfrm>
          <a:prstGeom prst="rect">
            <a:avLst/>
          </a:prstGeom>
          <a:noFill/>
        </p:spPr>
        <p:txBody>
          <a:bodyPr wrap="square" rtlCol="0">
            <a:spAutoFit/>
          </a:bodyPr>
          <a:lstStyle/>
          <a:p>
            <a:pPr algn="ctr"/>
            <a:r>
              <a:rPr lang="en-US" sz="3200" b="1" dirty="0" smtClean="0"/>
              <a:t>ITS-developed Tools and Processes</a:t>
            </a:r>
            <a:endParaRPr lang="en-US" sz="32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294660" y="2243470"/>
            <a:ext cx="8551628" cy="4242468"/>
          </a:xfrm>
          <a:prstGeom prst="rect">
            <a:avLst/>
          </a:prstGeom>
        </p:spPr>
        <p:txBody>
          <a:bodyPr>
            <a:noAutofit/>
          </a:bodyPr>
          <a:lstStyle/>
          <a:p>
            <a:pPr marL="287338" lvl="1" indent="-287338">
              <a:spcBef>
                <a:spcPct val="20000"/>
              </a:spcBef>
              <a:buFont typeface="Wingdings" pitchFamily="2" charset="2"/>
              <a:buChar char="ü"/>
              <a:defRPr/>
            </a:pPr>
            <a:r>
              <a:rPr lang="en-US" sz="2400" dirty="0" smtClean="0"/>
              <a:t>Review documentation and security request form</a:t>
            </a:r>
          </a:p>
          <a:p>
            <a:pPr marL="744538" lvl="2" indent="-287338">
              <a:spcBef>
                <a:spcPct val="20000"/>
              </a:spcBef>
              <a:buFont typeface="Arial"/>
              <a:buChar char="•"/>
              <a:defRPr/>
            </a:pPr>
            <a:r>
              <a:rPr lang="en-US" sz="2400" dirty="0" smtClean="0"/>
              <a:t>Is there a security request form on file for all users, and does it match their access in the system?</a:t>
            </a:r>
          </a:p>
          <a:p>
            <a:pPr marL="744538" lvl="2" indent="-287338">
              <a:spcBef>
                <a:spcPct val="20000"/>
              </a:spcBef>
              <a:buFont typeface="Arial"/>
              <a:buChar char="•"/>
              <a:defRPr/>
            </a:pPr>
            <a:r>
              <a:rPr lang="en-US" sz="2400" dirty="0" smtClean="0">
                <a:hlinkClick r:id="rId3"/>
              </a:rPr>
              <a:t>http://www.usg.edu/gafirst-fin/documentation/job_aids/category/security/</a:t>
            </a:r>
            <a:endParaRPr lang="en-US" sz="2400" dirty="0" smtClean="0"/>
          </a:p>
          <a:p>
            <a:pPr marL="287338" lvl="1" indent="-287338">
              <a:spcBef>
                <a:spcPct val="20000"/>
              </a:spcBef>
              <a:buFont typeface="Wingdings" pitchFamily="2" charset="2"/>
              <a:buChar char="ü"/>
              <a:defRPr/>
            </a:pPr>
            <a:r>
              <a:rPr lang="en-US" sz="2400" dirty="0" smtClean="0"/>
              <a:t>Update PeopleSoft and security forms for users whose jobs have changed</a:t>
            </a:r>
          </a:p>
          <a:p>
            <a:pPr marL="287338" lvl="1" indent="-287338">
              <a:spcBef>
                <a:spcPct val="20000"/>
              </a:spcBef>
              <a:buFont typeface="Wingdings" pitchFamily="2" charset="2"/>
              <a:buChar char="ü"/>
              <a:defRPr/>
            </a:pPr>
            <a:r>
              <a:rPr lang="en-US" sz="2400" dirty="0" smtClean="0"/>
              <a:t>Ensure appropriate approvals are in place</a:t>
            </a:r>
          </a:p>
          <a:p>
            <a:pPr marL="287338" lvl="1" indent="-287338">
              <a:spcBef>
                <a:spcPct val="20000"/>
              </a:spcBef>
              <a:buFont typeface="Wingdings" pitchFamily="2" charset="2"/>
              <a:buChar char="ü"/>
              <a:defRPr/>
            </a:pPr>
            <a:r>
              <a:rPr lang="en-US" sz="2400" dirty="0" smtClean="0"/>
              <a:t>Review terminations</a:t>
            </a:r>
          </a:p>
        </p:txBody>
      </p:sp>
      <p:sp>
        <p:nvSpPr>
          <p:cNvPr id="4" name="TextBox 3"/>
          <p:cNvSpPr txBox="1"/>
          <p:nvPr/>
        </p:nvSpPr>
        <p:spPr>
          <a:xfrm>
            <a:off x="382769" y="1610686"/>
            <a:ext cx="8389088" cy="584775"/>
          </a:xfrm>
          <a:prstGeom prst="rect">
            <a:avLst/>
          </a:prstGeom>
          <a:noFill/>
        </p:spPr>
        <p:txBody>
          <a:bodyPr wrap="square" rtlCol="0">
            <a:spAutoFit/>
          </a:bodyPr>
          <a:lstStyle/>
          <a:p>
            <a:pPr algn="ctr"/>
            <a:r>
              <a:rPr lang="en-US" sz="3200" b="1" dirty="0" smtClean="0"/>
              <a:t>Prepare for an Audit with Monthly Monitoring</a:t>
            </a:r>
            <a:endParaRPr lang="en-US" sz="32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294660" y="2243470"/>
            <a:ext cx="8551628" cy="4242468"/>
          </a:xfrm>
          <a:prstGeom prst="rect">
            <a:avLst/>
          </a:prstGeom>
        </p:spPr>
        <p:txBody>
          <a:bodyPr>
            <a:noAutofit/>
          </a:bodyPr>
          <a:lstStyle/>
          <a:p>
            <a:pPr marL="287338" lvl="1" indent="-287338">
              <a:spcBef>
                <a:spcPct val="20000"/>
              </a:spcBef>
              <a:buFont typeface="Wingdings" pitchFamily="2" charset="2"/>
              <a:buChar char="ü"/>
              <a:defRPr/>
            </a:pPr>
            <a:r>
              <a:rPr lang="en-US" sz="2400" dirty="0" smtClean="0"/>
              <a:t>Review user preferences and role assignments for control and segregation of duty issues.</a:t>
            </a:r>
          </a:p>
          <a:p>
            <a:pPr marL="287338" lvl="1" indent="-287338">
              <a:spcBef>
                <a:spcPct val="20000"/>
              </a:spcBef>
              <a:buFont typeface="Wingdings" pitchFamily="2" charset="2"/>
              <a:buChar char="ü"/>
              <a:defRPr/>
            </a:pPr>
            <a:r>
              <a:rPr lang="en-US" sz="2400" dirty="0" smtClean="0"/>
              <a:t>Review budget security</a:t>
            </a:r>
          </a:p>
          <a:p>
            <a:pPr marL="287338" lvl="1" indent="-287338">
              <a:spcBef>
                <a:spcPct val="20000"/>
              </a:spcBef>
              <a:buFont typeface="Wingdings" pitchFamily="2" charset="2"/>
              <a:buChar char="ü"/>
              <a:defRPr/>
            </a:pPr>
            <a:r>
              <a:rPr lang="en-US" sz="2400" dirty="0" smtClean="0"/>
              <a:t>Limit approvals to certain individuals</a:t>
            </a:r>
          </a:p>
        </p:txBody>
      </p:sp>
      <p:sp>
        <p:nvSpPr>
          <p:cNvPr id="4" name="TextBox 3"/>
          <p:cNvSpPr txBox="1"/>
          <p:nvPr/>
        </p:nvSpPr>
        <p:spPr>
          <a:xfrm>
            <a:off x="382769" y="1610686"/>
            <a:ext cx="8389088" cy="584775"/>
          </a:xfrm>
          <a:prstGeom prst="rect">
            <a:avLst/>
          </a:prstGeom>
          <a:noFill/>
        </p:spPr>
        <p:txBody>
          <a:bodyPr wrap="square" rtlCol="0">
            <a:spAutoFit/>
          </a:bodyPr>
          <a:lstStyle/>
          <a:p>
            <a:pPr algn="ctr"/>
            <a:r>
              <a:rPr lang="en-US" sz="3200" b="1" dirty="0" smtClean="0"/>
              <a:t>Prepare for an Audit with Monthly Monitoring</a:t>
            </a:r>
            <a:endParaRPr lang="en-US" sz="32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762486"/>
            <a:ext cx="8229600" cy="1569660"/>
          </a:xfr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algn="ctr">
              <a:buNone/>
            </a:pPr>
            <a:r>
              <a:rPr lang="en-US" sz="9600" b="1" spc="50" dirty="0" smtClean="0">
                <a:ln w="11430"/>
                <a:solidFill>
                  <a:srgbClr val="C00000"/>
                </a:solidFill>
                <a:effectLst>
                  <a:outerShdw blurRad="76200" dist="50800" dir="5400000" algn="tl" rotWithShape="0">
                    <a:srgbClr val="000000">
                      <a:alpha val="65000"/>
                    </a:srgbClr>
                  </a:outerShdw>
                </a:effectLst>
              </a:rPr>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u of hawaii.jpg"/>
          <p:cNvPicPr>
            <a:picLocks noGrp="1" noChangeAspect="1"/>
          </p:cNvPicPr>
          <p:nvPr>
            <p:ph idx="1"/>
          </p:nvPr>
        </p:nvPicPr>
        <p:blipFill>
          <a:blip r:embed="rId3"/>
          <a:stretch>
            <a:fillRect/>
          </a:stretch>
        </p:blipFill>
        <p:spPr>
          <a:xfrm>
            <a:off x="4380614" y="2602341"/>
            <a:ext cx="4322430" cy="3102676"/>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
        <p:nvSpPr>
          <p:cNvPr id="6" name="Text Placeholder 5"/>
          <p:cNvSpPr>
            <a:spLocks noGrp="1"/>
          </p:cNvSpPr>
          <p:nvPr>
            <p:ph type="body" sz="half" idx="2"/>
          </p:nvPr>
        </p:nvSpPr>
        <p:spPr>
          <a:xfrm>
            <a:off x="308344" y="2214903"/>
            <a:ext cx="3912781" cy="3877553"/>
          </a:xfrm>
        </p:spPr>
        <p:txBody>
          <a:bodyPr/>
          <a:lstStyle/>
          <a:p>
            <a:pPr marL="233363" indent="-233363">
              <a:buFont typeface="Arial" pitchFamily="34" charset="0"/>
              <a:buChar char="•"/>
            </a:pPr>
            <a:r>
              <a:rPr lang="en-US" sz="2400" dirty="0" smtClean="0"/>
              <a:t>University of Hawaii faces lawsuit after a security breach in 2009</a:t>
            </a:r>
          </a:p>
          <a:p>
            <a:pPr marL="233363" indent="-233363">
              <a:buFont typeface="Arial" pitchFamily="34" charset="0"/>
              <a:buChar char="•"/>
            </a:pPr>
            <a:r>
              <a:rPr lang="en-US" sz="2400" dirty="0" smtClean="0"/>
              <a:t>Names, academic performance, disabilities, and other sensitive information of 40,000 former University of Hawaii students was online for </a:t>
            </a:r>
            <a:r>
              <a:rPr lang="en-US" sz="2400" b="1" i="1" dirty="0" smtClean="0"/>
              <a:t>nearly a year.</a:t>
            </a:r>
          </a:p>
        </p:txBody>
      </p:sp>
      <p:sp>
        <p:nvSpPr>
          <p:cNvPr id="8" name="TextBox 7"/>
          <p:cNvSpPr txBox="1"/>
          <p:nvPr/>
        </p:nvSpPr>
        <p:spPr>
          <a:xfrm>
            <a:off x="889233" y="1610686"/>
            <a:ext cx="7399090" cy="584775"/>
          </a:xfrm>
          <a:prstGeom prst="rect">
            <a:avLst/>
          </a:prstGeom>
          <a:noFill/>
        </p:spPr>
        <p:txBody>
          <a:bodyPr wrap="square" rtlCol="0">
            <a:spAutoFit/>
          </a:bodyPr>
          <a:lstStyle/>
          <a:p>
            <a:pPr algn="ctr"/>
            <a:r>
              <a:rPr lang="en-US" sz="3200" b="1" dirty="0" smtClean="0"/>
              <a:t>Why Do Audits Matter?</a:t>
            </a:r>
            <a:endParaRPr 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3253564" y="2214903"/>
            <a:ext cx="5207148" cy="2665441"/>
          </a:xfrm>
        </p:spPr>
        <p:txBody>
          <a:bodyPr/>
          <a:lstStyle/>
          <a:p>
            <a:pPr marL="233363" indent="-233363">
              <a:buFont typeface="Arial" pitchFamily="34" charset="0"/>
              <a:buChar char="•"/>
            </a:pPr>
            <a:r>
              <a:rPr lang="en-US" sz="2400" dirty="0" smtClean="0"/>
              <a:t>Ohio </a:t>
            </a:r>
            <a:r>
              <a:rPr lang="en-US" sz="2400" dirty="0"/>
              <a:t>State University is notifying up to </a:t>
            </a:r>
            <a:r>
              <a:rPr lang="en-US" sz="2400" b="1" i="1" dirty="0"/>
              <a:t>760,000</a:t>
            </a:r>
            <a:r>
              <a:rPr lang="en-US" sz="2400" b="1" dirty="0"/>
              <a:t> students, professors and others</a:t>
            </a:r>
            <a:r>
              <a:rPr lang="en-US" sz="2400" dirty="0"/>
              <a:t> that their names and Social Security numbers might have made it to cyberspace in one of the largest and most costly breaches to hit a college campus</a:t>
            </a:r>
            <a:r>
              <a:rPr lang="en-US" sz="2400" dirty="0" smtClean="0"/>
              <a:t>.</a:t>
            </a:r>
            <a:endParaRPr lang="en-US" sz="2400" dirty="0"/>
          </a:p>
        </p:txBody>
      </p:sp>
      <p:sp>
        <p:nvSpPr>
          <p:cNvPr id="8" name="TextBox 7"/>
          <p:cNvSpPr txBox="1"/>
          <p:nvPr/>
        </p:nvSpPr>
        <p:spPr>
          <a:xfrm>
            <a:off x="889233" y="1610686"/>
            <a:ext cx="7399090" cy="584775"/>
          </a:xfrm>
          <a:prstGeom prst="rect">
            <a:avLst/>
          </a:prstGeom>
          <a:noFill/>
        </p:spPr>
        <p:txBody>
          <a:bodyPr wrap="square" rtlCol="0">
            <a:spAutoFit/>
          </a:bodyPr>
          <a:lstStyle/>
          <a:p>
            <a:pPr algn="ctr"/>
            <a:r>
              <a:rPr lang="en-US" sz="3200" b="1" dirty="0" smtClean="0">
                <a:solidFill>
                  <a:prstClr val="black"/>
                </a:solidFill>
              </a:rPr>
              <a:t>Why Do Audits Matter?</a:t>
            </a:r>
            <a:endParaRPr lang="en-US" sz="3200" b="1" dirty="0">
              <a:solidFill>
                <a:prstClr val="black"/>
              </a:solidFill>
            </a:endParaRPr>
          </a:p>
        </p:txBody>
      </p:sp>
      <p:pic>
        <p:nvPicPr>
          <p:cNvPr id="4" name="Picture 3" descr="OSU.gif"/>
          <p:cNvPicPr>
            <a:picLocks noChangeAspect="1"/>
          </p:cNvPicPr>
          <p:nvPr/>
        </p:nvPicPr>
        <p:blipFill>
          <a:blip r:embed="rId3"/>
          <a:stretch>
            <a:fillRect/>
          </a:stretch>
        </p:blipFill>
        <p:spPr>
          <a:xfrm>
            <a:off x="522928" y="2342494"/>
            <a:ext cx="2411657" cy="2416766"/>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340242" y="4944133"/>
            <a:ext cx="8120470" cy="1200329"/>
          </a:xfrm>
          <a:prstGeom prst="rect">
            <a:avLst/>
          </a:prstGeom>
          <a:noFill/>
        </p:spPr>
        <p:txBody>
          <a:bodyPr wrap="square" rtlCol="0">
            <a:spAutoFit/>
          </a:bodyPr>
          <a:lstStyle/>
          <a:p>
            <a:pPr marL="233363" indent="-233363">
              <a:buFont typeface="Arial" pitchFamily="34" charset="0"/>
              <a:buChar char="•"/>
            </a:pPr>
            <a:r>
              <a:rPr lang="en-US" sz="2400" dirty="0" smtClean="0"/>
              <a:t>Ohio State expects to spend about $4 million to pay for the forensic investigation and credit-protection services for those whose personal information was on a server that was hacked.</a:t>
            </a:r>
            <a:endParaRPr lang="en-US" dirty="0"/>
          </a:p>
        </p:txBody>
      </p:sp>
    </p:spTree>
    <p:extLst>
      <p:ext uri="{BB962C8B-B14F-4D97-AF65-F5344CB8AC3E}">
        <p14:creationId xmlns:p14="http://schemas.microsoft.com/office/powerpoint/2010/main" xmlns="" val="50248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308344" y="2214903"/>
            <a:ext cx="5571459" cy="4090204"/>
          </a:xfrm>
        </p:spPr>
        <p:txBody>
          <a:bodyPr/>
          <a:lstStyle/>
          <a:p>
            <a:pPr marL="233363" indent="-233363">
              <a:buFont typeface="Arial" pitchFamily="34" charset="0"/>
              <a:buChar char="•"/>
            </a:pPr>
            <a:r>
              <a:rPr lang="en-US" sz="2400" dirty="0"/>
              <a:t>University of Texas at Austin acknowledged that the names, e-mail addresses and Social Security numbers of some 59,000 students, alumni and employees were obtained through a brute force attack on a University database. </a:t>
            </a:r>
            <a:endParaRPr lang="en-US" sz="2400" dirty="0" smtClean="0"/>
          </a:p>
          <a:p>
            <a:pPr marL="233363" indent="-233363">
              <a:buFont typeface="Arial" pitchFamily="34" charset="0"/>
              <a:buChar char="•"/>
            </a:pPr>
            <a:r>
              <a:rPr lang="en-US" sz="2400" dirty="0" smtClean="0"/>
              <a:t>According </a:t>
            </a:r>
            <a:r>
              <a:rPr lang="en-US" sz="2400" dirty="0"/>
              <a:t>to the University, the incident </a:t>
            </a:r>
            <a:r>
              <a:rPr lang="en-US" sz="2400" b="1" i="1" dirty="0"/>
              <a:t>could have been prevented if additional security measures were taken.</a:t>
            </a:r>
          </a:p>
        </p:txBody>
      </p:sp>
      <p:sp>
        <p:nvSpPr>
          <p:cNvPr id="8" name="TextBox 7"/>
          <p:cNvSpPr txBox="1"/>
          <p:nvPr/>
        </p:nvSpPr>
        <p:spPr>
          <a:xfrm>
            <a:off x="889233" y="1610686"/>
            <a:ext cx="7399090" cy="584775"/>
          </a:xfrm>
          <a:prstGeom prst="rect">
            <a:avLst/>
          </a:prstGeom>
          <a:noFill/>
        </p:spPr>
        <p:txBody>
          <a:bodyPr wrap="square" rtlCol="0">
            <a:spAutoFit/>
          </a:bodyPr>
          <a:lstStyle/>
          <a:p>
            <a:pPr algn="ctr"/>
            <a:r>
              <a:rPr lang="en-US" sz="3200" b="1" dirty="0" smtClean="0">
                <a:solidFill>
                  <a:prstClr val="black"/>
                </a:solidFill>
              </a:rPr>
              <a:t>Why Do Audits Matter?</a:t>
            </a:r>
            <a:endParaRPr lang="en-US" sz="3200" b="1" dirty="0">
              <a:solidFill>
                <a:prstClr val="black"/>
              </a:solidFill>
            </a:endParaRPr>
          </a:p>
        </p:txBody>
      </p:sp>
      <p:pic>
        <p:nvPicPr>
          <p:cNvPr id="4" name="Picture 3" descr="ut austin.jpg"/>
          <p:cNvPicPr>
            <a:picLocks noChangeAspect="1"/>
          </p:cNvPicPr>
          <p:nvPr/>
        </p:nvPicPr>
        <p:blipFill>
          <a:blip r:embed="rId3"/>
          <a:stretch>
            <a:fillRect/>
          </a:stretch>
        </p:blipFill>
        <p:spPr>
          <a:xfrm>
            <a:off x="5879803" y="2469973"/>
            <a:ext cx="2716863" cy="3622483"/>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2274569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89099" y="2310599"/>
            <a:ext cx="8152368" cy="485767"/>
          </a:xfrm>
        </p:spPr>
        <p:txBody>
          <a:bodyPr/>
          <a:lstStyle/>
          <a:p>
            <a:r>
              <a:rPr lang="en-US" sz="2400" b="1" i="1" dirty="0" smtClean="0"/>
              <a:t>Headline: Two </a:t>
            </a:r>
            <a:r>
              <a:rPr lang="en-US" sz="2400" b="1" i="1" dirty="0"/>
              <a:t>C</a:t>
            </a:r>
            <a:r>
              <a:rPr lang="en-US" sz="2400" b="1" i="1" dirty="0" smtClean="0"/>
              <a:t>harged </a:t>
            </a:r>
            <a:r>
              <a:rPr lang="en-US" sz="2400" b="1" i="1" dirty="0"/>
              <a:t>with </a:t>
            </a:r>
            <a:r>
              <a:rPr lang="en-US" sz="2400" b="1" i="1" dirty="0" smtClean="0"/>
              <a:t>Hacking </a:t>
            </a:r>
            <a:r>
              <a:rPr lang="en-US" sz="2400" b="1" i="1" dirty="0"/>
              <a:t>PeopleSoft to </a:t>
            </a:r>
            <a:r>
              <a:rPr lang="en-US" sz="2400" b="1" i="1" dirty="0" smtClean="0"/>
              <a:t>Fix </a:t>
            </a:r>
            <a:r>
              <a:rPr lang="en-US" sz="2400" b="1" i="1" dirty="0"/>
              <a:t>G</a:t>
            </a:r>
            <a:r>
              <a:rPr lang="en-US" sz="2400" b="1" i="1" dirty="0" smtClean="0"/>
              <a:t>rades </a:t>
            </a:r>
            <a:endParaRPr lang="en-US" sz="2400" b="1" i="1" dirty="0"/>
          </a:p>
        </p:txBody>
      </p:sp>
      <p:sp>
        <p:nvSpPr>
          <p:cNvPr id="8" name="TextBox 7"/>
          <p:cNvSpPr txBox="1"/>
          <p:nvPr/>
        </p:nvSpPr>
        <p:spPr>
          <a:xfrm>
            <a:off x="889233" y="1610686"/>
            <a:ext cx="7399090" cy="584775"/>
          </a:xfrm>
          <a:prstGeom prst="rect">
            <a:avLst/>
          </a:prstGeom>
          <a:noFill/>
        </p:spPr>
        <p:txBody>
          <a:bodyPr wrap="square" rtlCol="0">
            <a:spAutoFit/>
          </a:bodyPr>
          <a:lstStyle/>
          <a:p>
            <a:pPr algn="ctr"/>
            <a:r>
              <a:rPr lang="en-US" sz="3200" b="1" dirty="0" smtClean="0">
                <a:solidFill>
                  <a:prstClr val="black"/>
                </a:solidFill>
              </a:rPr>
              <a:t>Why Do Audits Matter?</a:t>
            </a:r>
            <a:endParaRPr lang="en-US" sz="3200" b="1" dirty="0">
              <a:solidFill>
                <a:prstClr val="black"/>
              </a:solidFill>
            </a:endParaRPr>
          </a:p>
        </p:txBody>
      </p:sp>
      <p:sp>
        <p:nvSpPr>
          <p:cNvPr id="4" name="TextBox 3"/>
          <p:cNvSpPr txBox="1"/>
          <p:nvPr/>
        </p:nvSpPr>
        <p:spPr>
          <a:xfrm>
            <a:off x="3625702" y="2881430"/>
            <a:ext cx="4662621" cy="3046988"/>
          </a:xfrm>
          <a:prstGeom prst="rect">
            <a:avLst/>
          </a:prstGeom>
          <a:noFill/>
        </p:spPr>
        <p:txBody>
          <a:bodyPr wrap="square" rtlCol="0">
            <a:spAutoFit/>
          </a:bodyPr>
          <a:lstStyle/>
          <a:p>
            <a:pPr marL="233363" indent="-233363">
              <a:buFont typeface="Arial" pitchFamily="34" charset="0"/>
              <a:buChar char="•"/>
            </a:pPr>
            <a:r>
              <a:rPr lang="en-US" sz="2400" dirty="0" smtClean="0"/>
              <a:t>Two California men are facing 20 years in prison on charges they hacked into a California state university's PeopleSoft system to change their grades.</a:t>
            </a:r>
          </a:p>
          <a:p>
            <a:pPr marL="233363" indent="-233363">
              <a:buFont typeface="Arial" pitchFamily="34" charset="0"/>
              <a:buChar char="•"/>
            </a:pPr>
            <a:endParaRPr lang="en-US" sz="2400" dirty="0" smtClean="0"/>
          </a:p>
          <a:p>
            <a:pPr marL="233363" indent="-233363">
              <a:buFont typeface="Arial" pitchFamily="34" charset="0"/>
              <a:buChar char="•"/>
            </a:pPr>
            <a:r>
              <a:rPr lang="en-US" sz="2400" dirty="0" smtClean="0"/>
              <a:t>IT staff finally caught wind of the problem </a:t>
            </a:r>
            <a:r>
              <a:rPr lang="en-US" sz="2400" b="1" i="1" dirty="0" smtClean="0"/>
              <a:t>during a routine audit</a:t>
            </a:r>
            <a:r>
              <a:rPr lang="en-US" sz="2400" dirty="0" smtClean="0"/>
              <a:t>.</a:t>
            </a:r>
            <a:endParaRPr lang="en-US" sz="2400" dirty="0"/>
          </a:p>
        </p:txBody>
      </p:sp>
      <p:pic>
        <p:nvPicPr>
          <p:cNvPr id="5" name="Picture 4" descr="cal state.png"/>
          <p:cNvPicPr>
            <a:picLocks noChangeAspect="1"/>
          </p:cNvPicPr>
          <p:nvPr/>
        </p:nvPicPr>
        <p:blipFill>
          <a:blip r:embed="rId3"/>
          <a:stretch>
            <a:fillRect/>
          </a:stretch>
        </p:blipFill>
        <p:spPr>
          <a:xfrm>
            <a:off x="650357" y="3072809"/>
            <a:ext cx="2404771" cy="2391108"/>
          </a:xfrm>
          <a:prstGeom prst="rect">
            <a:avLst/>
          </a:prstGeom>
        </p:spPr>
      </p:pic>
    </p:spTree>
    <p:extLst>
      <p:ext uri="{BB962C8B-B14F-4D97-AF65-F5344CB8AC3E}">
        <p14:creationId xmlns:p14="http://schemas.microsoft.com/office/powerpoint/2010/main" xmlns="" val="555691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308344" y="2214903"/>
            <a:ext cx="8152368" cy="4111469"/>
          </a:xfrm>
        </p:spPr>
        <p:txBody>
          <a:bodyPr/>
          <a:lstStyle/>
          <a:p>
            <a:pPr marL="339725" indent="-339725">
              <a:buFont typeface="Arial" pitchFamily="34" charset="0"/>
              <a:buChar char="•"/>
            </a:pPr>
            <a:r>
              <a:rPr lang="en-US" sz="2400" dirty="0" smtClean="0"/>
              <a:t>An examination of the checks and balances, or controls, within an information technology (IT) group</a:t>
            </a:r>
          </a:p>
          <a:p>
            <a:pPr marL="339725" indent="-339725">
              <a:buFont typeface="Arial" pitchFamily="34" charset="0"/>
              <a:buChar char="•"/>
            </a:pPr>
            <a:r>
              <a:rPr lang="en-US" sz="2400" dirty="0" smtClean="0"/>
              <a:t>Collects </a:t>
            </a:r>
            <a:r>
              <a:rPr lang="en-US" sz="2400" dirty="0"/>
              <a:t>and evaluates "evidence" of an organization's information systems, practices, and </a:t>
            </a:r>
            <a:r>
              <a:rPr lang="en-US" sz="2400" dirty="0" smtClean="0"/>
              <a:t>operations </a:t>
            </a:r>
          </a:p>
          <a:p>
            <a:pPr marL="339725" indent="-339725">
              <a:buFont typeface="Arial" pitchFamily="34" charset="0"/>
              <a:buChar char="•"/>
            </a:pPr>
            <a:r>
              <a:rPr lang="en-US" sz="2400" dirty="0" smtClean="0"/>
              <a:t>Determines if </a:t>
            </a:r>
            <a:r>
              <a:rPr lang="en-US" sz="2400" dirty="0"/>
              <a:t>the information systems </a:t>
            </a:r>
            <a:r>
              <a:rPr lang="en-US" sz="2400" dirty="0" smtClean="0"/>
              <a:t>are:</a:t>
            </a:r>
          </a:p>
          <a:p>
            <a:pPr marL="690563" lvl="1" indent="-233363">
              <a:buFontTx/>
              <a:buChar char="-"/>
            </a:pPr>
            <a:r>
              <a:rPr lang="en-US" sz="2400" dirty="0" smtClean="0"/>
              <a:t>safeguarding </a:t>
            </a:r>
            <a:r>
              <a:rPr lang="en-US" sz="2400" dirty="0"/>
              <a:t>the information </a:t>
            </a:r>
            <a:r>
              <a:rPr lang="en-US" sz="2400" dirty="0" smtClean="0"/>
              <a:t>assets</a:t>
            </a:r>
          </a:p>
          <a:p>
            <a:pPr marL="690563" lvl="1" indent="-233363">
              <a:buFontTx/>
              <a:buChar char="-"/>
            </a:pPr>
            <a:r>
              <a:rPr lang="en-US" sz="2400" dirty="0" smtClean="0"/>
              <a:t>maintaining </a:t>
            </a:r>
            <a:r>
              <a:rPr lang="en-US" sz="2400" dirty="0"/>
              <a:t>data </a:t>
            </a:r>
            <a:r>
              <a:rPr lang="en-US" sz="2400" dirty="0" smtClean="0"/>
              <a:t>integrity</a:t>
            </a:r>
          </a:p>
          <a:p>
            <a:pPr marL="690563" lvl="1" indent="-233363">
              <a:buFontTx/>
              <a:buChar char="-"/>
            </a:pPr>
            <a:r>
              <a:rPr lang="en-US" sz="2400" dirty="0" smtClean="0"/>
              <a:t>operating </a:t>
            </a:r>
            <a:r>
              <a:rPr lang="en-US" sz="2400" dirty="0"/>
              <a:t>effectively and efficiently to achieve the organization's business goals or </a:t>
            </a:r>
            <a:r>
              <a:rPr lang="en-US" sz="2400" dirty="0" smtClean="0"/>
              <a:t>objectives</a:t>
            </a:r>
            <a:endParaRPr lang="en-US" sz="2400" dirty="0"/>
          </a:p>
        </p:txBody>
      </p:sp>
      <p:sp>
        <p:nvSpPr>
          <p:cNvPr id="8" name="TextBox 7"/>
          <p:cNvSpPr txBox="1"/>
          <p:nvPr/>
        </p:nvSpPr>
        <p:spPr>
          <a:xfrm>
            <a:off x="889233" y="1610686"/>
            <a:ext cx="7399090" cy="584775"/>
          </a:xfrm>
          <a:prstGeom prst="rect">
            <a:avLst/>
          </a:prstGeom>
          <a:noFill/>
        </p:spPr>
        <p:txBody>
          <a:bodyPr wrap="square" rtlCol="0">
            <a:spAutoFit/>
          </a:bodyPr>
          <a:lstStyle/>
          <a:p>
            <a:pPr algn="ctr"/>
            <a:r>
              <a:rPr lang="en-US" sz="3200" b="1" dirty="0" smtClean="0">
                <a:solidFill>
                  <a:prstClr val="black"/>
                </a:solidFill>
              </a:rPr>
              <a:t>What is an IT Audit? </a:t>
            </a:r>
            <a:endParaRPr lang="en-US" sz="3200" b="1" dirty="0">
              <a:solidFill>
                <a:prstClr val="black"/>
              </a:solidFill>
            </a:endParaRPr>
          </a:p>
        </p:txBody>
      </p:sp>
    </p:spTree>
    <p:extLst>
      <p:ext uri="{BB962C8B-B14F-4D97-AF65-F5344CB8AC3E}">
        <p14:creationId xmlns:p14="http://schemas.microsoft.com/office/powerpoint/2010/main" xmlns="" val="3465234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27328" y="2328530"/>
            <a:ext cx="3455574" cy="639762"/>
          </a:xfrm>
        </p:spPr>
        <p:txBody>
          <a:bodyPr/>
          <a:lstStyle/>
          <a:p>
            <a:r>
              <a:rPr lang="en-US" dirty="0" smtClean="0"/>
              <a:t>2010 focused on:</a:t>
            </a:r>
            <a:endParaRPr lang="en-US" dirty="0"/>
          </a:p>
        </p:txBody>
      </p:sp>
      <p:sp>
        <p:nvSpPr>
          <p:cNvPr id="6" name="Content Placeholder 5"/>
          <p:cNvSpPr>
            <a:spLocks noGrp="1"/>
          </p:cNvSpPr>
          <p:nvPr>
            <p:ph sz="half" idx="2"/>
          </p:nvPr>
        </p:nvSpPr>
        <p:spPr>
          <a:xfrm>
            <a:off x="627328" y="3063975"/>
            <a:ext cx="3636335" cy="2796363"/>
          </a:xfrm>
        </p:spPr>
        <p:txBody>
          <a:bodyPr/>
          <a:lstStyle/>
          <a:p>
            <a:pPr marL="344488" lvl="1" indent="-344488">
              <a:buFont typeface="Arial" pitchFamily="34" charset="0"/>
              <a:buChar char="•"/>
            </a:pPr>
            <a:r>
              <a:rPr lang="en-US" sz="2400" dirty="0" smtClean="0"/>
              <a:t>Change management issues</a:t>
            </a:r>
          </a:p>
          <a:p>
            <a:pPr marL="339725" lvl="1" indent="287338">
              <a:defRPr/>
            </a:pPr>
            <a:r>
              <a:rPr lang="en-US" dirty="0" smtClean="0"/>
              <a:t>Supporting documentation</a:t>
            </a:r>
          </a:p>
          <a:p>
            <a:pPr marL="339725" lvl="1" indent="287338">
              <a:defRPr/>
            </a:pPr>
            <a:r>
              <a:rPr lang="en-US" dirty="0" smtClean="0"/>
              <a:t>Approvals</a:t>
            </a:r>
          </a:p>
          <a:p>
            <a:pPr marL="344488" lvl="1" indent="-344488">
              <a:buFont typeface="Arial" pitchFamily="34" charset="0"/>
              <a:buChar char="•"/>
            </a:pPr>
            <a:r>
              <a:rPr lang="en-US" sz="2400" dirty="0" smtClean="0"/>
              <a:t>Terminated employee access in PeopleSoft Financials</a:t>
            </a:r>
          </a:p>
          <a:p>
            <a:endParaRPr lang="en-US" dirty="0"/>
          </a:p>
        </p:txBody>
      </p:sp>
      <p:sp>
        <p:nvSpPr>
          <p:cNvPr id="7" name="Text Placeholder 6"/>
          <p:cNvSpPr>
            <a:spLocks noGrp="1"/>
          </p:cNvSpPr>
          <p:nvPr>
            <p:ph type="body" sz="quarter" idx="3"/>
          </p:nvPr>
        </p:nvSpPr>
        <p:spPr>
          <a:xfrm>
            <a:off x="5059712" y="2328530"/>
            <a:ext cx="4041775" cy="639762"/>
          </a:xfrm>
        </p:spPr>
        <p:txBody>
          <a:bodyPr/>
          <a:lstStyle/>
          <a:p>
            <a:r>
              <a:rPr lang="en-US" dirty="0" smtClean="0"/>
              <a:t>2011 focused on:</a:t>
            </a:r>
            <a:endParaRPr lang="en-US" dirty="0"/>
          </a:p>
        </p:txBody>
      </p:sp>
      <p:sp>
        <p:nvSpPr>
          <p:cNvPr id="8" name="Content Placeholder 7"/>
          <p:cNvSpPr>
            <a:spLocks noGrp="1"/>
          </p:cNvSpPr>
          <p:nvPr>
            <p:ph sz="quarter" idx="4"/>
          </p:nvPr>
        </p:nvSpPr>
        <p:spPr>
          <a:xfrm>
            <a:off x="5059712" y="3063975"/>
            <a:ext cx="4041775" cy="2577878"/>
          </a:xfrm>
        </p:spPr>
        <p:txBody>
          <a:bodyPr/>
          <a:lstStyle/>
          <a:p>
            <a:r>
              <a:rPr lang="en-US" dirty="0" smtClean="0"/>
              <a:t>Security forms and approvals for user access</a:t>
            </a:r>
          </a:p>
          <a:p>
            <a:r>
              <a:rPr lang="en-US" dirty="0" smtClean="0"/>
              <a:t>More concentrated campus focus </a:t>
            </a:r>
          </a:p>
          <a:p>
            <a:r>
              <a:rPr lang="en-US" dirty="0" smtClean="0"/>
              <a:t>PeopleTools access</a:t>
            </a:r>
          </a:p>
          <a:p>
            <a:r>
              <a:rPr lang="en-US" dirty="0" smtClean="0"/>
              <a:t>Shift in focus to Banner</a:t>
            </a:r>
            <a:endParaRPr lang="en-US" dirty="0"/>
          </a:p>
        </p:txBody>
      </p:sp>
      <p:sp>
        <p:nvSpPr>
          <p:cNvPr id="9" name="TextBox 8"/>
          <p:cNvSpPr txBox="1"/>
          <p:nvPr/>
        </p:nvSpPr>
        <p:spPr>
          <a:xfrm>
            <a:off x="889233" y="1610686"/>
            <a:ext cx="7399090" cy="584775"/>
          </a:xfrm>
          <a:prstGeom prst="rect">
            <a:avLst/>
          </a:prstGeom>
          <a:noFill/>
        </p:spPr>
        <p:txBody>
          <a:bodyPr wrap="square" rtlCol="0">
            <a:spAutoFit/>
          </a:bodyPr>
          <a:lstStyle/>
          <a:p>
            <a:pPr algn="ctr"/>
            <a:r>
              <a:rPr lang="en-US" sz="3200" b="1" dirty="0" smtClean="0"/>
              <a:t>Previous Years’ Audits</a:t>
            </a:r>
            <a:endParaRPr lang="en-US" sz="3200" b="1" dirty="0"/>
          </a:p>
        </p:txBody>
      </p:sp>
      <p:cxnSp>
        <p:nvCxnSpPr>
          <p:cNvPr id="11" name="Straight Connector 10"/>
          <p:cNvCxnSpPr/>
          <p:nvPr/>
        </p:nvCxnSpPr>
        <p:spPr>
          <a:xfrm rot="5400000">
            <a:off x="2657953" y="4199857"/>
            <a:ext cx="3785203" cy="1"/>
          </a:xfrm>
          <a:prstGeom prst="line">
            <a:avLst/>
          </a:prstGeom>
          <a:ln>
            <a:solidFill>
              <a:srgbClr val="C00000"/>
            </a:solidFill>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46" y="2817628"/>
            <a:ext cx="8551628" cy="3640502"/>
          </a:xfrm>
        </p:spPr>
        <p:txBody>
          <a:bodyPr>
            <a:normAutofit/>
          </a:bodyPr>
          <a:lstStyle/>
          <a:p>
            <a:pPr>
              <a:buNone/>
            </a:pPr>
            <a:r>
              <a:rPr lang="en-US" sz="2400" dirty="0" smtClean="0"/>
              <a:t>Auditors are looking for:</a:t>
            </a:r>
          </a:p>
          <a:p>
            <a:pPr>
              <a:buFont typeface="Wingdings" pitchFamily="2" charset="2"/>
              <a:buChar char="ü"/>
            </a:pPr>
            <a:r>
              <a:rPr lang="en-US" sz="2400" dirty="0" smtClean="0"/>
              <a:t>General and application controls</a:t>
            </a:r>
          </a:p>
          <a:p>
            <a:pPr>
              <a:buFont typeface="Wingdings" pitchFamily="2" charset="2"/>
              <a:buChar char="ü"/>
            </a:pPr>
            <a:r>
              <a:rPr lang="en-US" sz="2400" dirty="0" smtClean="0"/>
              <a:t>Backup procedures</a:t>
            </a:r>
          </a:p>
          <a:p>
            <a:pPr>
              <a:buFont typeface="Wingdings" pitchFamily="2" charset="2"/>
              <a:buChar char="ü"/>
            </a:pPr>
            <a:r>
              <a:rPr lang="en-US" sz="2400" dirty="0" smtClean="0"/>
              <a:t>Monitored and documented job scheduling</a:t>
            </a:r>
            <a:endParaRPr lang="en-US" sz="2400" dirty="0"/>
          </a:p>
        </p:txBody>
      </p:sp>
      <p:sp>
        <p:nvSpPr>
          <p:cNvPr id="4" name="TextBox 3"/>
          <p:cNvSpPr txBox="1"/>
          <p:nvPr/>
        </p:nvSpPr>
        <p:spPr>
          <a:xfrm>
            <a:off x="414670" y="1610686"/>
            <a:ext cx="7873653" cy="1569660"/>
          </a:xfrm>
          <a:prstGeom prst="rect">
            <a:avLst/>
          </a:prstGeom>
          <a:noFill/>
        </p:spPr>
        <p:txBody>
          <a:bodyPr wrap="square" rtlCol="0">
            <a:spAutoFit/>
          </a:bodyPr>
          <a:lstStyle/>
          <a:p>
            <a:pPr algn="ctr"/>
            <a:r>
              <a:rPr lang="en-US" sz="3200" b="1" dirty="0" smtClean="0"/>
              <a:t>Auditors are interested in insuring data integrity, availability and confidentiality.</a:t>
            </a:r>
          </a:p>
          <a:p>
            <a:pPr algn="ctr"/>
            <a:endParaRPr lang="en-US" sz="3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iit_template_02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4042</TotalTime>
  <Words>1671</Words>
  <Application>Microsoft Office PowerPoint</Application>
  <PresentationFormat>On-screen Show (4:3)</PresentationFormat>
  <Paragraphs>187</Paragraphs>
  <Slides>28</Slides>
  <Notes>14</Notes>
  <HiddenSlides>3</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oiit_template_0210</vt:lpstr>
      <vt:lpstr>Dotting Your I’s and Crossing Your T’s:  Preparing for an IT Audit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Manager/>
  <Company>Georgia Board of Regents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template</dc:title>
  <dc:subject>ITS powerpoint</dc:subject>
  <dc:creator>Penny Overcash</dc:creator>
  <cp:keywords/>
  <dc:description/>
  <cp:lastModifiedBy>Allie Cox</cp:lastModifiedBy>
  <cp:revision>128</cp:revision>
  <cp:lastPrinted>2011-09-13T13:12:01Z</cp:lastPrinted>
  <dcterms:created xsi:type="dcterms:W3CDTF">2010-07-21T12:34:08Z</dcterms:created>
  <dcterms:modified xsi:type="dcterms:W3CDTF">2011-10-06T18:22:36Z</dcterms:modified>
  <cp:category/>
</cp:coreProperties>
</file>