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3"/>
  </p:notesMasterIdLst>
  <p:sldIdLst>
    <p:sldId id="256" r:id="rId2"/>
    <p:sldId id="257" r:id="rId3"/>
    <p:sldId id="258" r:id="rId4"/>
    <p:sldId id="262" r:id="rId5"/>
    <p:sldId id="259" r:id="rId6"/>
    <p:sldId id="263" r:id="rId7"/>
    <p:sldId id="260" r:id="rId8"/>
    <p:sldId id="264" r:id="rId9"/>
    <p:sldId id="261" r:id="rId10"/>
    <p:sldId id="265" r:id="rId11"/>
    <p:sldId id="267" r:id="rId12"/>
    <p:sldId id="268" r:id="rId13"/>
    <p:sldId id="266" r:id="rId14"/>
    <p:sldId id="269" r:id="rId15"/>
    <p:sldId id="270" r:id="rId16"/>
    <p:sldId id="271" r:id="rId17"/>
    <p:sldId id="272" r:id="rId18"/>
    <p:sldId id="273" r:id="rId19"/>
    <p:sldId id="274" r:id="rId20"/>
    <p:sldId id="276" r:id="rId21"/>
    <p:sldId id="275" r:id="rId2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61730" autoAdjust="0"/>
  </p:normalViewPr>
  <p:slideViewPr>
    <p:cSldViewPr>
      <p:cViewPr varScale="1">
        <p:scale>
          <a:sx n="72" d="100"/>
          <a:sy n="72" d="100"/>
        </p:scale>
        <p:origin x="-1824" y="-102"/>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2958"/>
    </p:cViewPr>
  </p:sorterViewPr>
  <p:notesViewPr>
    <p:cSldViewPr>
      <p:cViewPr varScale="1">
        <p:scale>
          <a:sx n="60" d="100"/>
          <a:sy n="60" d="100"/>
        </p:scale>
        <p:origin x="-2490" y="-78"/>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005C198-785E-40E5-86B5-51484687D617}" type="datetimeFigureOut">
              <a:rPr lang="en-US" smtClean="0"/>
              <a:pPr/>
              <a:t>10/6/2011</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3A287C6-0B49-4354-9D44-A7C50147B7B9}" type="slidenum">
              <a:rPr lang="en-US" smtClean="0"/>
              <a:pPr/>
              <a:t>‹#›</a:t>
            </a:fld>
            <a:endParaRPr lang="en-US" dirty="0"/>
          </a:p>
        </p:txBody>
      </p:sp>
    </p:spTree>
    <p:extLst>
      <p:ext uri="{BB962C8B-B14F-4D97-AF65-F5344CB8AC3E}">
        <p14:creationId xmlns:p14="http://schemas.microsoft.com/office/powerpoint/2010/main" xmlns="" val="397687468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We are in the process of evaluating this</a:t>
            </a:r>
            <a:r>
              <a:rPr lang="en-US" baseline="0" dirty="0" smtClean="0"/>
              <a:t> area. We are considering changes to this workflow. We are considering accounting as tier one, then budget managers as tier two, grant approver and then the AP approver.</a:t>
            </a:r>
            <a:endParaRPr lang="en-US" dirty="0"/>
          </a:p>
        </p:txBody>
      </p:sp>
      <p:sp>
        <p:nvSpPr>
          <p:cNvPr id="4" name="Slide Number Placeholder 3"/>
          <p:cNvSpPr>
            <a:spLocks noGrp="1"/>
          </p:cNvSpPr>
          <p:nvPr>
            <p:ph type="sldNum" sz="quarter" idx="10"/>
          </p:nvPr>
        </p:nvSpPr>
        <p:spPr/>
        <p:txBody>
          <a:bodyPr/>
          <a:lstStyle/>
          <a:p>
            <a:fld id="{C3A287C6-0B49-4354-9D44-A7C50147B7B9}" type="slidenum">
              <a:rPr lang="en-US" smtClean="0"/>
              <a:pPr/>
              <a:t>3</a:t>
            </a:fld>
            <a:endParaRPr lang="en-US" dirty="0"/>
          </a:p>
        </p:txBody>
      </p:sp>
    </p:spTree>
    <p:extLst>
      <p:ext uri="{BB962C8B-B14F-4D97-AF65-F5344CB8AC3E}">
        <p14:creationId xmlns:p14="http://schemas.microsoft.com/office/powerpoint/2010/main" xmlns="" val="149966062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We sent someone to each of our campuses</a:t>
            </a:r>
            <a:r>
              <a:rPr lang="en-US" baseline="0" dirty="0" smtClean="0"/>
              <a:t> and said bring your travel expenses with you and we will help. We did not get a lot of reception to this.</a:t>
            </a:r>
          </a:p>
          <a:p>
            <a:endParaRPr lang="en-US" baseline="0" dirty="0" smtClean="0"/>
          </a:p>
          <a:p>
            <a:r>
              <a:rPr lang="en-US" baseline="0" dirty="0" smtClean="0"/>
              <a:t>We are learning that we may need to do this at the beginning of every year. We have a few that seem to always forget how to do everything.</a:t>
            </a:r>
          </a:p>
          <a:p>
            <a:endParaRPr lang="en-US" baseline="0" dirty="0" smtClean="0"/>
          </a:p>
          <a:p>
            <a:r>
              <a:rPr lang="en-US" baseline="0" dirty="0" smtClean="0"/>
              <a:t>We do a lot of one on one training with new employees.</a:t>
            </a:r>
            <a:endParaRPr lang="en-US" dirty="0"/>
          </a:p>
        </p:txBody>
      </p:sp>
      <p:sp>
        <p:nvSpPr>
          <p:cNvPr id="4" name="Slide Number Placeholder 3"/>
          <p:cNvSpPr>
            <a:spLocks noGrp="1"/>
          </p:cNvSpPr>
          <p:nvPr>
            <p:ph type="sldNum" sz="quarter" idx="10"/>
          </p:nvPr>
        </p:nvSpPr>
        <p:spPr/>
        <p:txBody>
          <a:bodyPr/>
          <a:lstStyle/>
          <a:p>
            <a:fld id="{C3A287C6-0B49-4354-9D44-A7C50147B7B9}" type="slidenum">
              <a:rPr lang="en-US" smtClean="0"/>
              <a:pPr/>
              <a:t>5</a:t>
            </a:fld>
            <a:endParaRPr lang="en-US" dirty="0"/>
          </a:p>
        </p:txBody>
      </p:sp>
    </p:spTree>
    <p:extLst>
      <p:ext uri="{BB962C8B-B14F-4D97-AF65-F5344CB8AC3E}">
        <p14:creationId xmlns:p14="http://schemas.microsoft.com/office/powerpoint/2010/main" xmlns="" val="126579600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We have heard from many that the UPK training provided by ITS takes to long, is to slow, and confusing,</a:t>
            </a:r>
            <a:r>
              <a:rPr lang="en-US" baseline="0" dirty="0" smtClean="0"/>
              <a:t> so we are hoping to develop our own training.</a:t>
            </a:r>
          </a:p>
          <a:p>
            <a:endParaRPr lang="en-US" baseline="0" dirty="0" smtClean="0"/>
          </a:p>
          <a:p>
            <a:endParaRPr lang="en-US" dirty="0"/>
          </a:p>
        </p:txBody>
      </p:sp>
      <p:sp>
        <p:nvSpPr>
          <p:cNvPr id="4" name="Slide Number Placeholder 3"/>
          <p:cNvSpPr>
            <a:spLocks noGrp="1"/>
          </p:cNvSpPr>
          <p:nvPr>
            <p:ph type="sldNum" sz="quarter" idx="10"/>
          </p:nvPr>
        </p:nvSpPr>
        <p:spPr/>
        <p:txBody>
          <a:bodyPr/>
          <a:lstStyle/>
          <a:p>
            <a:fld id="{C3A287C6-0B49-4354-9D44-A7C50147B7B9}" type="slidenum">
              <a:rPr lang="en-US" smtClean="0"/>
              <a:pPr/>
              <a:t>6</a:t>
            </a:fld>
            <a:endParaRPr lang="en-US" dirty="0"/>
          </a:p>
        </p:txBody>
      </p:sp>
    </p:spTree>
    <p:extLst>
      <p:ext uri="{BB962C8B-B14F-4D97-AF65-F5344CB8AC3E}">
        <p14:creationId xmlns:p14="http://schemas.microsoft.com/office/powerpoint/2010/main" xmlns="" val="426357107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3A287C6-0B49-4354-9D44-A7C50147B7B9}" type="slidenum">
              <a:rPr lang="en-US" smtClean="0"/>
              <a:pPr/>
              <a:t>7</a:t>
            </a:fld>
            <a:endParaRPr lang="en-US" dirty="0"/>
          </a:p>
        </p:txBody>
      </p:sp>
    </p:spTree>
    <p:extLst>
      <p:ext uri="{BB962C8B-B14F-4D97-AF65-F5344CB8AC3E}">
        <p14:creationId xmlns:p14="http://schemas.microsoft.com/office/powerpoint/2010/main" xmlns="" val="260355204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You need the budget manager to budget</a:t>
            </a:r>
            <a:r>
              <a:rPr lang="en-US" baseline="0" dirty="0" smtClean="0"/>
              <a:t> check the cash advance to get the accounting to stay put. Soccer coach example.</a:t>
            </a:r>
          </a:p>
          <a:p>
            <a:endParaRPr lang="en-US" baseline="0" dirty="0" smtClean="0"/>
          </a:p>
          <a:p>
            <a:r>
              <a:rPr lang="en-US" baseline="0" dirty="0" smtClean="0"/>
              <a:t>Employees do not understand that they need to only apply the amount of the CA used or that the expense report will go to zero if the amount spent is less than the original amount given. The CA screen will tell them how much they owe to the business office.</a:t>
            </a:r>
          </a:p>
          <a:p>
            <a:endParaRPr lang="en-US" baseline="0" dirty="0" smtClean="0"/>
          </a:p>
          <a:p>
            <a:r>
              <a:rPr lang="en-US" baseline="0" dirty="0" smtClean="0"/>
              <a:t>We have employees take the expense report and receipts to the business office when paying.</a:t>
            </a:r>
            <a:r>
              <a:rPr kumimoji="0" lang="en-US" sz="1200" b="0" i="0" u="none" strike="noStrike" kern="1200" cap="none" spc="0" normalizeH="0" baseline="0" noProof="0" dirty="0" smtClean="0">
                <a:ln>
                  <a:noFill/>
                </a:ln>
                <a:solidFill>
                  <a:prstClr val="black"/>
                </a:solidFill>
                <a:effectLst/>
                <a:uLnTx/>
                <a:uFillTx/>
                <a:latin typeface="+mn-lt"/>
                <a:ea typeface="+mn-ea"/>
                <a:cs typeface="+mn-cs"/>
              </a:rPr>
              <a:t> The business office has no idea how much they are supposed to be paying unless they bring the print out of the cash advance screen. </a:t>
            </a:r>
          </a:p>
          <a:p>
            <a:endParaRPr kumimoji="0" lang="en-US" sz="1200" b="0" i="0" u="none" strike="noStrike" kern="1200" cap="none" spc="0" normalizeH="0" baseline="0" noProof="0" dirty="0" smtClean="0">
              <a:ln>
                <a:noFill/>
              </a:ln>
              <a:solidFill>
                <a:prstClr val="black"/>
              </a:solidFill>
              <a:effectLst/>
              <a:uLnTx/>
              <a:uFillTx/>
              <a:latin typeface="+mn-lt"/>
              <a:ea typeface="+mn-ea"/>
              <a:cs typeface="+mn-cs"/>
            </a:endParaRPr>
          </a:p>
          <a:p>
            <a:r>
              <a:rPr kumimoji="0" lang="en-US" sz="1200" b="0" i="0" u="none" strike="noStrike" kern="1200" cap="none" spc="0" normalizeH="0" baseline="0" noProof="0" dirty="0" smtClean="0">
                <a:ln>
                  <a:noFill/>
                </a:ln>
                <a:solidFill>
                  <a:prstClr val="black"/>
                </a:solidFill>
                <a:effectLst/>
                <a:uLnTx/>
                <a:uFillTx/>
                <a:latin typeface="+mn-lt"/>
                <a:ea typeface="+mn-ea"/>
                <a:cs typeface="+mn-cs"/>
              </a:rPr>
              <a:t>When the CA and the ER match dollar for dollar, the system should automatically reconcile it after approvals are complete and batch runs. This does not always occur. This requires a ticket to ITS to correct.</a:t>
            </a:r>
          </a:p>
          <a:p>
            <a:endParaRPr kumimoji="0" lang="en-US" sz="1200" b="0" i="0" u="none" strike="noStrike" kern="1200" cap="none" spc="0" normalizeH="0" baseline="0" noProof="0" dirty="0" smtClean="0">
              <a:ln>
                <a:noFill/>
              </a:ln>
              <a:solidFill>
                <a:prstClr val="black"/>
              </a:solidFill>
              <a:effectLst/>
              <a:uLnTx/>
              <a:uFillTx/>
              <a:latin typeface="+mn-lt"/>
              <a:ea typeface="+mn-ea"/>
              <a:cs typeface="+mn-cs"/>
            </a:endParaRPr>
          </a:p>
          <a:p>
            <a:r>
              <a:rPr lang="en-US" dirty="0" smtClean="0"/>
              <a:t>When reconciling CA when money is returned. Once you reconcile the CA, it will create a system generated journal entry that night in batch. This journal entry will not post because it does not know how to fill in the 133100 accounting information. This must be entered manually by your accountant and submitted for approval and posting.</a:t>
            </a:r>
          </a:p>
          <a:p>
            <a:endParaRPr lang="en-US" dirty="0"/>
          </a:p>
        </p:txBody>
      </p:sp>
      <p:sp>
        <p:nvSpPr>
          <p:cNvPr id="4" name="Slide Number Placeholder 3"/>
          <p:cNvSpPr>
            <a:spLocks noGrp="1"/>
          </p:cNvSpPr>
          <p:nvPr>
            <p:ph type="sldNum" sz="quarter" idx="10"/>
          </p:nvPr>
        </p:nvSpPr>
        <p:spPr/>
        <p:txBody>
          <a:bodyPr/>
          <a:lstStyle/>
          <a:p>
            <a:fld id="{C3A287C6-0B49-4354-9D44-A7C50147B7B9}" type="slidenum">
              <a:rPr lang="en-US" smtClean="0"/>
              <a:pPr/>
              <a:t>8</a:t>
            </a:fld>
            <a:endParaRPr lang="en-US" dirty="0"/>
          </a:p>
        </p:txBody>
      </p:sp>
    </p:spTree>
    <p:extLst>
      <p:ext uri="{BB962C8B-B14F-4D97-AF65-F5344CB8AC3E}">
        <p14:creationId xmlns:p14="http://schemas.microsoft.com/office/powerpoint/2010/main" xmlns="" val="248477825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 export</a:t>
            </a:r>
            <a:r>
              <a:rPr lang="en-US" baseline="0" dirty="0" smtClean="0"/>
              <a:t> the data to Excel and then accounting works on cleaning up old Tauths.</a:t>
            </a:r>
          </a:p>
          <a:p>
            <a:endParaRPr lang="en-US" baseline="0" dirty="0" smtClean="0"/>
          </a:p>
          <a:p>
            <a:r>
              <a:rPr lang="en-US" baseline="0" dirty="0" smtClean="0"/>
              <a:t>We try our best to catch it at the expense report review, but sometimes we miss it and have to cancel a Tauth.</a:t>
            </a:r>
          </a:p>
          <a:p>
            <a:endParaRPr lang="en-US" baseline="0" dirty="0" smtClean="0"/>
          </a:p>
          <a:p>
            <a:r>
              <a:rPr lang="en-US" baseline="0" dirty="0" smtClean="0"/>
              <a:t>We learned the hard way about checking the accounting date when cancelling Tauths. It can create a nightmare.</a:t>
            </a:r>
            <a:endParaRPr lang="en-US" dirty="0"/>
          </a:p>
        </p:txBody>
      </p:sp>
      <p:sp>
        <p:nvSpPr>
          <p:cNvPr id="4" name="Slide Number Placeholder 3"/>
          <p:cNvSpPr>
            <a:spLocks noGrp="1"/>
          </p:cNvSpPr>
          <p:nvPr>
            <p:ph type="sldNum" sz="quarter" idx="10"/>
          </p:nvPr>
        </p:nvSpPr>
        <p:spPr/>
        <p:txBody>
          <a:bodyPr/>
          <a:lstStyle/>
          <a:p>
            <a:fld id="{C3A287C6-0B49-4354-9D44-A7C50147B7B9}" type="slidenum">
              <a:rPr lang="en-US" smtClean="0"/>
              <a:pPr/>
              <a:t>12</a:t>
            </a:fld>
            <a:endParaRPr lang="en-US" dirty="0"/>
          </a:p>
        </p:txBody>
      </p:sp>
    </p:spTree>
    <p:extLst>
      <p:ext uri="{BB962C8B-B14F-4D97-AF65-F5344CB8AC3E}">
        <p14:creationId xmlns:p14="http://schemas.microsoft.com/office/powerpoint/2010/main" xmlns="" val="425951693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AP</a:t>
            </a:r>
            <a:r>
              <a:rPr lang="en-US" baseline="0" dirty="0" smtClean="0"/>
              <a:t> provides a copy of hotel checks to accountant. We work hotel checks from both directions. We use the query to see items are being expensed and we also use the check copies to make sure ER are being entered.</a:t>
            </a:r>
            <a:endParaRPr lang="en-US" dirty="0"/>
          </a:p>
        </p:txBody>
      </p:sp>
      <p:sp>
        <p:nvSpPr>
          <p:cNvPr id="4" name="Slide Number Placeholder 3"/>
          <p:cNvSpPr>
            <a:spLocks noGrp="1"/>
          </p:cNvSpPr>
          <p:nvPr>
            <p:ph type="sldNum" sz="quarter" idx="10"/>
          </p:nvPr>
        </p:nvSpPr>
        <p:spPr/>
        <p:txBody>
          <a:bodyPr/>
          <a:lstStyle/>
          <a:p>
            <a:fld id="{C3A287C6-0B49-4354-9D44-A7C50147B7B9}" type="slidenum">
              <a:rPr lang="en-US" smtClean="0"/>
              <a:pPr/>
              <a:t>15</a:t>
            </a:fld>
            <a:endParaRPr lang="en-US" dirty="0"/>
          </a:p>
        </p:txBody>
      </p:sp>
    </p:spTree>
    <p:extLst>
      <p:ext uri="{BB962C8B-B14F-4D97-AF65-F5344CB8AC3E}">
        <p14:creationId xmlns:p14="http://schemas.microsoft.com/office/powerpoint/2010/main" xmlns="" val="422270690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goal</a:t>
            </a:r>
            <a:r>
              <a:rPr lang="en-US" baseline="0" dirty="0" smtClean="0"/>
              <a:t> is to make sure this account is clearing out. You will have timing issues, but you should see it go to zero.</a:t>
            </a:r>
            <a:endParaRPr lang="en-US" dirty="0"/>
          </a:p>
        </p:txBody>
      </p:sp>
      <p:sp>
        <p:nvSpPr>
          <p:cNvPr id="4" name="Slide Number Placeholder 3"/>
          <p:cNvSpPr>
            <a:spLocks noGrp="1"/>
          </p:cNvSpPr>
          <p:nvPr>
            <p:ph type="sldNum" sz="quarter" idx="10"/>
          </p:nvPr>
        </p:nvSpPr>
        <p:spPr/>
        <p:txBody>
          <a:bodyPr/>
          <a:lstStyle/>
          <a:p>
            <a:fld id="{C3A287C6-0B49-4354-9D44-A7C50147B7B9}" type="slidenum">
              <a:rPr lang="en-US" smtClean="0"/>
              <a:pPr/>
              <a:t>18</a:t>
            </a:fld>
            <a:endParaRPr lang="en-US" dirty="0"/>
          </a:p>
        </p:txBody>
      </p:sp>
    </p:spTree>
    <p:extLst>
      <p:ext uri="{BB962C8B-B14F-4D97-AF65-F5344CB8AC3E}">
        <p14:creationId xmlns:p14="http://schemas.microsoft.com/office/powerpoint/2010/main" xmlns="" val="56703594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One thing we have</a:t>
            </a:r>
            <a:r>
              <a:rPr lang="en-US" baseline="0" dirty="0" smtClean="0"/>
              <a:t> discovered about checking accounting dates, if the accounting period has closed that the process was started in and the accounting date is not changed to reflect an open period. The system posts it using the last day of the month of the open period. This can cause issues if you are trying to balance during the month.</a:t>
            </a:r>
            <a:endParaRPr lang="en-US" dirty="0"/>
          </a:p>
        </p:txBody>
      </p:sp>
      <p:sp>
        <p:nvSpPr>
          <p:cNvPr id="4" name="Slide Number Placeholder 3"/>
          <p:cNvSpPr>
            <a:spLocks noGrp="1"/>
          </p:cNvSpPr>
          <p:nvPr>
            <p:ph type="sldNum" sz="quarter" idx="10"/>
          </p:nvPr>
        </p:nvSpPr>
        <p:spPr/>
        <p:txBody>
          <a:bodyPr/>
          <a:lstStyle/>
          <a:p>
            <a:fld id="{C3A287C6-0B49-4354-9D44-A7C50147B7B9}" type="slidenum">
              <a:rPr lang="en-US" smtClean="0"/>
              <a:pPr/>
              <a:t>20</a:t>
            </a:fld>
            <a:endParaRPr lang="en-US" dirty="0"/>
          </a:p>
        </p:txBody>
      </p:sp>
    </p:spTree>
    <p:extLst>
      <p:ext uri="{BB962C8B-B14F-4D97-AF65-F5344CB8AC3E}">
        <p14:creationId xmlns:p14="http://schemas.microsoft.com/office/powerpoint/2010/main" xmlns="" val="84847694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F0A0E60-D634-405C-A933-7827AA03F1E3}" type="datetimeFigureOut">
              <a:rPr lang="en-US" smtClean="0"/>
              <a:pPr/>
              <a:t>10/6/2011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78C65C2-87C2-4C50-8E1B-5B0FE2F92A0D}"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F0A0E60-D634-405C-A933-7827AA03F1E3}" type="datetimeFigureOut">
              <a:rPr lang="en-US" smtClean="0"/>
              <a:pPr/>
              <a:t>10/6/2011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78C65C2-87C2-4C50-8E1B-5B0FE2F92A0D}"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F0A0E60-D634-405C-A933-7827AA03F1E3}" type="datetimeFigureOut">
              <a:rPr lang="en-US" smtClean="0"/>
              <a:pPr/>
              <a:t>10/6/2011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78C65C2-87C2-4C50-8E1B-5B0FE2F92A0D}"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F0A0E60-D634-405C-A933-7827AA03F1E3}" type="datetimeFigureOut">
              <a:rPr lang="en-US" smtClean="0"/>
              <a:pPr/>
              <a:t>10/6/2011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78C65C2-87C2-4C50-8E1B-5B0FE2F92A0D}"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F0A0E60-D634-405C-A933-7827AA03F1E3}" type="datetimeFigureOut">
              <a:rPr lang="en-US" smtClean="0"/>
              <a:pPr/>
              <a:t>10/6/2011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78C65C2-87C2-4C50-8E1B-5B0FE2F92A0D}"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F0A0E60-D634-405C-A933-7827AA03F1E3}" type="datetimeFigureOut">
              <a:rPr lang="en-US" smtClean="0"/>
              <a:pPr/>
              <a:t>10/6/2011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78C65C2-87C2-4C50-8E1B-5B0FE2F92A0D}"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F0A0E60-D634-405C-A933-7827AA03F1E3}" type="datetimeFigureOut">
              <a:rPr lang="en-US" smtClean="0"/>
              <a:pPr/>
              <a:t>10/6/2011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78C65C2-87C2-4C50-8E1B-5B0FE2F92A0D}"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F0A0E60-D634-405C-A933-7827AA03F1E3}" type="datetimeFigureOut">
              <a:rPr lang="en-US" smtClean="0"/>
              <a:pPr/>
              <a:t>10/6/2011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878C65C2-87C2-4C50-8E1B-5B0FE2F92A0D}"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F0A0E60-D634-405C-A933-7827AA03F1E3}" type="datetimeFigureOut">
              <a:rPr lang="en-US" smtClean="0"/>
              <a:pPr/>
              <a:t>10/6/2011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878C65C2-87C2-4C50-8E1B-5B0FE2F92A0D}"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F0A0E60-D634-405C-A933-7827AA03F1E3}" type="datetimeFigureOut">
              <a:rPr lang="en-US" smtClean="0"/>
              <a:pPr/>
              <a:t>10/6/2011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78C65C2-87C2-4C50-8E1B-5B0FE2F92A0D}"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F0A0E60-D634-405C-A933-7827AA03F1E3}" type="datetimeFigureOut">
              <a:rPr lang="en-US" smtClean="0"/>
              <a:pPr/>
              <a:t>10/6/2011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78C65C2-87C2-4C50-8E1B-5B0FE2F92A0D}"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F0A0E60-D634-405C-A933-7827AA03F1E3}" type="datetimeFigureOut">
              <a:rPr lang="en-US" smtClean="0"/>
              <a:pPr/>
              <a:t>10/6/2011</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78C65C2-87C2-4C50-8E1B-5B0FE2F92A0D}"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hyperlink" Target="mailto:lveal@mgc.edu"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style>
          <a:lnRef idx="1">
            <a:schemeClr val="accent3"/>
          </a:lnRef>
          <a:fillRef idx="2">
            <a:schemeClr val="accent3"/>
          </a:fillRef>
          <a:effectRef idx="1">
            <a:schemeClr val="accent3"/>
          </a:effectRef>
          <a:fontRef idx="minor">
            <a:schemeClr val="dk1"/>
          </a:fontRef>
        </p:style>
        <p:txBody>
          <a:bodyPr/>
          <a:lstStyle/>
          <a:p>
            <a:r>
              <a:rPr lang="en-US" dirty="0"/>
              <a:t>PeopleSoft T &amp; E Module</a:t>
            </a:r>
          </a:p>
        </p:txBody>
      </p:sp>
      <p:sp>
        <p:nvSpPr>
          <p:cNvPr id="3" name="Subtitle 2"/>
          <p:cNvSpPr>
            <a:spLocks noGrp="1"/>
          </p:cNvSpPr>
          <p:nvPr>
            <p:ph type="subTitle" idx="1"/>
          </p:nvPr>
        </p:nvSpPr>
        <p:spPr>
          <a:xfrm>
            <a:off x="1371600" y="3886200"/>
            <a:ext cx="6400800" cy="838200"/>
          </a:xfrm>
        </p:spPr>
        <p:style>
          <a:lnRef idx="1">
            <a:schemeClr val="accent1"/>
          </a:lnRef>
          <a:fillRef idx="2">
            <a:schemeClr val="accent1"/>
          </a:fillRef>
          <a:effectRef idx="1">
            <a:schemeClr val="accent1"/>
          </a:effectRef>
          <a:fontRef idx="minor">
            <a:schemeClr val="dk1"/>
          </a:fontRef>
        </p:style>
        <p:txBody>
          <a:bodyPr/>
          <a:lstStyle/>
          <a:p>
            <a:r>
              <a:rPr lang="en-US" dirty="0"/>
              <a:t>Challenges and Successes</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accent2"/>
          </a:lnRef>
          <a:fillRef idx="2">
            <a:schemeClr val="accent2"/>
          </a:fillRef>
          <a:effectRef idx="1">
            <a:schemeClr val="accent2"/>
          </a:effectRef>
          <a:fontRef idx="minor">
            <a:schemeClr val="dk1"/>
          </a:fontRef>
        </p:style>
        <p:txBody>
          <a:bodyPr/>
          <a:lstStyle/>
          <a:p>
            <a:r>
              <a:rPr lang="en-US" dirty="0"/>
              <a:t>Solution – Hanging Enc</a:t>
            </a:r>
          </a:p>
        </p:txBody>
      </p:sp>
      <p:sp>
        <p:nvSpPr>
          <p:cNvPr id="3" name="Content Placeholder 2"/>
          <p:cNvSpPr>
            <a:spLocks noGrp="1"/>
          </p:cNvSpPr>
          <p:nvPr>
            <p:ph idx="1"/>
          </p:nvPr>
        </p:nvSpPr>
        <p:spPr/>
        <p:txBody>
          <a:bodyPr/>
          <a:lstStyle/>
          <a:p>
            <a:r>
              <a:rPr lang="en-US" dirty="0"/>
              <a:t>Training is important</a:t>
            </a:r>
          </a:p>
          <a:p>
            <a:r>
              <a:rPr lang="en-US" dirty="0"/>
              <a:t>Remind individuals not to delete lines</a:t>
            </a:r>
          </a:p>
          <a:p>
            <a:pPr lvl="1"/>
            <a:r>
              <a:rPr lang="en-US" dirty="0"/>
              <a:t>You enter credit lines or deny the lines</a:t>
            </a:r>
          </a:p>
          <a:p>
            <a:r>
              <a:rPr lang="en-US" dirty="0"/>
              <a:t>There is a process you run to relieve them</a:t>
            </a:r>
          </a:p>
          <a:p>
            <a:pPr lvl="1"/>
            <a:r>
              <a:rPr lang="en-US" dirty="0"/>
              <a:t>BOR_KK_OPEN_TAUTH_ENC_CLS</a:t>
            </a:r>
          </a:p>
          <a:p>
            <a:pPr lvl="2"/>
            <a:r>
              <a:rPr lang="en-US" dirty="0"/>
              <a:t>Sometimes it takes more than a day to update</a:t>
            </a:r>
          </a:p>
          <a:p>
            <a:pPr lvl="2"/>
            <a:r>
              <a:rPr lang="en-US" dirty="0"/>
              <a:t>Sometimes ITS has to run </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accent2"/>
          </a:lnRef>
          <a:fillRef idx="2">
            <a:schemeClr val="accent2"/>
          </a:fillRef>
          <a:effectRef idx="1">
            <a:schemeClr val="accent2"/>
          </a:effectRef>
          <a:fontRef idx="minor">
            <a:schemeClr val="dk1"/>
          </a:fontRef>
        </p:style>
        <p:txBody>
          <a:bodyPr/>
          <a:lstStyle/>
          <a:p>
            <a:r>
              <a:rPr lang="en-US" dirty="0"/>
              <a:t>Challenges – Travel Auth</a:t>
            </a:r>
          </a:p>
        </p:txBody>
      </p:sp>
      <p:sp>
        <p:nvSpPr>
          <p:cNvPr id="3" name="Content Placeholder 2"/>
          <p:cNvSpPr>
            <a:spLocks noGrp="1"/>
          </p:cNvSpPr>
          <p:nvPr>
            <p:ph idx="1"/>
          </p:nvPr>
        </p:nvSpPr>
        <p:spPr/>
        <p:txBody>
          <a:bodyPr/>
          <a:lstStyle/>
          <a:p>
            <a:r>
              <a:rPr lang="en-US" dirty="0"/>
              <a:t>People do not always travel and sometimes miss applying the TAuth to the expense report</a:t>
            </a:r>
          </a:p>
          <a:p>
            <a:r>
              <a:rPr lang="en-US" dirty="0"/>
              <a:t>Date issues with TAuth</a:t>
            </a:r>
          </a:p>
          <a:p>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accent2"/>
          </a:lnRef>
          <a:fillRef idx="2">
            <a:schemeClr val="accent2"/>
          </a:fillRef>
          <a:effectRef idx="1">
            <a:schemeClr val="accent2"/>
          </a:effectRef>
          <a:fontRef idx="minor">
            <a:schemeClr val="dk1"/>
          </a:fontRef>
        </p:style>
        <p:txBody>
          <a:bodyPr/>
          <a:lstStyle/>
          <a:p>
            <a:r>
              <a:rPr lang="en-US" dirty="0"/>
              <a:t>Solution - TAuth</a:t>
            </a:r>
          </a:p>
        </p:txBody>
      </p:sp>
      <p:sp>
        <p:nvSpPr>
          <p:cNvPr id="3" name="Content Placeholder 2"/>
          <p:cNvSpPr>
            <a:spLocks noGrp="1"/>
          </p:cNvSpPr>
          <p:nvPr>
            <p:ph idx="1"/>
          </p:nvPr>
        </p:nvSpPr>
        <p:spPr/>
        <p:txBody>
          <a:bodyPr/>
          <a:lstStyle/>
          <a:p>
            <a:r>
              <a:rPr lang="en-US" dirty="0"/>
              <a:t>Keeping up with TAuth </a:t>
            </a:r>
          </a:p>
          <a:p>
            <a:pPr lvl="1"/>
            <a:r>
              <a:rPr lang="en-US" dirty="0"/>
              <a:t>I use Cancel Travel Authorizations to know what is out there</a:t>
            </a:r>
          </a:p>
          <a:p>
            <a:pPr lvl="1"/>
            <a:r>
              <a:rPr lang="en-US" dirty="0"/>
              <a:t>Individuals are contacted if travels dates have passed</a:t>
            </a:r>
          </a:p>
          <a:p>
            <a:r>
              <a:rPr lang="en-US" dirty="0"/>
              <a:t>We try hard to catch during expense review</a:t>
            </a:r>
          </a:p>
          <a:p>
            <a:r>
              <a:rPr lang="en-US" dirty="0"/>
              <a:t>When cancelling a TAuth, check accounting date</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accent4"/>
          </a:lnRef>
          <a:fillRef idx="2">
            <a:schemeClr val="accent4"/>
          </a:fillRef>
          <a:effectRef idx="1">
            <a:schemeClr val="accent4"/>
          </a:effectRef>
          <a:fontRef idx="minor">
            <a:schemeClr val="dk1"/>
          </a:fontRef>
        </p:style>
        <p:txBody>
          <a:bodyPr/>
          <a:lstStyle/>
          <a:p>
            <a:r>
              <a:rPr lang="en-US" dirty="0"/>
              <a:t>Reconciling</a:t>
            </a:r>
          </a:p>
        </p:txBody>
      </p:sp>
      <p:sp>
        <p:nvSpPr>
          <p:cNvPr id="3" name="Content Placeholder 2"/>
          <p:cNvSpPr>
            <a:spLocks noGrp="1"/>
          </p:cNvSpPr>
          <p:nvPr>
            <p:ph idx="1"/>
          </p:nvPr>
        </p:nvSpPr>
        <p:spPr/>
        <p:txBody>
          <a:bodyPr/>
          <a:lstStyle/>
          <a:p>
            <a:r>
              <a:rPr lang="en-US" dirty="0"/>
              <a:t>We reconcile the Asset accounts related to travel and leave the expense accounts to the budget managers</a:t>
            </a:r>
          </a:p>
          <a:p>
            <a:r>
              <a:rPr lang="en-US" dirty="0"/>
              <a:t>Copies of Hotel Advance payments are provided to expense processor</a:t>
            </a:r>
          </a:p>
          <a:p>
            <a:r>
              <a:rPr lang="en-US" dirty="0"/>
              <a:t>We track Cash Advances to ensure compliance with policies</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accent4"/>
          </a:lnRef>
          <a:fillRef idx="2">
            <a:schemeClr val="accent4"/>
          </a:fillRef>
          <a:effectRef idx="1">
            <a:schemeClr val="accent4"/>
          </a:effectRef>
          <a:fontRef idx="minor">
            <a:schemeClr val="dk1"/>
          </a:fontRef>
        </p:style>
        <p:txBody>
          <a:bodyPr/>
          <a:lstStyle/>
          <a:p>
            <a:r>
              <a:rPr lang="en-US" dirty="0"/>
              <a:t>Reconciling</a:t>
            </a:r>
          </a:p>
        </p:txBody>
      </p:sp>
      <p:sp>
        <p:nvSpPr>
          <p:cNvPr id="3" name="Content Placeholder 2"/>
          <p:cNvSpPr>
            <a:spLocks noGrp="1"/>
          </p:cNvSpPr>
          <p:nvPr>
            <p:ph idx="1"/>
          </p:nvPr>
        </p:nvSpPr>
        <p:spPr/>
        <p:txBody>
          <a:bodyPr/>
          <a:lstStyle/>
          <a:p>
            <a:r>
              <a:rPr lang="en-US" dirty="0"/>
              <a:t>Accounts</a:t>
            </a:r>
          </a:p>
          <a:p>
            <a:pPr lvl="1"/>
            <a:r>
              <a:rPr lang="en-US" dirty="0"/>
              <a:t>132160</a:t>
            </a:r>
          </a:p>
          <a:p>
            <a:pPr lvl="1"/>
            <a:r>
              <a:rPr lang="en-US" dirty="0"/>
              <a:t>132170</a:t>
            </a:r>
          </a:p>
          <a:p>
            <a:pPr lvl="1"/>
            <a:r>
              <a:rPr lang="en-US" dirty="0"/>
              <a:t>132300</a:t>
            </a:r>
          </a:p>
          <a:p>
            <a:pPr lvl="1"/>
            <a:r>
              <a:rPr lang="en-US" dirty="0"/>
              <a:t>133100</a:t>
            </a:r>
          </a:p>
          <a:p>
            <a:pPr lvl="1"/>
            <a:r>
              <a:rPr lang="en-US" dirty="0"/>
              <a:t>211500</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accent4"/>
          </a:lnRef>
          <a:fillRef idx="2">
            <a:schemeClr val="accent4"/>
          </a:fillRef>
          <a:effectRef idx="1">
            <a:schemeClr val="accent4"/>
          </a:effectRef>
          <a:fontRef idx="minor">
            <a:schemeClr val="dk1"/>
          </a:fontRef>
        </p:style>
        <p:txBody>
          <a:bodyPr/>
          <a:lstStyle/>
          <a:p>
            <a:r>
              <a:rPr lang="en-US" dirty="0"/>
              <a:t>Recon - 132160</a:t>
            </a:r>
          </a:p>
        </p:txBody>
      </p:sp>
      <p:sp>
        <p:nvSpPr>
          <p:cNvPr id="3" name="Content Placeholder 2"/>
          <p:cNvSpPr>
            <a:spLocks noGrp="1"/>
          </p:cNvSpPr>
          <p:nvPr>
            <p:ph idx="1"/>
          </p:nvPr>
        </p:nvSpPr>
        <p:spPr/>
        <p:txBody>
          <a:bodyPr/>
          <a:lstStyle/>
          <a:p>
            <a:r>
              <a:rPr lang="en-US" dirty="0"/>
              <a:t>We modified BOR_EX_OPEN_PREPAID_BAL to better suit us, 840_EX_OPEN_PREPAID</a:t>
            </a:r>
          </a:p>
          <a:p>
            <a:r>
              <a:rPr lang="en-US" dirty="0"/>
              <a:t>We compare the information from expense module to the general ledger trial balance</a:t>
            </a:r>
          </a:p>
          <a:p>
            <a:r>
              <a:rPr lang="en-US" dirty="0"/>
              <a:t>We review for uncleared items</a:t>
            </a:r>
          </a:p>
          <a:p>
            <a:pPr lvl="1"/>
            <a:r>
              <a:rPr lang="en-US" dirty="0"/>
              <a:t>Manual adjustments are made each month</a:t>
            </a:r>
          </a:p>
          <a:p>
            <a:pPr lvl="2"/>
            <a:r>
              <a:rPr lang="en-US" dirty="0"/>
              <a:t>Ex. Registration prepaid with PCard and expensed at that time, but requestor included on expense report</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accent4"/>
          </a:lnRef>
          <a:fillRef idx="2">
            <a:schemeClr val="accent4"/>
          </a:fillRef>
          <a:effectRef idx="1">
            <a:schemeClr val="accent4"/>
          </a:effectRef>
          <a:fontRef idx="minor">
            <a:schemeClr val="dk1"/>
          </a:fontRef>
        </p:style>
        <p:txBody>
          <a:bodyPr/>
          <a:lstStyle/>
          <a:p>
            <a:r>
              <a:rPr lang="en-US" dirty="0"/>
              <a:t>Recon - 132170</a:t>
            </a:r>
          </a:p>
        </p:txBody>
      </p:sp>
      <p:sp>
        <p:nvSpPr>
          <p:cNvPr id="3" name="Content Placeholder 2"/>
          <p:cNvSpPr>
            <a:spLocks noGrp="1"/>
          </p:cNvSpPr>
          <p:nvPr>
            <p:ph idx="1"/>
          </p:nvPr>
        </p:nvSpPr>
        <p:spPr/>
        <p:txBody>
          <a:bodyPr/>
          <a:lstStyle/>
          <a:p>
            <a:r>
              <a:rPr lang="en-US" dirty="0"/>
              <a:t>We do not normally have prepaid travel for non-employees</a:t>
            </a:r>
          </a:p>
          <a:p>
            <a:r>
              <a:rPr lang="en-US" dirty="0"/>
              <a:t>This area would not be included in the expense module</a:t>
            </a:r>
          </a:p>
          <a:p>
            <a:r>
              <a:rPr lang="en-US" dirty="0"/>
              <a:t>We would track the prepaid manually to be sure items were expensed</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accent4"/>
          </a:lnRef>
          <a:fillRef idx="2">
            <a:schemeClr val="accent4"/>
          </a:fillRef>
          <a:effectRef idx="1">
            <a:schemeClr val="accent4"/>
          </a:effectRef>
          <a:fontRef idx="minor">
            <a:schemeClr val="dk1"/>
          </a:fontRef>
        </p:style>
        <p:txBody>
          <a:bodyPr/>
          <a:lstStyle/>
          <a:p>
            <a:r>
              <a:rPr lang="en-US" dirty="0"/>
              <a:t>Recon – 132300</a:t>
            </a:r>
          </a:p>
        </p:txBody>
      </p:sp>
      <p:sp>
        <p:nvSpPr>
          <p:cNvPr id="3" name="Content Placeholder 2"/>
          <p:cNvSpPr>
            <a:spLocks noGrp="1"/>
          </p:cNvSpPr>
          <p:nvPr>
            <p:ph idx="1"/>
          </p:nvPr>
        </p:nvSpPr>
        <p:spPr/>
        <p:txBody>
          <a:bodyPr/>
          <a:lstStyle/>
          <a:p>
            <a:r>
              <a:rPr lang="en-US" dirty="0"/>
              <a:t>Modified BOR_EX_OPEN_CASHADV_BAL to better suit us, 840_EX_OPEN_CASHADV_BAL</a:t>
            </a:r>
          </a:p>
          <a:p>
            <a:r>
              <a:rPr lang="en-US" dirty="0"/>
              <a:t>We compare the information from expense module to the general ledger trial balance</a:t>
            </a:r>
          </a:p>
          <a:p>
            <a:r>
              <a:rPr lang="en-US" dirty="0"/>
              <a:t>This allows you to track outstanding cash advances to ensure policies are </a:t>
            </a:r>
            <a:r>
              <a:rPr lang="en-US" dirty="0" smtClean="0"/>
              <a:t>followed</a:t>
            </a:r>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accent4"/>
          </a:lnRef>
          <a:fillRef idx="2">
            <a:schemeClr val="accent4"/>
          </a:fillRef>
          <a:effectRef idx="1">
            <a:schemeClr val="accent4"/>
          </a:effectRef>
          <a:fontRef idx="minor">
            <a:schemeClr val="dk1"/>
          </a:fontRef>
        </p:style>
        <p:txBody>
          <a:bodyPr/>
          <a:lstStyle/>
          <a:p>
            <a:r>
              <a:rPr lang="en-US" dirty="0"/>
              <a:t>Recon – 133100</a:t>
            </a:r>
          </a:p>
        </p:txBody>
      </p:sp>
      <p:sp>
        <p:nvSpPr>
          <p:cNvPr id="3" name="Content Placeholder 2"/>
          <p:cNvSpPr>
            <a:spLocks noGrp="1"/>
          </p:cNvSpPr>
          <p:nvPr>
            <p:ph idx="1"/>
          </p:nvPr>
        </p:nvSpPr>
        <p:spPr/>
        <p:txBody>
          <a:bodyPr>
            <a:normAutofit lnSpcReduction="10000"/>
          </a:bodyPr>
          <a:lstStyle/>
          <a:p>
            <a:r>
              <a:rPr lang="en-US" dirty="0"/>
              <a:t>We use general ledger detail, 840_AUD_GL_BAL_SHEET_DETAIL_PR</a:t>
            </a:r>
          </a:p>
          <a:p>
            <a:r>
              <a:rPr lang="en-US" dirty="0"/>
              <a:t>We compare receipts from Banner loads to postings from expense module.</a:t>
            </a:r>
          </a:p>
          <a:p>
            <a:r>
              <a:rPr lang="en-US" dirty="0"/>
              <a:t>Areas to look at</a:t>
            </a:r>
          </a:p>
          <a:p>
            <a:pPr lvl="1"/>
            <a:r>
              <a:rPr lang="en-US" dirty="0"/>
              <a:t>Receipts are posted before expense report is approved and posted to gl</a:t>
            </a:r>
          </a:p>
          <a:p>
            <a:pPr lvl="1"/>
            <a:r>
              <a:rPr lang="en-US" dirty="0"/>
              <a:t>A cash advance may be reconciled but receipt has not posted</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accent4"/>
          </a:lnRef>
          <a:fillRef idx="2">
            <a:schemeClr val="accent4"/>
          </a:fillRef>
          <a:effectRef idx="1">
            <a:schemeClr val="accent4"/>
          </a:effectRef>
          <a:fontRef idx="minor">
            <a:schemeClr val="dk1"/>
          </a:fontRef>
        </p:style>
        <p:txBody>
          <a:bodyPr/>
          <a:lstStyle/>
          <a:p>
            <a:r>
              <a:rPr lang="en-US" dirty="0"/>
              <a:t>Recon – 211500</a:t>
            </a:r>
          </a:p>
        </p:txBody>
      </p:sp>
      <p:sp>
        <p:nvSpPr>
          <p:cNvPr id="3" name="Content Placeholder 2"/>
          <p:cNvSpPr>
            <a:spLocks noGrp="1"/>
          </p:cNvSpPr>
          <p:nvPr>
            <p:ph idx="1"/>
          </p:nvPr>
        </p:nvSpPr>
        <p:spPr/>
        <p:txBody>
          <a:bodyPr>
            <a:normAutofit fontScale="92500" lnSpcReduction="20000"/>
          </a:bodyPr>
          <a:lstStyle/>
          <a:p>
            <a:r>
              <a:rPr lang="en-US" dirty="0"/>
              <a:t>We use BOR_EX_OPEN_LIABILITY_IN_EX and BOR_EX_OPEN_LIABILITY_NOT_FND</a:t>
            </a:r>
          </a:p>
          <a:p>
            <a:r>
              <a:rPr lang="en-US" dirty="0"/>
              <a:t>We compare the information from expense module to the general ledger trial balance</a:t>
            </a:r>
          </a:p>
          <a:p>
            <a:r>
              <a:rPr lang="en-US" dirty="0"/>
              <a:t>It is possible to have timing issues with this query</a:t>
            </a:r>
          </a:p>
          <a:p>
            <a:r>
              <a:rPr lang="en-US" dirty="0"/>
              <a:t>The query has had issues with doubling some amounts in the past</a:t>
            </a:r>
          </a:p>
          <a:p>
            <a:r>
              <a:rPr lang="en-US" dirty="0"/>
              <a:t>If someone puts a cash advance to one dept and then the expense report to another it will show both items all year</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accent2"/>
          </a:lnRef>
          <a:fillRef idx="2">
            <a:schemeClr val="accent2"/>
          </a:fillRef>
          <a:effectRef idx="1">
            <a:schemeClr val="accent2"/>
          </a:effectRef>
          <a:fontRef idx="minor">
            <a:schemeClr val="dk1"/>
          </a:fontRef>
        </p:style>
        <p:txBody>
          <a:bodyPr/>
          <a:lstStyle/>
          <a:p>
            <a:r>
              <a:rPr lang="en-US" dirty="0"/>
              <a:t>Challenges</a:t>
            </a:r>
          </a:p>
        </p:txBody>
      </p:sp>
      <p:sp>
        <p:nvSpPr>
          <p:cNvPr id="3" name="Content Placeholder 2"/>
          <p:cNvSpPr>
            <a:spLocks noGrp="1"/>
          </p:cNvSpPr>
          <p:nvPr>
            <p:ph idx="1"/>
          </p:nvPr>
        </p:nvSpPr>
        <p:spPr/>
        <p:txBody>
          <a:bodyPr/>
          <a:lstStyle/>
          <a:p>
            <a:r>
              <a:rPr lang="en-US" dirty="0"/>
              <a:t>Getting workflow set up</a:t>
            </a:r>
          </a:p>
          <a:p>
            <a:r>
              <a:rPr lang="en-US" dirty="0"/>
              <a:t>Training faculty and staff</a:t>
            </a:r>
          </a:p>
          <a:p>
            <a:r>
              <a:rPr lang="en-US" dirty="0"/>
              <a:t>Cash advance module</a:t>
            </a:r>
          </a:p>
          <a:p>
            <a:r>
              <a:rPr lang="en-US" dirty="0"/>
              <a:t>Hanging encumbrances</a:t>
            </a:r>
          </a:p>
          <a:p>
            <a:r>
              <a:rPr lang="en-US" dirty="0"/>
              <a:t>Closing Travel Authorizations</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accent3"/>
          </a:lnRef>
          <a:fillRef idx="2">
            <a:schemeClr val="accent3"/>
          </a:fillRef>
          <a:effectRef idx="1">
            <a:schemeClr val="accent3"/>
          </a:effectRef>
          <a:fontRef idx="minor">
            <a:schemeClr val="dk1"/>
          </a:fontRef>
        </p:style>
        <p:txBody>
          <a:bodyPr/>
          <a:lstStyle/>
          <a:p>
            <a:r>
              <a:rPr lang="en-US" dirty="0"/>
              <a:t>PeopleSoft T &amp; E Module</a:t>
            </a:r>
          </a:p>
        </p:txBody>
      </p:sp>
      <p:sp>
        <p:nvSpPr>
          <p:cNvPr id="3" name="Content Placeholder 2"/>
          <p:cNvSpPr>
            <a:spLocks noGrp="1"/>
          </p:cNvSpPr>
          <p:nvPr>
            <p:ph idx="1"/>
          </p:nvPr>
        </p:nvSpPr>
        <p:spPr/>
        <p:txBody>
          <a:bodyPr/>
          <a:lstStyle/>
          <a:p>
            <a:r>
              <a:rPr lang="en-US" dirty="0"/>
              <a:t>WRAP UP</a:t>
            </a:r>
          </a:p>
          <a:p>
            <a:pPr lvl="1"/>
            <a:r>
              <a:rPr lang="en-US" dirty="0"/>
              <a:t>Challenges with the expense module</a:t>
            </a:r>
          </a:p>
          <a:p>
            <a:pPr lvl="1"/>
            <a:r>
              <a:rPr lang="en-US" dirty="0"/>
              <a:t>Solutions we found</a:t>
            </a:r>
          </a:p>
          <a:p>
            <a:pPr lvl="1"/>
            <a:r>
              <a:rPr lang="en-US" dirty="0"/>
              <a:t>Reconciliations</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accent3"/>
          </a:lnRef>
          <a:fillRef idx="2">
            <a:schemeClr val="accent3"/>
          </a:fillRef>
          <a:effectRef idx="1">
            <a:schemeClr val="accent3"/>
          </a:effectRef>
          <a:fontRef idx="minor">
            <a:schemeClr val="dk1"/>
          </a:fontRef>
        </p:style>
        <p:txBody>
          <a:bodyPr/>
          <a:lstStyle/>
          <a:p>
            <a:r>
              <a:rPr lang="en-US" dirty="0"/>
              <a:t>PeopleSoft T &amp; E Module</a:t>
            </a:r>
          </a:p>
        </p:txBody>
      </p:sp>
      <p:sp>
        <p:nvSpPr>
          <p:cNvPr id="3" name="Content Placeholder 2"/>
          <p:cNvSpPr>
            <a:spLocks noGrp="1"/>
          </p:cNvSpPr>
          <p:nvPr>
            <p:ph idx="1"/>
          </p:nvPr>
        </p:nvSpPr>
        <p:spPr/>
        <p:style>
          <a:lnRef idx="1">
            <a:schemeClr val="dk1"/>
          </a:lnRef>
          <a:fillRef idx="2">
            <a:schemeClr val="dk1"/>
          </a:fillRef>
          <a:effectRef idx="1">
            <a:schemeClr val="dk1"/>
          </a:effectRef>
          <a:fontRef idx="minor">
            <a:schemeClr val="dk1"/>
          </a:fontRef>
        </p:style>
        <p:txBody>
          <a:bodyPr/>
          <a:lstStyle/>
          <a:p>
            <a:r>
              <a:rPr lang="en-US" dirty="0"/>
              <a:t>Questions?????</a:t>
            </a:r>
          </a:p>
          <a:p>
            <a:endParaRPr lang="en-US" dirty="0"/>
          </a:p>
          <a:p>
            <a:r>
              <a:rPr lang="en-US" dirty="0"/>
              <a:t>Contact info</a:t>
            </a:r>
          </a:p>
          <a:p>
            <a:pPr>
              <a:buNone/>
            </a:pPr>
            <a:r>
              <a:rPr lang="en-US" dirty="0"/>
              <a:t>	Lee H. Veal</a:t>
            </a:r>
          </a:p>
          <a:p>
            <a:pPr>
              <a:buNone/>
            </a:pPr>
            <a:r>
              <a:rPr lang="en-US" dirty="0"/>
              <a:t>	Middle Georgia College	</a:t>
            </a:r>
          </a:p>
          <a:p>
            <a:pPr>
              <a:buNone/>
            </a:pPr>
            <a:r>
              <a:rPr lang="en-US" dirty="0"/>
              <a:t>	</a:t>
            </a:r>
            <a:r>
              <a:rPr lang="en-US" dirty="0">
                <a:hlinkClick r:id="rId2"/>
              </a:rPr>
              <a:t>lveal@mgc.edu</a:t>
            </a:r>
            <a:endParaRPr lang="en-US" dirty="0"/>
          </a:p>
          <a:p>
            <a:pPr>
              <a:buNone/>
            </a:pPr>
            <a:r>
              <a:rPr lang="en-US" dirty="0"/>
              <a:t>	478 934-3513</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accent2"/>
          </a:lnRef>
          <a:fillRef idx="2">
            <a:schemeClr val="accent2"/>
          </a:fillRef>
          <a:effectRef idx="1">
            <a:schemeClr val="accent2"/>
          </a:effectRef>
          <a:fontRef idx="minor">
            <a:schemeClr val="dk1"/>
          </a:fontRef>
        </p:style>
        <p:txBody>
          <a:bodyPr/>
          <a:lstStyle/>
          <a:p>
            <a:r>
              <a:rPr lang="en-US" dirty="0"/>
              <a:t>Challenges - Workflow</a:t>
            </a:r>
          </a:p>
        </p:txBody>
      </p:sp>
      <p:sp>
        <p:nvSpPr>
          <p:cNvPr id="3" name="Content Placeholder 2"/>
          <p:cNvSpPr>
            <a:spLocks noGrp="1"/>
          </p:cNvSpPr>
          <p:nvPr>
            <p:ph idx="1"/>
          </p:nvPr>
        </p:nvSpPr>
        <p:spPr/>
        <p:txBody>
          <a:bodyPr/>
          <a:lstStyle/>
          <a:p>
            <a:r>
              <a:rPr lang="en-US" dirty="0"/>
              <a:t>Determine workflow and get it set up quickly</a:t>
            </a:r>
          </a:p>
          <a:p>
            <a:r>
              <a:rPr lang="en-US" dirty="0"/>
              <a:t>We use a three tier approval for most.</a:t>
            </a:r>
          </a:p>
          <a:p>
            <a:pPr lvl="1"/>
            <a:r>
              <a:rPr lang="en-US" dirty="0"/>
              <a:t>Budget Manager tier one</a:t>
            </a:r>
          </a:p>
          <a:p>
            <a:pPr lvl="1"/>
            <a:r>
              <a:rPr lang="en-US" dirty="0"/>
              <a:t>VP or President tier two</a:t>
            </a:r>
          </a:p>
          <a:p>
            <a:pPr lvl="1"/>
            <a:r>
              <a:rPr lang="en-US" dirty="0"/>
              <a:t>When grant is involved goes next to Grant approver</a:t>
            </a:r>
          </a:p>
          <a:p>
            <a:pPr lvl="1"/>
            <a:r>
              <a:rPr lang="en-US" dirty="0"/>
              <a:t>The last approver, tier three, is always the AP Auditor before payment is made</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accent2"/>
          </a:lnRef>
          <a:fillRef idx="2">
            <a:schemeClr val="accent2"/>
          </a:fillRef>
          <a:effectRef idx="1">
            <a:schemeClr val="accent2"/>
          </a:effectRef>
          <a:fontRef idx="minor">
            <a:schemeClr val="dk1"/>
          </a:fontRef>
        </p:style>
        <p:txBody>
          <a:bodyPr/>
          <a:lstStyle/>
          <a:p>
            <a:r>
              <a:rPr lang="en-US" dirty="0"/>
              <a:t>Solution - Workflow</a:t>
            </a:r>
          </a:p>
        </p:txBody>
      </p:sp>
      <p:sp>
        <p:nvSpPr>
          <p:cNvPr id="3" name="Content Placeholder 2"/>
          <p:cNvSpPr>
            <a:spLocks noGrp="1"/>
          </p:cNvSpPr>
          <p:nvPr>
            <p:ph idx="1"/>
          </p:nvPr>
        </p:nvSpPr>
        <p:spPr/>
        <p:txBody>
          <a:bodyPr/>
          <a:lstStyle/>
          <a:p>
            <a:r>
              <a:rPr lang="en-US" dirty="0"/>
              <a:t>To solve issues with workflow</a:t>
            </a:r>
          </a:p>
          <a:p>
            <a:r>
              <a:rPr lang="en-US" dirty="0"/>
              <a:t>All levels were involved in process</a:t>
            </a:r>
          </a:p>
          <a:p>
            <a:r>
              <a:rPr lang="en-US" dirty="0"/>
              <a:t>Communication is key</a:t>
            </a:r>
          </a:p>
          <a:p>
            <a:pPr lvl="1"/>
            <a:r>
              <a:rPr lang="en-US" dirty="0"/>
              <a:t>Budget office must be in contact with Accounting because Accounting oversees workflow</a:t>
            </a:r>
          </a:p>
          <a:p>
            <a:pPr lvl="1"/>
            <a:r>
              <a:rPr lang="en-US" dirty="0"/>
              <a:t>This is a two way street</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accent2"/>
          </a:lnRef>
          <a:fillRef idx="2">
            <a:schemeClr val="accent2"/>
          </a:fillRef>
          <a:effectRef idx="1">
            <a:schemeClr val="accent2"/>
          </a:effectRef>
          <a:fontRef idx="minor">
            <a:schemeClr val="dk1"/>
          </a:fontRef>
        </p:style>
        <p:txBody>
          <a:bodyPr/>
          <a:lstStyle/>
          <a:p>
            <a:r>
              <a:rPr lang="en-US" dirty="0"/>
              <a:t>Challenges - Training</a:t>
            </a:r>
          </a:p>
        </p:txBody>
      </p:sp>
      <p:sp>
        <p:nvSpPr>
          <p:cNvPr id="3" name="Content Placeholder 2"/>
          <p:cNvSpPr>
            <a:spLocks noGrp="1"/>
          </p:cNvSpPr>
          <p:nvPr>
            <p:ph idx="1"/>
          </p:nvPr>
        </p:nvSpPr>
        <p:spPr/>
        <p:txBody>
          <a:bodyPr/>
          <a:lstStyle/>
          <a:p>
            <a:r>
              <a:rPr lang="en-US" dirty="0"/>
              <a:t>We offered several training sessions, but found it difficult to get people to attend</a:t>
            </a:r>
          </a:p>
          <a:p>
            <a:r>
              <a:rPr lang="en-US" dirty="0"/>
              <a:t>We had a mandatory athletics training for all the coaches</a:t>
            </a:r>
          </a:p>
          <a:p>
            <a:r>
              <a:rPr lang="en-US" dirty="0"/>
              <a:t>New employee training</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accent2"/>
          </a:lnRef>
          <a:fillRef idx="2">
            <a:schemeClr val="accent2"/>
          </a:fillRef>
          <a:effectRef idx="1">
            <a:schemeClr val="accent2"/>
          </a:effectRef>
          <a:fontRef idx="minor">
            <a:schemeClr val="dk1"/>
          </a:fontRef>
        </p:style>
        <p:txBody>
          <a:bodyPr/>
          <a:lstStyle/>
          <a:p>
            <a:r>
              <a:rPr lang="en-US" dirty="0"/>
              <a:t>Solution - Training</a:t>
            </a:r>
          </a:p>
        </p:txBody>
      </p:sp>
      <p:sp>
        <p:nvSpPr>
          <p:cNvPr id="3" name="Content Placeholder 2"/>
          <p:cNvSpPr>
            <a:spLocks noGrp="1"/>
          </p:cNvSpPr>
          <p:nvPr>
            <p:ph idx="1"/>
          </p:nvPr>
        </p:nvSpPr>
        <p:spPr/>
        <p:txBody>
          <a:bodyPr/>
          <a:lstStyle/>
          <a:p>
            <a:r>
              <a:rPr lang="en-US" dirty="0"/>
              <a:t>We hope to develop an on line training program for use by employees</a:t>
            </a:r>
          </a:p>
          <a:p>
            <a:r>
              <a:rPr lang="en-US" dirty="0"/>
              <a:t>We try to send out Travel Tips for the Week</a:t>
            </a:r>
          </a:p>
          <a:p>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accent2"/>
          </a:lnRef>
          <a:fillRef idx="2">
            <a:schemeClr val="accent2"/>
          </a:fillRef>
          <a:effectRef idx="1">
            <a:schemeClr val="accent2"/>
          </a:effectRef>
          <a:fontRef idx="minor">
            <a:schemeClr val="dk1"/>
          </a:fontRef>
        </p:style>
        <p:txBody>
          <a:bodyPr/>
          <a:lstStyle/>
          <a:p>
            <a:r>
              <a:rPr lang="en-US" dirty="0"/>
              <a:t>Challenges – Cash Advance</a:t>
            </a:r>
          </a:p>
        </p:txBody>
      </p:sp>
      <p:sp>
        <p:nvSpPr>
          <p:cNvPr id="3" name="Content Placeholder 2"/>
          <p:cNvSpPr>
            <a:spLocks noGrp="1"/>
          </p:cNvSpPr>
          <p:nvPr>
            <p:ph idx="1"/>
          </p:nvPr>
        </p:nvSpPr>
        <p:spPr/>
        <p:txBody>
          <a:bodyPr/>
          <a:lstStyle/>
          <a:p>
            <a:r>
              <a:rPr lang="en-US" dirty="0"/>
              <a:t>Process is confusing for most</a:t>
            </a:r>
          </a:p>
          <a:p>
            <a:r>
              <a:rPr lang="en-US" dirty="0"/>
              <a:t>Multiple dept requester is an issue</a:t>
            </a:r>
          </a:p>
          <a:p>
            <a:r>
              <a:rPr lang="en-US" dirty="0"/>
              <a:t>Confusing for requester when applying to expense report</a:t>
            </a:r>
          </a:p>
          <a:p>
            <a:r>
              <a:rPr lang="en-US" dirty="0"/>
              <a:t>Confusing for Business Office </a:t>
            </a:r>
          </a:p>
          <a:p>
            <a:r>
              <a:rPr lang="en-US" dirty="0"/>
              <a:t>Reconciling cash advances has issues</a:t>
            </a:r>
          </a:p>
          <a:p>
            <a:pPr lvl="1"/>
            <a:r>
              <a:rPr lang="en-US" dirty="0"/>
              <a:t>Zero CA does not always reconcile</a:t>
            </a:r>
          </a:p>
          <a:p>
            <a:pPr lvl="1"/>
            <a:r>
              <a:rPr lang="en-US" dirty="0"/>
              <a:t>Journal entry created from manual recon</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accent2"/>
          </a:lnRef>
          <a:fillRef idx="2">
            <a:schemeClr val="accent2"/>
          </a:fillRef>
          <a:effectRef idx="1">
            <a:schemeClr val="accent2"/>
          </a:effectRef>
          <a:fontRef idx="minor">
            <a:schemeClr val="dk1"/>
          </a:fontRef>
        </p:style>
        <p:txBody>
          <a:bodyPr/>
          <a:lstStyle/>
          <a:p>
            <a:r>
              <a:rPr lang="en-US" dirty="0"/>
              <a:t>Solutions – Cash Advance</a:t>
            </a:r>
          </a:p>
        </p:txBody>
      </p:sp>
      <p:sp>
        <p:nvSpPr>
          <p:cNvPr id="3" name="Content Placeholder 2"/>
          <p:cNvSpPr>
            <a:spLocks noGrp="1"/>
          </p:cNvSpPr>
          <p:nvPr>
            <p:ph idx="1"/>
          </p:nvPr>
        </p:nvSpPr>
        <p:spPr/>
        <p:txBody>
          <a:bodyPr/>
          <a:lstStyle/>
          <a:p>
            <a:r>
              <a:rPr lang="en-US" dirty="0"/>
              <a:t>Training is the best solution</a:t>
            </a:r>
          </a:p>
          <a:p>
            <a:r>
              <a:rPr lang="en-US" dirty="0"/>
              <a:t>Multiple dept requester must work closely with approver</a:t>
            </a:r>
          </a:p>
          <a:p>
            <a:r>
              <a:rPr lang="en-US" dirty="0"/>
              <a:t>You only apply amount of cash advance used</a:t>
            </a:r>
          </a:p>
          <a:p>
            <a:r>
              <a:rPr lang="en-US" dirty="0"/>
              <a:t>Have requester print out copy of page showing balance owed</a:t>
            </a:r>
          </a:p>
          <a:p>
            <a:r>
              <a:rPr lang="en-US" dirty="0"/>
              <a:t>DBI is needed when zero CA hangs up</a:t>
            </a:r>
          </a:p>
          <a:p>
            <a:r>
              <a:rPr lang="en-US" dirty="0"/>
              <a:t>Journal entry is corrected manually</a:t>
            </a:r>
          </a:p>
          <a:p>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accent2"/>
          </a:lnRef>
          <a:fillRef idx="2">
            <a:schemeClr val="accent2"/>
          </a:fillRef>
          <a:effectRef idx="1">
            <a:schemeClr val="accent2"/>
          </a:effectRef>
          <a:fontRef idx="minor">
            <a:schemeClr val="dk1"/>
          </a:fontRef>
        </p:style>
        <p:txBody>
          <a:bodyPr>
            <a:normAutofit fontScale="90000"/>
          </a:bodyPr>
          <a:lstStyle/>
          <a:p>
            <a:r>
              <a:rPr lang="en-US" dirty="0"/>
              <a:t>Challenges – Hanging Encumbrances</a:t>
            </a:r>
          </a:p>
        </p:txBody>
      </p:sp>
      <p:sp>
        <p:nvSpPr>
          <p:cNvPr id="3" name="Content Placeholder 2"/>
          <p:cNvSpPr>
            <a:spLocks noGrp="1"/>
          </p:cNvSpPr>
          <p:nvPr>
            <p:ph idx="1"/>
          </p:nvPr>
        </p:nvSpPr>
        <p:spPr/>
        <p:txBody>
          <a:bodyPr/>
          <a:lstStyle/>
          <a:p>
            <a:r>
              <a:rPr lang="en-US" dirty="0"/>
              <a:t>Encumbrances do not always release correctly</a:t>
            </a:r>
          </a:p>
          <a:p>
            <a:r>
              <a:rPr lang="en-US" dirty="0"/>
              <a:t>Requestors sometimes delete lines</a:t>
            </a:r>
          </a:p>
          <a:p>
            <a:r>
              <a:rPr lang="en-US" dirty="0"/>
              <a:t>Requestors do not always use the entire amt</a:t>
            </a:r>
          </a:p>
          <a:p>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661</TotalTime>
  <Words>1278</Words>
  <Application>Microsoft Office PowerPoint</Application>
  <PresentationFormat>On-screen Show (4:3)</PresentationFormat>
  <Paragraphs>147</Paragraphs>
  <Slides>21</Slides>
  <Notes>9</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Office Theme</vt:lpstr>
      <vt:lpstr>PeopleSoft T &amp; E Module</vt:lpstr>
      <vt:lpstr>Challenges</vt:lpstr>
      <vt:lpstr>Challenges - Workflow</vt:lpstr>
      <vt:lpstr>Solution - Workflow</vt:lpstr>
      <vt:lpstr>Challenges - Training</vt:lpstr>
      <vt:lpstr>Solution - Training</vt:lpstr>
      <vt:lpstr>Challenges – Cash Advance</vt:lpstr>
      <vt:lpstr>Solutions – Cash Advance</vt:lpstr>
      <vt:lpstr>Challenges – Hanging Encumbrances</vt:lpstr>
      <vt:lpstr>Solution – Hanging Enc</vt:lpstr>
      <vt:lpstr>Challenges – Travel Auth</vt:lpstr>
      <vt:lpstr>Solution - TAuth</vt:lpstr>
      <vt:lpstr>Reconciling</vt:lpstr>
      <vt:lpstr>Reconciling</vt:lpstr>
      <vt:lpstr>Recon - 132160</vt:lpstr>
      <vt:lpstr>Recon - 132170</vt:lpstr>
      <vt:lpstr>Recon – 132300</vt:lpstr>
      <vt:lpstr>Recon – 133100</vt:lpstr>
      <vt:lpstr>Recon – 211500</vt:lpstr>
      <vt:lpstr>PeopleSoft T &amp; E Module</vt:lpstr>
      <vt:lpstr>PeopleSoft T &amp; E Module</vt:lpstr>
    </vt:vector>
  </TitlesOfParts>
  <Company>Middle Georgia College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PeopleSoft T &amp; E Module</dc:title>
  <dc:creator>lveal</dc:creator>
  <cp:lastModifiedBy>Allie Cox</cp:lastModifiedBy>
  <cp:revision>56</cp:revision>
  <dcterms:created xsi:type="dcterms:W3CDTF">2011-09-08T13:38:51Z</dcterms:created>
  <dcterms:modified xsi:type="dcterms:W3CDTF">2011-10-06T18:18:48Z</dcterms:modified>
</cp:coreProperties>
</file>