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5"/>
  </p:notesMasterIdLst>
  <p:sldIdLst>
    <p:sldId id="256" r:id="rId2"/>
    <p:sldId id="357" r:id="rId3"/>
    <p:sldId id="327" r:id="rId4"/>
    <p:sldId id="260" r:id="rId5"/>
    <p:sldId id="366" r:id="rId6"/>
    <p:sldId id="263" r:id="rId7"/>
    <p:sldId id="277" r:id="rId8"/>
    <p:sldId id="364" r:id="rId9"/>
    <p:sldId id="268" r:id="rId10"/>
    <p:sldId id="265" r:id="rId11"/>
    <p:sldId id="365" r:id="rId12"/>
    <p:sldId id="269" r:id="rId13"/>
    <p:sldId id="270" r:id="rId14"/>
    <p:sldId id="272" r:id="rId15"/>
    <p:sldId id="358" r:id="rId16"/>
    <p:sldId id="274" r:id="rId17"/>
    <p:sldId id="278" r:id="rId18"/>
    <p:sldId id="276" r:id="rId19"/>
    <p:sldId id="279" r:id="rId20"/>
    <p:sldId id="280" r:id="rId21"/>
    <p:sldId id="284" r:id="rId22"/>
    <p:sldId id="282" r:id="rId23"/>
    <p:sldId id="283" r:id="rId24"/>
    <p:sldId id="285" r:id="rId25"/>
    <p:sldId id="286" r:id="rId26"/>
    <p:sldId id="309" r:id="rId27"/>
    <p:sldId id="293" r:id="rId28"/>
    <p:sldId id="367" r:id="rId29"/>
    <p:sldId id="368" r:id="rId30"/>
    <p:sldId id="369" r:id="rId31"/>
    <p:sldId id="370" r:id="rId32"/>
    <p:sldId id="371" r:id="rId33"/>
    <p:sldId id="359" r:id="rId34"/>
    <p:sldId id="303" r:id="rId35"/>
    <p:sldId id="308" r:id="rId36"/>
    <p:sldId id="287" r:id="rId37"/>
    <p:sldId id="311" r:id="rId38"/>
    <p:sldId id="360" r:id="rId39"/>
    <p:sldId id="334" r:id="rId40"/>
    <p:sldId id="372" r:id="rId41"/>
    <p:sldId id="373" r:id="rId42"/>
    <p:sldId id="374" r:id="rId43"/>
    <p:sldId id="375" r:id="rId44"/>
    <p:sldId id="377" r:id="rId45"/>
    <p:sldId id="378" r:id="rId46"/>
    <p:sldId id="379" r:id="rId47"/>
    <p:sldId id="315" r:id="rId48"/>
    <p:sldId id="310" r:id="rId49"/>
    <p:sldId id="314" r:id="rId50"/>
    <p:sldId id="344" r:id="rId51"/>
    <p:sldId id="343" r:id="rId52"/>
    <p:sldId id="342" r:id="rId53"/>
    <p:sldId id="345" r:id="rId54"/>
    <p:sldId id="316" r:id="rId55"/>
    <p:sldId id="361" r:id="rId56"/>
    <p:sldId id="313" r:id="rId57"/>
    <p:sldId id="346" r:id="rId58"/>
    <p:sldId id="349" r:id="rId59"/>
    <p:sldId id="347" r:id="rId60"/>
    <p:sldId id="317" r:id="rId61"/>
    <p:sldId id="362" r:id="rId62"/>
    <p:sldId id="318" r:id="rId63"/>
    <p:sldId id="348" r:id="rId64"/>
    <p:sldId id="353" r:id="rId65"/>
    <p:sldId id="354" r:id="rId66"/>
    <p:sldId id="352" r:id="rId67"/>
    <p:sldId id="312" r:id="rId68"/>
    <p:sldId id="325" r:id="rId69"/>
    <p:sldId id="380" r:id="rId70"/>
    <p:sldId id="382" r:id="rId71"/>
    <p:sldId id="355" r:id="rId72"/>
    <p:sldId id="356" r:id="rId73"/>
    <p:sldId id="363" r:id="rId7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1" autoAdjust="0"/>
  </p:normalViewPr>
  <p:slideViewPr>
    <p:cSldViewPr snapToGrid="0" snapToObjects="1">
      <p:cViewPr varScale="1">
        <p:scale>
          <a:sx n="89" d="100"/>
          <a:sy n="89" d="100"/>
        </p:scale>
        <p:origin x="127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F813C0B4-E7CE-452A-B43E-FCC6FFC5A116}" type="datetimeFigureOut">
              <a:rPr lang="en-US" smtClean="0"/>
              <a:t>9/28/2015</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0FF41B35-D1CA-4868-A9E5-7E01F6E7E165}" type="slidenum">
              <a:rPr lang="en-US" smtClean="0"/>
              <a:t>‹#›</a:t>
            </a:fld>
            <a:endParaRPr lang="en-US" dirty="0"/>
          </a:p>
        </p:txBody>
      </p:sp>
    </p:spTree>
    <p:extLst>
      <p:ext uri="{BB962C8B-B14F-4D97-AF65-F5344CB8AC3E}">
        <p14:creationId xmlns:p14="http://schemas.microsoft.com/office/powerpoint/2010/main" val="3940343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41B35-D1CA-4868-A9E5-7E01F6E7E165}" type="slidenum">
              <a:rPr lang="en-US" smtClean="0"/>
              <a:t>1</a:t>
            </a:fld>
            <a:endParaRPr lang="en-US" dirty="0"/>
          </a:p>
        </p:txBody>
      </p:sp>
    </p:spTree>
    <p:extLst>
      <p:ext uri="{BB962C8B-B14F-4D97-AF65-F5344CB8AC3E}">
        <p14:creationId xmlns:p14="http://schemas.microsoft.com/office/powerpoint/2010/main" val="354684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41B35-D1CA-4868-A9E5-7E01F6E7E165}" type="slidenum">
              <a:rPr lang="en-US" smtClean="0"/>
              <a:t>7</a:t>
            </a:fld>
            <a:endParaRPr lang="en-US" dirty="0"/>
          </a:p>
        </p:txBody>
      </p:sp>
    </p:spTree>
    <p:extLst>
      <p:ext uri="{BB962C8B-B14F-4D97-AF65-F5344CB8AC3E}">
        <p14:creationId xmlns:p14="http://schemas.microsoft.com/office/powerpoint/2010/main" val="237914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79888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244838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205733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40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69940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394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9727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813018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29325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32720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366381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4619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1289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376779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412488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414458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FDC7-6674-2C4F-8F6E-C0E758AD35A4}" type="datetimeFigureOut">
              <a:rPr lang="en-US" smtClean="0"/>
              <a:t>9/28/2015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2D470AAA-4217-044D-B883-9E15BE18EE93}" type="slidenum">
              <a:rPr lang="en-US" smtClean="0"/>
              <a:t>‹#›</a:t>
            </a:fld>
            <a:endParaRPr lang="en-US" dirty="0"/>
          </a:p>
        </p:txBody>
      </p:sp>
    </p:spTree>
    <p:extLst>
      <p:ext uri="{BB962C8B-B14F-4D97-AF65-F5344CB8AC3E}">
        <p14:creationId xmlns:p14="http://schemas.microsoft.com/office/powerpoint/2010/main" val="119297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C6CFDC7-6674-2C4F-8F6E-C0E758AD35A4}" type="datetimeFigureOut">
              <a:rPr lang="en-US" smtClean="0"/>
              <a:t>9/28/2015</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D470AAA-4217-044D-B883-9E15BE18EE93}" type="slidenum">
              <a:rPr lang="en-US" smtClean="0"/>
              <a:t>‹#›</a:t>
            </a:fld>
            <a:endParaRPr lang="en-US" dirty="0"/>
          </a:p>
        </p:txBody>
      </p:sp>
    </p:spTree>
    <p:extLst>
      <p:ext uri="{BB962C8B-B14F-4D97-AF65-F5344CB8AC3E}">
        <p14:creationId xmlns:p14="http://schemas.microsoft.com/office/powerpoint/2010/main" val="41644024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9" y="0"/>
            <a:ext cx="9144001" cy="6858000"/>
          </a:xfrm>
          <a:prstGeom prst="rect">
            <a:avLst/>
          </a:prstGeom>
        </p:spPr>
      </p:pic>
      <p:sp>
        <p:nvSpPr>
          <p:cNvPr id="2" name="Rectangle 1"/>
          <p:cNvSpPr/>
          <p:nvPr/>
        </p:nvSpPr>
        <p:spPr>
          <a:xfrm>
            <a:off x="1411356" y="879821"/>
            <a:ext cx="6460435" cy="4663328"/>
          </a:xfrm>
          <a:prstGeom prst="rect">
            <a:avLst/>
          </a:prstGeom>
        </p:spPr>
        <p:txBody>
          <a:bodyPr wrap="squar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Georgia State University’s Grants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System:</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PeopleSoft Grants and Beyond</a:t>
            </a: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Tonia Davis-Greenway</a:t>
            </a: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University Research Services and Administration</a:t>
            </a:r>
          </a:p>
          <a:p>
            <a:pPr algn="ctr">
              <a:lnSpc>
                <a:spcPct val="107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Office of Research </a:t>
            </a:r>
            <a:r>
              <a:rPr lang="en-US" sz="2400" b="1" dirty="0">
                <a:latin typeface="Calibri" panose="020F0502020204030204" pitchFamily="34" charset="0"/>
                <a:ea typeface="Calibri" panose="020F0502020204030204" pitchFamily="34" charset="0"/>
                <a:cs typeface="Times New Roman" panose="02020603050405020304" pitchFamily="18" charset="0"/>
              </a:rPr>
              <a:t>Resolutions</a:t>
            </a: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September 17, 2015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109" y="1836234"/>
            <a:ext cx="1905000" cy="1905000"/>
          </a:xfrm>
          <a:prstGeom prst="rect">
            <a:avLst/>
          </a:prstGeom>
        </p:spPr>
      </p:pic>
    </p:spTree>
    <p:extLst>
      <p:ext uri="{BB962C8B-B14F-4D97-AF65-F5344CB8AC3E}">
        <p14:creationId xmlns:p14="http://schemas.microsoft.com/office/powerpoint/2010/main" val="379448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9" y="84006"/>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486894" y="457717"/>
            <a:ext cx="6480314" cy="5690772"/>
          </a:xfrm>
          <a:prstGeom prst="rect">
            <a:avLst/>
          </a:prstGeom>
        </p:spPr>
      </p:pic>
      <p:sp>
        <p:nvSpPr>
          <p:cNvPr id="6" name="Title 5"/>
          <p:cNvSpPr>
            <a:spLocks noGrp="1"/>
          </p:cNvSpPr>
          <p:nvPr>
            <p:ph type="ctrTitle"/>
          </p:nvPr>
        </p:nvSpPr>
        <p:spPr>
          <a:xfrm>
            <a:off x="914400" y="0"/>
            <a:ext cx="7625301" cy="457711"/>
          </a:xfrm>
          <a:solidFill>
            <a:schemeClr val="tx2">
              <a:lumMod val="60000"/>
              <a:lumOff val="40000"/>
            </a:schemeClr>
          </a:solidFill>
        </p:spPr>
        <p:txBody>
          <a:bodyPr>
            <a:noAutofit/>
          </a:bodyPr>
          <a:lstStyle/>
          <a:p>
            <a:r>
              <a:rPr lang="en-US" sz="2800" dirty="0" smtClean="0"/>
              <a:t>Cayuse 424</a:t>
            </a:r>
            <a:endParaRPr lang="en-US" sz="2800" dirty="0"/>
          </a:p>
        </p:txBody>
      </p:sp>
    </p:spTree>
    <p:extLst>
      <p:ext uri="{BB962C8B-B14F-4D97-AF65-F5344CB8AC3E}">
        <p14:creationId xmlns:p14="http://schemas.microsoft.com/office/powerpoint/2010/main" val="51929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68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759347" y="177683"/>
            <a:ext cx="7625301" cy="457711"/>
          </a:xfrm>
          <a:solidFill>
            <a:schemeClr val="tx2">
              <a:lumMod val="60000"/>
              <a:lumOff val="40000"/>
            </a:schemeClr>
          </a:solidFill>
        </p:spPr>
        <p:txBody>
          <a:bodyPr>
            <a:noAutofit/>
          </a:bodyPr>
          <a:lstStyle/>
          <a:p>
            <a:r>
              <a:rPr lang="en-US" sz="2800" dirty="0" smtClean="0"/>
              <a:t>Cayuse 424</a:t>
            </a:r>
            <a:endParaRPr lang="en-US" sz="2800" dirty="0"/>
          </a:p>
        </p:txBody>
      </p:sp>
      <p:pic>
        <p:nvPicPr>
          <p:cNvPr id="2" name="Picture 1"/>
          <p:cNvPicPr>
            <a:picLocks noChangeAspect="1"/>
          </p:cNvPicPr>
          <p:nvPr/>
        </p:nvPicPr>
        <p:blipFill>
          <a:blip r:embed="rId3"/>
          <a:stretch>
            <a:fillRect/>
          </a:stretch>
        </p:blipFill>
        <p:spPr>
          <a:xfrm>
            <a:off x="163773" y="1160060"/>
            <a:ext cx="8802806" cy="4694830"/>
          </a:xfrm>
          <a:prstGeom prst="rect">
            <a:avLst/>
          </a:prstGeom>
        </p:spPr>
      </p:pic>
    </p:spTree>
    <p:extLst>
      <p:ext uri="{BB962C8B-B14F-4D97-AF65-F5344CB8AC3E}">
        <p14:creationId xmlns:p14="http://schemas.microsoft.com/office/powerpoint/2010/main" val="51110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06162" y="810033"/>
            <a:ext cx="5931673" cy="4946919"/>
          </a:xfrm>
          <a:prstGeom prst="rect">
            <a:avLst/>
          </a:prstGeom>
        </p:spPr>
      </p:pic>
      <p:sp>
        <p:nvSpPr>
          <p:cNvPr id="6" name="Title 5"/>
          <p:cNvSpPr>
            <a:spLocks noGrp="1"/>
          </p:cNvSpPr>
          <p:nvPr>
            <p:ph type="ctrTitle"/>
          </p:nvPr>
        </p:nvSpPr>
        <p:spPr>
          <a:xfrm>
            <a:off x="759347" y="72718"/>
            <a:ext cx="7625301" cy="457711"/>
          </a:xfrm>
          <a:solidFill>
            <a:schemeClr val="tx2">
              <a:lumMod val="60000"/>
              <a:lumOff val="40000"/>
            </a:schemeClr>
          </a:solidFill>
        </p:spPr>
        <p:txBody>
          <a:bodyPr>
            <a:noAutofit/>
          </a:bodyPr>
          <a:lstStyle/>
          <a:p>
            <a:r>
              <a:rPr lang="en-US" sz="2800" dirty="0" smtClean="0"/>
              <a:t>Cayuse 424</a:t>
            </a:r>
            <a:endParaRPr lang="en-US" sz="2800" dirty="0"/>
          </a:p>
        </p:txBody>
      </p:sp>
    </p:spTree>
    <p:extLst>
      <p:ext uri="{BB962C8B-B14F-4D97-AF65-F5344CB8AC3E}">
        <p14:creationId xmlns:p14="http://schemas.microsoft.com/office/powerpoint/2010/main" val="179037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4531" y="578558"/>
            <a:ext cx="7574936" cy="4955549"/>
          </a:xfrm>
          <a:prstGeom prst="rect">
            <a:avLst/>
          </a:prstGeom>
        </p:spPr>
      </p:pic>
      <p:sp>
        <p:nvSpPr>
          <p:cNvPr id="6" name="Title 5"/>
          <p:cNvSpPr>
            <a:spLocks noGrp="1"/>
          </p:cNvSpPr>
          <p:nvPr>
            <p:ph type="ctrTitle"/>
          </p:nvPr>
        </p:nvSpPr>
        <p:spPr>
          <a:xfrm>
            <a:off x="784532" y="109431"/>
            <a:ext cx="7574936" cy="457711"/>
          </a:xfrm>
          <a:solidFill>
            <a:schemeClr val="tx2">
              <a:lumMod val="60000"/>
              <a:lumOff val="40000"/>
            </a:schemeClr>
          </a:solidFill>
        </p:spPr>
        <p:txBody>
          <a:bodyPr>
            <a:noAutofit/>
          </a:bodyPr>
          <a:lstStyle/>
          <a:p>
            <a:r>
              <a:rPr lang="en-US" sz="2800" dirty="0" smtClean="0"/>
              <a:t>Cayuse 424</a:t>
            </a:r>
            <a:endParaRPr lang="en-US" sz="2800" dirty="0"/>
          </a:p>
        </p:txBody>
      </p:sp>
    </p:spTree>
    <p:extLst>
      <p:ext uri="{BB962C8B-B14F-4D97-AF65-F5344CB8AC3E}">
        <p14:creationId xmlns:p14="http://schemas.microsoft.com/office/powerpoint/2010/main" val="196748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9" y="-160200"/>
            <a:ext cx="9144001" cy="7089762"/>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795130" y="84195"/>
            <a:ext cx="7625301" cy="457711"/>
          </a:xfrm>
          <a:solidFill>
            <a:schemeClr val="tx2">
              <a:lumMod val="60000"/>
              <a:lumOff val="40000"/>
            </a:schemeClr>
          </a:solidFill>
        </p:spPr>
        <p:txBody>
          <a:bodyPr>
            <a:noAutofit/>
          </a:bodyPr>
          <a:lstStyle/>
          <a:p>
            <a:r>
              <a:rPr lang="en-US" sz="2800" dirty="0" smtClean="0"/>
              <a:t>The Research Portal</a:t>
            </a:r>
            <a:endParaRPr lang="en-US" sz="2800" dirty="0"/>
          </a:p>
        </p:txBody>
      </p:sp>
      <p:sp>
        <p:nvSpPr>
          <p:cNvPr id="2" name="Rectangle 1"/>
          <p:cNvSpPr/>
          <p:nvPr/>
        </p:nvSpPr>
        <p:spPr>
          <a:xfrm>
            <a:off x="1097280" y="849910"/>
            <a:ext cx="7275443" cy="4284506"/>
          </a:xfrm>
          <a:prstGeom prst="rect">
            <a:avLst/>
          </a:prstGeom>
          <a:solidFill>
            <a:schemeClr val="accent1">
              <a:lumMod val="60000"/>
              <a:lumOff val="40000"/>
            </a:schemeClr>
          </a:solidFill>
        </p:spPr>
        <p:txBody>
          <a:bodyPr wrap="squar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Georgia State University’s Research Portal is an online system that promotes transparency and process efficiency across many areas of research administration at our institution.  The portal is utilized by faculty, university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administrators </a:t>
            </a:r>
            <a:r>
              <a:rPr lang="en-US" sz="3200" b="1" dirty="0">
                <a:latin typeface="Calibri" panose="020F0502020204030204" pitchFamily="34" charset="0"/>
                <a:ea typeface="Calibri" panose="020F0502020204030204" pitchFamily="34" charset="0"/>
                <a:cs typeface="Times New Roman" panose="02020603050405020304" pitchFamily="18" charset="0"/>
              </a:rPr>
              <a:t>and grants management support staff</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59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9" y="-160200"/>
            <a:ext cx="9144001" cy="7089762"/>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795130" y="84195"/>
            <a:ext cx="7625301" cy="457711"/>
          </a:xfrm>
          <a:solidFill>
            <a:schemeClr val="tx2">
              <a:lumMod val="60000"/>
              <a:lumOff val="40000"/>
            </a:schemeClr>
          </a:solidFill>
        </p:spPr>
        <p:txBody>
          <a:bodyPr>
            <a:noAutofit/>
          </a:bodyPr>
          <a:lstStyle/>
          <a:p>
            <a:r>
              <a:rPr lang="en-US" sz="2800" dirty="0" smtClean="0"/>
              <a:t>The Research Portal</a:t>
            </a:r>
            <a:endParaRPr lang="en-US" sz="2800" dirty="0"/>
          </a:p>
        </p:txBody>
      </p:sp>
      <p:sp>
        <p:nvSpPr>
          <p:cNvPr id="2" name="Rectangle 1"/>
          <p:cNvSpPr/>
          <p:nvPr/>
        </p:nvSpPr>
        <p:spPr>
          <a:xfrm>
            <a:off x="1528549" y="786301"/>
            <a:ext cx="6387152" cy="5344861"/>
          </a:xfrm>
          <a:prstGeom prst="rect">
            <a:avLst/>
          </a:prstGeom>
          <a:solidFill>
            <a:schemeClr val="accent1">
              <a:lumMod val="60000"/>
              <a:lumOff val="40000"/>
            </a:schemeClr>
          </a:solid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900" b="1" dirty="0" smtClean="0">
                <a:latin typeface="Calibri" panose="020F0502020204030204" pitchFamily="34" charset="0"/>
                <a:ea typeface="Calibri" panose="020F0502020204030204" pitchFamily="34" charset="0"/>
                <a:cs typeface="Times New Roman" panose="02020603050405020304" pitchFamily="18" charset="0"/>
              </a:rPr>
              <a:t>PIs </a:t>
            </a:r>
            <a:r>
              <a:rPr lang="en-US" sz="2900" b="1" dirty="0">
                <a:latin typeface="Calibri" panose="020F0502020204030204" pitchFamily="34" charset="0"/>
                <a:ea typeface="Calibri" panose="020F0502020204030204" pitchFamily="34" charset="0"/>
                <a:cs typeface="Times New Roman" panose="02020603050405020304" pitchFamily="18" charset="0"/>
              </a:rPr>
              <a:t>can access to track details about their awarded research projects</a:t>
            </a:r>
          </a:p>
          <a:p>
            <a:pPr marL="342900" marR="0" lvl="0" indent="-342900">
              <a:lnSpc>
                <a:spcPct val="107000"/>
              </a:lnSpc>
              <a:spcBef>
                <a:spcPts val="0"/>
              </a:spcBef>
              <a:spcAft>
                <a:spcPts val="0"/>
              </a:spcAft>
              <a:buFont typeface="Symbol" panose="05050102010706020507" pitchFamily="18" charset="2"/>
              <a:buChar char=""/>
            </a:pPr>
            <a:r>
              <a:rPr lang="en-US" sz="2900" b="1" dirty="0">
                <a:latin typeface="Calibri" panose="020F0502020204030204" pitchFamily="34" charset="0"/>
                <a:ea typeface="Calibri" panose="020F0502020204030204" pitchFamily="34" charset="0"/>
                <a:cs typeface="Times New Roman" panose="02020603050405020304" pitchFamily="18" charset="0"/>
              </a:rPr>
              <a:t>Research Deans </a:t>
            </a:r>
            <a:r>
              <a:rPr lang="en-US" sz="2900" b="1" dirty="0" smtClean="0">
                <a:latin typeface="Calibri" panose="020F0502020204030204" pitchFamily="34" charset="0"/>
                <a:ea typeface="Calibri" panose="020F0502020204030204" pitchFamily="34" charset="0"/>
                <a:cs typeface="Times New Roman" panose="02020603050405020304" pitchFamily="18" charset="0"/>
              </a:rPr>
              <a:t>can monitor college’s </a:t>
            </a:r>
            <a:r>
              <a:rPr lang="en-US" sz="2900" b="1" dirty="0">
                <a:latin typeface="Calibri" panose="020F0502020204030204" pitchFamily="34" charset="0"/>
                <a:ea typeface="Calibri" panose="020F0502020204030204" pitchFamily="34" charset="0"/>
                <a:cs typeface="Times New Roman" panose="02020603050405020304" pitchFamily="18" charset="0"/>
              </a:rPr>
              <a:t>progress toward meeting research funding goals</a:t>
            </a:r>
          </a:p>
          <a:p>
            <a:pPr marL="342900" marR="0" lvl="0" indent="-342900">
              <a:lnSpc>
                <a:spcPct val="107000"/>
              </a:lnSpc>
              <a:spcBef>
                <a:spcPts val="0"/>
              </a:spcBef>
              <a:spcAft>
                <a:spcPts val="0"/>
              </a:spcAft>
              <a:buFont typeface="Symbol" panose="05050102010706020507" pitchFamily="18" charset="2"/>
              <a:buChar char=""/>
            </a:pPr>
            <a:r>
              <a:rPr lang="en-US" sz="2900" b="1" dirty="0">
                <a:latin typeface="Calibri" panose="020F0502020204030204" pitchFamily="34" charset="0"/>
                <a:ea typeface="Calibri" panose="020F0502020204030204" pitchFamily="34" charset="0"/>
                <a:cs typeface="Times New Roman" panose="02020603050405020304" pitchFamily="18" charset="0"/>
              </a:rPr>
              <a:t>Departments can initiate tasks </a:t>
            </a:r>
            <a:r>
              <a:rPr lang="en-US" sz="2900" b="1" dirty="0" smtClean="0">
                <a:latin typeface="Calibri" panose="020F0502020204030204" pitchFamily="34" charset="0"/>
                <a:ea typeface="Calibri" panose="020F0502020204030204" pitchFamily="34" charset="0"/>
                <a:cs typeface="Times New Roman" panose="02020603050405020304" pitchFamily="18" charset="0"/>
              </a:rPr>
              <a:t>needed, </a:t>
            </a:r>
            <a:r>
              <a:rPr lang="en-US" sz="2900" b="1" dirty="0">
                <a:latin typeface="Calibri" panose="020F0502020204030204" pitchFamily="34" charset="0"/>
                <a:ea typeface="Calibri" panose="020F0502020204030204" pitchFamily="34" charset="0"/>
                <a:cs typeface="Times New Roman" panose="02020603050405020304" pitchFamily="18" charset="0"/>
              </a:rPr>
              <a:t>route the </a:t>
            </a:r>
            <a:r>
              <a:rPr lang="en-US" sz="2900" b="1" dirty="0" smtClean="0">
                <a:latin typeface="Calibri" panose="020F0502020204030204" pitchFamily="34" charset="0"/>
                <a:ea typeface="Calibri" panose="020F0502020204030204" pitchFamily="34" charset="0"/>
                <a:cs typeface="Times New Roman" panose="02020603050405020304" pitchFamily="18" charset="0"/>
              </a:rPr>
              <a:t>requests and </a:t>
            </a:r>
            <a:r>
              <a:rPr lang="en-US" sz="2900" b="1" dirty="0">
                <a:latin typeface="Calibri" panose="020F0502020204030204" pitchFamily="34" charset="0"/>
                <a:ea typeface="Calibri" panose="020F0502020204030204" pitchFamily="34" charset="0"/>
                <a:cs typeface="Times New Roman" panose="02020603050405020304" pitchFamily="18" charset="0"/>
              </a:rPr>
              <a:t>monitor the progress of those </a:t>
            </a:r>
            <a:r>
              <a:rPr lang="en-US" sz="2900" b="1" dirty="0" smtClean="0">
                <a:latin typeface="Calibri" panose="020F0502020204030204" pitchFamily="34" charset="0"/>
                <a:ea typeface="Calibri" panose="020F0502020204030204" pitchFamily="34" charset="0"/>
                <a:cs typeface="Times New Roman" panose="02020603050405020304" pitchFamily="18" charset="0"/>
              </a:rPr>
              <a:t>request</a:t>
            </a:r>
          </a:p>
          <a:p>
            <a:pPr marL="342900" marR="0" lvl="0" indent="-342900">
              <a:lnSpc>
                <a:spcPct val="107000"/>
              </a:lnSpc>
              <a:spcBef>
                <a:spcPts val="0"/>
              </a:spcBef>
              <a:spcAft>
                <a:spcPts val="0"/>
              </a:spcAft>
              <a:buFont typeface="Symbol" panose="05050102010706020507" pitchFamily="18" charset="2"/>
              <a:buChar char=""/>
            </a:pPr>
            <a:r>
              <a:rPr lang="en-US" sz="2900" b="1" dirty="0" smtClean="0">
                <a:latin typeface="Calibri" panose="020F0502020204030204" pitchFamily="34" charset="0"/>
                <a:ea typeface="Calibri" panose="020F0502020204030204" pitchFamily="34" charset="0"/>
                <a:cs typeface="Times New Roman" panose="02020603050405020304" pitchFamily="18" charset="0"/>
              </a:rPr>
              <a:t>Allows for communication and transparency regarding action items for projects</a:t>
            </a:r>
            <a:endParaRPr lang="en-US" sz="29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615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300990" y="572494"/>
            <a:ext cx="8342078" cy="5025224"/>
          </a:xfrm>
          <a:prstGeom prst="rect">
            <a:avLst/>
          </a:prstGeom>
        </p:spPr>
      </p:pic>
    </p:spTree>
    <p:extLst>
      <p:ext uri="{BB962C8B-B14F-4D97-AF65-F5344CB8AC3E}">
        <p14:creationId xmlns:p14="http://schemas.microsoft.com/office/powerpoint/2010/main" val="898444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4" y="417443"/>
            <a:ext cx="8277309" cy="6440557"/>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10750" y="457711"/>
            <a:ext cx="6846072" cy="5648726"/>
          </a:xfrm>
          <a:prstGeom prst="rect">
            <a:avLst/>
          </a:prstGeom>
        </p:spPr>
      </p:pic>
      <p:sp>
        <p:nvSpPr>
          <p:cNvPr id="6" name="Title 5"/>
          <p:cNvSpPr>
            <a:spLocks noGrp="1"/>
          </p:cNvSpPr>
          <p:nvPr>
            <p:ph type="ctrTitle"/>
          </p:nvPr>
        </p:nvSpPr>
        <p:spPr>
          <a:xfrm>
            <a:off x="914400" y="0"/>
            <a:ext cx="7625301" cy="457711"/>
          </a:xfrm>
          <a:solidFill>
            <a:schemeClr val="tx2">
              <a:lumMod val="60000"/>
              <a:lumOff val="40000"/>
            </a:schemeClr>
          </a:solidFill>
        </p:spPr>
        <p:txBody>
          <a:bodyPr>
            <a:noAutofit/>
          </a:bodyPr>
          <a:lstStyle/>
          <a:p>
            <a:r>
              <a:rPr lang="en-US" sz="2800" dirty="0" smtClean="0"/>
              <a:t>The Research Portal</a:t>
            </a:r>
            <a:endParaRPr lang="en-US" sz="2800" dirty="0"/>
          </a:p>
        </p:txBody>
      </p:sp>
    </p:spTree>
    <p:extLst>
      <p:ext uri="{BB962C8B-B14F-4D97-AF65-F5344CB8AC3E}">
        <p14:creationId xmlns:p14="http://schemas.microsoft.com/office/powerpoint/2010/main" val="1543794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3"/>
            <a:ext cx="9144001" cy="699037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6978" y="166977"/>
            <a:ext cx="8515846" cy="5542060"/>
          </a:xfrm>
          <a:prstGeom prst="rect">
            <a:avLst/>
          </a:prstGeom>
        </p:spPr>
      </p:pic>
      <p:sp>
        <p:nvSpPr>
          <p:cNvPr id="6" name="Title 5"/>
          <p:cNvSpPr>
            <a:spLocks noGrp="1"/>
          </p:cNvSpPr>
          <p:nvPr>
            <p:ph type="ctrTitle"/>
          </p:nvPr>
        </p:nvSpPr>
        <p:spPr>
          <a:xfrm>
            <a:off x="3252083" y="166977"/>
            <a:ext cx="5430741" cy="457711"/>
          </a:xfrm>
          <a:solidFill>
            <a:schemeClr val="tx2">
              <a:lumMod val="60000"/>
              <a:lumOff val="40000"/>
            </a:schemeClr>
          </a:solidFill>
        </p:spPr>
        <p:txBody>
          <a:bodyPr>
            <a:noAutofit/>
          </a:bodyPr>
          <a:lstStyle/>
          <a:p>
            <a:r>
              <a:rPr lang="en-US" sz="2800" dirty="0" smtClean="0"/>
              <a:t>The Research Portal</a:t>
            </a:r>
            <a:endParaRPr lang="en-US" sz="2800" dirty="0"/>
          </a:p>
        </p:txBody>
      </p:sp>
    </p:spTree>
    <p:extLst>
      <p:ext uri="{BB962C8B-B14F-4D97-AF65-F5344CB8AC3E}">
        <p14:creationId xmlns:p14="http://schemas.microsoft.com/office/powerpoint/2010/main" val="1763114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6968" y="376925"/>
            <a:ext cx="8523808" cy="5053816"/>
          </a:xfrm>
          <a:prstGeom prst="rect">
            <a:avLst/>
          </a:prstGeom>
        </p:spPr>
      </p:pic>
      <p:sp>
        <p:nvSpPr>
          <p:cNvPr id="6" name="Title 5"/>
          <p:cNvSpPr>
            <a:spLocks noGrp="1"/>
          </p:cNvSpPr>
          <p:nvPr>
            <p:ph type="ctrTitle"/>
          </p:nvPr>
        </p:nvSpPr>
        <p:spPr>
          <a:xfrm>
            <a:off x="667910" y="87464"/>
            <a:ext cx="8022866" cy="457711"/>
          </a:xfrm>
          <a:solidFill>
            <a:schemeClr val="tx2">
              <a:lumMod val="60000"/>
              <a:lumOff val="40000"/>
            </a:schemeClr>
          </a:solidFill>
        </p:spPr>
        <p:txBody>
          <a:bodyPr>
            <a:noAutofit/>
          </a:bodyPr>
          <a:lstStyle/>
          <a:p>
            <a:r>
              <a:rPr lang="en-US" sz="2800" dirty="0" smtClean="0"/>
              <a:t>The Research Portal</a:t>
            </a:r>
            <a:endParaRPr lang="en-US" sz="2800" dirty="0"/>
          </a:p>
        </p:txBody>
      </p:sp>
    </p:spTree>
    <p:extLst>
      <p:ext uri="{BB962C8B-B14F-4D97-AF65-F5344CB8AC3E}">
        <p14:creationId xmlns:p14="http://schemas.microsoft.com/office/powerpoint/2010/main" val="17222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07400" y="1422777"/>
            <a:ext cx="8129199" cy="2862322"/>
          </a:xfrm>
          <a:prstGeom prst="rect">
            <a:avLst/>
          </a:prstGeom>
        </p:spPr>
        <p:txBody>
          <a:bodyPr wrap="square">
            <a:spAutoFit/>
          </a:bodyPr>
          <a:lstStyle/>
          <a:p>
            <a:pPr algn="ctr"/>
            <a:r>
              <a:rPr lang="en-US" sz="3600" b="1" dirty="0" smtClean="0">
                <a:latin typeface="Calibri" panose="020F0502020204030204" pitchFamily="34" charset="0"/>
                <a:ea typeface="Times New Roman" panose="02020603050405020304" pitchFamily="18" charset="0"/>
              </a:rPr>
              <a:t>This session will provide a broad overview  of the applications used by Georgia State University to support key business  processes in </a:t>
            </a:r>
            <a:r>
              <a:rPr lang="en-US" sz="3600" b="1" dirty="0">
                <a:latin typeface="Calibri" panose="020F0502020204030204" pitchFamily="34" charset="0"/>
                <a:ea typeface="Times New Roman" panose="02020603050405020304" pitchFamily="18" charset="0"/>
              </a:rPr>
              <a:t>research </a:t>
            </a:r>
            <a:r>
              <a:rPr lang="en-US" sz="3600" b="1" dirty="0" smtClean="0">
                <a:latin typeface="Calibri" panose="020F0502020204030204" pitchFamily="34" charset="0"/>
                <a:ea typeface="Times New Roman" panose="02020603050405020304" pitchFamily="18" charset="0"/>
              </a:rPr>
              <a:t>administration</a:t>
            </a:r>
            <a:r>
              <a:rPr lang="en-US" dirty="0" smtClean="0">
                <a:ea typeface="Times New Roman" panose="02020603050405020304" pitchFamily="18" charset="0"/>
              </a:rPr>
              <a:t>.</a:t>
            </a:r>
            <a:endParaRPr lang="en-US" dirty="0">
              <a:ea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OBJECTIVE</a:t>
            </a:r>
            <a:endParaRPr lang="en-US" sz="2800" dirty="0"/>
          </a:p>
        </p:txBody>
      </p:sp>
    </p:spTree>
    <p:extLst>
      <p:ext uri="{BB962C8B-B14F-4D97-AF65-F5344CB8AC3E}">
        <p14:creationId xmlns:p14="http://schemas.microsoft.com/office/powerpoint/2010/main" val="3051297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21" y="2902572"/>
            <a:ext cx="7618461" cy="3803459"/>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tx2">
              <a:lumMod val="60000"/>
              <a:lumOff val="40000"/>
            </a:schemeClr>
          </a:solidFill>
        </p:spPr>
        <p:txBody>
          <a:bodyPr>
            <a:noAutofit/>
          </a:bodyPr>
          <a:lstStyle/>
          <a:p>
            <a:r>
              <a:rPr lang="en-US" sz="2800" dirty="0" smtClean="0"/>
              <a:t>The Research Portal</a:t>
            </a:r>
            <a:endParaRPr lang="en-US" sz="2800" dirty="0"/>
          </a:p>
        </p:txBody>
      </p:sp>
      <p:pic>
        <p:nvPicPr>
          <p:cNvPr id="2050" name="Picture 2" descr="C:\Users\TONIAD~1\AppData\Local\Temp\SNAGHTMLd2803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9" y="673322"/>
            <a:ext cx="8242663" cy="522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6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259283"/>
            <a:ext cx="7832035" cy="4516896"/>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36104" y="120284"/>
            <a:ext cx="8022866" cy="388600"/>
          </a:xfrm>
          <a:solidFill>
            <a:schemeClr val="tx2">
              <a:lumMod val="60000"/>
              <a:lumOff val="40000"/>
            </a:schemeClr>
          </a:solidFill>
        </p:spPr>
        <p:txBody>
          <a:bodyPr>
            <a:noAutofit/>
          </a:bodyPr>
          <a:lstStyle/>
          <a:p>
            <a:r>
              <a:rPr lang="en-US" sz="2800" dirty="0" smtClean="0"/>
              <a:t>The Research Portal</a:t>
            </a:r>
            <a:endParaRPr lang="en-US" sz="2800" dirty="0"/>
          </a:p>
        </p:txBody>
      </p:sp>
      <p:pic>
        <p:nvPicPr>
          <p:cNvPr id="3074" name="Picture 2" descr="C:\Users\TONIAD~1\AppData\Local\Temp\SNAGHTMLd5af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11" y="577994"/>
            <a:ext cx="8706679" cy="571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61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166" y="2754272"/>
            <a:ext cx="5663667" cy="424775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tx2">
              <a:lumMod val="60000"/>
              <a:lumOff val="40000"/>
            </a:schemeClr>
          </a:solidFill>
        </p:spPr>
        <p:txBody>
          <a:bodyPr>
            <a:noAutofit/>
          </a:bodyPr>
          <a:lstStyle/>
          <a:p>
            <a:r>
              <a:rPr lang="en-US" sz="2800" dirty="0" smtClean="0"/>
              <a:t>The Research Portal</a:t>
            </a:r>
            <a:endParaRPr lang="en-US" sz="2800" dirty="0"/>
          </a:p>
        </p:txBody>
      </p:sp>
      <p:pic>
        <p:nvPicPr>
          <p:cNvPr id="4098" name="Picture 2" descr="C:\Users\TONIAD~1\AppData\Local\Temp\SNAGHTMLdbc91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67" y="730062"/>
            <a:ext cx="7398164" cy="567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2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86" y="2236345"/>
            <a:ext cx="6553028" cy="4735844"/>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tx2">
              <a:lumMod val="60000"/>
              <a:lumOff val="40000"/>
            </a:schemeClr>
          </a:solidFill>
        </p:spPr>
        <p:txBody>
          <a:bodyPr>
            <a:noAutofit/>
          </a:bodyPr>
          <a:lstStyle/>
          <a:p>
            <a:r>
              <a:rPr lang="en-US" sz="2800" dirty="0" smtClean="0"/>
              <a:t>The Research Portal</a:t>
            </a:r>
            <a:endParaRPr lang="en-US" sz="2800" dirty="0"/>
          </a:p>
        </p:txBody>
      </p:sp>
      <p:pic>
        <p:nvPicPr>
          <p:cNvPr id="6146" name="Picture 2" descr="C:\Users\TONIAD~1\AppData\Local\Temp\SNAGHTMLe0123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3" y="906448"/>
            <a:ext cx="8518934" cy="528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20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tx2">
              <a:lumMod val="60000"/>
              <a:lumOff val="40000"/>
            </a:schemeClr>
          </a:solidFill>
        </p:spPr>
        <p:txBody>
          <a:bodyPr>
            <a:noAutofit/>
          </a:bodyPr>
          <a:lstStyle/>
          <a:p>
            <a:r>
              <a:rPr lang="en-US" sz="2800" dirty="0" smtClean="0"/>
              <a:t>The Research Portal</a:t>
            </a:r>
            <a:endParaRPr lang="en-US" sz="2800" dirty="0"/>
          </a:p>
        </p:txBody>
      </p:sp>
      <p:sp>
        <p:nvSpPr>
          <p:cNvPr id="2" name="Rectangle 1"/>
          <p:cNvSpPr/>
          <p:nvPr/>
        </p:nvSpPr>
        <p:spPr>
          <a:xfrm>
            <a:off x="659959" y="1327148"/>
            <a:ext cx="8432359" cy="3268844"/>
          </a:xfrm>
          <a:prstGeom prst="rect">
            <a:avLst/>
          </a:prstGeom>
        </p:spPr>
        <p:txBody>
          <a:bodyPr wrap="square">
            <a:spAutoFit/>
          </a:bodyPr>
          <a:lstStyle/>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Also Used to:</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-Track Internal Grants Programs</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-Track Significant Financial Interest Disclosures</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-Track and Maintain Animal Resources</a:t>
            </a:r>
          </a:p>
          <a:p>
            <a:pP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-Medical Monitoring Program for Vertebrate Animal Exposure(MMPVAE)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892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763326" y="818712"/>
            <a:ext cx="7816132" cy="5005409"/>
          </a:xfrm>
          <a:prstGeom prst="rect">
            <a:avLst/>
          </a:prstGeom>
        </p:spPr>
        <p:txBody>
          <a:bodyPr wrap="square">
            <a:spAutoFit/>
          </a:bodyPr>
          <a:lstStyle/>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PeopleSoft Grants Support the key business processes that are associated with the administration of sponsored research activities;</a:t>
            </a:r>
          </a:p>
          <a:p>
            <a:pPr>
              <a:lnSpc>
                <a:spcPct val="107000"/>
              </a:lnSpc>
              <a:spcAft>
                <a:spcPts val="800"/>
              </a:spcAft>
            </a:pPr>
            <a:r>
              <a:rPr lang="en-US" sz="2900" b="1" dirty="0" smtClean="0">
                <a:latin typeface="Calibri" panose="020F0502020204030204" pitchFamily="34" charset="0"/>
                <a:ea typeface="Calibri" panose="020F0502020204030204" pitchFamily="34" charset="0"/>
                <a:cs typeface="Times New Roman" panose="02020603050405020304" pitchFamily="18" charset="0"/>
              </a:rPr>
              <a:t>-</a:t>
            </a:r>
            <a:r>
              <a:rPr lang="en-US" sz="2900" b="1" dirty="0">
                <a:latin typeface="Calibri" panose="020F0502020204030204" pitchFamily="34" charset="0"/>
                <a:ea typeface="Calibri" panose="020F0502020204030204" pitchFamily="34" charset="0"/>
                <a:cs typeface="Times New Roman" panose="02020603050405020304" pitchFamily="18" charset="0"/>
              </a:rPr>
              <a:t>Not a stand-alone </a:t>
            </a:r>
            <a:r>
              <a:rPr lang="en-US" sz="2900" b="1" dirty="0" smtClean="0">
                <a:latin typeface="Calibri" panose="020F0502020204030204" pitchFamily="34" charset="0"/>
                <a:ea typeface="Calibri" panose="020F0502020204030204" pitchFamily="34" charset="0"/>
                <a:cs typeface="Times New Roman" panose="02020603050405020304" pitchFamily="18" charset="0"/>
              </a:rPr>
              <a:t>application-”Grants Suite”</a:t>
            </a:r>
            <a:endParaRPr lang="en-US" sz="2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-Leverages functionality that is within</a:t>
            </a:r>
          </a:p>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 	*Contracts</a:t>
            </a:r>
          </a:p>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	*Project Costing</a:t>
            </a:r>
          </a:p>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	*GL</a:t>
            </a:r>
          </a:p>
          <a:p>
            <a:pPr>
              <a:lnSpc>
                <a:spcPct val="107000"/>
              </a:lnSpc>
              <a:spcAft>
                <a:spcPts val="800"/>
              </a:spcAft>
            </a:pPr>
            <a:r>
              <a:rPr lang="en-US" sz="2900" b="1" dirty="0">
                <a:latin typeface="Calibri" panose="020F0502020204030204" pitchFamily="34" charset="0"/>
                <a:ea typeface="Calibri" panose="020F0502020204030204" pitchFamily="34" charset="0"/>
                <a:cs typeface="Times New Roman" panose="02020603050405020304" pitchFamily="18" charset="0"/>
              </a:rPr>
              <a:t>	*Billing</a:t>
            </a:r>
            <a:endParaRPr lang="en-US" sz="29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40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29" y="-340944"/>
            <a:ext cx="9144001" cy="7089762"/>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795130" y="84195"/>
            <a:ext cx="7625301" cy="457711"/>
          </a:xfrm>
          <a:solidFill>
            <a:schemeClr val="accent6">
              <a:lumMod val="60000"/>
              <a:lumOff val="40000"/>
            </a:schemeClr>
          </a:solidFill>
        </p:spPr>
        <p:txBody>
          <a:bodyPr>
            <a:noAutofit/>
          </a:bodyPr>
          <a:lstStyle/>
          <a:p>
            <a:r>
              <a:rPr lang="en-US" sz="2800" dirty="0" smtClean="0"/>
              <a:t>PeopleSoft Grants</a:t>
            </a:r>
            <a:endParaRPr lang="en-US" sz="2800" dirty="0"/>
          </a:p>
        </p:txBody>
      </p:sp>
      <p:sp>
        <p:nvSpPr>
          <p:cNvPr id="3" name="Rectangle 2"/>
          <p:cNvSpPr/>
          <p:nvPr/>
        </p:nvSpPr>
        <p:spPr>
          <a:xfrm>
            <a:off x="559559" y="736979"/>
            <a:ext cx="8170974" cy="4703852"/>
          </a:xfrm>
          <a:prstGeom prst="rect">
            <a:avLst/>
          </a:prstGeom>
        </p:spPr>
        <p:txBody>
          <a:bodyPr wrap="square">
            <a:spAutoFit/>
          </a:bodyPr>
          <a:lstStyle/>
          <a:p>
            <a:pPr>
              <a:spcAft>
                <a:spcPts val="800"/>
              </a:spcAft>
            </a:pPr>
            <a:r>
              <a:rPr lang="en-US" sz="3200" b="1" dirty="0">
                <a:ea typeface="Calibri" panose="020F0502020204030204" pitchFamily="34" charset="0"/>
              </a:rPr>
              <a:t>The Grants Module</a:t>
            </a:r>
            <a:endParaRPr lang="en-US" sz="3200" b="1" dirty="0">
              <a:ea typeface="Times New Roman" panose="02020603050405020304" pitchFamily="18" charset="0"/>
            </a:endParaRPr>
          </a:p>
          <a:p>
            <a:r>
              <a:rPr lang="en-US" sz="2800" dirty="0">
                <a:ea typeface="Calibri" panose="020F0502020204030204" pitchFamily="34" charset="0"/>
              </a:rPr>
              <a:t>-</a:t>
            </a:r>
            <a:r>
              <a:rPr lang="en-US" sz="2900" b="1" dirty="0">
                <a:ea typeface="Calibri" panose="020F0502020204030204" pitchFamily="34" charset="0"/>
              </a:rPr>
              <a:t>Supports the Proposal Preparation </a:t>
            </a:r>
            <a:r>
              <a:rPr lang="en-US" sz="2900" b="1" dirty="0" smtClean="0">
                <a:ea typeface="Calibri" panose="020F0502020204030204" pitchFamily="34" charset="0"/>
              </a:rPr>
              <a:t>Process</a:t>
            </a:r>
            <a:endParaRPr lang="en-US" sz="2900" b="1" dirty="0">
              <a:ea typeface="Times New Roman" panose="02020603050405020304" pitchFamily="18" charset="0"/>
            </a:endParaRPr>
          </a:p>
          <a:p>
            <a:r>
              <a:rPr lang="en-US" sz="2900" b="1" dirty="0">
                <a:ea typeface="Calibri" panose="020F0502020204030204" pitchFamily="34" charset="0"/>
              </a:rPr>
              <a:t>*Maintains the Proposal Budget</a:t>
            </a:r>
            <a:endParaRPr lang="en-US" sz="2900" b="1" dirty="0">
              <a:ea typeface="Times New Roman" panose="02020603050405020304" pitchFamily="18" charset="0"/>
            </a:endParaRPr>
          </a:p>
          <a:p>
            <a:r>
              <a:rPr lang="en-US" sz="2900" b="1" dirty="0">
                <a:ea typeface="Calibri" panose="020F0502020204030204" pitchFamily="34" charset="0"/>
              </a:rPr>
              <a:t>*Maintains administrative &amp; personnel </a:t>
            </a:r>
            <a:r>
              <a:rPr lang="en-US" sz="2900" b="1" dirty="0" smtClean="0">
                <a:ea typeface="Calibri" panose="020F0502020204030204" pitchFamily="34" charset="0"/>
              </a:rPr>
              <a:t>            information</a:t>
            </a:r>
            <a:endParaRPr lang="en-US" sz="2900" b="1" dirty="0">
              <a:ea typeface="Times New Roman" panose="02020603050405020304" pitchFamily="18" charset="0"/>
            </a:endParaRPr>
          </a:p>
          <a:p>
            <a:r>
              <a:rPr lang="en-US" sz="2900" b="1" dirty="0">
                <a:ea typeface="Calibri" panose="020F0502020204030204" pitchFamily="34" charset="0"/>
              </a:rPr>
              <a:t>-Contains information to need for </a:t>
            </a:r>
            <a:r>
              <a:rPr lang="en-US" sz="2900" b="1" dirty="0" smtClean="0">
                <a:ea typeface="Calibri" panose="020F0502020204030204" pitchFamily="34" charset="0"/>
              </a:rPr>
              <a:t>the:</a:t>
            </a:r>
            <a:endParaRPr lang="en-US" sz="2900" b="1" dirty="0">
              <a:ea typeface="Times New Roman" panose="02020603050405020304" pitchFamily="18" charset="0"/>
            </a:endParaRPr>
          </a:p>
          <a:p>
            <a:r>
              <a:rPr lang="en-US" sz="2900" b="1" dirty="0">
                <a:ea typeface="Calibri" panose="020F0502020204030204" pitchFamily="34" charset="0"/>
              </a:rPr>
              <a:t> *Award Profile</a:t>
            </a:r>
            <a:endParaRPr lang="en-US" sz="2900" b="1" dirty="0">
              <a:ea typeface="Times New Roman" panose="02020603050405020304" pitchFamily="18" charset="0"/>
            </a:endParaRPr>
          </a:p>
          <a:p>
            <a:r>
              <a:rPr lang="en-US" sz="2900" b="1" dirty="0">
                <a:ea typeface="Calibri" panose="020F0502020204030204" pitchFamily="34" charset="0"/>
              </a:rPr>
              <a:t> *Project Costing</a:t>
            </a:r>
            <a:endParaRPr lang="en-US" sz="2900" b="1" dirty="0">
              <a:ea typeface="Times New Roman" panose="02020603050405020304" pitchFamily="18" charset="0"/>
            </a:endParaRPr>
          </a:p>
          <a:p>
            <a:r>
              <a:rPr lang="en-US" sz="2900" b="1" dirty="0">
                <a:ea typeface="Calibri" panose="020F0502020204030204" pitchFamily="34" charset="0"/>
              </a:rPr>
              <a:t>  *Contracts</a:t>
            </a:r>
            <a:endParaRPr lang="en-US" sz="2900" b="1" dirty="0">
              <a:ea typeface="Times New Roman" panose="02020603050405020304" pitchFamily="18" charset="0"/>
            </a:endParaRPr>
          </a:p>
          <a:p>
            <a:r>
              <a:rPr lang="en-US" sz="2900" b="1" dirty="0">
                <a:ea typeface="Calibri" panose="020F0502020204030204" pitchFamily="34" charset="0"/>
              </a:rPr>
              <a:t>-Assigns a proposal number and version ID </a:t>
            </a:r>
            <a:endParaRPr lang="en-US" sz="2900" b="1" dirty="0">
              <a:effectLst/>
              <a:ea typeface="Times New Roman" panose="02020603050405020304" pitchFamily="18" charset="0"/>
            </a:endParaRPr>
          </a:p>
        </p:txBody>
      </p:sp>
    </p:spTree>
    <p:extLst>
      <p:ext uri="{BB962C8B-B14F-4D97-AF65-F5344CB8AC3E}">
        <p14:creationId xmlns:p14="http://schemas.microsoft.com/office/powerpoint/2010/main" val="820232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3" name="Picture 2"/>
          <p:cNvPicPr>
            <a:picLocks noChangeAspect="1"/>
          </p:cNvPicPr>
          <p:nvPr/>
        </p:nvPicPr>
        <p:blipFill>
          <a:blip r:embed="rId3"/>
          <a:stretch>
            <a:fillRect/>
          </a:stretch>
        </p:blipFill>
        <p:spPr>
          <a:xfrm>
            <a:off x="418740" y="1359673"/>
            <a:ext cx="8306520" cy="4063118"/>
          </a:xfrm>
          <a:prstGeom prst="rect">
            <a:avLst/>
          </a:prstGeom>
        </p:spPr>
      </p:pic>
    </p:spTree>
    <p:extLst>
      <p:ext uri="{BB962C8B-B14F-4D97-AF65-F5344CB8AC3E}">
        <p14:creationId xmlns:p14="http://schemas.microsoft.com/office/powerpoint/2010/main" val="3058730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2" name="Picture 1"/>
          <p:cNvPicPr>
            <a:picLocks noChangeAspect="1"/>
          </p:cNvPicPr>
          <p:nvPr/>
        </p:nvPicPr>
        <p:blipFill>
          <a:blip r:embed="rId3"/>
          <a:stretch>
            <a:fillRect/>
          </a:stretch>
        </p:blipFill>
        <p:spPr>
          <a:xfrm>
            <a:off x="338137" y="1296537"/>
            <a:ext cx="8467725" cy="4421875"/>
          </a:xfrm>
          <a:prstGeom prst="rect">
            <a:avLst/>
          </a:prstGeom>
        </p:spPr>
      </p:pic>
    </p:spTree>
    <p:extLst>
      <p:ext uri="{BB962C8B-B14F-4D97-AF65-F5344CB8AC3E}">
        <p14:creationId xmlns:p14="http://schemas.microsoft.com/office/powerpoint/2010/main" val="1059817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2" y="1405719"/>
            <a:ext cx="8898340" cy="4135272"/>
          </a:xfrm>
          <a:prstGeom prst="rect">
            <a:avLst/>
          </a:prstGeom>
        </p:spPr>
      </p:pic>
    </p:spTree>
    <p:extLst>
      <p:ext uri="{BB962C8B-B14F-4D97-AF65-F5344CB8AC3E}">
        <p14:creationId xmlns:p14="http://schemas.microsoft.com/office/powerpoint/2010/main" val="294677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49" y="6940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About GSU </a:t>
            </a:r>
            <a:endParaRPr lang="en-US" sz="2800" dirty="0"/>
          </a:p>
        </p:txBody>
      </p:sp>
      <p:sp>
        <p:nvSpPr>
          <p:cNvPr id="2" name="Rectangle 1"/>
          <p:cNvSpPr/>
          <p:nvPr/>
        </p:nvSpPr>
        <p:spPr>
          <a:xfrm>
            <a:off x="400649" y="900752"/>
            <a:ext cx="8443101" cy="4396460"/>
          </a:xfrm>
          <a:prstGeom prst="rect">
            <a:avLst/>
          </a:prstGeom>
        </p:spPr>
        <p:txBody>
          <a:bodyPr wrap="square">
            <a:spAutoFit/>
          </a:bodyPr>
          <a:lstStyle/>
          <a:p>
            <a:pPr algn="ctr">
              <a:lnSpc>
                <a:spcPct val="107000"/>
              </a:lnSpc>
              <a:spcAft>
                <a:spcPts val="800"/>
              </a:spcAft>
            </a:pPr>
            <a:r>
              <a:rPr lang="en-US" sz="3200" b="1" u="sng" dirty="0">
                <a:latin typeface="Calibri" panose="020F0502020204030204" pitchFamily="34" charset="0"/>
                <a:ea typeface="Calibri" panose="020F0502020204030204" pitchFamily="34" charset="0"/>
                <a:cs typeface="Times New Roman" panose="02020603050405020304" pitchFamily="18" charset="0"/>
              </a:rPr>
              <a:t>Sponsored Research Administration at </a:t>
            </a:r>
            <a:r>
              <a:rPr lang="en-US" sz="3200" b="1" u="sng" dirty="0" smtClean="0">
                <a:latin typeface="Calibri" panose="020F0502020204030204" pitchFamily="34" charset="0"/>
                <a:ea typeface="Calibri" panose="020F0502020204030204" pitchFamily="34" charset="0"/>
                <a:cs typeface="Times New Roman" panose="02020603050405020304" pitchFamily="18" charset="0"/>
              </a:rPr>
              <a:t>GSU</a:t>
            </a:r>
          </a:p>
          <a:p>
            <a:pPr algn="ctr">
              <a:lnSpc>
                <a:spcPct val="107000"/>
              </a:lnSpc>
              <a:spcAft>
                <a:spcPts val="80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r>
              <a:rPr lang="en-US" sz="3200" b="1" dirty="0">
                <a:latin typeface="Calibri" panose="020F0502020204030204" pitchFamily="34" charset="0"/>
                <a:ea typeface="Calibri" panose="020F0502020204030204" pitchFamily="34" charset="0"/>
                <a:cs typeface="Times New Roman" panose="02020603050405020304" pitchFamily="18" charset="0"/>
              </a:rPr>
              <a:t>100.9 Million Awarded Research </a:t>
            </a:r>
            <a:r>
              <a:rPr lang="en-US" sz="3200" b="1" dirty="0" smtClean="0">
                <a:latin typeface="Calibri" panose="020F0502020204030204" pitchFamily="34" charset="0"/>
                <a:ea typeface="Calibri" panose="020F0502020204030204" pitchFamily="34" charset="0"/>
                <a:cs typeface="Times New Roman" panose="02020603050405020304" pitchFamily="18" charset="0"/>
              </a:rPr>
              <a:t>in FY15</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-60% Federal Awards</a:t>
            </a:r>
          </a:p>
          <a:p>
            <a:pPr algn="just">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-About 2,065 active </a:t>
            </a:r>
            <a:r>
              <a:rPr lang="en-US" sz="3200" b="1" dirty="0" err="1">
                <a:latin typeface="Calibri" panose="020F0502020204030204" pitchFamily="34" charset="0"/>
                <a:ea typeface="Calibri" panose="020F0502020204030204" pitchFamily="34" charset="0"/>
                <a:cs typeface="Times New Roman" panose="02020603050405020304" pitchFamily="18" charset="0"/>
              </a:rPr>
              <a:t>awads</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-About 320 Unique Funding Sources</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-Processed 620 proposals in FY15</a:t>
            </a:r>
          </a:p>
        </p:txBody>
      </p:sp>
    </p:spTree>
    <p:extLst>
      <p:ext uri="{BB962C8B-B14F-4D97-AF65-F5344CB8AC3E}">
        <p14:creationId xmlns:p14="http://schemas.microsoft.com/office/powerpoint/2010/main" val="533505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30" y="1480307"/>
            <a:ext cx="8611739" cy="3992445"/>
          </a:xfrm>
          <a:prstGeom prst="rect">
            <a:avLst/>
          </a:prstGeom>
        </p:spPr>
      </p:pic>
    </p:spTree>
    <p:extLst>
      <p:ext uri="{BB962C8B-B14F-4D97-AF65-F5344CB8AC3E}">
        <p14:creationId xmlns:p14="http://schemas.microsoft.com/office/powerpoint/2010/main" val="1871392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68" y="1787857"/>
            <a:ext cx="8816453" cy="3507474"/>
          </a:xfrm>
          <a:prstGeom prst="rect">
            <a:avLst/>
          </a:prstGeom>
        </p:spPr>
      </p:pic>
    </p:spTree>
    <p:extLst>
      <p:ext uri="{BB962C8B-B14F-4D97-AF65-F5344CB8AC3E}">
        <p14:creationId xmlns:p14="http://schemas.microsoft.com/office/powerpoint/2010/main" val="237333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9" y="-6506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8" name="Round Same Side Corner Rectangle 7"/>
          <p:cNvSpPr/>
          <p:nvPr/>
        </p:nvSpPr>
        <p:spPr>
          <a:xfrm>
            <a:off x="876433" y="750699"/>
            <a:ext cx="941779" cy="280872"/>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Proposal</a:t>
            </a:r>
            <a:endParaRPr lang="en-US" sz="1200" dirty="0">
              <a:solidFill>
                <a:schemeClr val="tx1"/>
              </a:solidFill>
            </a:endParaRPr>
          </a:p>
        </p:txBody>
      </p:sp>
      <p:sp>
        <p:nvSpPr>
          <p:cNvPr id="9" name="Round Same Side Corner Rectangle 8"/>
          <p:cNvSpPr/>
          <p:nvPr/>
        </p:nvSpPr>
        <p:spPr>
          <a:xfrm>
            <a:off x="2006348" y="750771"/>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Projects</a:t>
            </a:r>
            <a:endParaRPr lang="en-US" sz="1200" dirty="0">
              <a:solidFill>
                <a:schemeClr val="tx1"/>
              </a:solidFill>
            </a:endParaRPr>
          </a:p>
        </p:txBody>
      </p:sp>
      <p:sp>
        <p:nvSpPr>
          <p:cNvPr id="10" name="Round Same Side Corner Rectangle 9"/>
          <p:cNvSpPr/>
          <p:nvPr/>
        </p:nvSpPr>
        <p:spPr>
          <a:xfrm>
            <a:off x="2992973" y="750699"/>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Budgets</a:t>
            </a:r>
            <a:endParaRPr lang="en-US" sz="1200" dirty="0">
              <a:solidFill>
                <a:schemeClr val="tx1"/>
              </a:solidFill>
            </a:endParaRPr>
          </a:p>
        </p:txBody>
      </p:sp>
      <p:sp>
        <p:nvSpPr>
          <p:cNvPr id="11" name="Round Same Side Corner Rectangle 10"/>
          <p:cNvSpPr/>
          <p:nvPr/>
        </p:nvSpPr>
        <p:spPr>
          <a:xfrm>
            <a:off x="3946105" y="742627"/>
            <a:ext cx="98043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smtClean="0">
                <a:solidFill>
                  <a:schemeClr val="tx1"/>
                </a:solidFill>
              </a:rPr>
              <a:t>Resources</a:t>
            </a:r>
            <a:endParaRPr lang="en-US" sz="1200" dirty="0">
              <a:solidFill>
                <a:schemeClr val="tx1"/>
              </a:solidFill>
            </a:endParaRPr>
          </a:p>
        </p:txBody>
      </p:sp>
      <p:sp>
        <p:nvSpPr>
          <p:cNvPr id="12" name="Round Same Side Corner Rectangle 11"/>
          <p:cNvSpPr/>
          <p:nvPr/>
        </p:nvSpPr>
        <p:spPr>
          <a:xfrm>
            <a:off x="5085464" y="721780"/>
            <a:ext cx="1327273" cy="28079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Certifications</a:t>
            </a:r>
            <a:endParaRPr lang="en-US" sz="1200" dirty="0">
              <a:solidFill>
                <a:schemeClr val="tx1"/>
              </a:solidFill>
            </a:endParaRPr>
          </a:p>
        </p:txBody>
      </p:sp>
      <p:sp>
        <p:nvSpPr>
          <p:cNvPr id="13" name="Round Same Side Corner Rectangle 12"/>
          <p:cNvSpPr/>
          <p:nvPr/>
        </p:nvSpPr>
        <p:spPr>
          <a:xfrm>
            <a:off x="6540847" y="742627"/>
            <a:ext cx="824400" cy="2808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Reports</a:t>
            </a:r>
            <a:endParaRPr lang="en-US" sz="1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10" y="1665027"/>
            <a:ext cx="8573696" cy="2866030"/>
          </a:xfrm>
          <a:prstGeom prst="rect">
            <a:avLst/>
          </a:prstGeom>
        </p:spPr>
      </p:pic>
    </p:spTree>
    <p:extLst>
      <p:ext uri="{BB962C8B-B14F-4D97-AF65-F5344CB8AC3E}">
        <p14:creationId xmlns:p14="http://schemas.microsoft.com/office/powerpoint/2010/main" val="1305169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837"/>
            <a:ext cx="9144001" cy="622072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322765" y="2853938"/>
            <a:ext cx="6497402" cy="3218428"/>
          </a:xfrm>
          <a:prstGeom prst="rect">
            <a:avLst/>
          </a:prstGeom>
        </p:spPr>
      </p:pic>
      <p:sp>
        <p:nvSpPr>
          <p:cNvPr id="8" name="Title 5"/>
          <p:cNvSpPr>
            <a:spLocks noGrp="1"/>
          </p:cNvSpPr>
          <p:nvPr>
            <p:ph type="ctrTitle"/>
          </p:nvPr>
        </p:nvSpPr>
        <p:spPr>
          <a:xfrm>
            <a:off x="844826" y="261870"/>
            <a:ext cx="7772400" cy="580968"/>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7" name="Subtitle 6"/>
          <p:cNvSpPr>
            <a:spLocks noGrp="1"/>
          </p:cNvSpPr>
          <p:nvPr>
            <p:ph type="subTitle" idx="1"/>
          </p:nvPr>
        </p:nvSpPr>
        <p:spPr>
          <a:xfrm>
            <a:off x="1009933" y="992799"/>
            <a:ext cx="7137779" cy="5462591"/>
          </a:xfrm>
        </p:spPr>
        <p:txBody>
          <a:bodyPr>
            <a:normAutofit/>
          </a:bodyPr>
          <a:lstStyle/>
          <a:p>
            <a:r>
              <a:rPr lang="en-US" sz="2400" dirty="0" smtClean="0">
                <a:solidFill>
                  <a:schemeClr val="tx1"/>
                </a:solidFill>
              </a:rPr>
              <a:t>Once V101 proposal is created, it must processed as submitted.</a:t>
            </a:r>
          </a:p>
          <a:p>
            <a:r>
              <a:rPr lang="en-US" sz="2400" dirty="0" smtClean="0">
                <a:solidFill>
                  <a:schemeClr val="tx1"/>
                </a:solidFill>
              </a:rPr>
              <a:t>No changes can be made to the V101 once submitted.</a:t>
            </a:r>
            <a:endParaRPr lang="en-US" sz="2400" dirty="0">
              <a:solidFill>
                <a:schemeClr val="tx1"/>
              </a:solidFill>
            </a:endParaRPr>
          </a:p>
        </p:txBody>
      </p:sp>
    </p:spTree>
    <p:extLst>
      <p:ext uri="{BB962C8B-B14F-4D97-AF65-F5344CB8AC3E}">
        <p14:creationId xmlns:p14="http://schemas.microsoft.com/office/powerpoint/2010/main" val="831430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222636"/>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stretch>
            <a:fillRect/>
          </a:stretch>
        </p:blipFill>
        <p:spPr>
          <a:xfrm>
            <a:off x="728448" y="914401"/>
            <a:ext cx="7687103" cy="4754880"/>
          </a:xfrm>
          <a:prstGeom prst="rect">
            <a:avLst/>
          </a:prstGeom>
        </p:spPr>
      </p:pic>
    </p:spTree>
    <p:extLst>
      <p:ext uri="{BB962C8B-B14F-4D97-AF65-F5344CB8AC3E}">
        <p14:creationId xmlns:p14="http://schemas.microsoft.com/office/powerpoint/2010/main" val="3059778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837"/>
            <a:ext cx="9144001" cy="622072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5"/>
          <p:cNvSpPr>
            <a:spLocks noGrp="1"/>
          </p:cNvSpPr>
          <p:nvPr>
            <p:ph type="ctrTitle"/>
          </p:nvPr>
        </p:nvSpPr>
        <p:spPr>
          <a:xfrm>
            <a:off x="844826" y="261870"/>
            <a:ext cx="7772400" cy="580968"/>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7" name="Subtitle 6"/>
          <p:cNvSpPr>
            <a:spLocks noGrp="1"/>
          </p:cNvSpPr>
          <p:nvPr>
            <p:ph type="subTitle" idx="1"/>
          </p:nvPr>
        </p:nvSpPr>
        <p:spPr>
          <a:xfrm>
            <a:off x="1009933" y="992799"/>
            <a:ext cx="7137779" cy="5462591"/>
          </a:xfrm>
        </p:spPr>
        <p:txBody>
          <a:bodyPr>
            <a:normAutofit/>
          </a:bodyPr>
          <a:lstStyle/>
          <a:p>
            <a:r>
              <a:rPr lang="en-US" sz="2600" dirty="0" smtClean="0">
                <a:solidFill>
                  <a:schemeClr val="tx1"/>
                </a:solidFill>
              </a:rPr>
              <a:t>When the Proposal is Awarded.</a:t>
            </a:r>
          </a:p>
          <a:p>
            <a:r>
              <a:rPr lang="en-US" sz="2600" dirty="0" smtClean="0">
                <a:solidFill>
                  <a:schemeClr val="tx1"/>
                </a:solidFill>
              </a:rPr>
              <a:t>The V101 has to be copied to a version F101 to update</a:t>
            </a:r>
            <a:r>
              <a:rPr lang="en-US" sz="2400" dirty="0" smtClean="0">
                <a:solidFill>
                  <a:schemeClr val="tx1"/>
                </a:solidFill>
              </a:rPr>
              <a:t>.</a:t>
            </a:r>
            <a:endParaRPr lang="en-US" sz="2400" dirty="0">
              <a:solidFill>
                <a:schemeClr val="tx1"/>
              </a:solidFill>
            </a:endParaRPr>
          </a:p>
        </p:txBody>
      </p:sp>
      <p:pic>
        <p:nvPicPr>
          <p:cNvPr id="9" name="Picture 8"/>
          <p:cNvPicPr>
            <a:picLocks noChangeAspect="1"/>
          </p:cNvPicPr>
          <p:nvPr/>
        </p:nvPicPr>
        <p:blipFill>
          <a:blip r:embed="rId3"/>
          <a:stretch>
            <a:fillRect/>
          </a:stretch>
        </p:blipFill>
        <p:spPr>
          <a:xfrm>
            <a:off x="1249227" y="2362931"/>
            <a:ext cx="7367999" cy="3928790"/>
          </a:xfrm>
          <a:prstGeom prst="rect">
            <a:avLst/>
          </a:prstGeom>
        </p:spPr>
      </p:pic>
    </p:spTree>
    <p:extLst>
      <p:ext uri="{BB962C8B-B14F-4D97-AF65-F5344CB8AC3E}">
        <p14:creationId xmlns:p14="http://schemas.microsoft.com/office/powerpoint/2010/main" val="1620583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6" y="16697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3" name="Rectangle 2"/>
          <p:cNvSpPr/>
          <p:nvPr/>
        </p:nvSpPr>
        <p:spPr>
          <a:xfrm>
            <a:off x="659959" y="1081377"/>
            <a:ext cx="7601446" cy="4893647"/>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rPr>
              <a:t>Award </a:t>
            </a:r>
            <a:r>
              <a:rPr lang="en-US" sz="3200" b="1" dirty="0" smtClean="0">
                <a:latin typeface="Calibri" panose="020F0502020204030204" pitchFamily="34" charset="0"/>
                <a:ea typeface="Calibri" panose="020F0502020204030204" pitchFamily="34" charset="0"/>
              </a:rPr>
              <a:t>Profile </a:t>
            </a:r>
          </a:p>
          <a:p>
            <a:pPr lvl="0"/>
            <a:r>
              <a:rPr lang="en-US" sz="2400" dirty="0" smtClean="0">
                <a:latin typeface="Calibri" panose="020F0502020204030204" pitchFamily="34" charset="0"/>
                <a:ea typeface="Calibri" panose="020F0502020204030204" pitchFamily="34" charset="0"/>
              </a:rPr>
              <a:t>-</a:t>
            </a:r>
            <a:r>
              <a:rPr lang="en-US" sz="2800" b="1" dirty="0" smtClean="0">
                <a:latin typeface="Calibri" panose="020F0502020204030204" pitchFamily="34" charset="0"/>
                <a:ea typeface="Calibri" panose="020F0502020204030204" pitchFamily="34" charset="0"/>
                <a:cs typeface="Times New Roman" panose="02020603050405020304" pitchFamily="18" charset="0"/>
              </a:rPr>
              <a:t>The Award Profile serves as the </a:t>
            </a:r>
            <a:r>
              <a:rPr lang="en-US" sz="2800" b="1" dirty="0">
                <a:latin typeface="Calibri" panose="020F0502020204030204" pitchFamily="34" charset="0"/>
                <a:ea typeface="Calibri" panose="020F0502020204030204" pitchFamily="34" charset="0"/>
                <a:cs typeface="Times New Roman" panose="02020603050405020304" pitchFamily="18" charset="0"/>
              </a:rPr>
              <a:t>primary record of an award notification and award details</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p>
          <a:p>
            <a:pPr lvl="0"/>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buFontTx/>
              <a:buChar char="-"/>
            </a:pPr>
            <a:r>
              <a:rPr lang="en-US" sz="2800" dirty="0" smtClean="0">
                <a:latin typeface="Calibri" panose="020F0502020204030204" pitchFamily="34" charset="0"/>
                <a:ea typeface="Calibri" panose="020F0502020204030204" pitchFamily="34" charset="0"/>
              </a:rPr>
              <a:t>Award </a:t>
            </a:r>
            <a:r>
              <a:rPr lang="en-US" sz="2800" dirty="0">
                <a:latin typeface="Calibri" panose="020F0502020204030204" pitchFamily="34" charset="0"/>
                <a:ea typeface="Calibri" panose="020F0502020204030204" pitchFamily="34" charset="0"/>
              </a:rPr>
              <a:t>Generation </a:t>
            </a:r>
            <a:r>
              <a:rPr lang="en-US" sz="2800" dirty="0" smtClean="0">
                <a:latin typeface="Calibri" panose="020F0502020204030204" pitchFamily="34" charset="0"/>
                <a:ea typeface="Calibri" panose="020F0502020204030204" pitchFamily="34" charset="0"/>
              </a:rPr>
              <a:t>Process</a:t>
            </a:r>
            <a:endParaRPr lang="en-US" sz="2800" dirty="0">
              <a:latin typeface="Calibri" panose="020F0502020204030204" pitchFamily="34" charset="0"/>
              <a:ea typeface="Times New Roman" panose="02020603050405020304" pitchFamily="18" charset="0"/>
            </a:endParaRPr>
          </a:p>
          <a:p>
            <a:r>
              <a:rPr lang="en-US" sz="2800" dirty="0">
                <a:latin typeface="Calibri" panose="020F0502020204030204" pitchFamily="34" charset="0"/>
                <a:ea typeface="Calibri" panose="020F0502020204030204" pitchFamily="34" charset="0"/>
              </a:rPr>
              <a:t> </a:t>
            </a:r>
            <a:r>
              <a:rPr lang="en-US" sz="2800" dirty="0" smtClean="0">
                <a:latin typeface="Calibri" panose="020F0502020204030204" pitchFamily="34" charset="0"/>
                <a:ea typeface="Calibri" panose="020F0502020204030204" pitchFamily="34" charset="0"/>
              </a:rPr>
              <a:t>    Flows </a:t>
            </a:r>
            <a:r>
              <a:rPr lang="en-US" sz="2800" dirty="0">
                <a:latin typeface="Calibri" panose="020F0502020204030204" pitchFamily="34" charset="0"/>
                <a:ea typeface="Calibri" panose="020F0502020204030204" pitchFamily="34" charset="0"/>
              </a:rPr>
              <a:t>information to:</a:t>
            </a:r>
            <a:endParaRPr lang="en-US" sz="2800" dirty="0">
              <a:latin typeface="Calibri" panose="020F0502020204030204" pitchFamily="34" charset="0"/>
              <a:ea typeface="Times New Roman" panose="02020603050405020304" pitchFamily="18" charset="0"/>
            </a:endParaRPr>
          </a:p>
          <a:p>
            <a:r>
              <a:rPr lang="en-US" sz="2800" dirty="0">
                <a:latin typeface="Calibri" panose="020F0502020204030204" pitchFamily="34" charset="0"/>
                <a:ea typeface="Calibri" panose="020F0502020204030204" pitchFamily="34" charset="0"/>
              </a:rPr>
              <a:t> 	*</a:t>
            </a:r>
            <a:r>
              <a:rPr lang="en-US" sz="2800" dirty="0" smtClean="0">
                <a:latin typeface="Calibri" panose="020F0502020204030204" pitchFamily="34" charset="0"/>
                <a:ea typeface="Calibri" panose="020F0502020204030204" pitchFamily="34" charset="0"/>
              </a:rPr>
              <a:t>Award </a:t>
            </a:r>
            <a:r>
              <a:rPr lang="en-US" sz="2800" dirty="0">
                <a:latin typeface="Calibri" panose="020F0502020204030204" pitchFamily="34" charset="0"/>
                <a:ea typeface="Calibri" panose="020F0502020204030204" pitchFamily="34" charset="0"/>
              </a:rPr>
              <a:t>Profile</a:t>
            </a:r>
            <a:endParaRPr lang="en-US" sz="2800" dirty="0">
              <a:latin typeface="Calibri" panose="020F0502020204030204" pitchFamily="34" charset="0"/>
              <a:ea typeface="Times New Roman" panose="02020603050405020304" pitchFamily="18" charset="0"/>
            </a:endParaRPr>
          </a:p>
          <a:p>
            <a:r>
              <a:rPr lang="en-US" sz="2800" dirty="0">
                <a:latin typeface="Calibri" panose="020F0502020204030204" pitchFamily="34" charset="0"/>
                <a:ea typeface="Calibri" panose="020F0502020204030204" pitchFamily="34" charset="0"/>
              </a:rPr>
              <a:t>	</a:t>
            </a:r>
            <a:r>
              <a:rPr lang="en-US" sz="2800" dirty="0" smtClean="0">
                <a:latin typeface="Calibri" panose="020F0502020204030204" pitchFamily="34" charset="0"/>
                <a:ea typeface="Calibri" panose="020F0502020204030204" pitchFamily="34" charset="0"/>
              </a:rPr>
              <a:t>*Projects </a:t>
            </a:r>
            <a:r>
              <a:rPr lang="en-US" sz="2800" dirty="0">
                <a:latin typeface="Calibri" panose="020F0502020204030204" pitchFamily="34" charset="0"/>
                <a:ea typeface="Calibri" panose="020F0502020204030204" pitchFamily="34" charset="0"/>
              </a:rPr>
              <a:t>Costing</a:t>
            </a:r>
            <a:endParaRPr lang="en-US" sz="2800" dirty="0">
              <a:latin typeface="Calibri" panose="020F0502020204030204" pitchFamily="34" charset="0"/>
              <a:ea typeface="Times New Roman" panose="02020603050405020304" pitchFamily="18" charset="0"/>
            </a:endParaRPr>
          </a:p>
          <a:p>
            <a:r>
              <a:rPr lang="en-US" sz="2800" dirty="0">
                <a:latin typeface="Calibri" panose="020F0502020204030204" pitchFamily="34" charset="0"/>
                <a:ea typeface="Calibri" panose="020F0502020204030204" pitchFamily="34" charset="0"/>
              </a:rPr>
              <a:t>  	</a:t>
            </a:r>
            <a:r>
              <a:rPr lang="en-US" sz="2800" dirty="0" smtClean="0">
                <a:latin typeface="Calibri" panose="020F0502020204030204" pitchFamily="34" charset="0"/>
                <a:ea typeface="Calibri" panose="020F0502020204030204" pitchFamily="34" charset="0"/>
              </a:rPr>
              <a:t>*Contracts</a:t>
            </a:r>
            <a:endParaRPr lang="en-US" sz="2800" dirty="0">
              <a:latin typeface="Calibri" panose="020F0502020204030204" pitchFamily="34" charset="0"/>
              <a:ea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-Assigns a project </a:t>
            </a:r>
            <a:r>
              <a:rPr lang="en-US" sz="2800" dirty="0" smtClean="0">
                <a:latin typeface="Calibri" panose="020F0502020204030204" pitchFamily="34" charset="0"/>
                <a:ea typeface="Calibri" panose="020F0502020204030204" pitchFamily="34" charset="0"/>
                <a:cs typeface="Times New Roman" panose="02020603050405020304" pitchFamily="18" charset="0"/>
              </a:rPr>
              <a:t>number</a:t>
            </a:r>
          </a:p>
          <a:p>
            <a:r>
              <a:rPr lang="en-US" sz="2800" dirty="0" smtClean="0">
                <a:latin typeface="Calibri" panose="020F0502020204030204" pitchFamily="34" charset="0"/>
                <a:cs typeface="Times New Roman" panose="02020603050405020304" pitchFamily="18" charset="0"/>
              </a:rPr>
              <a:t>-Used to Distribute Official Award Notification</a:t>
            </a:r>
            <a:endParaRPr lang="en-US" sz="2800" dirty="0">
              <a:latin typeface="Calibri" panose="020F0502020204030204" pitchFamily="34" charset="0"/>
            </a:endParaRPr>
          </a:p>
        </p:txBody>
      </p:sp>
    </p:spTree>
    <p:extLst>
      <p:ext uri="{BB962C8B-B14F-4D97-AF65-F5344CB8AC3E}">
        <p14:creationId xmlns:p14="http://schemas.microsoft.com/office/powerpoint/2010/main" val="1324455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42" y="-5578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7" y="831972"/>
            <a:ext cx="8820842" cy="4804553"/>
          </a:xfrm>
          <a:prstGeom prst="rect">
            <a:avLst/>
          </a:prstGeom>
        </p:spPr>
      </p:pic>
    </p:spTree>
    <p:extLst>
      <p:ext uri="{BB962C8B-B14F-4D97-AF65-F5344CB8AC3E}">
        <p14:creationId xmlns:p14="http://schemas.microsoft.com/office/powerpoint/2010/main" val="690617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1" y="1023426"/>
            <a:ext cx="8693625" cy="4435677"/>
          </a:xfrm>
          <a:prstGeom prst="rect">
            <a:avLst/>
          </a:prstGeom>
        </p:spPr>
      </p:pic>
    </p:spTree>
    <p:extLst>
      <p:ext uri="{BB962C8B-B14F-4D97-AF65-F5344CB8AC3E}">
        <p14:creationId xmlns:p14="http://schemas.microsoft.com/office/powerpoint/2010/main" val="3262363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56" y="1228296"/>
            <a:ext cx="7443775" cy="4787194"/>
          </a:xfrm>
          <a:prstGeom prst="rect">
            <a:avLst/>
          </a:prstGeom>
        </p:spPr>
      </p:pic>
    </p:spTree>
    <p:extLst>
      <p:ext uri="{BB962C8B-B14F-4D97-AF65-F5344CB8AC3E}">
        <p14:creationId xmlns:p14="http://schemas.microsoft.com/office/powerpoint/2010/main" val="399784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33387"/>
            <a:ext cx="6666506" cy="5576107"/>
          </a:xfrm>
          <a:prstGeom prst="rect">
            <a:avLst/>
          </a:prstGeom>
        </p:spPr>
      </p:pic>
    </p:spTree>
    <p:extLst>
      <p:ext uri="{BB962C8B-B14F-4D97-AF65-F5344CB8AC3E}">
        <p14:creationId xmlns:p14="http://schemas.microsoft.com/office/powerpoint/2010/main" val="959447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stretch>
            <a:fillRect/>
          </a:stretch>
        </p:blipFill>
        <p:spPr>
          <a:xfrm>
            <a:off x="-180975" y="1971675"/>
            <a:ext cx="9505950" cy="2914650"/>
          </a:xfrm>
          <a:prstGeom prst="rect">
            <a:avLst/>
          </a:prstGeom>
        </p:spPr>
      </p:pic>
    </p:spTree>
    <p:extLst>
      <p:ext uri="{BB962C8B-B14F-4D97-AF65-F5344CB8AC3E}">
        <p14:creationId xmlns:p14="http://schemas.microsoft.com/office/powerpoint/2010/main" val="3329955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stretch>
            <a:fillRect/>
          </a:stretch>
        </p:blipFill>
        <p:spPr>
          <a:xfrm>
            <a:off x="-433388" y="1500187"/>
            <a:ext cx="10010775" cy="3857625"/>
          </a:xfrm>
          <a:prstGeom prst="rect">
            <a:avLst/>
          </a:prstGeom>
        </p:spPr>
      </p:pic>
    </p:spTree>
    <p:extLst>
      <p:ext uri="{BB962C8B-B14F-4D97-AF65-F5344CB8AC3E}">
        <p14:creationId xmlns:p14="http://schemas.microsoft.com/office/powerpoint/2010/main" val="734775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stretch>
            <a:fillRect/>
          </a:stretch>
        </p:blipFill>
        <p:spPr>
          <a:xfrm>
            <a:off x="175866" y="1746913"/>
            <a:ext cx="8777065" cy="3807726"/>
          </a:xfrm>
          <a:prstGeom prst="rect">
            <a:avLst/>
          </a:prstGeom>
        </p:spPr>
      </p:pic>
    </p:spTree>
    <p:extLst>
      <p:ext uri="{BB962C8B-B14F-4D97-AF65-F5344CB8AC3E}">
        <p14:creationId xmlns:p14="http://schemas.microsoft.com/office/powerpoint/2010/main" val="4200399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stretch>
            <a:fillRect/>
          </a:stretch>
        </p:blipFill>
        <p:spPr>
          <a:xfrm>
            <a:off x="175867" y="1596788"/>
            <a:ext cx="8804360" cy="3436415"/>
          </a:xfrm>
          <a:prstGeom prst="rect">
            <a:avLst/>
          </a:prstGeom>
        </p:spPr>
      </p:pic>
    </p:spTree>
    <p:extLst>
      <p:ext uri="{BB962C8B-B14F-4D97-AF65-F5344CB8AC3E}">
        <p14:creationId xmlns:p14="http://schemas.microsoft.com/office/powerpoint/2010/main" val="1047671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stretch>
            <a:fillRect/>
          </a:stretch>
        </p:blipFill>
        <p:spPr>
          <a:xfrm>
            <a:off x="175867" y="2433637"/>
            <a:ext cx="8764934" cy="1990725"/>
          </a:xfrm>
          <a:prstGeom prst="rect">
            <a:avLst/>
          </a:prstGeom>
        </p:spPr>
      </p:pic>
    </p:spTree>
    <p:extLst>
      <p:ext uri="{BB962C8B-B14F-4D97-AF65-F5344CB8AC3E}">
        <p14:creationId xmlns:p14="http://schemas.microsoft.com/office/powerpoint/2010/main" val="2509043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8" y="16697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10" name="Picture 9"/>
          <p:cNvPicPr>
            <a:picLocks noChangeAspect="1"/>
          </p:cNvPicPr>
          <p:nvPr/>
        </p:nvPicPr>
        <p:blipFill>
          <a:blip r:embed="rId4"/>
          <a:stretch>
            <a:fillRect/>
          </a:stretch>
        </p:blipFill>
        <p:spPr>
          <a:xfrm>
            <a:off x="153690" y="3819885"/>
            <a:ext cx="8665954" cy="1931893"/>
          </a:xfrm>
          <a:prstGeom prst="rect">
            <a:avLst/>
          </a:prstGeom>
        </p:spPr>
      </p:pic>
      <p:pic>
        <p:nvPicPr>
          <p:cNvPr id="16" name="Picture 15"/>
          <p:cNvPicPr>
            <a:picLocks noChangeAspect="1"/>
          </p:cNvPicPr>
          <p:nvPr/>
        </p:nvPicPr>
        <p:blipFill>
          <a:blip r:embed="rId5"/>
          <a:stretch>
            <a:fillRect/>
          </a:stretch>
        </p:blipFill>
        <p:spPr>
          <a:xfrm>
            <a:off x="175867" y="1396703"/>
            <a:ext cx="8643777" cy="2314575"/>
          </a:xfrm>
          <a:prstGeom prst="rect">
            <a:avLst/>
          </a:prstGeom>
        </p:spPr>
      </p:pic>
    </p:spTree>
    <p:extLst>
      <p:ext uri="{BB962C8B-B14F-4D97-AF65-F5344CB8AC3E}">
        <p14:creationId xmlns:p14="http://schemas.microsoft.com/office/powerpoint/2010/main" val="1647180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85" y="-10918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469459" y="166977"/>
            <a:ext cx="8179241"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286000" y="2598004"/>
            <a:ext cx="4572000" cy="276999"/>
          </a:xfrm>
          <a:prstGeom prst="rect">
            <a:avLst/>
          </a:prstGeom>
        </p:spPr>
        <p:txBody>
          <a:bodyPr>
            <a:spAutoFit/>
          </a:bodyPr>
          <a:lstStyle/>
          <a:p>
            <a:pPr marL="685800" marR="0">
              <a:spcBef>
                <a:spcPts val="0"/>
              </a:spcBef>
              <a:spcAft>
                <a:spcPts val="0"/>
              </a:spcAft>
            </a:pPr>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Round Same Side Corner Rectangle 6"/>
          <p:cNvSpPr/>
          <p:nvPr/>
        </p:nvSpPr>
        <p:spPr>
          <a:xfrm>
            <a:off x="175867" y="763608"/>
            <a:ext cx="731102" cy="346691"/>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tx1"/>
                </a:solidFill>
              </a:rPr>
              <a:t>Award</a:t>
            </a:r>
            <a:endParaRPr lang="en-US" sz="1200" b="1" dirty="0">
              <a:solidFill>
                <a:schemeClr val="tx1"/>
              </a:solidFill>
            </a:endParaRPr>
          </a:p>
        </p:txBody>
      </p:sp>
      <p:sp>
        <p:nvSpPr>
          <p:cNvPr id="8" name="Round Same Side Corner Rectangle 7"/>
          <p:cNvSpPr/>
          <p:nvPr/>
        </p:nvSpPr>
        <p:spPr>
          <a:xfrm>
            <a:off x="996525" y="791665"/>
            <a:ext cx="854516" cy="320761"/>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Funding</a:t>
            </a:r>
            <a:endParaRPr lang="en-US" sz="1200" dirty="0">
              <a:solidFill>
                <a:schemeClr val="tx1"/>
              </a:solidFill>
            </a:endParaRPr>
          </a:p>
        </p:txBody>
      </p:sp>
      <p:sp>
        <p:nvSpPr>
          <p:cNvPr id="9" name="Round Same Side Corner Rectangle 8"/>
          <p:cNvSpPr/>
          <p:nvPr/>
        </p:nvSpPr>
        <p:spPr>
          <a:xfrm>
            <a:off x="1926939" y="748056"/>
            <a:ext cx="99852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Resources</a:t>
            </a:r>
            <a:endParaRPr lang="en-US" sz="1100" dirty="0">
              <a:solidFill>
                <a:schemeClr val="tx1"/>
              </a:solidFill>
            </a:endParaRPr>
          </a:p>
        </p:txBody>
      </p:sp>
      <p:sp>
        <p:nvSpPr>
          <p:cNvPr id="11" name="Round Same Side Corner Rectangle 10"/>
          <p:cNvSpPr/>
          <p:nvPr/>
        </p:nvSpPr>
        <p:spPr>
          <a:xfrm>
            <a:off x="2971098" y="729335"/>
            <a:ext cx="1144081"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C</a:t>
            </a:r>
            <a:r>
              <a:rPr lang="en-US" sz="1100" dirty="0" smtClean="0">
                <a:solidFill>
                  <a:schemeClr val="tx1"/>
                </a:solidFill>
              </a:rPr>
              <a:t>ertification</a:t>
            </a:r>
            <a:r>
              <a:rPr lang="en-US" sz="1200" dirty="0" smtClean="0">
                <a:solidFill>
                  <a:schemeClr val="tx1"/>
                </a:solidFill>
              </a:rPr>
              <a:t>s</a:t>
            </a:r>
            <a:endParaRPr lang="en-US" sz="1200" dirty="0">
              <a:solidFill>
                <a:schemeClr val="tx1"/>
              </a:solidFill>
            </a:endParaRPr>
          </a:p>
        </p:txBody>
      </p:sp>
      <p:sp>
        <p:nvSpPr>
          <p:cNvPr id="12" name="Round Same Side Corner Rectangle 11"/>
          <p:cNvSpPr/>
          <p:nvPr/>
        </p:nvSpPr>
        <p:spPr>
          <a:xfrm>
            <a:off x="5033538" y="729335"/>
            <a:ext cx="1321542"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Related Proposals</a:t>
            </a:r>
            <a:endParaRPr lang="en-US" sz="1200" dirty="0">
              <a:solidFill>
                <a:schemeClr val="tx1"/>
              </a:solidFill>
            </a:endParaRPr>
          </a:p>
        </p:txBody>
      </p:sp>
      <p:sp>
        <p:nvSpPr>
          <p:cNvPr id="13" name="Round Same Side Corner Rectangle 12"/>
          <p:cNvSpPr/>
          <p:nvPr/>
        </p:nvSpPr>
        <p:spPr>
          <a:xfrm>
            <a:off x="7562031" y="725504"/>
            <a:ext cx="1257613" cy="34812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GSU Grants Admin</a:t>
            </a:r>
            <a:endParaRPr lang="en-US" sz="1100" dirty="0">
              <a:solidFill>
                <a:schemeClr val="tx1"/>
              </a:solidFill>
            </a:endParaRPr>
          </a:p>
        </p:txBody>
      </p:sp>
      <p:sp>
        <p:nvSpPr>
          <p:cNvPr id="14" name="Round Same Side Corner Rectangle 13">
            <a:hlinkClick r:id="rId3" action="ppaction://hlinksldjump"/>
          </p:cNvPr>
          <p:cNvSpPr/>
          <p:nvPr/>
        </p:nvSpPr>
        <p:spPr>
          <a:xfrm>
            <a:off x="4152900" y="729227"/>
            <a:ext cx="842918" cy="34680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tx1"/>
                </a:solidFill>
              </a:rPr>
              <a:t>Terms</a:t>
            </a:r>
            <a:endParaRPr lang="en-US" sz="1200" dirty="0">
              <a:solidFill>
                <a:schemeClr val="tx1"/>
              </a:solidFill>
            </a:endParaRPr>
          </a:p>
        </p:txBody>
      </p:sp>
      <p:sp>
        <p:nvSpPr>
          <p:cNvPr id="15" name="Round Same Side Corner Rectangle 14"/>
          <p:cNvSpPr/>
          <p:nvPr/>
        </p:nvSpPr>
        <p:spPr>
          <a:xfrm>
            <a:off x="6406448" y="730768"/>
            <a:ext cx="1036700" cy="34658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smtClean="0">
                <a:solidFill>
                  <a:schemeClr val="tx1"/>
                </a:solidFill>
              </a:rPr>
              <a:t>Award  Mod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83" y="1414181"/>
            <a:ext cx="8840434" cy="4029637"/>
          </a:xfrm>
          <a:prstGeom prst="rect">
            <a:avLst/>
          </a:prstGeom>
        </p:spPr>
      </p:pic>
    </p:spTree>
    <p:extLst>
      <p:ext uri="{BB962C8B-B14F-4D97-AF65-F5344CB8AC3E}">
        <p14:creationId xmlns:p14="http://schemas.microsoft.com/office/powerpoint/2010/main" val="3515332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32" y="190831"/>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659959" y="906450"/>
            <a:ext cx="8022866" cy="3262432"/>
          </a:xfrm>
          <a:prstGeom prst="rect">
            <a:avLst/>
          </a:prstGeom>
        </p:spPr>
        <p:txBody>
          <a:bodyPr wrap="square">
            <a:spAutoFit/>
          </a:bodyPr>
          <a:lstStyle/>
          <a:p>
            <a:r>
              <a:rPr lang="en-US" sz="3200" b="1" dirty="0">
                <a:latin typeface="Calibri" panose="020F0502020204030204" pitchFamily="34" charset="0"/>
                <a:ea typeface="Times New Roman" panose="02020603050405020304" pitchFamily="18" charset="0"/>
              </a:rPr>
              <a:t>Projects Module	</a:t>
            </a:r>
            <a:endParaRPr lang="en-US" sz="3200" dirty="0">
              <a:latin typeface="Calibri" panose="020F0502020204030204" pitchFamily="34" charset="0"/>
              <a:ea typeface="Times New Roman" panose="02020603050405020304" pitchFamily="18" charset="0"/>
            </a:endParaRPr>
          </a:p>
          <a:p>
            <a:endParaRPr lang="en-US" sz="2400" dirty="0">
              <a:ea typeface="Times New Roman" panose="02020603050405020304" pitchFamily="18" charset="0"/>
            </a:endParaRPr>
          </a:p>
          <a:p>
            <a:r>
              <a:rPr lang="en-US" sz="3000" dirty="0" smtClean="0">
                <a:latin typeface="Calibri" panose="020F0502020204030204" pitchFamily="34" charset="0"/>
                <a:ea typeface="Times New Roman" panose="02020603050405020304" pitchFamily="18" charset="0"/>
              </a:rPr>
              <a:t>The </a:t>
            </a:r>
            <a:r>
              <a:rPr lang="en-US" sz="3000" dirty="0">
                <a:latin typeface="Calibri" panose="020F0502020204030204" pitchFamily="34" charset="0"/>
                <a:ea typeface="Times New Roman" panose="02020603050405020304" pitchFamily="18" charset="0"/>
              </a:rPr>
              <a:t>Project Costing (or Projects) module’s primary purpose for award management is to collect financial transactions associated with sponsored </a:t>
            </a:r>
            <a:r>
              <a:rPr lang="en-US" sz="3000" dirty="0" smtClean="0">
                <a:latin typeface="Calibri" panose="020F0502020204030204" pitchFamily="34" charset="0"/>
                <a:ea typeface="Times New Roman" panose="02020603050405020304" pitchFamily="18" charset="0"/>
              </a:rPr>
              <a:t>projects.</a:t>
            </a:r>
          </a:p>
          <a:p>
            <a:endParaRPr lang="en-US" sz="3000" dirty="0">
              <a:latin typeface="Calibri" panose="020F0502020204030204" pitchFamily="34" charset="0"/>
            </a:endParaRPr>
          </a:p>
        </p:txBody>
      </p:sp>
    </p:spTree>
    <p:extLst>
      <p:ext uri="{BB962C8B-B14F-4D97-AF65-F5344CB8AC3E}">
        <p14:creationId xmlns:p14="http://schemas.microsoft.com/office/powerpoint/2010/main" val="2006177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0" y="68239"/>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659959" y="1009933"/>
            <a:ext cx="8130623" cy="4893647"/>
          </a:xfrm>
          <a:prstGeom prst="rect">
            <a:avLst/>
          </a:prstGeom>
        </p:spPr>
        <p:txBody>
          <a:bodyPr wrap="square">
            <a:spAutoFit/>
          </a:bodyPr>
          <a:lstStyle/>
          <a:p>
            <a:r>
              <a:rPr lang="en-US" sz="3200" b="1" dirty="0">
                <a:latin typeface="Calibri" panose="020F0502020204030204" pitchFamily="34" charset="0"/>
                <a:ea typeface="Times New Roman" panose="02020603050405020304" pitchFamily="18" charset="0"/>
              </a:rPr>
              <a:t>Projects Module	</a:t>
            </a:r>
            <a:endParaRPr lang="en-US" sz="3200" dirty="0">
              <a:latin typeface="Calibri" panose="020F0502020204030204" pitchFamily="34" charset="0"/>
              <a:ea typeface="Times New Roman" panose="02020603050405020304" pitchFamily="18" charset="0"/>
            </a:endParaRPr>
          </a:p>
          <a:p>
            <a:r>
              <a:rPr lang="en-US" dirty="0">
                <a:ea typeface="Times New Roman" panose="02020603050405020304" pitchFamily="18" charset="0"/>
              </a:rPr>
              <a:t> </a:t>
            </a:r>
            <a:r>
              <a:rPr lang="en-US" dirty="0" smtClean="0"/>
              <a:t>-</a:t>
            </a:r>
            <a:r>
              <a:rPr lang="en-US" sz="2800" dirty="0" smtClean="0">
                <a:latin typeface="Calibri" panose="020F0502020204030204" pitchFamily="34" charset="0"/>
              </a:rPr>
              <a:t>Stores information applicable to a single project</a:t>
            </a:r>
          </a:p>
          <a:p>
            <a:r>
              <a:rPr lang="en-US" sz="2800" dirty="0" smtClean="0">
                <a:latin typeface="Calibri" panose="020F0502020204030204" pitchFamily="34" charset="0"/>
              </a:rPr>
              <a:t>-Establishes the “</a:t>
            </a:r>
            <a:r>
              <a:rPr lang="en-US" sz="2800" dirty="0" err="1" smtClean="0">
                <a:latin typeface="Calibri" panose="020F0502020204030204" pitchFamily="34" charset="0"/>
              </a:rPr>
              <a:t>speedtypes</a:t>
            </a:r>
            <a:r>
              <a:rPr lang="en-US" sz="2800" dirty="0" smtClean="0">
                <a:latin typeface="Calibri" panose="020F0502020204030204" pitchFamily="34" charset="0"/>
              </a:rPr>
              <a:t>” to equal the project IDs</a:t>
            </a:r>
          </a:p>
          <a:p>
            <a:r>
              <a:rPr lang="en-US" sz="2800" dirty="0" smtClean="0">
                <a:latin typeface="Calibri" panose="020F0502020204030204" pitchFamily="34" charset="0"/>
              </a:rPr>
              <a:t>-Maintains project IDs and activity IDs to manage award costs</a:t>
            </a:r>
          </a:p>
          <a:p>
            <a:r>
              <a:rPr lang="en-US" sz="2800" dirty="0" smtClean="0">
                <a:latin typeface="Calibri" panose="020F0502020204030204" pitchFamily="34" charset="0"/>
              </a:rPr>
              <a:t>-Repository of project activity and transactions for budgeting, F&amp;A processing and billing</a:t>
            </a:r>
          </a:p>
          <a:p>
            <a:r>
              <a:rPr lang="en-US" sz="2800" dirty="0" smtClean="0">
                <a:latin typeface="Calibri" panose="020F0502020204030204" pitchFamily="34" charset="0"/>
              </a:rPr>
              <a:t>-Maintains project budget and </a:t>
            </a:r>
            <a:r>
              <a:rPr lang="en-US" sz="2800" dirty="0" err="1" smtClean="0">
                <a:latin typeface="Calibri" panose="020F0502020204030204" pitchFamily="34" charset="0"/>
              </a:rPr>
              <a:t>chartfield</a:t>
            </a:r>
            <a:r>
              <a:rPr lang="en-US" sz="2800" dirty="0" smtClean="0">
                <a:latin typeface="Calibri" panose="020F0502020204030204" pitchFamily="34" charset="0"/>
              </a:rPr>
              <a:t> information using the “finalization” process </a:t>
            </a:r>
          </a:p>
          <a:p>
            <a:r>
              <a:rPr lang="en-US" sz="2800" dirty="0" smtClean="0">
                <a:latin typeface="Calibri" panose="020F0502020204030204" pitchFamily="34" charset="0"/>
              </a:rPr>
              <a:t>*Rows are populated in PROJ-Resource  table &amp; KK after finalization*</a:t>
            </a:r>
            <a:endParaRPr lang="en-US" sz="2800" dirty="0">
              <a:latin typeface="Calibri" panose="020F0502020204030204" pitchFamily="34" charset="0"/>
            </a:endParaRPr>
          </a:p>
        </p:txBody>
      </p:sp>
    </p:spTree>
    <p:extLst>
      <p:ext uri="{BB962C8B-B14F-4D97-AF65-F5344CB8AC3E}">
        <p14:creationId xmlns:p14="http://schemas.microsoft.com/office/powerpoint/2010/main" val="3577605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8" y="859810"/>
            <a:ext cx="8129200" cy="4681182"/>
          </a:xfrm>
          <a:prstGeom prst="rect">
            <a:avLst/>
          </a:prstGeom>
        </p:spPr>
      </p:pic>
    </p:spTree>
    <p:extLst>
      <p:ext uri="{BB962C8B-B14F-4D97-AF65-F5344CB8AC3E}">
        <p14:creationId xmlns:p14="http://schemas.microsoft.com/office/powerpoint/2010/main" val="676815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3" y="-34308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p:cNvSpPr>
            <a:spLocks noChangeArrowheads="1"/>
          </p:cNvSpPr>
          <p:nvPr/>
        </p:nvSpPr>
        <p:spPr bwMode="auto">
          <a:xfrm>
            <a:off x="811130" y="134974"/>
            <a:ext cx="65994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Applications and their Uses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99818550"/>
              </p:ext>
            </p:extLst>
          </p:nvPr>
        </p:nvGraphicFramePr>
        <p:xfrm>
          <a:off x="464024" y="1068027"/>
          <a:ext cx="8202304" cy="4254599"/>
        </p:xfrm>
        <a:graphic>
          <a:graphicData uri="http://schemas.openxmlformats.org/drawingml/2006/table">
            <a:tbl>
              <a:tblPr firstRow="1" firstCol="1" bandRow="1">
                <a:tableStyleId>{5C22544A-7EE6-4342-B048-85BDC9FD1C3A}</a:tableStyleId>
              </a:tblPr>
              <a:tblGrid>
                <a:gridCol w="3197929"/>
                <a:gridCol w="5004375"/>
              </a:tblGrid>
              <a:tr h="1785949">
                <a:tc>
                  <a:txBody>
                    <a:bodyPr/>
                    <a:lstStyle/>
                    <a:p>
                      <a:pPr marL="0" marR="0" algn="just">
                        <a:lnSpc>
                          <a:spcPct val="107000"/>
                        </a:lnSpc>
                        <a:spcBef>
                          <a:spcPts val="0"/>
                        </a:spcBef>
                        <a:spcAft>
                          <a:spcPts val="0"/>
                        </a:spcAft>
                      </a:pPr>
                      <a:r>
                        <a:rPr lang="en-US" sz="2400" dirty="0">
                          <a:effectLst/>
                          <a:latin typeface="+mn-lt"/>
                        </a:rPr>
                        <a:t>Cayuse424</a:t>
                      </a:r>
                      <a:endParaRPr lang="en-US" sz="2400" dirty="0">
                        <a:effectLst/>
                        <a:latin typeface="+mn-lt"/>
                        <a:ea typeface="Calibri" panose="020F0502020204030204" pitchFamily="34" charset="0"/>
                        <a:cs typeface="Times New Roman" panose="02020603050405020304" pitchFamily="18" charset="0"/>
                      </a:endParaRPr>
                    </a:p>
                  </a:txBody>
                  <a:tcPr marL="47932" marR="47932" marT="0" marB="0"/>
                </a:tc>
                <a:tc>
                  <a:txBody>
                    <a:bodyPr/>
                    <a:lstStyle/>
                    <a:p>
                      <a:pPr marL="0" marR="0" algn="just">
                        <a:lnSpc>
                          <a:spcPct val="107000"/>
                        </a:lnSpc>
                        <a:spcBef>
                          <a:spcPts val="0"/>
                        </a:spcBef>
                        <a:spcAft>
                          <a:spcPts val="0"/>
                        </a:spcAft>
                      </a:pPr>
                      <a:r>
                        <a:rPr lang="en-US" sz="2000" b="0" dirty="0">
                          <a:effectLst/>
                        </a:rPr>
                        <a:t>Proposal Development</a:t>
                      </a:r>
                    </a:p>
                    <a:p>
                      <a:pPr marL="0" marR="0" algn="just">
                        <a:lnSpc>
                          <a:spcPct val="107000"/>
                        </a:lnSpc>
                        <a:spcBef>
                          <a:spcPts val="0"/>
                        </a:spcBef>
                        <a:spcAft>
                          <a:spcPts val="0"/>
                        </a:spcAft>
                      </a:pPr>
                      <a:r>
                        <a:rPr lang="en-US" sz="2000" b="0" dirty="0">
                          <a:effectLst/>
                        </a:rPr>
                        <a:t>Federal Grants Submission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932" marR="47932" marT="0" marB="0"/>
                </a:tc>
              </a:tr>
              <a:tr h="1222545">
                <a:tc>
                  <a:txBody>
                    <a:bodyPr/>
                    <a:lstStyle/>
                    <a:p>
                      <a:pPr marL="0" marR="0" algn="just">
                        <a:lnSpc>
                          <a:spcPct val="107000"/>
                        </a:lnSpc>
                        <a:spcBef>
                          <a:spcPts val="0"/>
                        </a:spcBef>
                        <a:spcAft>
                          <a:spcPts val="0"/>
                        </a:spcAft>
                      </a:pPr>
                      <a:r>
                        <a:rPr lang="en-US" sz="2400" dirty="0" smtClean="0">
                          <a:effectLst/>
                        </a:rPr>
                        <a:t>Research Portal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932" marR="47932" marT="0" marB="0"/>
                </a:tc>
                <a:tc>
                  <a:txBody>
                    <a:bodyPr/>
                    <a:lstStyle/>
                    <a:p>
                      <a:pPr marL="0" marR="0" algn="just">
                        <a:lnSpc>
                          <a:spcPct val="107000"/>
                        </a:lnSpc>
                        <a:spcBef>
                          <a:spcPts val="0"/>
                        </a:spcBef>
                        <a:spcAft>
                          <a:spcPts val="0"/>
                        </a:spcAft>
                      </a:pPr>
                      <a:r>
                        <a:rPr lang="en-US" sz="2000" dirty="0">
                          <a:effectLst/>
                        </a:rPr>
                        <a:t>Routing, Task Tracking &amp;</a:t>
                      </a:r>
                    </a:p>
                    <a:p>
                      <a:pPr marL="0" marR="0" algn="just">
                        <a:lnSpc>
                          <a:spcPct val="107000"/>
                        </a:lnSpc>
                        <a:spcBef>
                          <a:spcPts val="0"/>
                        </a:spcBef>
                        <a:spcAft>
                          <a:spcPts val="0"/>
                        </a:spcAft>
                      </a:pPr>
                      <a:r>
                        <a:rPr lang="en-US" sz="2000" dirty="0">
                          <a:effectLst/>
                        </a:rPr>
                        <a:t>Reporting Dashboard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932" marR="47932" marT="0" marB="0"/>
                </a:tc>
              </a:tr>
              <a:tr h="1246105">
                <a:tc>
                  <a:txBody>
                    <a:bodyPr/>
                    <a:lstStyle/>
                    <a:p>
                      <a:pPr marL="0" marR="0" algn="just">
                        <a:lnSpc>
                          <a:spcPct val="107000"/>
                        </a:lnSpc>
                        <a:spcBef>
                          <a:spcPts val="0"/>
                        </a:spcBef>
                        <a:spcAft>
                          <a:spcPts val="0"/>
                        </a:spcAft>
                      </a:pPr>
                      <a:r>
                        <a:rPr lang="en-US" sz="2400" dirty="0">
                          <a:effectLst/>
                        </a:rPr>
                        <a:t>PeopleSoft Grants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932" marR="47932" marT="0" marB="0"/>
                </a:tc>
                <a:tc>
                  <a:txBody>
                    <a:bodyPr/>
                    <a:lstStyle/>
                    <a:p>
                      <a:pPr marL="0" marR="0">
                        <a:lnSpc>
                          <a:spcPct val="107000"/>
                        </a:lnSpc>
                        <a:spcBef>
                          <a:spcPts val="0"/>
                        </a:spcBef>
                        <a:spcAft>
                          <a:spcPts val="0"/>
                        </a:spcAft>
                      </a:pPr>
                      <a:r>
                        <a:rPr lang="en-US" sz="2000" dirty="0">
                          <a:effectLst/>
                        </a:rPr>
                        <a:t>Proposal Data, Post-Award Financial Data Project Budgets and Expenditures, Billing and 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932" marR="47932" marT="0" marB="0"/>
                </a:tc>
              </a:tr>
            </a:tbl>
          </a:graphicData>
        </a:graphic>
      </p:graphicFrame>
    </p:spTree>
    <p:extLst>
      <p:ext uri="{BB962C8B-B14F-4D97-AF65-F5344CB8AC3E}">
        <p14:creationId xmlns:p14="http://schemas.microsoft.com/office/powerpoint/2010/main" val="2586379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0" y="1109674"/>
            <a:ext cx="8038532" cy="4731567"/>
          </a:xfrm>
          <a:prstGeom prst="rect">
            <a:avLst/>
          </a:prstGeom>
        </p:spPr>
      </p:pic>
    </p:spTree>
    <p:extLst>
      <p:ext uri="{BB962C8B-B14F-4D97-AF65-F5344CB8AC3E}">
        <p14:creationId xmlns:p14="http://schemas.microsoft.com/office/powerpoint/2010/main" val="2587595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97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9" y="899759"/>
            <a:ext cx="8040222" cy="5058481"/>
          </a:xfrm>
          <a:prstGeom prst="rect">
            <a:avLst/>
          </a:prstGeom>
        </p:spPr>
      </p:pic>
    </p:spTree>
    <p:extLst>
      <p:ext uri="{BB962C8B-B14F-4D97-AF65-F5344CB8AC3E}">
        <p14:creationId xmlns:p14="http://schemas.microsoft.com/office/powerpoint/2010/main" val="1491060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94" y="914400"/>
            <a:ext cx="8326012" cy="4708478"/>
          </a:xfrm>
          <a:prstGeom prst="rect">
            <a:avLst/>
          </a:prstGeom>
        </p:spPr>
      </p:pic>
    </p:spTree>
    <p:extLst>
      <p:ext uri="{BB962C8B-B14F-4D97-AF65-F5344CB8AC3E}">
        <p14:creationId xmlns:p14="http://schemas.microsoft.com/office/powerpoint/2010/main" val="3614062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 y="39583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3" name="Picture 2"/>
          <p:cNvPicPr>
            <a:picLocks noChangeAspect="1"/>
          </p:cNvPicPr>
          <p:nvPr/>
        </p:nvPicPr>
        <p:blipFill>
          <a:blip r:embed="rId3"/>
          <a:stretch>
            <a:fillRect/>
          </a:stretch>
        </p:blipFill>
        <p:spPr>
          <a:xfrm>
            <a:off x="122830" y="853544"/>
            <a:ext cx="8898339" cy="5219710"/>
          </a:xfrm>
          <a:prstGeom prst="rect">
            <a:avLst/>
          </a:prstGeom>
        </p:spPr>
      </p:pic>
    </p:spTree>
    <p:extLst>
      <p:ext uri="{BB962C8B-B14F-4D97-AF65-F5344CB8AC3E}">
        <p14:creationId xmlns:p14="http://schemas.microsoft.com/office/powerpoint/2010/main" val="296310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5" y="249108"/>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429370" y="906450"/>
            <a:ext cx="8547653" cy="2569934"/>
          </a:xfrm>
          <a:prstGeom prst="rect">
            <a:avLst/>
          </a:prstGeom>
        </p:spPr>
        <p:txBody>
          <a:bodyPr wrap="square">
            <a:spAutoFit/>
          </a:bodyPr>
          <a:lstStyle/>
          <a:p>
            <a:r>
              <a:rPr lang="en-US" sz="3200" b="1" dirty="0">
                <a:ea typeface="Times New Roman" panose="02020603050405020304" pitchFamily="18" charset="0"/>
              </a:rPr>
              <a:t>Contracts Module	</a:t>
            </a:r>
            <a:endParaRPr lang="en-US" sz="3200" dirty="0">
              <a:ea typeface="Times New Roman" panose="02020603050405020304" pitchFamily="18" charset="0"/>
            </a:endParaRPr>
          </a:p>
          <a:p>
            <a:r>
              <a:rPr lang="en-US" sz="2400" dirty="0">
                <a:ea typeface="Times New Roman" panose="02020603050405020304" pitchFamily="18" charset="0"/>
              </a:rPr>
              <a:t> </a:t>
            </a:r>
          </a:p>
          <a:p>
            <a:r>
              <a:rPr lang="en-US" sz="2800" b="1" dirty="0">
                <a:ea typeface="Times New Roman" panose="02020603050405020304" pitchFamily="18" charset="0"/>
              </a:rPr>
              <a:t>The Contracts module’s primary purpose for award management is sponsored billing and revenue recognition</a:t>
            </a:r>
            <a:r>
              <a:rPr lang="en-US" sz="2800" b="1" dirty="0" smtClean="0">
                <a:ea typeface="Times New Roman" panose="02020603050405020304" pitchFamily="18" charset="0"/>
              </a:rPr>
              <a:t>.</a:t>
            </a:r>
          </a:p>
          <a:p>
            <a:endParaRPr lang="en-US" sz="2100" dirty="0"/>
          </a:p>
        </p:txBody>
      </p:sp>
    </p:spTree>
    <p:extLst>
      <p:ext uri="{BB962C8B-B14F-4D97-AF65-F5344CB8AC3E}">
        <p14:creationId xmlns:p14="http://schemas.microsoft.com/office/powerpoint/2010/main" val="3380098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5" y="249108"/>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214686" y="906450"/>
            <a:ext cx="8762338" cy="4955203"/>
          </a:xfrm>
          <a:prstGeom prst="rect">
            <a:avLst/>
          </a:prstGeom>
        </p:spPr>
        <p:txBody>
          <a:bodyPr wrap="square">
            <a:spAutoFit/>
          </a:bodyPr>
          <a:lstStyle/>
          <a:p>
            <a:r>
              <a:rPr lang="en-US" sz="3200" b="1" dirty="0">
                <a:ea typeface="Times New Roman" panose="02020603050405020304" pitchFamily="18" charset="0"/>
              </a:rPr>
              <a:t>Contracts Module</a:t>
            </a:r>
            <a:r>
              <a:rPr lang="en-US" sz="2400" b="1" dirty="0">
                <a:ea typeface="Times New Roman" panose="02020603050405020304" pitchFamily="18" charset="0"/>
              </a:rPr>
              <a:t>	</a:t>
            </a:r>
            <a:endParaRPr lang="en-US" sz="2400" dirty="0">
              <a:ea typeface="Times New Roman" panose="02020603050405020304" pitchFamily="18" charset="0"/>
            </a:endParaRPr>
          </a:p>
          <a:p>
            <a:r>
              <a:rPr lang="en-US" sz="2400" dirty="0">
                <a:ea typeface="Times New Roman" panose="02020603050405020304" pitchFamily="18" charset="0"/>
              </a:rPr>
              <a:t> </a:t>
            </a:r>
          </a:p>
          <a:p>
            <a:r>
              <a:rPr lang="en-US" sz="2400" b="1" dirty="0" smtClean="0"/>
              <a:t>-</a:t>
            </a:r>
            <a:r>
              <a:rPr lang="en-US" sz="2600" b="1" dirty="0" smtClean="0"/>
              <a:t>Maintains billing parameters</a:t>
            </a:r>
          </a:p>
          <a:p>
            <a:r>
              <a:rPr lang="en-US" sz="2600" b="1" dirty="0" smtClean="0"/>
              <a:t>-Maintains “product” type</a:t>
            </a:r>
          </a:p>
          <a:p>
            <a:r>
              <a:rPr lang="en-US" sz="2600" b="1" dirty="0"/>
              <a:t> </a:t>
            </a:r>
            <a:r>
              <a:rPr lang="en-US" sz="2600" b="1" dirty="0" smtClean="0"/>
              <a:t>*</a:t>
            </a:r>
            <a:r>
              <a:rPr lang="en-US" sz="2600" b="1" dirty="0" err="1" smtClean="0"/>
              <a:t>Grants_Fixed</a:t>
            </a:r>
            <a:r>
              <a:rPr lang="en-US" sz="2600" b="1" dirty="0" smtClean="0"/>
              <a:t>: amount based billing</a:t>
            </a:r>
          </a:p>
          <a:p>
            <a:r>
              <a:rPr lang="en-US" sz="2600" b="1" dirty="0"/>
              <a:t> </a:t>
            </a:r>
            <a:r>
              <a:rPr lang="en-US" sz="2600" b="1" dirty="0" smtClean="0"/>
              <a:t>*</a:t>
            </a:r>
            <a:r>
              <a:rPr lang="en-US" sz="2600" b="1" dirty="0" err="1" smtClean="0"/>
              <a:t>Grants_Reimbursable</a:t>
            </a:r>
            <a:r>
              <a:rPr lang="en-US" sz="2600" b="1" dirty="0" smtClean="0"/>
              <a:t>: as-incurred billing</a:t>
            </a:r>
          </a:p>
          <a:p>
            <a:r>
              <a:rPr lang="en-US" sz="2600" b="1" dirty="0" smtClean="0"/>
              <a:t>-Defines billing and revenue plans</a:t>
            </a:r>
          </a:p>
          <a:p>
            <a:r>
              <a:rPr lang="en-US" sz="2600" b="1" dirty="0" smtClean="0"/>
              <a:t>-Relates more than one to a single award for consolidation billing</a:t>
            </a:r>
          </a:p>
          <a:p>
            <a:r>
              <a:rPr lang="en-US" sz="2600" b="1" dirty="0" smtClean="0"/>
              <a:t>-Considered the gateway between projects and billing upon “ Activation”</a:t>
            </a:r>
          </a:p>
          <a:p>
            <a:r>
              <a:rPr lang="en-US" sz="2600" b="1" dirty="0" smtClean="0"/>
              <a:t>*Once marked “Active” Contract is ready for billing</a:t>
            </a:r>
            <a:r>
              <a:rPr lang="en-US" sz="2600" dirty="0" smtClean="0"/>
              <a:t>.*</a:t>
            </a:r>
            <a:endParaRPr lang="en-US" sz="2600" dirty="0"/>
          </a:p>
        </p:txBody>
      </p:sp>
    </p:spTree>
    <p:extLst>
      <p:ext uri="{BB962C8B-B14F-4D97-AF65-F5344CB8AC3E}">
        <p14:creationId xmlns:p14="http://schemas.microsoft.com/office/powerpoint/2010/main" val="1433853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41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55" y="935778"/>
            <a:ext cx="8553289" cy="248086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54" y="4129869"/>
            <a:ext cx="8553289" cy="1041932"/>
          </a:xfrm>
          <a:prstGeom prst="rect">
            <a:avLst/>
          </a:prstGeom>
        </p:spPr>
      </p:pic>
    </p:spTree>
    <p:extLst>
      <p:ext uri="{BB962C8B-B14F-4D97-AF65-F5344CB8AC3E}">
        <p14:creationId xmlns:p14="http://schemas.microsoft.com/office/powerpoint/2010/main" val="216531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60" y="760050"/>
            <a:ext cx="8761863" cy="4821884"/>
          </a:xfrm>
          <a:prstGeom prst="rect">
            <a:avLst/>
          </a:prstGeom>
        </p:spPr>
      </p:pic>
    </p:spTree>
    <p:extLst>
      <p:ext uri="{BB962C8B-B14F-4D97-AF65-F5344CB8AC3E}">
        <p14:creationId xmlns:p14="http://schemas.microsoft.com/office/powerpoint/2010/main" val="1690353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64" y="801915"/>
            <a:ext cx="8775511" cy="5162157"/>
          </a:xfrm>
          <a:prstGeom prst="rect">
            <a:avLst/>
          </a:prstGeom>
        </p:spPr>
      </p:pic>
    </p:spTree>
    <p:extLst>
      <p:ext uri="{BB962C8B-B14F-4D97-AF65-F5344CB8AC3E}">
        <p14:creationId xmlns:p14="http://schemas.microsoft.com/office/powerpoint/2010/main" val="764490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16697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4" y="859809"/>
            <a:ext cx="8639033" cy="5036024"/>
          </a:xfrm>
          <a:prstGeom prst="rect">
            <a:avLst/>
          </a:prstGeom>
        </p:spPr>
      </p:pic>
    </p:spTree>
    <p:extLst>
      <p:ext uri="{BB962C8B-B14F-4D97-AF65-F5344CB8AC3E}">
        <p14:creationId xmlns:p14="http://schemas.microsoft.com/office/powerpoint/2010/main" val="75742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2837"/>
            <a:ext cx="9144001" cy="622072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ubtitle 6"/>
          <p:cNvSpPr>
            <a:spLocks noGrp="1"/>
          </p:cNvSpPr>
          <p:nvPr>
            <p:ph type="subTitle" idx="1"/>
          </p:nvPr>
        </p:nvSpPr>
        <p:spPr>
          <a:xfrm>
            <a:off x="382137" y="1119117"/>
            <a:ext cx="8570794" cy="4761047"/>
          </a:xfrm>
        </p:spPr>
        <p:txBody>
          <a:bodyPr>
            <a:normAutofit fontScale="85000" lnSpcReduction="20000"/>
          </a:bodyPr>
          <a:lstStyle/>
          <a:p>
            <a:r>
              <a:rPr lang="en-US" sz="3400" b="1" dirty="0">
                <a:latin typeface="Calibri" panose="020F0502020204030204" pitchFamily="34" charset="0"/>
                <a:ea typeface="Calibri" panose="020F0502020204030204" pitchFamily="34" charset="0"/>
                <a:cs typeface="Times New Roman" panose="02020603050405020304" pitchFamily="18" charset="0"/>
              </a:rPr>
              <a:t> </a:t>
            </a:r>
            <a:r>
              <a:rPr lang="en-US" sz="3400" b="1" dirty="0">
                <a:solidFill>
                  <a:schemeClr val="tx1"/>
                </a:solidFill>
                <a:latin typeface="Calibri" panose="020F0502020204030204" pitchFamily="34" charset="0"/>
              </a:rPr>
              <a:t>Cayuse 424 is a fast easy-to –use Web application created specifically to simplify the creation, review, approval and  electronic submission of grant proposals.</a:t>
            </a:r>
          </a:p>
          <a:p>
            <a:r>
              <a:rPr lang="en-US" sz="3400" b="1" dirty="0">
                <a:solidFill>
                  <a:schemeClr val="tx1"/>
                </a:solidFill>
                <a:latin typeface="Calibri" panose="020F0502020204030204" pitchFamily="34" charset="0"/>
              </a:rPr>
              <a:t> </a:t>
            </a:r>
            <a:r>
              <a:rPr lang="en-US" sz="3400" b="1" dirty="0" smtClean="0">
                <a:solidFill>
                  <a:schemeClr val="tx1"/>
                </a:solidFill>
                <a:latin typeface="Calibri" panose="020F0502020204030204" pitchFamily="34" charset="0"/>
              </a:rPr>
              <a:t>-Auto fill</a:t>
            </a:r>
          </a:p>
          <a:p>
            <a:r>
              <a:rPr lang="en-US" sz="3400" b="1" dirty="0" smtClean="0">
                <a:solidFill>
                  <a:schemeClr val="tx1"/>
                </a:solidFill>
                <a:latin typeface="Calibri" panose="020F0502020204030204" pitchFamily="34" charset="0"/>
              </a:rPr>
              <a:t>-</a:t>
            </a:r>
            <a:r>
              <a:rPr lang="en-US" sz="3400" b="1" dirty="0">
                <a:solidFill>
                  <a:schemeClr val="tx1"/>
                </a:solidFill>
                <a:latin typeface="Calibri" panose="020F0502020204030204" pitchFamily="34" charset="0"/>
              </a:rPr>
              <a:t>Error Validation</a:t>
            </a:r>
          </a:p>
          <a:p>
            <a:r>
              <a:rPr lang="en-US" sz="3400" b="1" dirty="0">
                <a:solidFill>
                  <a:schemeClr val="tx1"/>
                </a:solidFill>
                <a:latin typeface="Calibri" panose="020F0502020204030204" pitchFamily="34" charset="0"/>
              </a:rPr>
              <a:t>-Copy &amp; Transform Proposals</a:t>
            </a:r>
          </a:p>
          <a:p>
            <a:r>
              <a:rPr lang="en-US" sz="3400" b="1" dirty="0">
                <a:solidFill>
                  <a:schemeClr val="tx1"/>
                </a:solidFill>
                <a:latin typeface="Calibri" panose="020F0502020204030204" pitchFamily="34" charset="0"/>
              </a:rPr>
              <a:t>-Budget Development</a:t>
            </a:r>
          </a:p>
          <a:p>
            <a:r>
              <a:rPr lang="en-US" sz="3400" b="1" dirty="0">
                <a:solidFill>
                  <a:schemeClr val="tx1"/>
                </a:solidFill>
                <a:latin typeface="Calibri" panose="020F0502020204030204" pitchFamily="34" charset="0"/>
              </a:rPr>
              <a:t>-Automating </a:t>
            </a:r>
            <a:r>
              <a:rPr lang="en-US" sz="3400" b="1" dirty="0" err="1">
                <a:solidFill>
                  <a:schemeClr val="tx1"/>
                </a:solidFill>
                <a:latin typeface="Calibri" panose="020F0502020204030204" pitchFamily="34" charset="0"/>
              </a:rPr>
              <a:t>Subawards</a:t>
            </a:r>
            <a:endParaRPr lang="en-US" sz="3400" b="1" dirty="0">
              <a:solidFill>
                <a:schemeClr val="tx1"/>
              </a:solidFill>
              <a:latin typeface="Calibri" panose="020F0502020204030204" pitchFamily="34" charset="0"/>
            </a:endParaRPr>
          </a:p>
          <a:p>
            <a:r>
              <a:rPr lang="en-US" sz="3400" b="1" dirty="0">
                <a:solidFill>
                  <a:schemeClr val="tx1"/>
                </a:solidFill>
                <a:latin typeface="Calibri" panose="020F0502020204030204" pitchFamily="34" charset="0"/>
              </a:rPr>
              <a:t>-Document Repository</a:t>
            </a:r>
            <a:endParaRPr lang="en-US" sz="3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
        <p:nvSpPr>
          <p:cNvPr id="8" name="Title 5"/>
          <p:cNvSpPr>
            <a:spLocks noGrp="1"/>
          </p:cNvSpPr>
          <p:nvPr>
            <p:ph type="ctrTitle"/>
          </p:nvPr>
        </p:nvSpPr>
        <p:spPr>
          <a:xfrm>
            <a:off x="533401" y="294876"/>
            <a:ext cx="8051042" cy="547962"/>
          </a:xfrm>
          <a:solidFill>
            <a:schemeClr val="tx2">
              <a:lumMod val="60000"/>
              <a:lumOff val="40000"/>
            </a:schemeClr>
          </a:solidFill>
        </p:spPr>
        <p:txBody>
          <a:bodyPr>
            <a:noAutofit/>
          </a:bodyPr>
          <a:lstStyle/>
          <a:p>
            <a:r>
              <a:rPr lang="en-US" sz="2800" dirty="0" smtClean="0"/>
              <a:t>Cayuse 424</a:t>
            </a:r>
            <a:endParaRPr lang="en-US" sz="2800" dirty="0"/>
          </a:p>
        </p:txBody>
      </p:sp>
    </p:spTree>
    <p:extLst>
      <p:ext uri="{BB962C8B-B14F-4D97-AF65-F5344CB8AC3E}">
        <p14:creationId xmlns:p14="http://schemas.microsoft.com/office/powerpoint/2010/main" val="1448640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8" y="39583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1001864" y="675192"/>
            <a:ext cx="7251590" cy="5170646"/>
          </a:xfrm>
          <a:prstGeom prst="rect">
            <a:avLst/>
          </a:prstGeom>
        </p:spPr>
        <p:txBody>
          <a:bodyPr wrap="square">
            <a:spAutoFit/>
          </a:bodyPr>
          <a:lstStyle/>
          <a:p>
            <a:r>
              <a:rPr lang="en-US" sz="3200" b="1" dirty="0" smtClean="0">
                <a:latin typeface="Calibri" panose="020F0502020204030204" pitchFamily="34" charset="0"/>
                <a:ea typeface="Times New Roman" panose="02020603050405020304" pitchFamily="18" charset="0"/>
              </a:rPr>
              <a:t>Billing </a:t>
            </a:r>
            <a:r>
              <a:rPr lang="en-US" sz="3200" b="1" dirty="0">
                <a:latin typeface="Calibri" panose="020F0502020204030204" pitchFamily="34" charset="0"/>
                <a:ea typeface="Times New Roman" panose="02020603050405020304" pitchFamily="18" charset="0"/>
              </a:rPr>
              <a:t>Module</a:t>
            </a:r>
            <a:r>
              <a:rPr lang="en-US" sz="2400" b="1" dirty="0">
                <a:ea typeface="Times New Roman" panose="02020603050405020304" pitchFamily="18" charset="0"/>
              </a:rPr>
              <a:t>	</a:t>
            </a:r>
            <a:endParaRPr lang="en-US" sz="2400" dirty="0">
              <a:ea typeface="Times New Roman" panose="02020603050405020304" pitchFamily="18" charset="0"/>
            </a:endParaRPr>
          </a:p>
          <a:p>
            <a:r>
              <a:rPr lang="en-US" dirty="0">
                <a:ea typeface="Times New Roman" panose="02020603050405020304" pitchFamily="18" charset="0"/>
              </a:rPr>
              <a:t> </a:t>
            </a:r>
          </a:p>
          <a:p>
            <a:r>
              <a:rPr lang="en-US" sz="2800" b="1" dirty="0">
                <a:ea typeface="Times New Roman" panose="02020603050405020304" pitchFamily="18" charset="0"/>
              </a:rPr>
              <a:t>The </a:t>
            </a:r>
            <a:r>
              <a:rPr lang="en-US" sz="2800" b="1" dirty="0" smtClean="0">
                <a:ea typeface="Times New Roman" panose="02020603050405020304" pitchFamily="18" charset="0"/>
              </a:rPr>
              <a:t>Billing </a:t>
            </a:r>
            <a:r>
              <a:rPr lang="en-US" sz="2800" b="1" dirty="0">
                <a:ea typeface="Times New Roman" panose="02020603050405020304" pitchFamily="18" charset="0"/>
              </a:rPr>
              <a:t>module’s primary purpose for award management is </a:t>
            </a:r>
            <a:r>
              <a:rPr lang="en-US" sz="2800" b="1" dirty="0" smtClean="0">
                <a:ea typeface="Times New Roman" panose="02020603050405020304" pitchFamily="18" charset="0"/>
              </a:rPr>
              <a:t>to approve and generate invoices to sponsors for reimbursement of expenses on sponsored project.</a:t>
            </a:r>
          </a:p>
          <a:p>
            <a:endParaRPr lang="en-US" sz="2800" b="1" dirty="0" smtClean="0">
              <a:ea typeface="Times New Roman" panose="02020603050405020304" pitchFamily="18" charset="0"/>
            </a:endParaRPr>
          </a:p>
          <a:p>
            <a:r>
              <a:rPr lang="en-US" sz="2800" b="1" dirty="0" smtClean="0">
                <a:ea typeface="Times New Roman" panose="02020603050405020304" pitchFamily="18" charset="0"/>
              </a:rPr>
              <a:t>-Leverages project costs and F&amp;A expenses in Projects</a:t>
            </a:r>
          </a:p>
          <a:p>
            <a:r>
              <a:rPr lang="en-US" sz="2800" b="1" dirty="0" smtClean="0">
                <a:ea typeface="Times New Roman" panose="02020603050405020304" pitchFamily="18" charset="0"/>
              </a:rPr>
              <a:t>-Leverage billing parameters and plans in Contracts</a:t>
            </a:r>
            <a:endParaRPr lang="en-US" sz="2800" b="1" dirty="0">
              <a:ea typeface="Times New Roman" panose="02020603050405020304" pitchFamily="18" charset="0"/>
            </a:endParaRPr>
          </a:p>
        </p:txBody>
      </p:sp>
    </p:spTree>
    <p:extLst>
      <p:ext uri="{BB962C8B-B14F-4D97-AF65-F5344CB8AC3E}">
        <p14:creationId xmlns:p14="http://schemas.microsoft.com/office/powerpoint/2010/main" val="2775126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4" y="21748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659959" y="808378"/>
            <a:ext cx="7251590" cy="3847207"/>
          </a:xfrm>
          <a:prstGeom prst="rect">
            <a:avLst/>
          </a:prstGeom>
        </p:spPr>
        <p:txBody>
          <a:bodyPr wrap="square">
            <a:spAutoFit/>
          </a:bodyPr>
          <a:lstStyle/>
          <a:p>
            <a:r>
              <a:rPr lang="en-US" sz="3200" b="1" dirty="0" smtClean="0">
                <a:latin typeface="Calibri" panose="020F0502020204030204" pitchFamily="34" charset="0"/>
                <a:ea typeface="Times New Roman" panose="02020603050405020304" pitchFamily="18" charset="0"/>
              </a:rPr>
              <a:t>Billing </a:t>
            </a:r>
            <a:r>
              <a:rPr lang="en-US" sz="3200" b="1" dirty="0">
                <a:latin typeface="Calibri" panose="020F0502020204030204" pitchFamily="34" charset="0"/>
                <a:ea typeface="Times New Roman" panose="02020603050405020304" pitchFamily="18" charset="0"/>
              </a:rPr>
              <a:t>Module	</a:t>
            </a:r>
            <a:endParaRPr lang="en-US" sz="3200" b="1" dirty="0" smtClean="0">
              <a:latin typeface="Calibri" panose="020F0502020204030204" pitchFamily="34" charset="0"/>
              <a:ea typeface="Times New Roman" panose="02020603050405020304" pitchFamily="18" charset="0"/>
            </a:endParaRPr>
          </a:p>
          <a:p>
            <a:endParaRPr lang="en-US" sz="3200" dirty="0">
              <a:latin typeface="Calibri" panose="020F0502020204030204" pitchFamily="34" charset="0"/>
              <a:ea typeface="Times New Roman" panose="02020603050405020304" pitchFamily="18" charset="0"/>
            </a:endParaRPr>
          </a:p>
          <a:p>
            <a:r>
              <a:rPr lang="en-US" sz="3000" b="1" dirty="0" smtClean="0">
                <a:latin typeface="Calibri" panose="020F0502020204030204" pitchFamily="34" charset="0"/>
                <a:ea typeface="Times New Roman" panose="02020603050405020304" pitchFamily="18" charset="0"/>
              </a:rPr>
              <a:t>Pre-Billing Processes:</a:t>
            </a:r>
          </a:p>
          <a:p>
            <a:r>
              <a:rPr lang="en-US" sz="3000" b="1" dirty="0" smtClean="0">
                <a:latin typeface="Calibri" panose="020F0502020204030204" pitchFamily="34" charset="0"/>
                <a:ea typeface="Times New Roman" panose="02020603050405020304" pitchFamily="18" charset="0"/>
              </a:rPr>
              <a:t>*Cost Collection</a:t>
            </a:r>
            <a:endParaRPr lang="en-US" sz="3000" b="1" dirty="0">
              <a:latin typeface="Calibri" panose="020F0502020204030204" pitchFamily="34" charset="0"/>
              <a:ea typeface="Times New Roman" panose="02020603050405020304" pitchFamily="18" charset="0"/>
            </a:endParaRPr>
          </a:p>
          <a:p>
            <a:r>
              <a:rPr lang="en-US" sz="3000" b="1" dirty="0" smtClean="0">
                <a:latin typeface="Calibri" panose="020F0502020204030204" pitchFamily="34" charset="0"/>
                <a:ea typeface="Times New Roman" panose="02020603050405020304" pitchFamily="18" charset="0"/>
              </a:rPr>
              <a:t>*Facilities and Administration</a:t>
            </a:r>
            <a:endParaRPr lang="en-US" sz="3000" b="1" dirty="0">
              <a:latin typeface="Calibri" panose="020F0502020204030204" pitchFamily="34" charset="0"/>
              <a:ea typeface="Times New Roman" panose="02020603050405020304" pitchFamily="18" charset="0"/>
            </a:endParaRPr>
          </a:p>
          <a:p>
            <a:r>
              <a:rPr lang="en-US" sz="3000" b="1" dirty="0" smtClean="0">
                <a:latin typeface="Calibri" panose="020F0502020204030204" pitchFamily="34" charset="0"/>
                <a:ea typeface="Times New Roman" panose="02020603050405020304" pitchFamily="18" charset="0"/>
              </a:rPr>
              <a:t>*Pricing</a:t>
            </a:r>
          </a:p>
          <a:p>
            <a:r>
              <a:rPr lang="en-US" sz="3000" b="1" dirty="0" smtClean="0">
                <a:latin typeface="Calibri" panose="020F0502020204030204" pitchFamily="34" charset="0"/>
                <a:ea typeface="Times New Roman" panose="02020603050405020304" pitchFamily="18" charset="0"/>
              </a:rPr>
              <a:t>-Managed using Nightly, Monthly or Ad hoc  Batch Processes</a:t>
            </a:r>
            <a:endParaRPr lang="en-US" sz="30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13885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76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659959" y="856987"/>
            <a:ext cx="7839986" cy="4893647"/>
          </a:xfrm>
          <a:prstGeom prst="rect">
            <a:avLst/>
          </a:prstGeom>
        </p:spPr>
        <p:txBody>
          <a:bodyPr wrap="square">
            <a:spAutoFit/>
          </a:bodyPr>
          <a:lstStyle/>
          <a:p>
            <a:r>
              <a:rPr lang="en-US" sz="2600" b="1" dirty="0" err="1" smtClean="0">
                <a:latin typeface="Calibri" panose="020F0502020204030204" pitchFamily="34" charset="0"/>
                <a:ea typeface="Calibri" panose="020F0502020204030204" pitchFamily="34" charset="0"/>
                <a:cs typeface="Times New Roman" panose="02020603050405020304" pitchFamily="18" charset="0"/>
              </a:rPr>
              <a:t>Grants_Reimbursable</a:t>
            </a:r>
            <a:r>
              <a:rPr lang="en-US" sz="2600" b="1" dirty="0" smtClean="0">
                <a:latin typeface="Calibri" panose="020F0502020204030204" pitchFamily="34" charset="0"/>
                <a:ea typeface="Calibri" panose="020F0502020204030204" pitchFamily="34" charset="0"/>
                <a:cs typeface="Times New Roman" panose="02020603050405020304" pitchFamily="18" charset="0"/>
              </a:rPr>
              <a:t> Invoice</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*As-Incurred Billing</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*Generated </a:t>
            </a:r>
            <a:r>
              <a:rPr lang="en-US" sz="2600" dirty="0">
                <a:latin typeface="Calibri" panose="020F0502020204030204" pitchFamily="34" charset="0"/>
                <a:ea typeface="Calibri" panose="020F0502020204030204" pitchFamily="34" charset="0"/>
                <a:cs typeface="Times New Roman" panose="02020603050405020304" pitchFamily="18" charset="0"/>
              </a:rPr>
              <a:t>based </a:t>
            </a:r>
            <a:r>
              <a:rPr lang="en-US" sz="2600" dirty="0" smtClean="0">
                <a:latin typeface="Calibri" panose="020F0502020204030204" pitchFamily="34" charset="0"/>
                <a:ea typeface="Calibri" panose="020F0502020204030204" pitchFamily="34" charset="0"/>
                <a:cs typeface="Times New Roman" panose="02020603050405020304" pitchFamily="18" charset="0"/>
              </a:rPr>
              <a:t>Cost Collected for AP, GL &amp; F&amp;A</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on </a:t>
            </a:r>
            <a:r>
              <a:rPr lang="en-US" sz="2600" dirty="0">
                <a:latin typeface="Calibri" panose="020F0502020204030204" pitchFamily="34" charset="0"/>
                <a:ea typeface="Calibri" panose="020F0502020204030204" pitchFamily="34" charset="0"/>
                <a:cs typeface="Times New Roman" panose="02020603050405020304" pitchFamily="18" charset="0"/>
              </a:rPr>
              <a:t>the transactions collected from the </a:t>
            </a:r>
            <a:r>
              <a:rPr lang="en-US" sz="2600" dirty="0" smtClean="0">
                <a:latin typeface="Calibri" panose="020F0502020204030204" pitchFamily="34" charset="0"/>
                <a:ea typeface="Calibri" panose="020F0502020204030204" pitchFamily="34" charset="0"/>
                <a:cs typeface="Times New Roman" panose="02020603050405020304" pitchFamily="18" charset="0"/>
              </a:rPr>
              <a:t>feeder</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*Revenue Recognition based on “Billed” Expenses</a:t>
            </a:r>
          </a:p>
          <a:p>
            <a:r>
              <a:rPr lang="en-US" sz="2600" dirty="0">
                <a:latin typeface="Calibri" panose="020F0502020204030204" pitchFamily="34" charset="0"/>
                <a:ea typeface="Calibri" panose="020F0502020204030204" pitchFamily="34" charset="0"/>
                <a:cs typeface="Times New Roman" panose="02020603050405020304" pitchFamily="18" charset="0"/>
              </a:rPr>
              <a:t>*</a:t>
            </a:r>
            <a:r>
              <a:rPr lang="en-US" sz="2600" dirty="0" smtClean="0">
                <a:latin typeface="Calibri" panose="020F0502020204030204" pitchFamily="34" charset="0"/>
                <a:ea typeface="Calibri" panose="020F0502020204030204" pitchFamily="34" charset="0"/>
                <a:cs typeface="Times New Roman" panose="02020603050405020304" pitchFamily="18" charset="0"/>
              </a:rPr>
              <a:t>Processed in Monthly Batch </a:t>
            </a:r>
          </a:p>
          <a:p>
            <a:endParaRPr lang="en-US" sz="2600" dirty="0" smtClean="0">
              <a:latin typeface="Calibri" panose="020F0502020204030204" pitchFamily="34" charset="0"/>
              <a:ea typeface="Calibri" panose="020F0502020204030204" pitchFamily="34" charset="0"/>
              <a:cs typeface="Times New Roman" panose="02020603050405020304" pitchFamily="18" charset="0"/>
            </a:endParaRPr>
          </a:p>
          <a:p>
            <a:r>
              <a:rPr lang="en-US" sz="2600" b="1" dirty="0" err="1" smtClean="0">
                <a:latin typeface="Calibri" panose="020F0502020204030204" pitchFamily="34" charset="0"/>
                <a:ea typeface="Calibri" panose="020F0502020204030204" pitchFamily="34" charset="0"/>
                <a:cs typeface="Times New Roman" panose="02020603050405020304" pitchFamily="18" charset="0"/>
              </a:rPr>
              <a:t>Grants_Fixed</a:t>
            </a:r>
            <a:r>
              <a:rPr lang="en-US" sz="2600" b="1" dirty="0" smtClean="0">
                <a:latin typeface="Calibri" panose="020F0502020204030204" pitchFamily="34" charset="0"/>
                <a:ea typeface="Calibri" panose="020F0502020204030204" pitchFamily="34" charset="0"/>
                <a:cs typeface="Times New Roman" panose="02020603050405020304" pitchFamily="18" charset="0"/>
              </a:rPr>
              <a:t> Invoice</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*Amount –Based Billing</a:t>
            </a:r>
          </a:p>
          <a:p>
            <a:r>
              <a:rPr lang="en-US" sz="2600" dirty="0">
                <a:latin typeface="Calibri" panose="020F0502020204030204" pitchFamily="34" charset="0"/>
                <a:ea typeface="Calibri" panose="020F0502020204030204" pitchFamily="34" charset="0"/>
                <a:cs typeface="Times New Roman" panose="02020603050405020304" pitchFamily="18" charset="0"/>
              </a:rPr>
              <a:t>*</a:t>
            </a:r>
            <a:r>
              <a:rPr lang="en-US" sz="2600" dirty="0" smtClean="0">
                <a:latin typeface="Calibri" panose="020F0502020204030204" pitchFamily="34" charset="0"/>
                <a:ea typeface="Calibri" panose="020F0502020204030204" pitchFamily="34" charset="0"/>
                <a:cs typeface="Times New Roman" panose="02020603050405020304" pitchFamily="18" charset="0"/>
              </a:rPr>
              <a:t>Generated based on Events in Contract</a:t>
            </a:r>
          </a:p>
          <a:p>
            <a:r>
              <a:rPr lang="en-US" sz="2600" dirty="0" smtClean="0">
                <a:latin typeface="Calibri" panose="020F0502020204030204" pitchFamily="34" charset="0"/>
                <a:ea typeface="Calibri" panose="020F0502020204030204" pitchFamily="34" charset="0"/>
                <a:cs typeface="Times New Roman" panose="02020603050405020304" pitchFamily="18" charset="0"/>
              </a:rPr>
              <a:t>*Revenue Recognition based “Billed” Event”</a:t>
            </a:r>
          </a:p>
          <a:p>
            <a:r>
              <a:rPr lang="en-US" sz="2600" dirty="0">
                <a:latin typeface="Calibri" panose="020F0502020204030204" pitchFamily="34" charset="0"/>
                <a:ea typeface="Calibri" panose="020F0502020204030204" pitchFamily="34" charset="0"/>
                <a:cs typeface="Times New Roman" panose="02020603050405020304" pitchFamily="18" charset="0"/>
              </a:rPr>
              <a:t>*</a:t>
            </a:r>
            <a:r>
              <a:rPr lang="en-US" sz="2600" dirty="0" smtClean="0">
                <a:latin typeface="Calibri" panose="020F0502020204030204" pitchFamily="34" charset="0"/>
                <a:ea typeface="Calibri" panose="020F0502020204030204" pitchFamily="34" charset="0"/>
                <a:cs typeface="Times New Roman" panose="02020603050405020304" pitchFamily="18" charset="0"/>
              </a:rPr>
              <a:t>Processed in Nightly Batch</a:t>
            </a:r>
            <a:endParaRPr lang="en-US" sz="2600" dirty="0"/>
          </a:p>
        </p:txBody>
      </p:sp>
    </p:spTree>
    <p:extLst>
      <p:ext uri="{BB962C8B-B14F-4D97-AF65-F5344CB8AC3E}">
        <p14:creationId xmlns:p14="http://schemas.microsoft.com/office/powerpoint/2010/main" val="27281619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5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6" y="1037230"/>
            <a:ext cx="8866189" cy="4653885"/>
          </a:xfrm>
          <a:prstGeom prst="rect">
            <a:avLst/>
          </a:prstGeom>
        </p:spPr>
      </p:pic>
    </p:spTree>
    <p:extLst>
      <p:ext uri="{BB962C8B-B14F-4D97-AF65-F5344CB8AC3E}">
        <p14:creationId xmlns:p14="http://schemas.microsoft.com/office/powerpoint/2010/main" val="23103047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1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4" y="1296537"/>
            <a:ext cx="8897592" cy="3751939"/>
          </a:xfrm>
          <a:prstGeom prst="rect">
            <a:avLst/>
          </a:prstGeom>
        </p:spPr>
      </p:pic>
    </p:spTree>
    <p:extLst>
      <p:ext uri="{BB962C8B-B14F-4D97-AF65-F5344CB8AC3E}">
        <p14:creationId xmlns:p14="http://schemas.microsoft.com/office/powerpoint/2010/main" val="30048811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2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stretch>
            <a:fillRect/>
          </a:stretch>
        </p:blipFill>
        <p:spPr>
          <a:xfrm>
            <a:off x="382137" y="850392"/>
            <a:ext cx="8407021" cy="4833254"/>
          </a:xfrm>
          <a:prstGeom prst="rect">
            <a:avLst/>
          </a:prstGeom>
        </p:spPr>
      </p:pic>
    </p:spTree>
    <p:extLst>
      <p:ext uri="{BB962C8B-B14F-4D97-AF65-F5344CB8AC3E}">
        <p14:creationId xmlns:p14="http://schemas.microsoft.com/office/powerpoint/2010/main" val="36967223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846"/>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3" name="Picture 2"/>
          <p:cNvPicPr>
            <a:picLocks noChangeAspect="1"/>
          </p:cNvPicPr>
          <p:nvPr/>
        </p:nvPicPr>
        <p:blipFill>
          <a:blip r:embed="rId3"/>
          <a:stretch>
            <a:fillRect/>
          </a:stretch>
        </p:blipFill>
        <p:spPr>
          <a:xfrm>
            <a:off x="1804987" y="730819"/>
            <a:ext cx="5534025" cy="5192309"/>
          </a:xfrm>
          <a:prstGeom prst="rect">
            <a:avLst/>
          </a:prstGeom>
        </p:spPr>
      </p:pic>
    </p:spTree>
    <p:extLst>
      <p:ext uri="{BB962C8B-B14F-4D97-AF65-F5344CB8AC3E}">
        <p14:creationId xmlns:p14="http://schemas.microsoft.com/office/powerpoint/2010/main" val="2154128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90" y="597757"/>
            <a:ext cx="6230219" cy="5229838"/>
          </a:xfrm>
          <a:prstGeom prst="rect">
            <a:avLst/>
          </a:prstGeom>
        </p:spPr>
      </p:pic>
    </p:spTree>
    <p:extLst>
      <p:ext uri="{BB962C8B-B14F-4D97-AF65-F5344CB8AC3E}">
        <p14:creationId xmlns:p14="http://schemas.microsoft.com/office/powerpoint/2010/main" val="38842870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4" y="21748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1001864" y="675192"/>
            <a:ext cx="7251590" cy="4801314"/>
          </a:xfrm>
          <a:prstGeom prst="rect">
            <a:avLst/>
          </a:prstGeom>
        </p:spPr>
        <p:txBody>
          <a:bodyPr wrap="square">
            <a:spAutoFit/>
          </a:bodyPr>
          <a:lstStyle/>
          <a:p>
            <a:r>
              <a:rPr lang="en-US" sz="2400" b="1" dirty="0" smtClean="0">
                <a:ea typeface="Times New Roman" panose="02020603050405020304" pitchFamily="18" charset="0"/>
              </a:rPr>
              <a:t>AR </a:t>
            </a:r>
            <a:r>
              <a:rPr lang="en-US" sz="2400" b="1" dirty="0">
                <a:ea typeface="Times New Roman" panose="02020603050405020304" pitchFamily="18" charset="0"/>
              </a:rPr>
              <a:t>Module	</a:t>
            </a:r>
            <a:endParaRPr lang="en-US" sz="2400" dirty="0">
              <a:ea typeface="Times New Roman" panose="02020603050405020304" pitchFamily="18" charset="0"/>
            </a:endParaRPr>
          </a:p>
          <a:p>
            <a:r>
              <a:rPr lang="en-US" dirty="0">
                <a:ea typeface="Times New Roman" panose="02020603050405020304" pitchFamily="18" charset="0"/>
              </a:rPr>
              <a:t> </a:t>
            </a:r>
          </a:p>
          <a:p>
            <a:r>
              <a:rPr lang="en-US" sz="2400" b="1" dirty="0">
                <a:ea typeface="Times New Roman" panose="02020603050405020304" pitchFamily="18" charset="0"/>
              </a:rPr>
              <a:t>The </a:t>
            </a:r>
            <a:r>
              <a:rPr lang="en-US" sz="2400" b="1" dirty="0" smtClean="0">
                <a:ea typeface="Times New Roman" panose="02020603050405020304" pitchFamily="18" charset="0"/>
              </a:rPr>
              <a:t>Accounts Receivables </a:t>
            </a:r>
            <a:r>
              <a:rPr lang="en-US" sz="2400" b="1" dirty="0">
                <a:ea typeface="Times New Roman" panose="02020603050405020304" pitchFamily="18" charset="0"/>
              </a:rPr>
              <a:t>module’s primary purpose for award management is </a:t>
            </a:r>
            <a:r>
              <a:rPr lang="en-US" sz="2400" b="1" dirty="0" smtClean="0">
                <a:ea typeface="Times New Roman" panose="02020603050405020304" pitchFamily="18" charset="0"/>
              </a:rPr>
              <a:t>to track incoming payments of expenses on sponsored project.</a:t>
            </a:r>
          </a:p>
          <a:p>
            <a:endParaRPr lang="en-US" sz="2400" b="1" dirty="0" smtClean="0">
              <a:ea typeface="Times New Roman" panose="02020603050405020304" pitchFamily="18" charset="0"/>
            </a:endParaRPr>
          </a:p>
          <a:p>
            <a:r>
              <a:rPr lang="en-US" sz="2400" b="1" dirty="0" smtClean="0">
                <a:ea typeface="Times New Roman" panose="02020603050405020304" pitchFamily="18" charset="0"/>
              </a:rPr>
              <a:t>-Two Step Process:</a:t>
            </a:r>
          </a:p>
          <a:p>
            <a:r>
              <a:rPr lang="en-US" sz="2400" b="1" dirty="0">
                <a:ea typeface="Times New Roman" panose="02020603050405020304" pitchFamily="18" charset="0"/>
              </a:rPr>
              <a:t>*</a:t>
            </a:r>
            <a:r>
              <a:rPr lang="en-US" sz="2400" b="1" dirty="0" smtClean="0">
                <a:ea typeface="Times New Roman" panose="02020603050405020304" pitchFamily="18" charset="0"/>
              </a:rPr>
              <a:t>Create Deposits</a:t>
            </a:r>
          </a:p>
          <a:p>
            <a:r>
              <a:rPr lang="en-US" sz="2400" b="1" dirty="0">
                <a:ea typeface="Times New Roman" panose="02020603050405020304" pitchFamily="18" charset="0"/>
              </a:rPr>
              <a:t>*</a:t>
            </a:r>
            <a:r>
              <a:rPr lang="en-US" sz="2400" b="1" dirty="0" smtClean="0">
                <a:ea typeface="Times New Roman" panose="02020603050405020304" pitchFamily="18" charset="0"/>
              </a:rPr>
              <a:t>Apply Payments</a:t>
            </a:r>
            <a:endParaRPr lang="en-US" sz="2400" b="1" dirty="0">
              <a:ea typeface="Times New Roman" panose="02020603050405020304" pitchFamily="18" charset="0"/>
            </a:endParaRPr>
          </a:p>
          <a:p>
            <a:endParaRPr lang="en-US" sz="2400" b="1" dirty="0" smtClean="0">
              <a:ea typeface="Times New Roman" panose="02020603050405020304" pitchFamily="18" charset="0"/>
            </a:endParaRPr>
          </a:p>
          <a:p>
            <a:r>
              <a:rPr lang="en-US" sz="2400" b="1" dirty="0" smtClean="0">
                <a:ea typeface="Times New Roman" panose="02020603050405020304" pitchFamily="18" charset="0"/>
              </a:rPr>
              <a:t>-Accounting Distribution </a:t>
            </a:r>
          </a:p>
          <a:p>
            <a:r>
              <a:rPr lang="en-US" sz="2400" b="1" dirty="0" smtClean="0">
                <a:ea typeface="Times New Roman" panose="02020603050405020304" pitchFamily="18" charset="0"/>
              </a:rPr>
              <a:t>*Processed in Nightly Batch</a:t>
            </a:r>
            <a:endParaRPr lang="en-US" sz="2400" b="1" dirty="0">
              <a:ea typeface="Times New Roman" panose="02020603050405020304" pitchFamily="18" charset="0"/>
            </a:endParaRPr>
          </a:p>
        </p:txBody>
      </p:sp>
    </p:spTree>
    <p:extLst>
      <p:ext uri="{BB962C8B-B14F-4D97-AF65-F5344CB8AC3E}">
        <p14:creationId xmlns:p14="http://schemas.microsoft.com/office/powerpoint/2010/main" val="18713994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2" y="1194212"/>
            <a:ext cx="8867187" cy="4264891"/>
          </a:xfrm>
          <a:prstGeom prst="rect">
            <a:avLst/>
          </a:prstGeom>
        </p:spPr>
      </p:pic>
    </p:spTree>
    <p:extLst>
      <p:ext uri="{BB962C8B-B14F-4D97-AF65-F5344CB8AC3E}">
        <p14:creationId xmlns:p14="http://schemas.microsoft.com/office/powerpoint/2010/main" val="13948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839"/>
            <a:ext cx="9144001" cy="622072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572494" y="365761"/>
            <a:ext cx="7625301" cy="457711"/>
          </a:xfrm>
          <a:solidFill>
            <a:schemeClr val="tx2">
              <a:lumMod val="60000"/>
              <a:lumOff val="40000"/>
            </a:schemeClr>
          </a:solidFill>
        </p:spPr>
        <p:txBody>
          <a:bodyPr>
            <a:noAutofit/>
          </a:bodyPr>
          <a:lstStyle/>
          <a:p>
            <a:r>
              <a:rPr lang="en-US" sz="2800" dirty="0" smtClean="0"/>
              <a:t>Cayuse 424</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837" y="1423707"/>
            <a:ext cx="6630325" cy="4010585"/>
          </a:xfrm>
          <a:prstGeom prst="rect">
            <a:avLst/>
          </a:prstGeom>
        </p:spPr>
      </p:pic>
    </p:spTree>
    <p:extLst>
      <p:ext uri="{BB962C8B-B14F-4D97-AF65-F5344CB8AC3E}">
        <p14:creationId xmlns:p14="http://schemas.microsoft.com/office/powerpoint/2010/main" val="807768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20" y="1229784"/>
            <a:ext cx="8502557" cy="4098182"/>
          </a:xfrm>
          <a:prstGeom prst="rect">
            <a:avLst/>
          </a:prstGeom>
        </p:spPr>
      </p:pic>
    </p:spTree>
    <p:extLst>
      <p:ext uri="{BB962C8B-B14F-4D97-AF65-F5344CB8AC3E}">
        <p14:creationId xmlns:p14="http://schemas.microsoft.com/office/powerpoint/2010/main" val="2879415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395832"/>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1001864" y="675192"/>
            <a:ext cx="7251590" cy="4031873"/>
          </a:xfrm>
          <a:prstGeom prst="rect">
            <a:avLst/>
          </a:prstGeom>
        </p:spPr>
        <p:txBody>
          <a:bodyPr wrap="square">
            <a:spAutoFit/>
          </a:bodyPr>
          <a:lstStyle/>
          <a:p>
            <a:r>
              <a:rPr lang="en-US" sz="3200" b="1" dirty="0" smtClean="0">
                <a:ea typeface="Times New Roman" panose="02020603050405020304" pitchFamily="18" charset="0"/>
              </a:rPr>
              <a:t>Award Modifications</a:t>
            </a:r>
            <a:endParaRPr lang="en-US" sz="3200" dirty="0">
              <a:ea typeface="Times New Roman" panose="02020603050405020304" pitchFamily="18" charset="0"/>
            </a:endParaRPr>
          </a:p>
          <a:p>
            <a:r>
              <a:rPr lang="en-US" sz="2800" dirty="0">
                <a:ea typeface="Times New Roman" panose="02020603050405020304" pitchFamily="18" charset="0"/>
              </a:rPr>
              <a:t> </a:t>
            </a:r>
            <a:endParaRPr lang="en-US" sz="2800" b="1" dirty="0" smtClean="0">
              <a:ea typeface="Times New Roman" panose="02020603050405020304" pitchFamily="18" charset="0"/>
            </a:endParaRPr>
          </a:p>
          <a:p>
            <a:r>
              <a:rPr lang="en-US" sz="2800" b="1" dirty="0" smtClean="0">
                <a:ea typeface="Times New Roman" panose="02020603050405020304" pitchFamily="18" charset="0"/>
              </a:rPr>
              <a:t>-Impacts Grants, Project and Contracts</a:t>
            </a:r>
          </a:p>
          <a:p>
            <a:endParaRPr lang="en-US" sz="2800" b="1" dirty="0" smtClean="0">
              <a:ea typeface="Times New Roman" panose="02020603050405020304" pitchFamily="18" charset="0"/>
            </a:endParaRPr>
          </a:p>
          <a:p>
            <a:r>
              <a:rPr lang="en-US" sz="2800" b="1" dirty="0" smtClean="0">
                <a:ea typeface="Times New Roman" panose="02020603050405020304" pitchFamily="18" charset="0"/>
              </a:rPr>
              <a:t>*Award Modification Tab is updated in    Award Profile</a:t>
            </a:r>
          </a:p>
          <a:p>
            <a:r>
              <a:rPr lang="en-US" sz="2800" b="1" dirty="0" smtClean="0">
                <a:ea typeface="Times New Roman" panose="02020603050405020304" pitchFamily="18" charset="0"/>
              </a:rPr>
              <a:t>*Project Dates and Budgets are updated</a:t>
            </a:r>
          </a:p>
          <a:p>
            <a:r>
              <a:rPr lang="en-US" sz="2800" b="1" dirty="0" smtClean="0">
                <a:ea typeface="Times New Roman" panose="02020603050405020304" pitchFamily="18" charset="0"/>
              </a:rPr>
              <a:t>*Process Contracts Amendments </a:t>
            </a:r>
          </a:p>
          <a:p>
            <a:r>
              <a:rPr lang="en-US" sz="2800" b="1" dirty="0" smtClean="0">
                <a:ea typeface="Times New Roman" panose="02020603050405020304" pitchFamily="18" charset="0"/>
              </a:rPr>
              <a:t>*GSU Admin Tab is Updated</a:t>
            </a:r>
            <a:endParaRPr lang="en-US" sz="2800" b="1" dirty="0">
              <a:ea typeface="Times New Roman" panose="02020603050405020304" pitchFamily="18" charset="0"/>
            </a:endParaRPr>
          </a:p>
        </p:txBody>
      </p:sp>
    </p:spTree>
    <p:extLst>
      <p:ext uri="{BB962C8B-B14F-4D97-AF65-F5344CB8AC3E}">
        <p14:creationId xmlns:p14="http://schemas.microsoft.com/office/powerpoint/2010/main" val="4024409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88" y="166977"/>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659959" y="166977"/>
            <a:ext cx="8022866" cy="457711"/>
          </a:xfrm>
          <a:solidFill>
            <a:schemeClr val="accent6">
              <a:lumMod val="60000"/>
              <a:lumOff val="40000"/>
            </a:schemeClr>
          </a:solidFill>
        </p:spPr>
        <p:txBody>
          <a:bodyPr>
            <a:noAutofit/>
          </a:bodyPr>
          <a:lstStyle/>
          <a:p>
            <a:r>
              <a:rPr lang="en-US" sz="2800" dirty="0" smtClean="0"/>
              <a:t>PeopleSoft Grants </a:t>
            </a:r>
            <a:endParaRPr lang="en-US" sz="2800" dirty="0"/>
          </a:p>
        </p:txBody>
      </p:sp>
      <p:sp>
        <p:nvSpPr>
          <p:cNvPr id="2" name="Rectangle 1"/>
          <p:cNvSpPr/>
          <p:nvPr/>
        </p:nvSpPr>
        <p:spPr>
          <a:xfrm>
            <a:off x="1001864" y="675192"/>
            <a:ext cx="7251590" cy="5539978"/>
          </a:xfrm>
          <a:prstGeom prst="rect">
            <a:avLst/>
          </a:prstGeom>
        </p:spPr>
        <p:txBody>
          <a:bodyPr wrap="square">
            <a:spAutoFit/>
          </a:bodyPr>
          <a:lstStyle/>
          <a:p>
            <a:r>
              <a:rPr lang="en-US" sz="3400" b="1" dirty="0" smtClean="0">
                <a:ea typeface="Times New Roman" panose="02020603050405020304" pitchFamily="18" charset="0"/>
              </a:rPr>
              <a:t>Reporting</a:t>
            </a:r>
          </a:p>
          <a:p>
            <a:endParaRPr lang="en-US" sz="3200" dirty="0" smtClean="0">
              <a:ea typeface="Times New Roman" panose="02020603050405020304" pitchFamily="18" charset="0"/>
            </a:endParaRPr>
          </a:p>
          <a:p>
            <a:r>
              <a:rPr lang="en-US" sz="3200" b="1" dirty="0">
                <a:ea typeface="Times New Roman" panose="02020603050405020304" pitchFamily="18" charset="0"/>
              </a:rPr>
              <a:t>*</a:t>
            </a:r>
            <a:r>
              <a:rPr lang="en-US" sz="3200" b="1" dirty="0" smtClean="0">
                <a:ea typeface="Times New Roman" panose="02020603050405020304" pitchFamily="18" charset="0"/>
              </a:rPr>
              <a:t>Delivered Reports</a:t>
            </a:r>
          </a:p>
          <a:p>
            <a:pPr>
              <a:lnSpc>
                <a:spcPct val="200000"/>
              </a:lnSpc>
            </a:pPr>
            <a:r>
              <a:rPr lang="en-US" sz="3200" b="1" dirty="0" smtClean="0">
                <a:ea typeface="Times New Roman" panose="02020603050405020304" pitchFamily="18" charset="0"/>
              </a:rPr>
              <a:t>*Custom Queries</a:t>
            </a:r>
          </a:p>
          <a:p>
            <a:pPr>
              <a:lnSpc>
                <a:spcPct val="200000"/>
              </a:lnSpc>
            </a:pPr>
            <a:r>
              <a:rPr lang="en-US" sz="3200" b="1" dirty="0" smtClean="0">
                <a:ea typeface="Times New Roman" panose="02020603050405020304" pitchFamily="18" charset="0"/>
              </a:rPr>
              <a:t>*Award &amp; Summary Reports</a:t>
            </a:r>
          </a:p>
          <a:p>
            <a:pPr>
              <a:lnSpc>
                <a:spcPct val="200000"/>
              </a:lnSpc>
            </a:pPr>
            <a:r>
              <a:rPr lang="en-US" sz="3200" b="1" dirty="0" smtClean="0">
                <a:ea typeface="Times New Roman" panose="02020603050405020304" pitchFamily="18" charset="0"/>
              </a:rPr>
              <a:t>*Project Drilldown Report</a:t>
            </a:r>
          </a:p>
          <a:p>
            <a:pPr>
              <a:lnSpc>
                <a:spcPct val="200000"/>
              </a:lnSpc>
            </a:pPr>
            <a:r>
              <a:rPr lang="en-US" sz="3200" b="1" dirty="0">
                <a:ea typeface="Times New Roman" panose="02020603050405020304" pitchFamily="18" charset="0"/>
              </a:rPr>
              <a:t>	</a:t>
            </a:r>
            <a:r>
              <a:rPr lang="en-US" sz="3200" b="1" dirty="0" smtClean="0">
                <a:ea typeface="Times New Roman" panose="02020603050405020304" pitchFamily="18" charset="0"/>
              </a:rPr>
              <a:t>-</a:t>
            </a:r>
            <a:r>
              <a:rPr lang="en-US" sz="3000" b="1" dirty="0" smtClean="0">
                <a:ea typeface="Times New Roman" panose="02020603050405020304" pitchFamily="18" charset="0"/>
              </a:rPr>
              <a:t>Fiscal Year or Project Budget Year</a:t>
            </a:r>
            <a:endParaRPr lang="en-US" sz="3000" b="1" dirty="0">
              <a:ea typeface="Times New Roman" panose="02020603050405020304" pitchFamily="18" charset="0"/>
            </a:endParaRPr>
          </a:p>
        </p:txBody>
      </p:sp>
    </p:spTree>
    <p:extLst>
      <p:ext uri="{BB962C8B-B14F-4D97-AF65-F5344CB8AC3E}">
        <p14:creationId xmlns:p14="http://schemas.microsoft.com/office/powerpoint/2010/main" val="3936241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060" y="2008129"/>
            <a:ext cx="8129199" cy="2462213"/>
          </a:xfrm>
          <a:prstGeom prst="rect">
            <a:avLst/>
          </a:prstGeom>
        </p:spPr>
        <p:txBody>
          <a:bodyPr wrap="square">
            <a:spAutoFit/>
          </a:bodyPr>
          <a:lstStyle/>
          <a:p>
            <a:pPr algn="ctr"/>
            <a:r>
              <a:rPr lang="en-US" sz="3800" b="1" dirty="0" smtClean="0">
                <a:latin typeface="Calibri" panose="020F0502020204030204" pitchFamily="34" charset="0"/>
                <a:ea typeface="Times New Roman" panose="02020603050405020304" pitchFamily="18" charset="0"/>
              </a:rPr>
              <a:t>Questions</a:t>
            </a:r>
          </a:p>
          <a:p>
            <a:pPr algn="ctr"/>
            <a:r>
              <a:rPr lang="en-US" sz="3800" b="1" dirty="0" smtClean="0">
                <a:latin typeface="Calibri" panose="020F0502020204030204" pitchFamily="34" charset="0"/>
                <a:ea typeface="Times New Roman" panose="02020603050405020304" pitchFamily="18" charset="0"/>
              </a:rPr>
              <a:t>??????</a:t>
            </a:r>
          </a:p>
          <a:p>
            <a:pPr algn="ctr"/>
            <a:endParaRPr lang="en-US" sz="3800" b="1" dirty="0">
              <a:latin typeface="Calibri" panose="020F0502020204030204" pitchFamily="34" charset="0"/>
              <a:ea typeface="Times New Roman" panose="02020603050405020304" pitchFamily="18" charset="0"/>
            </a:endParaRPr>
          </a:p>
          <a:p>
            <a:pPr algn="ctr"/>
            <a:r>
              <a:rPr lang="en-US" sz="2000" b="1" dirty="0" smtClean="0">
                <a:latin typeface="Calibri" panose="020F0502020204030204" pitchFamily="34" charset="0"/>
                <a:ea typeface="Times New Roman" panose="02020603050405020304" pitchFamily="18" charset="0"/>
              </a:rPr>
              <a:t>Tonia Davis-Greenway</a:t>
            </a:r>
          </a:p>
          <a:p>
            <a:pPr algn="ctr"/>
            <a:r>
              <a:rPr lang="en-US" sz="2000" b="1" dirty="0" smtClean="0">
                <a:latin typeface="Calibri" panose="020F0502020204030204" pitchFamily="34" charset="0"/>
                <a:ea typeface="Times New Roman" panose="02020603050405020304" pitchFamily="18" charset="0"/>
              </a:rPr>
              <a:t>toniadavis@gsu.edu</a:t>
            </a:r>
            <a:endParaRPr lang="en-US" sz="2000" dirty="0">
              <a:ea typeface="Times New Roman" panose="02020603050405020304" pitchFamily="18" charset="0"/>
            </a:endParaRPr>
          </a:p>
        </p:txBody>
      </p:sp>
    </p:spTree>
    <p:extLst>
      <p:ext uri="{BB962C8B-B14F-4D97-AF65-F5344CB8AC3E}">
        <p14:creationId xmlns:p14="http://schemas.microsoft.com/office/powerpoint/2010/main" val="160586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839"/>
            <a:ext cx="9144001" cy="6220721"/>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ctrTitle"/>
          </p:nvPr>
        </p:nvSpPr>
        <p:spPr>
          <a:xfrm>
            <a:off x="572494" y="365761"/>
            <a:ext cx="7625301" cy="457711"/>
          </a:xfrm>
          <a:solidFill>
            <a:schemeClr val="tx2">
              <a:lumMod val="60000"/>
              <a:lumOff val="40000"/>
            </a:schemeClr>
          </a:solidFill>
        </p:spPr>
        <p:txBody>
          <a:bodyPr>
            <a:noAutofit/>
          </a:bodyPr>
          <a:lstStyle/>
          <a:p>
            <a:r>
              <a:rPr lang="en-US" sz="2800" dirty="0" smtClean="0"/>
              <a:t>Cayuse 424</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5" y="1238705"/>
            <a:ext cx="8639033" cy="4261343"/>
          </a:xfrm>
          <a:prstGeom prst="rect">
            <a:avLst/>
          </a:prstGeom>
        </p:spPr>
      </p:pic>
    </p:spTree>
    <p:extLst>
      <p:ext uri="{BB962C8B-B14F-4D97-AF65-F5344CB8AC3E}">
        <p14:creationId xmlns:p14="http://schemas.microsoft.com/office/powerpoint/2010/main" val="321525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PPT Template Desig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43"/>
            <a:ext cx="9144001" cy="6858000"/>
          </a:xfrm>
          <a:prstGeom prst="rect">
            <a:avLst/>
          </a:prstGeom>
        </p:spPr>
      </p:pic>
      <p:sp>
        <p:nvSpPr>
          <p:cNvPr id="5" name="Rectangle 4"/>
          <p:cNvSpPr/>
          <p:nvPr/>
        </p:nvSpPr>
        <p:spPr>
          <a:xfrm>
            <a:off x="2286000" y="2362650"/>
            <a:ext cx="4572000" cy="491288"/>
          </a:xfrm>
          <a:prstGeom prst="rect">
            <a:avLst/>
          </a:prstGeom>
        </p:spPr>
        <p:txBody>
          <a:bodyPr>
            <a:spAutoFit/>
          </a:bodyPr>
          <a:lstStyle/>
          <a:p>
            <a:pPr algn="just">
              <a:lnSpc>
                <a:spcPct val="107000"/>
              </a:lnSpc>
              <a:spcAft>
                <a:spcPts val="8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63285" y="926104"/>
            <a:ext cx="8817429" cy="4836026"/>
          </a:xfrm>
          <a:prstGeom prst="rect">
            <a:avLst/>
          </a:prstGeom>
        </p:spPr>
      </p:pic>
      <p:sp>
        <p:nvSpPr>
          <p:cNvPr id="8" name="Title 5"/>
          <p:cNvSpPr>
            <a:spLocks noGrp="1"/>
          </p:cNvSpPr>
          <p:nvPr>
            <p:ph type="ctrTitle"/>
          </p:nvPr>
        </p:nvSpPr>
        <p:spPr>
          <a:xfrm>
            <a:off x="866692" y="65244"/>
            <a:ext cx="7625301" cy="457711"/>
          </a:xfrm>
          <a:solidFill>
            <a:schemeClr val="tx2">
              <a:lumMod val="60000"/>
              <a:lumOff val="40000"/>
            </a:schemeClr>
          </a:solidFill>
          <a:ln>
            <a:noFill/>
          </a:ln>
        </p:spPr>
        <p:txBody>
          <a:bodyPr>
            <a:noAutofit/>
          </a:bodyPr>
          <a:lstStyle/>
          <a:p>
            <a:r>
              <a:rPr lang="en-US" sz="2800" dirty="0" smtClean="0"/>
              <a:t>Cayuse 424</a:t>
            </a:r>
            <a:endParaRPr lang="en-US" sz="2800" dirty="0"/>
          </a:p>
        </p:txBody>
      </p:sp>
    </p:spTree>
    <p:extLst>
      <p:ext uri="{BB962C8B-B14F-4D97-AF65-F5344CB8AC3E}">
        <p14:creationId xmlns:p14="http://schemas.microsoft.com/office/powerpoint/2010/main" val="1741974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1815</TotalTime>
  <Words>754</Words>
  <Application>Microsoft Office PowerPoint</Application>
  <PresentationFormat>On-screen Show (4:3)</PresentationFormat>
  <Paragraphs>473</Paragraphs>
  <Slides>73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Century Gothic</vt:lpstr>
      <vt:lpstr>Symbol</vt:lpstr>
      <vt:lpstr>Times New Roman</vt:lpstr>
      <vt:lpstr>Wingdings 3</vt:lpstr>
      <vt:lpstr>Slice</vt:lpstr>
      <vt:lpstr>PowerPoint Presentation</vt:lpstr>
      <vt:lpstr>OBJECTIVE</vt:lpstr>
      <vt:lpstr>About GSU </vt:lpstr>
      <vt:lpstr>PowerPoint Presentation</vt:lpstr>
      <vt:lpstr>PowerPoint Presentation</vt:lpstr>
      <vt:lpstr>Cayuse 424</vt:lpstr>
      <vt:lpstr>Cayuse 424</vt:lpstr>
      <vt:lpstr>Cayuse 424</vt:lpstr>
      <vt:lpstr>Cayuse 424</vt:lpstr>
      <vt:lpstr>Cayuse 424</vt:lpstr>
      <vt:lpstr>Cayuse 424</vt:lpstr>
      <vt:lpstr>Cayuse 424</vt:lpstr>
      <vt:lpstr>Cayuse 424</vt:lpstr>
      <vt:lpstr>The Research Portal</vt:lpstr>
      <vt:lpstr>The Research Portal</vt:lpstr>
      <vt:lpstr>PowerPoint Presentation</vt:lpstr>
      <vt:lpstr>The Research Portal</vt:lpstr>
      <vt:lpstr>The Research Portal</vt:lpstr>
      <vt:lpstr>The Research Portal</vt:lpstr>
      <vt:lpstr>The Research Portal</vt:lpstr>
      <vt:lpstr>The Research Portal</vt:lpstr>
      <vt:lpstr>The Research Portal</vt:lpstr>
      <vt:lpstr>The Research Portal</vt:lpstr>
      <vt:lpstr>The Research Portal</vt:lpstr>
      <vt:lpstr>PeopleSoft Grants </vt:lpstr>
      <vt:lpstr>PeopleSoft Grants</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PeopleSoft Grants </vt:lpstr>
      <vt:lpstr>PowerPoint Presentation</vt:lpstr>
    </vt:vector>
  </TitlesOfParts>
  <Company>Georgia Board of Regents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Meeler</dc:creator>
  <cp:lastModifiedBy>Tonia M Davis</cp:lastModifiedBy>
  <cp:revision>132</cp:revision>
  <cp:lastPrinted>2015-09-15T16:27:01Z</cp:lastPrinted>
  <dcterms:created xsi:type="dcterms:W3CDTF">2015-04-29T19:39:04Z</dcterms:created>
  <dcterms:modified xsi:type="dcterms:W3CDTF">2015-09-28T18:26:08Z</dcterms:modified>
</cp:coreProperties>
</file>