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87" r:id="rId3"/>
    <p:sldId id="297" r:id="rId4"/>
    <p:sldId id="289" r:id="rId5"/>
    <p:sldId id="290" r:id="rId6"/>
    <p:sldId id="281" r:id="rId7"/>
    <p:sldId id="282" r:id="rId8"/>
    <p:sldId id="283" r:id="rId9"/>
    <p:sldId id="284" r:id="rId10"/>
    <p:sldId id="285" r:id="rId11"/>
    <p:sldId id="286" r:id="rId12"/>
    <p:sldId id="291" r:id="rId13"/>
    <p:sldId id="292" r:id="rId14"/>
    <p:sldId id="293" r:id="rId15"/>
    <p:sldId id="294" r:id="rId16"/>
    <p:sldId id="296" r:id="rId17"/>
    <p:sldId id="299" r:id="rId18"/>
    <p:sldId id="298" r:id="rId1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40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276" autoAdjust="0"/>
  </p:normalViewPr>
  <p:slideViewPr>
    <p:cSldViewPr>
      <p:cViewPr>
        <p:scale>
          <a:sx n="72" d="100"/>
          <a:sy n="72" d="100"/>
        </p:scale>
        <p:origin x="-175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891D6AD2-278E-42A1-A549-A3C59E21DBF6}" type="datetimeFigureOut">
              <a:rPr lang="en-US" smtClean="0"/>
              <a:pPr/>
              <a:t>9/18/2014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CDC3C7AF-9734-4067-BB28-06121C8EA4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550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3C7AF-9734-4067-BB28-06121C8EA44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3C7AF-9734-4067-BB28-06121C8EA44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3C7AF-9734-4067-BB28-06121C8EA44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3C7AF-9734-4067-BB28-06121C8EA44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3C7AF-9734-4067-BB28-06121C8EA44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3C7AF-9734-4067-BB28-06121C8EA44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3C7AF-9734-4067-BB28-06121C8EA44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3C7AF-9734-4067-BB28-06121C8EA44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3C7AF-9734-4067-BB28-06121C8EA44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3C7AF-9734-4067-BB28-06121C8EA44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3C7AF-9734-4067-BB28-06121C8EA44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EA034-31AB-439F-8C25-D7C3F9D12BA5}" type="datetime1">
              <a:rPr lang="en-US" smtClean="0"/>
              <a:pPr/>
              <a:t>9/18/2014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DB9395C-53CA-4982-82C8-66D29FBF7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F5EC89-87DA-4CC2-856F-9BACA8C4528A}" type="datetime1">
              <a:rPr lang="en-US" smtClean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DB9395C-53CA-4982-82C8-66D29FBF7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AE273B-B6E3-4374-84E8-0A5584784AC6}" type="datetime1">
              <a:rPr lang="en-US" smtClean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DB9395C-53CA-4982-82C8-66D29FBF7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1292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492875"/>
            <a:ext cx="7620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6DB9395C-53CA-4982-82C8-66D29FBF7A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Content Placeholder 3" descr="Georgia Summit Logo.jpg"/>
          <p:cNvPicPr>
            <a:picLocks noChangeAspect="1"/>
          </p:cNvPicPr>
          <p:nvPr userDrawn="1"/>
        </p:nvPicPr>
        <p:blipFill>
          <a:blip r:embed="rId2" cstate="print"/>
          <a:srcRect l="15333" r="15333" b="27805"/>
          <a:stretch>
            <a:fillRect/>
          </a:stretch>
        </p:blipFill>
        <p:spPr>
          <a:xfrm>
            <a:off x="228600" y="6324600"/>
            <a:ext cx="914749" cy="320675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rot="5400000" flipH="1">
            <a:off x="4251324" y="2606676"/>
            <a:ext cx="31751" cy="8077200"/>
          </a:xfrm>
          <a:prstGeom prst="line">
            <a:avLst/>
          </a:prstGeom>
          <a:ln w="57150">
            <a:gradFill>
              <a:gsLst>
                <a:gs pos="0">
                  <a:schemeClr val="accent6">
                    <a:lumMod val="60000"/>
                    <a:lumOff val="40000"/>
                    <a:alpha val="73000"/>
                  </a:schemeClr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30E068-C84A-4D9C-8072-8EF524F5FA98}" type="datetime1">
              <a:rPr lang="en-US" smtClean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DB9395C-53CA-4982-82C8-66D29FBF7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197FE2-0A65-4F2D-9C43-C24EBD173664}" type="datetime1">
              <a:rPr lang="en-US" smtClean="0"/>
              <a:pPr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DB9395C-53CA-4982-82C8-66D29FBF7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064E54-D6A0-4C9E-B2E9-E13CEC05EC14}" type="datetime1">
              <a:rPr lang="en-US" smtClean="0"/>
              <a:pPr/>
              <a:t>9/18/2014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DB9395C-53CA-4982-82C8-66D29FBF7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0DDEAC-664A-41B2-975C-9B4D92CA967A}" type="datetime1">
              <a:rPr lang="en-US" smtClean="0"/>
              <a:pPr/>
              <a:t>9/18/2014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DB9395C-53CA-4982-82C8-66D29FBF7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9C68D5-D4D7-4EE3-B526-267CEBDE9DD7}" type="datetime1">
              <a:rPr lang="en-US" smtClean="0"/>
              <a:pPr/>
              <a:t>9/18/2014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DB9395C-53CA-4982-82C8-66D29FBF7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C4D2C1-FF6F-4FB7-8B0F-A7B2B33F9580}" type="datetime1">
              <a:rPr lang="en-US" smtClean="0"/>
              <a:pPr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DB9395C-53CA-4982-82C8-66D29FBF7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AB8BD8-DBD5-440D-A023-2040D1A5AAAD}" type="datetime1">
              <a:rPr lang="en-US" smtClean="0"/>
              <a:pPr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fld id="{6DB9395C-53CA-4982-82C8-66D29FBF7A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usg.edu/gafirst-fin/training/epro_georgiafirst_marketplace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5400" dirty="0" smtClean="0"/>
              <a:t>ePro and The GeorgiaFirst Marketplace Round Table Discussion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52800"/>
            <a:ext cx="7854696" cy="1752600"/>
          </a:xfrm>
        </p:spPr>
        <p:txBody>
          <a:bodyPr/>
          <a:lstStyle/>
          <a:p>
            <a:r>
              <a:rPr lang="en-US" dirty="0" smtClean="0"/>
              <a:t>Thursday, September 18</a:t>
            </a:r>
            <a:r>
              <a:rPr lang="en-US" baseline="30000" dirty="0" smtClean="0"/>
              <a:t>th</a:t>
            </a:r>
          </a:p>
          <a:p>
            <a:r>
              <a:rPr lang="en-US" dirty="0" smtClean="0"/>
              <a:t>10:50 to 11:40</a:t>
            </a:r>
          </a:p>
          <a:p>
            <a:r>
              <a:rPr lang="en-US" dirty="0" smtClean="0"/>
              <a:t>Oglethorpe F&amp;G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215569"/>
            <a:ext cx="3606972" cy="1477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Must have the Executive Team Support.</a:t>
            </a:r>
          </a:p>
          <a:p>
            <a:r>
              <a:rPr lang="en-US" dirty="0" smtClean="0"/>
              <a:t>Start training with your departments that create the most orders. (These folks will become your biggest supporters)</a:t>
            </a:r>
          </a:p>
          <a:p>
            <a:r>
              <a:rPr lang="en-US" dirty="0" smtClean="0"/>
              <a:t>Phase in by departments then open the training all others.</a:t>
            </a:r>
          </a:p>
          <a:p>
            <a:r>
              <a:rPr lang="en-US" dirty="0" smtClean="0"/>
              <a:t>Make training a requirement for access for both approvers and requesters. </a:t>
            </a:r>
          </a:p>
          <a:p>
            <a:r>
              <a:rPr lang="en-US" dirty="0" smtClean="0"/>
              <a:t>Establish a target date (12 months).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27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Emphasize the Benefits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Transparency.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Budget Control.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MarketPlace Orders. (Easy for requesters to pick-up, most have shopped on line)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Turn-around time on office supplies.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Purchasing life cycle review.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Purchasing Staff can focus on complex procurements.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Reduces the amount of orders waiting on a Buyer  increasing turn around times for special orders.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Attachments move through workflow. (Quotes, SOW, agreements &amp; etc…) pdf &amp; jpeg.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Contract data review.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85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7231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4617B"/>
                </a:solidFill>
              </a:rPr>
              <a:t>Bookmarks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312920"/>
          </a:xfrm>
        </p:spPr>
        <p:txBody>
          <a:bodyPr>
            <a:normAutofit/>
          </a:bodyPr>
          <a:lstStyle/>
          <a:p>
            <a:pPr lvl="0">
              <a:buClr>
                <a:srgbClr val="0BD0D9"/>
              </a:buClr>
            </a:pPr>
            <a:r>
              <a:rPr lang="en-US" dirty="0">
                <a:solidFill>
                  <a:prstClr val="black"/>
                </a:solidFill>
              </a:rPr>
              <a:t>You can Tag your Most Frequently Used Pages</a:t>
            </a:r>
          </a:p>
          <a:p>
            <a:pPr lvl="0">
              <a:buClr>
                <a:srgbClr val="0BD0D9"/>
              </a:buClr>
            </a:pPr>
            <a:r>
              <a:rPr lang="en-US" dirty="0">
                <a:solidFill>
                  <a:prstClr val="black"/>
                </a:solidFill>
              </a:rPr>
              <a:t>You can Easily go to your Most Frequently Used Pages (Alt-K)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83" y="2971800"/>
            <a:ext cx="7467600" cy="356336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06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23" y="609600"/>
            <a:ext cx="8229600" cy="972312"/>
          </a:xfrm>
        </p:spPr>
        <p:txBody>
          <a:bodyPr>
            <a:normAutofit/>
          </a:bodyPr>
          <a:lstStyle/>
          <a:p>
            <a:r>
              <a:rPr lang="en-US" dirty="0" smtClean="0"/>
              <a:t>Choose </a:t>
            </a:r>
            <a:r>
              <a:rPr lang="en-US" dirty="0"/>
              <a:t>Y</a:t>
            </a:r>
            <a:r>
              <a:rPr lang="en-US" dirty="0" smtClean="0"/>
              <a:t>our </a:t>
            </a:r>
            <a:r>
              <a:rPr lang="en-US" dirty="0"/>
              <a:t>L</a:t>
            </a:r>
            <a:r>
              <a:rPr lang="en-US" dirty="0" smtClean="0"/>
              <a:t>anding </a:t>
            </a:r>
            <a:r>
              <a:rPr lang="en-US" dirty="0"/>
              <a:t>P</a:t>
            </a:r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312920"/>
          </a:xfrm>
        </p:spPr>
        <p:txBody>
          <a:bodyPr>
            <a:normAutofit/>
          </a:bodyPr>
          <a:lstStyle/>
          <a:p>
            <a:r>
              <a:rPr lang="en-US" dirty="0"/>
              <a:t>You can Choose Your Landing Page</a:t>
            </a:r>
          </a:p>
          <a:p>
            <a:pPr lvl="2"/>
            <a:r>
              <a:rPr lang="en-US" dirty="0"/>
              <a:t>Configuration set at a per-user basis in the banner at the top of the page.</a:t>
            </a:r>
          </a:p>
          <a:p>
            <a:pPr lvl="2"/>
            <a:r>
              <a:rPr lang="en-US" dirty="0"/>
              <a:t>New hotkey combination to access home page: Alt +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429000"/>
            <a:ext cx="3767847" cy="289560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12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972312"/>
          </a:xfrm>
        </p:spPr>
        <p:txBody>
          <a:bodyPr>
            <a:normAutofit/>
          </a:bodyPr>
          <a:lstStyle/>
          <a:p>
            <a:r>
              <a:rPr lang="en-US" dirty="0" smtClean="0"/>
              <a:t>Notifications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40386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At the Top of the Page, Easy to Review</a:t>
            </a:r>
          </a:p>
          <a:p>
            <a:pPr lvl="3"/>
            <a:r>
              <a:rPr lang="en-US" dirty="0"/>
              <a:t>No competition with the Org </a:t>
            </a:r>
            <a:r>
              <a:rPr lang="en-US" dirty="0" smtClean="0"/>
              <a:t>Message</a:t>
            </a:r>
            <a:endParaRPr lang="en-US" dirty="0"/>
          </a:p>
          <a:p>
            <a:r>
              <a:rPr lang="en-US" dirty="0"/>
              <a:t>You can receive communications through in-application notifications or email. </a:t>
            </a:r>
          </a:p>
          <a:p>
            <a:pPr lvl="2"/>
            <a:r>
              <a:rPr lang="en-US" sz="2000" dirty="0"/>
              <a:t>Additional in-application notifications</a:t>
            </a:r>
          </a:p>
          <a:p>
            <a:pPr lvl="2"/>
            <a:r>
              <a:rPr lang="en-US" sz="2000" dirty="0"/>
              <a:t>You can select “how” You like to receive communications</a:t>
            </a:r>
          </a:p>
          <a:p>
            <a:pPr marL="667512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698" y="1371600"/>
            <a:ext cx="3800475" cy="1781907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315" y="3276600"/>
            <a:ext cx="4371242" cy="325441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07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972312"/>
          </a:xfrm>
        </p:spPr>
        <p:txBody>
          <a:bodyPr>
            <a:normAutofit/>
          </a:bodyPr>
          <a:lstStyle/>
          <a:p>
            <a:r>
              <a:rPr lang="en-US" dirty="0"/>
              <a:t>Better C</a:t>
            </a:r>
            <a:r>
              <a:rPr lang="en-US" dirty="0" smtClean="0"/>
              <a:t>art </a:t>
            </a:r>
            <a:r>
              <a:rPr lang="en-US" dirty="0"/>
              <a:t>P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4038600" cy="4800600"/>
          </a:xfrm>
        </p:spPr>
        <p:txBody>
          <a:bodyPr>
            <a:normAutofit/>
          </a:bodyPr>
          <a:lstStyle/>
          <a:p>
            <a:r>
              <a:rPr lang="en-US" dirty="0"/>
              <a:t>You Can View Your Cart </a:t>
            </a:r>
            <a:br>
              <a:rPr lang="en-US" dirty="0"/>
            </a:br>
            <a:r>
              <a:rPr lang="en-US" dirty="0"/>
              <a:t>Without Leaving Your Current Page</a:t>
            </a:r>
          </a:p>
          <a:p>
            <a:pPr marL="741363" lvl="1" indent="-279400">
              <a:spcBef>
                <a:spcPts val="1200"/>
              </a:spcBef>
            </a:pPr>
            <a:r>
              <a:rPr lang="en-US" sz="2000" dirty="0"/>
              <a:t>Added Cart Name at top right of cart preview</a:t>
            </a:r>
          </a:p>
          <a:p>
            <a:pPr marL="741363" lvl="1" indent="-279400">
              <a:spcBef>
                <a:spcPts val="1200"/>
              </a:spcBef>
            </a:pPr>
            <a:r>
              <a:rPr lang="en-US" sz="2000" dirty="0"/>
              <a:t>Added ability to go straight to checkout</a:t>
            </a:r>
            <a:endParaRPr lang="en-US" sz="2000" b="1" dirty="0">
              <a:solidFill>
                <a:srgbClr val="1D4871"/>
              </a:solidFill>
            </a:endParaRP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971801"/>
            <a:ext cx="4829175" cy="349164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73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00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Support Tickets and Possible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attachments to document</a:t>
            </a:r>
          </a:p>
          <a:p>
            <a:r>
              <a:rPr lang="en-US" dirty="0" smtClean="0"/>
              <a:t>Closing/canceling </a:t>
            </a:r>
            <a:r>
              <a:rPr lang="en-US" dirty="0"/>
              <a:t>a single line on a multiple line </a:t>
            </a:r>
            <a:r>
              <a:rPr lang="en-US" dirty="0" smtClean="0"/>
              <a:t>requisition</a:t>
            </a:r>
          </a:p>
          <a:p>
            <a:r>
              <a:rPr lang="en-US" dirty="0" smtClean="0"/>
              <a:t>The Finalize/</a:t>
            </a:r>
            <a:r>
              <a:rPr lang="en-US" dirty="0" err="1" smtClean="0"/>
              <a:t>Unfinalize</a:t>
            </a:r>
            <a:r>
              <a:rPr lang="en-US" dirty="0" smtClean="0"/>
              <a:t> </a:t>
            </a:r>
            <a:r>
              <a:rPr lang="en-US" dirty="0"/>
              <a:t>Document icon on a </a:t>
            </a:r>
            <a:r>
              <a:rPr lang="en-US" dirty="0" smtClean="0"/>
              <a:t>PO</a:t>
            </a:r>
          </a:p>
          <a:p>
            <a:r>
              <a:rPr lang="en-US" dirty="0"/>
              <a:t>Receiving assets with multiple </a:t>
            </a:r>
            <a:r>
              <a:rPr lang="en-US" dirty="0" err="1"/>
              <a:t>distrib</a:t>
            </a:r>
            <a:r>
              <a:rPr lang="en-US" dirty="0"/>
              <a:t> lines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29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72312"/>
          </a:xfrm>
        </p:spPr>
        <p:txBody>
          <a:bodyPr>
            <a:normAutofit/>
          </a:bodyPr>
          <a:lstStyle/>
          <a:p>
            <a:r>
              <a:rPr lang="en-US" dirty="0" smtClean="0"/>
              <a:t>Training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New Enablement Approach</a:t>
            </a:r>
          </a:p>
          <a:p>
            <a:r>
              <a:rPr lang="en-US" dirty="0" smtClean="0"/>
              <a:t>Documentation and Training Materials: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http://www.usg.edu/gafirst-fin/training/epro_georgiafirst_marketplace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 smtClean="0"/>
              <a:t>User Guides</a:t>
            </a:r>
          </a:p>
          <a:p>
            <a:r>
              <a:rPr lang="en-US" sz="2400" dirty="0" smtClean="0"/>
              <a:t>Job Aids</a:t>
            </a:r>
          </a:p>
          <a:p>
            <a:r>
              <a:rPr lang="en-US" sz="2400" dirty="0" smtClean="0"/>
              <a:t>Online video sessions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429000"/>
            <a:ext cx="413914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1583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2" descr="C:\Users\kcollins\AppData\Local\Microsoft\Windows\Temporary Internet Files\Content.IE5\HKH4Z9X3\MP90031559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5719273" cy="4079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3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en-US" dirty="0" smtClean="0"/>
              <a:t>Panel Facilitators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Jim Barnaby, Director of Logistical Services, Georgia Perimeter College</a:t>
            </a:r>
          </a:p>
          <a:p>
            <a:r>
              <a:rPr lang="en-US" dirty="0" smtClean="0"/>
              <a:t>Sheryl Lewis, Lead Procurement Specialist and Addie Edwards, Procurement Specialist, Georgia Southern University</a:t>
            </a:r>
          </a:p>
          <a:p>
            <a:r>
              <a:rPr lang="en-US" dirty="0" smtClean="0"/>
              <a:t>Catherine </a:t>
            </a:r>
            <a:r>
              <a:rPr lang="en-US" dirty="0" err="1" smtClean="0"/>
              <a:t>Storey</a:t>
            </a:r>
            <a:r>
              <a:rPr lang="en-US" dirty="0" smtClean="0"/>
              <a:t>, and JoAnn Bryant, Senior University Buyers, Valdosta State University</a:t>
            </a:r>
          </a:p>
          <a:p>
            <a:r>
              <a:rPr lang="en-US" dirty="0" smtClean="0"/>
              <a:t>Barbara Burns, Purchasing Director, Middle Georgia College</a:t>
            </a:r>
          </a:p>
          <a:p>
            <a:r>
              <a:rPr lang="en-US" dirty="0" smtClean="0"/>
              <a:t>Debbie Lasher, Special Projects, USO</a:t>
            </a:r>
          </a:p>
          <a:p>
            <a:r>
              <a:rPr lang="en-US" dirty="0" smtClean="0"/>
              <a:t>Teresa Page, GFM Support, ITS</a:t>
            </a:r>
          </a:p>
          <a:p>
            <a:r>
              <a:rPr lang="en-US" dirty="0" smtClean="0"/>
              <a:t>Liz Lemerande, Business Systems Analyst, ITS</a:t>
            </a:r>
          </a:p>
          <a:p>
            <a:r>
              <a:rPr lang="en-US" dirty="0"/>
              <a:t>Andy </a:t>
            </a:r>
            <a:r>
              <a:rPr lang="en-US" dirty="0" smtClean="0"/>
              <a:t>Waligowski and Jessica Taylor, </a:t>
            </a:r>
            <a:r>
              <a:rPr lang="en-US" dirty="0"/>
              <a:t>Account </a:t>
            </a:r>
            <a:r>
              <a:rPr lang="en-US" dirty="0" smtClean="0"/>
              <a:t>Managers, </a:t>
            </a:r>
            <a:r>
              <a:rPr lang="en-US" dirty="0"/>
              <a:t>SciQuest</a:t>
            </a:r>
          </a:p>
          <a:p>
            <a:r>
              <a:rPr lang="en-US" dirty="0" smtClean="0"/>
              <a:t>Kurt Collins, Project Manager, USO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32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en-US" dirty="0" smtClean="0"/>
              <a:t>Goals of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an opportunity for peers to share and learn from others on institution practices, policies and experiences</a:t>
            </a:r>
          </a:p>
          <a:p>
            <a:r>
              <a:rPr lang="en-US" dirty="0" smtClean="0"/>
              <a:t>Inform institutions not currently using the GFM of some of the benefits of the system and encourage them to join the project</a:t>
            </a:r>
          </a:p>
          <a:p>
            <a:r>
              <a:rPr lang="en-US" dirty="0" smtClean="0"/>
              <a:t>Provide the USO and SciQuest teams an opportunity to discuss current tickets and system enhancements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10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en-US" dirty="0" smtClean="0"/>
              <a:t>Statewide Content in </a:t>
            </a:r>
            <a:r>
              <a:rPr lang="en-US" dirty="0" err="1" smtClean="0"/>
              <a:t>GFM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Availability of Statewide contract content inside </a:t>
            </a:r>
            <a:r>
              <a:rPr lang="en-US" dirty="0" err="1" smtClean="0"/>
              <a:t>GFM</a:t>
            </a:r>
            <a:endParaRPr lang="en-US" dirty="0" smtClean="0"/>
          </a:p>
          <a:p>
            <a:r>
              <a:rPr lang="en-US" dirty="0" smtClean="0"/>
              <a:t>Search capabilities of information</a:t>
            </a:r>
          </a:p>
          <a:p>
            <a:r>
              <a:rPr lang="en-US" dirty="0" smtClean="0"/>
              <a:t>Content in one location without having to utilize Team Georgia Marketplace</a:t>
            </a:r>
          </a:p>
          <a:p>
            <a:r>
              <a:rPr lang="en-US" dirty="0" smtClean="0"/>
              <a:t>Various ways to drill down information, i.e. by contract name, contract number, supplier, etc.</a:t>
            </a:r>
          </a:p>
          <a:p>
            <a:r>
              <a:rPr lang="en-US" dirty="0" smtClean="0"/>
              <a:t>Content information on those contract vendors that have their own </a:t>
            </a:r>
            <a:r>
              <a:rPr lang="en-US" dirty="0" err="1" smtClean="0"/>
              <a:t>punchout</a:t>
            </a:r>
            <a:endParaRPr lang="en-US" dirty="0" smtClean="0"/>
          </a:p>
          <a:p>
            <a:pPr lvl="1"/>
            <a:r>
              <a:rPr lang="en-US" dirty="0" smtClean="0"/>
              <a:t>Lenovo, Dell and HP – ability to provide institution specific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8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GFM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/>
              <a:t> </a:t>
            </a:r>
            <a:r>
              <a:rPr lang="en-US" dirty="0" smtClean="0"/>
              <a:t>use of P-Card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 in the number of P-Card transactions </a:t>
            </a:r>
          </a:p>
          <a:p>
            <a:r>
              <a:rPr lang="en-US" dirty="0" smtClean="0"/>
              <a:t>Reduces the credit liability risk on Cards, i.e. Cardholder limit is reduced to an amount that is the median for spend during a 6 </a:t>
            </a:r>
            <a:r>
              <a:rPr lang="en-US" dirty="0" err="1" smtClean="0"/>
              <a:t>mo</a:t>
            </a:r>
            <a:r>
              <a:rPr lang="en-US" dirty="0" smtClean="0"/>
              <a:t> to 12 </a:t>
            </a:r>
            <a:r>
              <a:rPr lang="en-US" dirty="0" err="1" smtClean="0"/>
              <a:t>mo</a:t>
            </a:r>
            <a:r>
              <a:rPr lang="en-US" dirty="0" smtClean="0"/>
              <a:t> time period</a:t>
            </a:r>
          </a:p>
          <a:p>
            <a:r>
              <a:rPr lang="en-US" dirty="0" smtClean="0"/>
              <a:t>Transactions are approved prior to </a:t>
            </a:r>
            <a:r>
              <a:rPr lang="en-US" smtClean="0"/>
              <a:t>items being ordered</a:t>
            </a:r>
            <a:endParaRPr lang="en-US" dirty="0" smtClean="0"/>
          </a:p>
          <a:p>
            <a:r>
              <a:rPr lang="en-US" dirty="0" smtClean="0"/>
              <a:t>Department budgets reflect a “true/real” balance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52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en-US" dirty="0" smtClean="0"/>
              <a:t>Deliveries &amp; Receipts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Challenges</a:t>
            </a:r>
          </a:p>
          <a:p>
            <a:r>
              <a:rPr lang="en-US" dirty="0" smtClean="0"/>
              <a:t>Identifying the source: Is this a P-card, Special or GFM order????</a:t>
            </a:r>
          </a:p>
          <a:p>
            <a:r>
              <a:rPr lang="en-US" dirty="0" smtClean="0"/>
              <a:t>Communications between, Purchasing, Central Receiving &amp; Requester.</a:t>
            </a:r>
          </a:p>
          <a:p>
            <a:r>
              <a:rPr lang="en-US" dirty="0" smtClean="0"/>
              <a:t>Determining delivery locations. (building, campus &amp; requester)</a:t>
            </a:r>
          </a:p>
          <a:p>
            <a:r>
              <a:rPr lang="en-US" dirty="0" smtClean="0"/>
              <a:t>Creating Receipts.</a:t>
            </a:r>
          </a:p>
          <a:p>
            <a:r>
              <a:rPr lang="en-US" dirty="0" smtClean="0"/>
              <a:t>Lost Packages.</a:t>
            </a:r>
          </a:p>
          <a:p>
            <a:r>
              <a:rPr lang="en-US" dirty="0" smtClean="0"/>
              <a:t>Asset Management.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98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en-US" dirty="0" smtClean="0"/>
              <a:t>Deliveries &amp; Receipts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GFM vs Special Orders</a:t>
            </a:r>
          </a:p>
          <a:p>
            <a:r>
              <a:rPr lang="en-US" dirty="0" smtClean="0"/>
              <a:t> GFM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 Requester’s name indicated on shipping labels. (Originates from Requester’s Profile)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 Requester can modify name on shipping label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Desktop delivery from Staples.  (Fuel Savings)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Note: UPS/FedEx at time will cover the delivery info from vendor.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90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Deliveries &amp; Receipts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Special Orders</a:t>
            </a:r>
          </a:p>
          <a:p>
            <a:r>
              <a:rPr lang="en-US" dirty="0" smtClean="0"/>
              <a:t>Access to review PO information for receiving staff.</a:t>
            </a:r>
          </a:p>
          <a:p>
            <a:r>
              <a:rPr lang="en-US" dirty="0" smtClean="0"/>
              <a:t>Copies of Purchase Orders to receiving staff.</a:t>
            </a:r>
          </a:p>
          <a:p>
            <a:r>
              <a:rPr lang="en-US" dirty="0" smtClean="0"/>
              <a:t>Additional delivery information placed in the remarks of the PO.</a:t>
            </a:r>
          </a:p>
          <a:p>
            <a:r>
              <a:rPr lang="en-US" dirty="0" smtClean="0"/>
              <a:t>Require vendors to indicate PO number. </a:t>
            </a:r>
          </a:p>
          <a:p>
            <a:r>
              <a:rPr lang="en-US" dirty="0" smtClean="0"/>
              <a:t>Workflow Approvals for both Special &amp; GFM orders. (Great for Asset Management)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98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657600" y="2590800"/>
            <a:ext cx="1905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Central Receiving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0039" y="2590800"/>
            <a:ext cx="14478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Decatur</a:t>
            </a:r>
          </a:p>
          <a:p>
            <a:pPr algn="ctr"/>
            <a:r>
              <a:rPr lang="en-US" dirty="0" smtClean="0"/>
              <a:t>Campus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4611756"/>
            <a:ext cx="14097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Newton</a:t>
            </a:r>
          </a:p>
          <a:p>
            <a:pPr algn="ctr"/>
            <a:r>
              <a:rPr lang="en-US" dirty="0" smtClean="0"/>
              <a:t>Campus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62970" y="4611756"/>
            <a:ext cx="144283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Dunwoody Campus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43700" y="2628900"/>
            <a:ext cx="141467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Lakeside</a:t>
            </a:r>
          </a:p>
          <a:p>
            <a:pPr algn="ctr"/>
            <a:r>
              <a:rPr lang="en-US" dirty="0" smtClean="0"/>
              <a:t>Campus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530009" y="1066800"/>
            <a:ext cx="16002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Clarkston </a:t>
            </a:r>
          </a:p>
          <a:p>
            <a:pPr algn="ctr"/>
            <a:r>
              <a:rPr lang="en-US" dirty="0" smtClean="0"/>
              <a:t>Campus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638800" y="30861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562600" y="1981200"/>
            <a:ext cx="759515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105400" y="3581400"/>
            <a:ext cx="1638300" cy="1030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610100" y="3733800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2514600" y="3733800"/>
            <a:ext cx="1295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514600" y="30861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own Arrow 24"/>
          <p:cNvSpPr/>
          <p:nvPr/>
        </p:nvSpPr>
        <p:spPr>
          <a:xfrm>
            <a:off x="3062909" y="762000"/>
            <a:ext cx="3048000" cy="1676400"/>
          </a:xfrm>
          <a:prstGeom prst="downArrow">
            <a:avLst>
              <a:gd name="adj1" fmla="val 50000"/>
              <a:gd name="adj2" fmla="val 4525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FedEx</a:t>
            </a:r>
          </a:p>
          <a:p>
            <a:pPr algn="ctr"/>
            <a:r>
              <a:rPr lang="en-US" dirty="0" smtClean="0"/>
              <a:t>UPS</a:t>
            </a:r>
          </a:p>
          <a:p>
            <a:pPr algn="ctr"/>
            <a:r>
              <a:rPr lang="en-US" dirty="0" smtClean="0"/>
              <a:t>DHL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81000" y="1066800"/>
            <a:ext cx="2776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Georgia Perimeter College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09600" y="1752600"/>
            <a:ext cx="3699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*Packages tracked &amp; delivered by GPC couriers daily.</a:t>
            </a:r>
          </a:p>
          <a:p>
            <a:r>
              <a:rPr lang="en-US" sz="1200" dirty="0" smtClean="0"/>
              <a:t>*Requesters desktop receive</a:t>
            </a:r>
          </a:p>
          <a:p>
            <a:r>
              <a:rPr lang="en-US" sz="1200" dirty="0" smtClean="0"/>
              <a:t>*Purchasing Admin monitors match exceptions</a:t>
            </a:r>
            <a:endParaRPr lang="en-US" sz="1200" dirty="0"/>
          </a:p>
        </p:txBody>
      </p:sp>
      <p:sp>
        <p:nvSpPr>
          <p:cNvPr id="29" name="Rectangle 28"/>
          <p:cNvSpPr/>
          <p:nvPr/>
        </p:nvSpPr>
        <p:spPr>
          <a:xfrm>
            <a:off x="4020086" y="5178286"/>
            <a:ext cx="1390114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Alpharetta</a:t>
            </a:r>
          </a:p>
          <a:p>
            <a:pPr algn="ctr"/>
            <a:r>
              <a:rPr lang="en-US" dirty="0" smtClean="0"/>
              <a:t>Campus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57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2357</TotalTime>
  <Words>827</Words>
  <Application>Microsoft Office PowerPoint</Application>
  <PresentationFormat>On-screen Show (4:3)</PresentationFormat>
  <Paragraphs>156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ePro and The GeorgiaFirst Marketplace Round Table Discussion</vt:lpstr>
      <vt:lpstr>Panel Facilitators</vt:lpstr>
      <vt:lpstr>Goals of Meeting</vt:lpstr>
      <vt:lpstr>Statewide Content in GFM</vt:lpstr>
      <vt:lpstr>GFM vs use of P-Card  </vt:lpstr>
      <vt:lpstr>Deliveries &amp; Receipts</vt:lpstr>
      <vt:lpstr>Deliveries &amp; Receipts</vt:lpstr>
      <vt:lpstr>Deliveries &amp; Receipts</vt:lpstr>
      <vt:lpstr>PowerPoint Presentation</vt:lpstr>
      <vt:lpstr>Implementation Suggestions</vt:lpstr>
      <vt:lpstr>Implementation Suggestions</vt:lpstr>
      <vt:lpstr>Bookmarks</vt:lpstr>
      <vt:lpstr>Choose Your Landing Page</vt:lpstr>
      <vt:lpstr>Notifications</vt:lpstr>
      <vt:lpstr>Better Cart Preview</vt:lpstr>
      <vt:lpstr>Common Support Tickets and Possible Enhancements</vt:lpstr>
      <vt:lpstr>Training Opportunities</vt:lpstr>
      <vt:lpstr>Questions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Grants: Birds of a Feather</dc:title>
  <dc:creator>Craig</dc:creator>
  <cp:lastModifiedBy>Teresa Page</cp:lastModifiedBy>
  <cp:revision>228</cp:revision>
  <cp:lastPrinted>2013-09-11T21:13:06Z</cp:lastPrinted>
  <dcterms:created xsi:type="dcterms:W3CDTF">2010-09-19T17:47:51Z</dcterms:created>
  <dcterms:modified xsi:type="dcterms:W3CDTF">2014-09-18T18:24:52Z</dcterms:modified>
</cp:coreProperties>
</file>