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9" r:id="rId3"/>
  </p:sldMasterIdLst>
  <p:notesMasterIdLst>
    <p:notesMasterId r:id="rId48"/>
  </p:notesMasterIdLst>
  <p:handoutMasterIdLst>
    <p:handoutMasterId r:id="rId49"/>
  </p:handoutMasterIdLst>
  <p:sldIdLst>
    <p:sldId id="257" r:id="rId4"/>
    <p:sldId id="258" r:id="rId5"/>
    <p:sldId id="280" r:id="rId6"/>
    <p:sldId id="293" r:id="rId7"/>
    <p:sldId id="289" r:id="rId8"/>
    <p:sldId id="281" r:id="rId9"/>
    <p:sldId id="285" r:id="rId10"/>
    <p:sldId id="286" r:id="rId11"/>
    <p:sldId id="288" r:id="rId12"/>
    <p:sldId id="274" r:id="rId13"/>
    <p:sldId id="287" r:id="rId14"/>
    <p:sldId id="283" r:id="rId15"/>
    <p:sldId id="284" r:id="rId16"/>
    <p:sldId id="292" r:id="rId17"/>
    <p:sldId id="291" r:id="rId18"/>
    <p:sldId id="290" r:id="rId19"/>
    <p:sldId id="277" r:id="rId20"/>
    <p:sldId id="300" r:id="rId21"/>
    <p:sldId id="299" r:id="rId22"/>
    <p:sldId id="282" r:id="rId23"/>
    <p:sldId id="308" r:id="rId24"/>
    <p:sldId id="302" r:id="rId25"/>
    <p:sldId id="305" r:id="rId26"/>
    <p:sldId id="306" r:id="rId27"/>
    <p:sldId id="307" r:id="rId28"/>
    <p:sldId id="304" r:id="rId29"/>
    <p:sldId id="296" r:id="rId30"/>
    <p:sldId id="297" r:id="rId31"/>
    <p:sldId id="298" r:id="rId32"/>
    <p:sldId id="295" r:id="rId33"/>
    <p:sldId id="309" r:id="rId34"/>
    <p:sldId id="310" r:id="rId35"/>
    <p:sldId id="311" r:id="rId36"/>
    <p:sldId id="301" r:id="rId37"/>
    <p:sldId id="270" r:id="rId38"/>
    <p:sldId id="268" r:id="rId39"/>
    <p:sldId id="269" r:id="rId40"/>
    <p:sldId id="273" r:id="rId41"/>
    <p:sldId id="275" r:id="rId42"/>
    <p:sldId id="303" r:id="rId43"/>
    <p:sldId id="312" r:id="rId44"/>
    <p:sldId id="314" r:id="rId45"/>
    <p:sldId id="313" r:id="rId46"/>
    <p:sldId id="260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5" autoAdjust="0"/>
  </p:normalViewPr>
  <p:slideViewPr>
    <p:cSldViewPr>
      <p:cViewPr varScale="1">
        <p:scale>
          <a:sx n="82" d="100"/>
          <a:sy n="82" d="100"/>
        </p:scale>
        <p:origin x="-146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6D1C0E-29B8-442C-A4FB-003F3FBED187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BA8D04-6AD0-46CD-AAA0-05703828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78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7CA10A-0615-436B-9503-5A5348A04A43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5F3A3E-6138-47AC-8743-A94A72D3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6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9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8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7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4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8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41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31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97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3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66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8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89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16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19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0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03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26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33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86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02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22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67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8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42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40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61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6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5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3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0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3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7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D35C-BA9C-4AC5-9BD2-0BFFD98FA0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98A4-7C42-499C-BA1A-8BDABB3AE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9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9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8" y="0"/>
            <a:ext cx="91617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Georgia</a:t>
            </a:r>
            <a:r>
              <a:rPr lang="en-US" i="1" dirty="0" err="1" smtClean="0">
                <a:solidFill>
                  <a:schemeClr val="bg1"/>
                </a:solidFill>
              </a:rPr>
              <a:t>FIRST</a:t>
            </a:r>
            <a:r>
              <a:rPr lang="en-US" dirty="0" smtClean="0">
                <a:solidFill>
                  <a:schemeClr val="bg1"/>
                </a:solidFill>
              </a:rPr>
              <a:t> Financials </a:t>
            </a:r>
            <a:r>
              <a:rPr lang="en-US" sz="4000" dirty="0" smtClean="0">
                <a:solidFill>
                  <a:schemeClr val="bg1"/>
                </a:solidFill>
              </a:rPr>
              <a:t>PeopleSoft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900" dirty="0" smtClean="0">
                <a:solidFill>
                  <a:schemeClr val="bg1"/>
                </a:solidFill>
              </a:rPr>
              <a:t>9.2 ePro &amp; Purchasing</a:t>
            </a:r>
            <a:br>
              <a:rPr lang="en-US" sz="4900" dirty="0" smtClean="0">
                <a:solidFill>
                  <a:schemeClr val="bg1"/>
                </a:solidFill>
              </a:rPr>
            </a:br>
            <a:r>
              <a:rPr lang="en-US" sz="4900" dirty="0" smtClean="0">
                <a:solidFill>
                  <a:schemeClr val="bg1"/>
                </a:solidFill>
              </a:rPr>
              <a:t>Not So New, But Improved</a:t>
            </a:r>
            <a:r>
              <a:rPr lang="en-US" sz="4000" dirty="0" smtClean="0">
                <a:solidFill>
                  <a:schemeClr val="bg1"/>
                </a:solidFill>
              </a:rPr>
              <a:t>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Teresa Page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19200"/>
            <a:ext cx="8417203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85992" y="36576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6" y="1143000"/>
            <a:ext cx="8797024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9400" y="43434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 Budget Check</a:t>
            </a:r>
          </a:p>
          <a:p>
            <a:pPr lvl="1"/>
            <a:r>
              <a:rPr lang="en-US" dirty="0" smtClean="0"/>
              <a:t>ePro &amp; Purchasing Modules</a:t>
            </a:r>
          </a:p>
          <a:p>
            <a:pPr lvl="1"/>
            <a:r>
              <a:rPr lang="en-US" dirty="0" smtClean="0"/>
              <a:t>Does not create Pre-Encumbrance / Encumbrance entries in KK</a:t>
            </a:r>
          </a:p>
          <a:p>
            <a:pPr lvl="1"/>
            <a:r>
              <a:rPr lang="en-US" dirty="0" smtClean="0"/>
              <a:t>Located on ‘Check Out – Review and Submit’ page of ePro Requisition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"/>
          <a:stretch/>
        </p:blipFill>
        <p:spPr bwMode="auto">
          <a:xfrm>
            <a:off x="660918" y="2977177"/>
            <a:ext cx="7743688" cy="2414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4419600"/>
            <a:ext cx="1447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504287"/>
            <a:ext cx="1295400" cy="287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73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New Features in 9.2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en-US" sz="3300" dirty="0" smtClean="0"/>
              <a:t>eProcurement</a:t>
            </a:r>
          </a:p>
          <a:p>
            <a:pPr lvl="1"/>
            <a:r>
              <a:rPr lang="en-US" sz="2600" dirty="0"/>
              <a:t>Manage Requisitions</a:t>
            </a:r>
          </a:p>
          <a:p>
            <a:pPr lvl="2"/>
            <a:r>
              <a:rPr lang="en-US" sz="2200" dirty="0"/>
              <a:t>Manage Requisitions – New Action Options </a:t>
            </a:r>
          </a:p>
          <a:p>
            <a:pPr lvl="3"/>
            <a:r>
              <a:rPr lang="en-US" sz="2200" dirty="0" smtClean="0"/>
              <a:t>Create </a:t>
            </a:r>
            <a:r>
              <a:rPr lang="en-US" sz="2200" dirty="0"/>
              <a:t>a new Requisition by copying an existing requisition</a:t>
            </a:r>
          </a:p>
          <a:p>
            <a:pPr lvl="2"/>
            <a:r>
              <a:rPr lang="en-US" sz="2200" dirty="0"/>
              <a:t>Pre-Encumbrance balance of Requisition </a:t>
            </a:r>
            <a:endParaRPr lang="en-US" sz="2200" dirty="0" smtClean="0"/>
          </a:p>
          <a:p>
            <a:pPr lvl="2"/>
            <a:r>
              <a:rPr lang="en-US" sz="2200" dirty="0" smtClean="0"/>
              <a:t>Manage </a:t>
            </a:r>
            <a:r>
              <a:rPr lang="en-US" sz="2200" dirty="0"/>
              <a:t>Requisitions – </a:t>
            </a:r>
            <a:r>
              <a:rPr lang="en-US" sz="2200" dirty="0" smtClean="0"/>
              <a:t>‘Requisition Status’ </a:t>
            </a:r>
            <a:r>
              <a:rPr lang="en-US" sz="2200" dirty="0"/>
              <a:t>has changed to </a:t>
            </a:r>
            <a:r>
              <a:rPr lang="en-US" sz="2200" dirty="0" smtClean="0"/>
              <a:t>‘Request State’ </a:t>
            </a:r>
            <a:r>
              <a:rPr lang="en-US" sz="2200" dirty="0"/>
              <a:t>and more accurately displays the correct status  (Approved, PO’s Created, PO’s Dispatched, PO’s Completed, Complete)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r="45868" b="51270"/>
          <a:stretch/>
        </p:blipFill>
        <p:spPr bwMode="auto">
          <a:xfrm>
            <a:off x="152400" y="1578429"/>
            <a:ext cx="8896858" cy="2993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1800" y="3352800"/>
            <a:ext cx="16002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4" y="1066800"/>
            <a:ext cx="7369175" cy="4611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3733800"/>
            <a:ext cx="1905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799" y="5029200"/>
            <a:ext cx="3486051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6" r="66378" b="45805"/>
          <a:stretch/>
        </p:blipFill>
        <p:spPr bwMode="auto">
          <a:xfrm>
            <a:off x="987490" y="1191207"/>
            <a:ext cx="6937310" cy="4247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New Features in 9.2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Purchasing</a:t>
            </a:r>
          </a:p>
          <a:p>
            <a:pPr lvl="1"/>
            <a:r>
              <a:rPr lang="en-US" sz="2400" dirty="0" smtClean="0"/>
              <a:t>Pre-Budget Check</a:t>
            </a:r>
          </a:p>
          <a:p>
            <a:pPr lvl="1"/>
            <a:r>
              <a:rPr lang="en-US" sz="2400" dirty="0" smtClean="0"/>
              <a:t>Encumbrance Balance on PO</a:t>
            </a:r>
          </a:p>
          <a:p>
            <a:pPr lvl="1"/>
            <a:r>
              <a:rPr lang="en-US" sz="2400" dirty="0" smtClean="0"/>
              <a:t>Mouse Over </a:t>
            </a:r>
            <a:r>
              <a:rPr lang="en-US" sz="2400" dirty="0" smtClean="0"/>
              <a:t>Popup</a:t>
            </a:r>
          </a:p>
          <a:p>
            <a:pPr lvl="1"/>
            <a:r>
              <a:rPr lang="en-US" sz="2400" dirty="0" smtClean="0"/>
              <a:t>Attention To field</a:t>
            </a:r>
            <a:endParaRPr lang="en-US" sz="2400" dirty="0" smtClean="0"/>
          </a:p>
          <a:p>
            <a:pPr lvl="1"/>
            <a:r>
              <a:rPr lang="en-US" sz="2400" dirty="0" smtClean="0"/>
              <a:t>Buyer’s Workbench</a:t>
            </a:r>
          </a:p>
          <a:p>
            <a:pPr lvl="1"/>
            <a:r>
              <a:rPr lang="en-US" sz="2400" dirty="0" smtClean="0"/>
              <a:t>Buyer </a:t>
            </a:r>
            <a:r>
              <a:rPr lang="en-US" sz="2400" dirty="0" smtClean="0"/>
              <a:t>Mass Change</a:t>
            </a:r>
          </a:p>
          <a:p>
            <a:pPr lvl="1"/>
            <a:r>
              <a:rPr lang="en-US" sz="2400" dirty="0" smtClean="0"/>
              <a:t>Core Requisitions &gt; Requester’s Workbench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dirty="0"/>
              <a:t>New Features in 9.2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495926"/>
            <a:ext cx="8023049" cy="4600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0" y="2046514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98906" y="20574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dirty="0"/>
              <a:t>New Features in 9.2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11299"/>
            <a:ext cx="7924800" cy="4731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3962400"/>
            <a:ext cx="1828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05000"/>
            <a:ext cx="83058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Personalization Options</a:t>
            </a:r>
          </a:p>
          <a:p>
            <a:r>
              <a:rPr lang="en-US" dirty="0" smtClean="0"/>
              <a:t>New Features</a:t>
            </a:r>
          </a:p>
          <a:p>
            <a:r>
              <a:rPr lang="en-US" dirty="0" smtClean="0"/>
              <a:t>New </a:t>
            </a:r>
            <a:r>
              <a:rPr lang="en-US" dirty="0" smtClean="0"/>
              <a:t>Configuration </a:t>
            </a:r>
            <a:r>
              <a:rPr lang="en-US" dirty="0" smtClean="0"/>
              <a:t>Option</a:t>
            </a:r>
            <a:endParaRPr lang="en-US" dirty="0" smtClean="0"/>
          </a:p>
          <a:p>
            <a:r>
              <a:rPr lang="en-US" dirty="0" smtClean="0"/>
              <a:t>User Preferences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63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8229600" cy="137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dirty="0" smtClean="0"/>
              <a:t>Mouse Over Popup</a:t>
            </a:r>
          </a:p>
          <a:p>
            <a:pPr lvl="1"/>
            <a:r>
              <a:rPr lang="en-US" dirty="0" smtClean="0"/>
              <a:t>Displays additional information when you hover over</a:t>
            </a:r>
          </a:p>
          <a:p>
            <a:pPr lvl="1"/>
            <a:r>
              <a:rPr lang="en-US" dirty="0" smtClean="0"/>
              <a:t>This feature is found on different pages throughout the modules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8" y="2438400"/>
            <a:ext cx="645795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41676" r="64480" b="31255"/>
          <a:stretch/>
        </p:blipFill>
        <p:spPr bwMode="auto">
          <a:xfrm>
            <a:off x="3886200" y="3962400"/>
            <a:ext cx="3276600" cy="2604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4038600"/>
            <a:ext cx="1337744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0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New Field:  Attention To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6" y="1835020"/>
            <a:ext cx="8730174" cy="398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5029200"/>
            <a:ext cx="914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3429000" cy="99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 smtClean="0"/>
              <a:t>Buyer’s Workbench</a:t>
            </a:r>
          </a:p>
          <a:p>
            <a:pPr lvl="1"/>
            <a:r>
              <a:rPr lang="en-US" dirty="0" smtClean="0"/>
              <a:t>Replaces PO Reconciliation Workbench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81348"/>
            <a:ext cx="5029200" cy="5419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1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1" y="1089025"/>
            <a:ext cx="8288519" cy="424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219200"/>
            <a:ext cx="4864100" cy="516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3733800" cy="1143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 smtClean="0"/>
              <a:t>Requester’s </a:t>
            </a:r>
            <a:r>
              <a:rPr lang="en-US" sz="4500" dirty="0" smtClean="0"/>
              <a:t>Workbench</a:t>
            </a:r>
          </a:p>
          <a:p>
            <a:pPr lvl="1"/>
            <a:r>
              <a:rPr lang="en-US" dirty="0" smtClean="0"/>
              <a:t>Replaces </a:t>
            </a:r>
            <a:r>
              <a:rPr lang="en-US" dirty="0" smtClean="0"/>
              <a:t>Requisition </a:t>
            </a:r>
            <a:r>
              <a:rPr lang="en-US" dirty="0" smtClean="0"/>
              <a:t>Reconciliation Workbench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0307"/>
            <a:ext cx="8464550" cy="4512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Buyer Mass Change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3" y="1828800"/>
            <a:ext cx="8562975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4876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900" dirty="0" smtClean="0"/>
              <a:t>PO Approval Workflow</a:t>
            </a:r>
          </a:p>
          <a:p>
            <a:pPr marL="0" indent="0" algn="ctr">
              <a:buNone/>
            </a:pPr>
            <a:endParaRPr lang="en-US" sz="1200" dirty="0" smtClean="0"/>
          </a:p>
          <a:p>
            <a:r>
              <a:rPr lang="en-US" sz="3500" dirty="0" smtClean="0"/>
              <a:t>3 Stages of Approval</a:t>
            </a:r>
          </a:p>
          <a:p>
            <a:pPr lvl="1"/>
            <a:r>
              <a:rPr lang="en-US" sz="3200" dirty="0" smtClean="0"/>
              <a:t>Asset Approval (replacing 8.9 Mods)</a:t>
            </a:r>
          </a:p>
          <a:p>
            <a:pPr lvl="2"/>
            <a:r>
              <a:rPr lang="en-US" sz="2800" dirty="0" smtClean="0"/>
              <a:t>Will route to approver if:</a:t>
            </a:r>
          </a:p>
          <a:p>
            <a:pPr lvl="3"/>
            <a:r>
              <a:rPr lang="en-US" sz="2400" dirty="0" smtClean="0"/>
              <a:t>Account is an Asset account and the Profile ID is blank</a:t>
            </a:r>
          </a:p>
          <a:p>
            <a:pPr lvl="4"/>
            <a:r>
              <a:rPr lang="en-US" sz="2400" dirty="0" smtClean="0"/>
              <a:t>Account ranges 800000 – 899999</a:t>
            </a:r>
          </a:p>
          <a:p>
            <a:pPr lvl="4"/>
            <a:r>
              <a:rPr lang="en-US" sz="2400" dirty="0" smtClean="0"/>
              <a:t>OR Account ranges 743000 – 743999</a:t>
            </a:r>
          </a:p>
          <a:p>
            <a:pPr lvl="4"/>
            <a:r>
              <a:rPr lang="en-US" sz="2400" dirty="0" smtClean="0"/>
              <a:t>AND Amount is greater than $3,000</a:t>
            </a:r>
          </a:p>
          <a:p>
            <a:pPr lvl="3"/>
            <a:r>
              <a:rPr lang="en-US" sz="2400" dirty="0" smtClean="0"/>
              <a:t>Profile ID exists, but account is NOT an Asset account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05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PO Approval </a:t>
            </a:r>
            <a:r>
              <a:rPr lang="en-US" sz="3600" dirty="0" smtClean="0"/>
              <a:t>Workflow</a:t>
            </a:r>
          </a:p>
          <a:p>
            <a:pPr marL="0" indent="0" algn="ctr">
              <a:buNone/>
            </a:pPr>
            <a:endParaRPr lang="en-US" sz="1400" dirty="0"/>
          </a:p>
          <a:p>
            <a:pPr lvl="1"/>
            <a:r>
              <a:rPr lang="en-US" sz="3000" dirty="0" smtClean="0"/>
              <a:t>Budget Ref Approval</a:t>
            </a:r>
            <a:endParaRPr lang="en-US" sz="3000" dirty="0"/>
          </a:p>
          <a:p>
            <a:pPr lvl="2"/>
            <a:r>
              <a:rPr lang="en-US" sz="2600" dirty="0"/>
              <a:t>Will route to approver if</a:t>
            </a:r>
            <a:r>
              <a:rPr lang="en-US" sz="2600" dirty="0" smtClean="0"/>
              <a:t>:</a:t>
            </a:r>
          </a:p>
          <a:p>
            <a:pPr lvl="3"/>
            <a:r>
              <a:rPr lang="en-US" sz="2200" dirty="0" smtClean="0"/>
              <a:t>Budget Ref entered on PO Distribution Line is different than current fiscal year</a:t>
            </a:r>
          </a:p>
          <a:p>
            <a:pPr lvl="3"/>
            <a:r>
              <a:rPr lang="en-US" sz="2200" dirty="0" smtClean="0"/>
              <a:t>If a </a:t>
            </a:r>
            <a:r>
              <a:rPr lang="en-US" sz="2200" dirty="0" err="1" smtClean="0"/>
              <a:t>Req</a:t>
            </a:r>
            <a:r>
              <a:rPr lang="en-US" sz="2200" dirty="0" smtClean="0"/>
              <a:t> exists and the Budget Ref entered on PO Distribution Line is different than what is on the Requisition Distribution Line.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3810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PO Approval Workflow</a:t>
            </a:r>
          </a:p>
          <a:p>
            <a:pPr marL="0" indent="0" algn="ctr">
              <a:buNone/>
            </a:pPr>
            <a:endParaRPr lang="en-US" sz="1400" dirty="0"/>
          </a:p>
          <a:p>
            <a:pPr lvl="1"/>
            <a:r>
              <a:rPr lang="en-US" sz="3000" dirty="0" smtClean="0"/>
              <a:t>Buyer Approval </a:t>
            </a:r>
            <a:r>
              <a:rPr lang="en-US" sz="3200" dirty="0" smtClean="0"/>
              <a:t>(</a:t>
            </a:r>
            <a:r>
              <a:rPr lang="en-US" sz="2000" dirty="0" smtClean="0"/>
              <a:t>replacing Chartfield and Amount Approval steps</a:t>
            </a:r>
            <a:r>
              <a:rPr lang="en-US" sz="3200" dirty="0" smtClean="0"/>
              <a:t>)</a:t>
            </a:r>
            <a:endParaRPr lang="en-US" sz="3200" dirty="0"/>
          </a:p>
          <a:p>
            <a:pPr lvl="2"/>
            <a:r>
              <a:rPr lang="en-US" sz="2600" dirty="0"/>
              <a:t>Will route to approver if:</a:t>
            </a:r>
          </a:p>
          <a:p>
            <a:pPr lvl="3"/>
            <a:r>
              <a:rPr lang="en-US" sz="2200" dirty="0"/>
              <a:t>P</a:t>
            </a:r>
            <a:r>
              <a:rPr lang="en-US" sz="2200" dirty="0" smtClean="0"/>
              <a:t>O manually entered</a:t>
            </a:r>
          </a:p>
          <a:p>
            <a:pPr lvl="2"/>
            <a:endParaRPr lang="en-US" sz="900" dirty="0" smtClean="0"/>
          </a:p>
          <a:p>
            <a:pPr lvl="2"/>
            <a:r>
              <a:rPr lang="en-US" sz="2600" dirty="0" smtClean="0"/>
              <a:t>Will NOT route to approver if:</a:t>
            </a:r>
          </a:p>
          <a:p>
            <a:pPr lvl="3"/>
            <a:r>
              <a:rPr lang="en-US" sz="2200" dirty="0" smtClean="0"/>
              <a:t>PO was sourced from an Approved Requisition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990600"/>
            <a:ext cx="81534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Disable Autocomplete (Type Ahead)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/>
          <a:stretch/>
        </p:blipFill>
        <p:spPr bwMode="auto">
          <a:xfrm>
            <a:off x="457200" y="2748010"/>
            <a:ext cx="2879851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5391150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3352800"/>
            <a:ext cx="1219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4343400"/>
            <a:ext cx="50292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021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31" y="1524000"/>
            <a:ext cx="7376919" cy="4884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2154" y="5943600"/>
            <a:ext cx="650626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View Approvals link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2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Suppliers</a:t>
            </a:r>
          </a:p>
          <a:p>
            <a:pPr lvl="1"/>
            <a:r>
              <a:rPr lang="en-US" dirty="0" smtClean="0"/>
              <a:t>Payment Notification (Location tab, Payables link)</a:t>
            </a:r>
          </a:p>
          <a:p>
            <a:pPr lvl="1"/>
            <a:r>
              <a:rPr lang="en-US" dirty="0" smtClean="0"/>
              <a:t>Split PO by Ship To (Location tab, Procurement link)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New Features in 9.2</a:t>
            </a:r>
          </a:p>
        </p:txBody>
      </p:sp>
    </p:spTree>
    <p:extLst>
      <p:ext uri="{BB962C8B-B14F-4D97-AF65-F5344CB8AC3E}">
        <p14:creationId xmlns:p14="http://schemas.microsoft.com/office/powerpoint/2010/main" val="16769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1" y="1143000"/>
            <a:ext cx="8704519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3009900"/>
            <a:ext cx="7239000" cy="1257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78850" cy="3809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3657600"/>
            <a:ext cx="1828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New Configuration </a:t>
            </a:r>
            <a:r>
              <a:rPr lang="en-US" dirty="0" smtClean="0"/>
              <a:t>Option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27645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0" y="4191000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6931"/>
            <a:ext cx="7391400" cy="5024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990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Ship To </a:t>
            </a:r>
            <a:r>
              <a:rPr lang="en-US" dirty="0" err="1" smtClean="0"/>
              <a:t>Req</a:t>
            </a:r>
            <a:r>
              <a:rPr lang="en-US" dirty="0" smtClean="0"/>
              <a:t> Line 1:  Receiving</a:t>
            </a:r>
          </a:p>
          <a:p>
            <a:r>
              <a:rPr lang="en-US" dirty="0" smtClean="0"/>
              <a:t>Ship To </a:t>
            </a:r>
            <a:r>
              <a:rPr lang="en-US" dirty="0" err="1" smtClean="0"/>
              <a:t>Req</a:t>
            </a:r>
            <a:r>
              <a:rPr lang="en-US" dirty="0" smtClean="0"/>
              <a:t> Line 2:  AC1122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4034893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5334000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1607"/>
            <a:ext cx="6629400" cy="5013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00196" y="1752600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00196" y="3200400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Ship To </a:t>
            </a:r>
            <a:r>
              <a:rPr lang="en-US" dirty="0" err="1" smtClean="0"/>
              <a:t>Req</a:t>
            </a:r>
            <a:r>
              <a:rPr lang="en-US" dirty="0" smtClean="0"/>
              <a:t> Line </a:t>
            </a:r>
            <a:r>
              <a:rPr lang="en-US" dirty="0" smtClean="0"/>
              <a:t>3:  CB1200</a:t>
            </a:r>
            <a:endParaRPr lang="en-US" dirty="0" smtClean="0"/>
          </a:p>
          <a:p>
            <a:r>
              <a:rPr lang="en-US" dirty="0" smtClean="0"/>
              <a:t>Ship To </a:t>
            </a:r>
            <a:r>
              <a:rPr lang="en-US" dirty="0" err="1" smtClean="0"/>
              <a:t>Req</a:t>
            </a:r>
            <a:r>
              <a:rPr lang="en-US" dirty="0" smtClean="0"/>
              <a:t> Line </a:t>
            </a:r>
            <a:r>
              <a:rPr lang="en-US" dirty="0" smtClean="0"/>
              <a:t>4:  Receiving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491288" cy="5120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84" y="1483757"/>
            <a:ext cx="7843268" cy="4993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990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PO’s created: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219200" y="4953000"/>
            <a:ext cx="7239000" cy="636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5589037"/>
            <a:ext cx="723900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5867400"/>
            <a:ext cx="723900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Printed 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Suggested Changes (add contract #, remove fax #, add </a:t>
            </a:r>
            <a:r>
              <a:rPr lang="en-US" dirty="0" smtClean="0"/>
              <a:t>e-mail, add requester name)</a:t>
            </a:r>
            <a:endParaRPr lang="en-US" dirty="0" smtClean="0"/>
          </a:p>
          <a:p>
            <a:r>
              <a:rPr lang="en-US" dirty="0" smtClean="0"/>
              <a:t>Option to include distribution information for each line when </a:t>
            </a:r>
            <a:r>
              <a:rPr lang="en-US" dirty="0" smtClean="0"/>
              <a:t>printing</a:t>
            </a:r>
          </a:p>
          <a:p>
            <a:r>
              <a:rPr lang="en-US" dirty="0" smtClean="0"/>
              <a:t>Electronic Signature on PO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Main Menu Sort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91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 select arrow found at top of Main Menu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2" t="12744" r="40519" b="67651"/>
          <a:stretch/>
        </p:blipFill>
        <p:spPr bwMode="auto">
          <a:xfrm>
            <a:off x="2895600" y="2495859"/>
            <a:ext cx="2819400" cy="2380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28194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546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54100"/>
            <a:ext cx="8058150" cy="474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990600"/>
            <a:ext cx="7626350" cy="550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4191000"/>
            <a:ext cx="54102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dirty="0" smtClean="0"/>
              <a:t>User Preference Change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32466"/>
            <a:ext cx="67151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3962400"/>
            <a:ext cx="3124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2199144"/>
            <a:ext cx="198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Requester field MUST be populated, or you will be unable to create a Requisition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5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6764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152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3" y="1600200"/>
            <a:ext cx="3294707" cy="2485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0005" y="2612648"/>
            <a:ext cx="50191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University System of Georgia</a:t>
            </a:r>
          </a:p>
          <a:p>
            <a:r>
              <a:rPr lang="en-US" sz="2800" b="1" dirty="0">
                <a:solidFill>
                  <a:prstClr val="white"/>
                </a:solidFill>
              </a:rPr>
              <a:t>Information Technology Services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3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5"/>
    </mc:Choice>
    <mc:Fallback xmlns="">
      <p:transition spd="slow" advTm="5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316" objId="6"/>
        <p14:stopEvt time="5805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 smtClean="0"/>
              <a:t>My Personalizations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Menu Sort Order and </a:t>
            </a:r>
            <a:r>
              <a:rPr lang="en-US" sz="2400" dirty="0"/>
              <a:t>Autocomplete</a:t>
            </a:r>
            <a:r>
              <a:rPr lang="en-US" sz="2400" dirty="0" smtClean="0"/>
              <a:t> can also be defined here.</a:t>
            </a:r>
          </a:p>
          <a:p>
            <a:pPr lvl="1"/>
            <a:r>
              <a:rPr lang="en-US" sz="2000" dirty="0"/>
              <a:t>To permanently sort, select Ascending or Descending </a:t>
            </a:r>
          </a:p>
          <a:p>
            <a:pPr lvl="1"/>
            <a:r>
              <a:rPr lang="en-US" sz="2000" dirty="0" smtClean="0"/>
              <a:t>To turn off Autocomplete entirely, select No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9" y="3124200"/>
            <a:ext cx="5815012" cy="207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51209"/>
            <a:ext cx="5715000" cy="99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New Features in 9.2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419600"/>
          </a:xfrm>
        </p:spPr>
        <p:txBody>
          <a:bodyPr>
            <a:normAutofit fontScale="92500"/>
          </a:bodyPr>
          <a:lstStyle/>
          <a:p>
            <a:endParaRPr lang="en-US" sz="2600" dirty="0" smtClean="0"/>
          </a:p>
          <a:p>
            <a:r>
              <a:rPr lang="en-US" sz="3600" dirty="0" smtClean="0"/>
              <a:t>eProcurement</a:t>
            </a:r>
            <a:endParaRPr lang="en-US" dirty="0" smtClean="0"/>
          </a:p>
          <a:p>
            <a:pPr lvl="1"/>
            <a:r>
              <a:rPr lang="en-US" dirty="0" smtClean="0"/>
              <a:t>Create</a:t>
            </a:r>
            <a:r>
              <a:rPr lang="en-US" sz="2400" dirty="0" smtClean="0"/>
              <a:t> Requisition</a:t>
            </a:r>
          </a:p>
          <a:p>
            <a:pPr lvl="2"/>
            <a:r>
              <a:rPr lang="en-US" dirty="0" smtClean="0"/>
              <a:t>New Layout</a:t>
            </a:r>
          </a:p>
          <a:p>
            <a:pPr lvl="2"/>
            <a:r>
              <a:rPr lang="en-US" dirty="0" smtClean="0"/>
              <a:t>‘Requisition Settings’ replaces ‘Line Defaults’</a:t>
            </a:r>
          </a:p>
          <a:p>
            <a:pPr lvl="2"/>
            <a:r>
              <a:rPr lang="en-US" dirty="0" smtClean="0"/>
              <a:t>Supplier </a:t>
            </a:r>
            <a:r>
              <a:rPr lang="en-US" dirty="0"/>
              <a:t>Name has been added to the Special Request pages</a:t>
            </a:r>
          </a:p>
          <a:p>
            <a:pPr lvl="2"/>
            <a:r>
              <a:rPr lang="en-US" dirty="0" smtClean="0"/>
              <a:t>Amount </a:t>
            </a:r>
            <a:r>
              <a:rPr lang="en-US" dirty="0"/>
              <a:t>Only </a:t>
            </a:r>
            <a:r>
              <a:rPr lang="en-US" dirty="0" smtClean="0"/>
              <a:t>option available on Requisition Line</a:t>
            </a:r>
          </a:p>
          <a:p>
            <a:pPr lvl="2"/>
            <a:r>
              <a:rPr lang="en-US" dirty="0"/>
              <a:t>Modify Line / Shipping / Accounting option now ‘Mass Change</a:t>
            </a:r>
            <a:r>
              <a:rPr lang="en-US" dirty="0" smtClean="0"/>
              <a:t>’</a:t>
            </a:r>
          </a:p>
          <a:p>
            <a:pPr lvl="2"/>
            <a:r>
              <a:rPr lang="en-US" dirty="0" smtClean="0"/>
              <a:t>Pre-Budget Check</a:t>
            </a:r>
            <a:endParaRPr lang="en-US" dirty="0"/>
          </a:p>
          <a:p>
            <a:pPr lvl="1"/>
            <a:endParaRPr lang="en-US" sz="2000" dirty="0" smtClean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6" y="990600"/>
            <a:ext cx="8526988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2362200"/>
            <a:ext cx="144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1000" y="4800600"/>
            <a:ext cx="1828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4" t="43291"/>
          <a:stretch/>
        </p:blipFill>
        <p:spPr bwMode="auto">
          <a:xfrm>
            <a:off x="381000" y="990600"/>
            <a:ext cx="57257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1143000"/>
            <a:ext cx="1257300" cy="399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72233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133600" y="1542484"/>
            <a:ext cx="533400" cy="420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4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066800"/>
            <a:ext cx="6940550" cy="5338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3657600"/>
            <a:ext cx="1752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"/>
</p:tagLst>
</file>

<file path=ppt/theme/theme1.xml><?xml version="1.0" encoding="utf-8"?>
<a:theme xmlns:a="http://schemas.openxmlformats.org/drawingml/2006/main" name="ITS PPT Closing Video Templat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TS PPT Closing Video Templat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ITS PPT Closing Video Templat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546</Words>
  <Application>Microsoft Office PowerPoint</Application>
  <PresentationFormat>On-screen Show (4:3)</PresentationFormat>
  <Paragraphs>105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ITS PPT Closing Video Template - BLUE</vt:lpstr>
      <vt:lpstr>1_ITS PPT Closing Video Template - BLUE</vt:lpstr>
      <vt:lpstr>3_ITS PPT Closing Video Template - BLUE</vt:lpstr>
      <vt:lpstr>GeorgiaFIRST Financials PeopleSoft   9.2 ePro &amp; Purchasing Not So New, But Improved!</vt:lpstr>
      <vt:lpstr>Agenda</vt:lpstr>
      <vt:lpstr>PowerPoint Presentation</vt:lpstr>
      <vt:lpstr>Main Menu Sort Order</vt:lpstr>
      <vt:lpstr>My Personalizations</vt:lpstr>
      <vt:lpstr>New Features in 9.2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Features in 9.2</vt:lpstr>
      <vt:lpstr>PowerPoint Presentation</vt:lpstr>
      <vt:lpstr>PowerPoint Presentation</vt:lpstr>
      <vt:lpstr>PowerPoint Presentation</vt:lpstr>
      <vt:lpstr>New Features in 9.2</vt:lpstr>
      <vt:lpstr>New Features in 9.2</vt:lpstr>
      <vt:lpstr>New Features in 9.2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 Approvals link</vt:lpstr>
      <vt:lpstr>New Features in 9.2</vt:lpstr>
      <vt:lpstr>PowerPoint Presentation</vt:lpstr>
      <vt:lpstr>PowerPoint Presentation</vt:lpstr>
      <vt:lpstr>New Configuration Option</vt:lpstr>
      <vt:lpstr>PowerPoint Presentation</vt:lpstr>
      <vt:lpstr>PowerPoint Presentation</vt:lpstr>
      <vt:lpstr>PowerPoint Presentation</vt:lpstr>
      <vt:lpstr>PowerPoint Presentation</vt:lpstr>
      <vt:lpstr>Printed PO</vt:lpstr>
      <vt:lpstr>PowerPoint Presentation</vt:lpstr>
      <vt:lpstr>PowerPoint Presentation</vt:lpstr>
      <vt:lpstr>User Preference Change</vt:lpstr>
      <vt:lpstr>Questions?</vt:lpstr>
      <vt:lpstr>PowerPoint Presentation</vt:lpstr>
    </vt:vector>
  </TitlesOfParts>
  <Company>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Update</dc:title>
  <dc:creator>Donna Wooddell</dc:creator>
  <cp:lastModifiedBy>Teresa Page</cp:lastModifiedBy>
  <cp:revision>101</cp:revision>
  <cp:lastPrinted>2014-09-16T21:19:46Z</cp:lastPrinted>
  <dcterms:created xsi:type="dcterms:W3CDTF">2013-09-04T14:20:38Z</dcterms:created>
  <dcterms:modified xsi:type="dcterms:W3CDTF">2014-09-18T02:53:59Z</dcterms:modified>
</cp:coreProperties>
</file>