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9" r:id="rId3"/>
  </p:sldMasterIdLst>
  <p:notesMasterIdLst>
    <p:notesMasterId r:id="rId30"/>
  </p:notesMasterIdLst>
  <p:sldIdLst>
    <p:sldId id="257" r:id="rId4"/>
    <p:sldId id="261" r:id="rId5"/>
    <p:sldId id="280" r:id="rId6"/>
    <p:sldId id="282" r:id="rId7"/>
    <p:sldId id="283" r:id="rId8"/>
    <p:sldId id="284" r:id="rId9"/>
    <p:sldId id="298" r:id="rId10"/>
    <p:sldId id="285" r:id="rId11"/>
    <p:sldId id="287" r:id="rId12"/>
    <p:sldId id="286" r:id="rId13"/>
    <p:sldId id="299" r:id="rId14"/>
    <p:sldId id="288" r:id="rId15"/>
    <p:sldId id="300" r:id="rId16"/>
    <p:sldId id="281" r:id="rId17"/>
    <p:sldId id="289" r:id="rId18"/>
    <p:sldId id="290" r:id="rId19"/>
    <p:sldId id="291" r:id="rId20"/>
    <p:sldId id="292" r:id="rId21"/>
    <p:sldId id="293" r:id="rId22"/>
    <p:sldId id="294" r:id="rId23"/>
    <p:sldId id="295" r:id="rId24"/>
    <p:sldId id="296" r:id="rId25"/>
    <p:sldId id="301" r:id="rId26"/>
    <p:sldId id="297" r:id="rId27"/>
    <p:sldId id="272" r:id="rId28"/>
    <p:sldId id="26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88588" autoAdjust="0"/>
  </p:normalViewPr>
  <p:slideViewPr>
    <p:cSldViewPr>
      <p:cViewPr>
        <p:scale>
          <a:sx n="140" d="100"/>
          <a:sy n="140" d="100"/>
        </p:scale>
        <p:origin x="-8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CA10A-0615-436B-9503-5A5348A04A43}" type="datetimeFigureOut">
              <a:rPr lang="en-US" smtClean="0"/>
              <a:t>9/22/2014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5F3A3E-6138-47AC-8743-A94A72D3E93E}" type="slidenum">
              <a:rPr lang="en-US" smtClean="0"/>
              <a:t>‹#›</a:t>
            </a:fld>
            <a:endParaRPr lang="en-US" dirty="0"/>
          </a:p>
        </p:txBody>
      </p:sp>
    </p:spTree>
    <p:extLst>
      <p:ext uri="{BB962C8B-B14F-4D97-AF65-F5344CB8AC3E}">
        <p14:creationId xmlns:p14="http://schemas.microsoft.com/office/powerpoint/2010/main" val="2757498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2</a:t>
            </a:fld>
            <a:endParaRPr lang="en-US" dirty="0"/>
          </a:p>
        </p:txBody>
      </p:sp>
    </p:spTree>
    <p:extLst>
      <p:ext uri="{BB962C8B-B14F-4D97-AF65-F5344CB8AC3E}">
        <p14:creationId xmlns:p14="http://schemas.microsoft.com/office/powerpoint/2010/main" val="3102090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will be new security roles</a:t>
            </a:r>
            <a:r>
              <a:rPr lang="en-US" baseline="0" dirty="0" smtClean="0"/>
              <a:t> associated with this.</a:t>
            </a:r>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18</a:t>
            </a:fld>
            <a:endParaRPr lang="en-US" dirty="0"/>
          </a:p>
        </p:txBody>
      </p:sp>
    </p:spTree>
    <p:extLst>
      <p:ext uri="{BB962C8B-B14F-4D97-AF65-F5344CB8AC3E}">
        <p14:creationId xmlns:p14="http://schemas.microsoft.com/office/powerpoint/2010/main" val="326786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19</a:t>
            </a:fld>
            <a:endParaRPr lang="en-US" dirty="0"/>
          </a:p>
        </p:txBody>
      </p:sp>
    </p:spTree>
    <p:extLst>
      <p:ext uri="{BB962C8B-B14F-4D97-AF65-F5344CB8AC3E}">
        <p14:creationId xmlns:p14="http://schemas.microsoft.com/office/powerpoint/2010/main" val="3267862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20</a:t>
            </a:fld>
            <a:endParaRPr lang="en-US" dirty="0"/>
          </a:p>
        </p:txBody>
      </p:sp>
    </p:spTree>
    <p:extLst>
      <p:ext uri="{BB962C8B-B14F-4D97-AF65-F5344CB8AC3E}">
        <p14:creationId xmlns:p14="http://schemas.microsoft.com/office/powerpoint/2010/main" val="3267862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21</a:t>
            </a:fld>
            <a:endParaRPr lang="en-US" dirty="0"/>
          </a:p>
        </p:txBody>
      </p:sp>
    </p:spTree>
    <p:extLst>
      <p:ext uri="{BB962C8B-B14F-4D97-AF65-F5344CB8AC3E}">
        <p14:creationId xmlns:p14="http://schemas.microsoft.com/office/powerpoint/2010/main" val="3267862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22</a:t>
            </a:fld>
            <a:endParaRPr lang="en-US" dirty="0"/>
          </a:p>
        </p:txBody>
      </p:sp>
    </p:spTree>
    <p:extLst>
      <p:ext uri="{BB962C8B-B14F-4D97-AF65-F5344CB8AC3E}">
        <p14:creationId xmlns:p14="http://schemas.microsoft.com/office/powerpoint/2010/main" val="3267862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24</a:t>
            </a:fld>
            <a:endParaRPr lang="en-US" dirty="0"/>
          </a:p>
        </p:txBody>
      </p:sp>
    </p:spTree>
    <p:extLst>
      <p:ext uri="{BB962C8B-B14F-4D97-AF65-F5344CB8AC3E}">
        <p14:creationId xmlns:p14="http://schemas.microsoft.com/office/powerpoint/2010/main" val="3267862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3</a:t>
            </a:fld>
            <a:endParaRPr lang="en-US" dirty="0"/>
          </a:p>
        </p:txBody>
      </p:sp>
    </p:spTree>
    <p:extLst>
      <p:ext uri="{BB962C8B-B14F-4D97-AF65-F5344CB8AC3E}">
        <p14:creationId xmlns:p14="http://schemas.microsoft.com/office/powerpoint/2010/main" val="327227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5F3A3E-6138-47AC-8743-A94A72D3E93E}" type="slidenum">
              <a:rPr lang="en-US" smtClean="0"/>
              <a:t>5</a:t>
            </a:fld>
            <a:endParaRPr lang="en-US" dirty="0"/>
          </a:p>
        </p:txBody>
      </p:sp>
    </p:spTree>
    <p:extLst>
      <p:ext uri="{BB962C8B-B14F-4D97-AF65-F5344CB8AC3E}">
        <p14:creationId xmlns:p14="http://schemas.microsoft.com/office/powerpoint/2010/main" val="662885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6</a:t>
            </a:fld>
            <a:endParaRPr lang="en-US" dirty="0"/>
          </a:p>
        </p:txBody>
      </p:sp>
    </p:spTree>
    <p:extLst>
      <p:ext uri="{BB962C8B-B14F-4D97-AF65-F5344CB8AC3E}">
        <p14:creationId xmlns:p14="http://schemas.microsoft.com/office/powerpoint/2010/main" val="2665025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665025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8</a:t>
            </a:fld>
            <a:endParaRPr lang="en-US" dirty="0"/>
          </a:p>
        </p:txBody>
      </p:sp>
    </p:spTree>
    <p:extLst>
      <p:ext uri="{BB962C8B-B14F-4D97-AF65-F5344CB8AC3E}">
        <p14:creationId xmlns:p14="http://schemas.microsoft.com/office/powerpoint/2010/main" val="260950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12</a:t>
            </a:fld>
            <a:endParaRPr lang="en-US" dirty="0"/>
          </a:p>
        </p:txBody>
      </p:sp>
    </p:spTree>
    <p:extLst>
      <p:ext uri="{BB962C8B-B14F-4D97-AF65-F5344CB8AC3E}">
        <p14:creationId xmlns:p14="http://schemas.microsoft.com/office/powerpoint/2010/main" val="4163246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approval roles will be in place here from</a:t>
            </a:r>
            <a:r>
              <a:rPr lang="en-US" baseline="0" dirty="0" smtClean="0"/>
              <a:t> 8.9</a:t>
            </a:r>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16</a:t>
            </a:fld>
            <a:endParaRPr lang="en-US" dirty="0"/>
          </a:p>
        </p:txBody>
      </p:sp>
    </p:spTree>
    <p:extLst>
      <p:ext uri="{BB962C8B-B14F-4D97-AF65-F5344CB8AC3E}">
        <p14:creationId xmlns:p14="http://schemas.microsoft.com/office/powerpoint/2010/main" val="2288740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17</a:t>
            </a:fld>
            <a:endParaRPr lang="en-US" dirty="0"/>
          </a:p>
        </p:txBody>
      </p:sp>
    </p:spTree>
    <p:extLst>
      <p:ext uri="{BB962C8B-B14F-4D97-AF65-F5344CB8AC3E}">
        <p14:creationId xmlns:p14="http://schemas.microsoft.com/office/powerpoint/2010/main" val="326786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9762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259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3387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057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8445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308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9741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7609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0531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4097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1134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1366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457200" y="2133600"/>
            <a:ext cx="8229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1844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3389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9216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5219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1605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8203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0826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0333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0186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614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9302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7722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6367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457200" y="2133600"/>
            <a:ext cx="8229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738276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1242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96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26405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986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25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925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5133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5301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457200" y="2133600"/>
            <a:ext cx="8229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22303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81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6677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65785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DD35C-BA9C-4AC5-9BD2-0BFFD98FA0D0}" type="datetimeFigureOut">
              <a:rPr lang="en-US" smtClean="0">
                <a:solidFill>
                  <a:prstClr val="black">
                    <a:tint val="75000"/>
                  </a:prstClr>
                </a:solidFill>
              </a:rPr>
              <a:pPr/>
              <a:t>9/22/2014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349025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11.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91" y="0"/>
            <a:ext cx="9186291" cy="6858000"/>
          </a:xfrm>
          <a:prstGeom prst="rect">
            <a:avLst/>
          </a:prstGeom>
        </p:spPr>
      </p:pic>
      <p:sp>
        <p:nvSpPr>
          <p:cNvPr id="2" name="Title 1"/>
          <p:cNvSpPr>
            <a:spLocks noGrp="1"/>
          </p:cNvSpPr>
          <p:nvPr>
            <p:ph type="ctrTitle"/>
          </p:nvPr>
        </p:nvSpPr>
        <p:spPr>
          <a:xfrm>
            <a:off x="228600" y="1295400"/>
            <a:ext cx="8686800" cy="2590800"/>
          </a:xfrm>
        </p:spPr>
        <p:txBody>
          <a:bodyPr>
            <a:normAutofit/>
          </a:bodyPr>
          <a:lstStyle/>
          <a:p>
            <a:r>
              <a:rPr lang="en-US" sz="5400" b="1" dirty="0">
                <a:ln w="19050">
                  <a:solidFill>
                    <a:schemeClr val="tx1"/>
                  </a:solidFill>
                </a:ln>
                <a:solidFill>
                  <a:schemeClr val="bg1"/>
                </a:solidFill>
                <a:effectLst>
                  <a:outerShdw blurRad="50800" dist="38100" dir="2700000" algn="tl" rotWithShape="0">
                    <a:prstClr val="black">
                      <a:alpha val="40000"/>
                    </a:prstClr>
                  </a:outerShdw>
                </a:effectLst>
              </a:rPr>
              <a:t>Workflow is Overflowing - PeopleSoft Financials</a:t>
            </a:r>
          </a:p>
        </p:txBody>
      </p:sp>
      <p:sp>
        <p:nvSpPr>
          <p:cNvPr id="3" name="Subtitle 2"/>
          <p:cNvSpPr>
            <a:spLocks noGrp="1"/>
          </p:cNvSpPr>
          <p:nvPr>
            <p:ph type="subTitle" idx="1"/>
          </p:nvPr>
        </p:nvSpPr>
        <p:spPr>
          <a:xfrm>
            <a:off x="609600" y="3886200"/>
            <a:ext cx="7924800" cy="1752600"/>
          </a:xfrm>
        </p:spPr>
        <p:txBody>
          <a:bodyPr>
            <a:noAutofit/>
          </a:bodyPr>
          <a:lstStyle/>
          <a:p>
            <a:r>
              <a:rPr lang="en-US" sz="2800" b="1" dirty="0" smtClean="0">
                <a:ln>
                  <a:solidFill>
                    <a:schemeClr val="tx1"/>
                  </a:solidFill>
                </a:ln>
                <a:solidFill>
                  <a:schemeClr val="bg1"/>
                </a:solidFill>
              </a:rPr>
              <a:t>Presented by</a:t>
            </a:r>
          </a:p>
          <a:p>
            <a:r>
              <a:rPr lang="en-US" sz="2800" b="1" dirty="0" smtClean="0">
                <a:ln>
                  <a:solidFill>
                    <a:schemeClr val="tx1"/>
                  </a:solidFill>
                </a:ln>
                <a:solidFill>
                  <a:schemeClr val="bg1"/>
                </a:solidFill>
              </a:rPr>
              <a:t>Shelia Sloan - ITS</a:t>
            </a:r>
            <a:endParaRPr lang="en-US" sz="2800" b="1" dirty="0">
              <a:ln>
                <a:solidFill>
                  <a:schemeClr val="tx1"/>
                </a:solidFill>
              </a:ln>
              <a:solidFill>
                <a:schemeClr val="bg1"/>
              </a:solidFill>
            </a:endParaRPr>
          </a:p>
        </p:txBody>
      </p:sp>
    </p:spTree>
    <p:extLst>
      <p:ext uri="{BB962C8B-B14F-4D97-AF65-F5344CB8AC3E}">
        <p14:creationId xmlns:p14="http://schemas.microsoft.com/office/powerpoint/2010/main" val="260360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lstStyle/>
          <a:p>
            <a:r>
              <a:rPr lang="en-US" dirty="0" smtClean="0"/>
              <a:t>Approvals</a:t>
            </a:r>
            <a:endParaRPr lang="en-US" dirty="0"/>
          </a:p>
        </p:txBody>
      </p:sp>
      <p:sp>
        <p:nvSpPr>
          <p:cNvPr id="3" name="Content Placeholder 2"/>
          <p:cNvSpPr>
            <a:spLocks noGrp="1"/>
          </p:cNvSpPr>
          <p:nvPr>
            <p:ph idx="1"/>
          </p:nvPr>
        </p:nvSpPr>
        <p:spPr/>
        <p:txBody>
          <a:bodyPr>
            <a:normAutofit/>
          </a:bodyPr>
          <a:lstStyle/>
          <a:p>
            <a:r>
              <a:rPr lang="en-US" dirty="0"/>
              <a:t>Transactions that require approval can be accessed </a:t>
            </a:r>
            <a:r>
              <a:rPr lang="en-US" dirty="0" smtClean="0"/>
              <a:t>by </a:t>
            </a:r>
            <a:r>
              <a:rPr lang="en-US" dirty="0"/>
              <a:t>the approver via the Approver’s </a:t>
            </a:r>
            <a:r>
              <a:rPr lang="en-US" dirty="0" err="1"/>
              <a:t>Worklist</a:t>
            </a:r>
            <a:r>
              <a:rPr lang="en-US" dirty="0"/>
              <a:t> or by </a:t>
            </a:r>
            <a:r>
              <a:rPr lang="en-US" dirty="0" smtClean="0"/>
              <a:t>going </a:t>
            </a:r>
            <a:r>
              <a:rPr lang="en-US" dirty="0"/>
              <a:t>directly into the approval page for the </a:t>
            </a:r>
            <a:r>
              <a:rPr lang="en-US" dirty="0" smtClean="0"/>
              <a:t>particular </a:t>
            </a:r>
            <a:r>
              <a:rPr lang="en-US" dirty="0"/>
              <a:t>transaction. </a:t>
            </a:r>
            <a:endParaRPr lang="en-US" dirty="0" smtClean="0"/>
          </a:p>
          <a:p>
            <a:r>
              <a:rPr lang="en-US" dirty="0" smtClean="0"/>
              <a:t>The </a:t>
            </a:r>
            <a:r>
              <a:rPr lang="en-US" dirty="0"/>
              <a:t>approver will be notified via </a:t>
            </a:r>
            <a:r>
              <a:rPr lang="en-US" dirty="0" smtClean="0"/>
              <a:t>email </a:t>
            </a:r>
            <a:r>
              <a:rPr lang="en-US" dirty="0"/>
              <a:t>of any pending transactions that require their </a:t>
            </a:r>
            <a:r>
              <a:rPr lang="en-US" dirty="0" smtClean="0"/>
              <a:t>approval</a:t>
            </a:r>
            <a:endParaRPr lang="en-US" dirty="0"/>
          </a:p>
          <a:p>
            <a:endParaRPr lang="en-US" dirty="0"/>
          </a:p>
        </p:txBody>
      </p:sp>
    </p:spTree>
    <p:extLst>
      <p:ext uri="{BB962C8B-B14F-4D97-AF65-F5344CB8AC3E}">
        <p14:creationId xmlns:p14="http://schemas.microsoft.com/office/powerpoint/2010/main" val="1645942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85800"/>
          </a:xfrm>
        </p:spPr>
        <p:txBody>
          <a:bodyPr>
            <a:normAutofit fontScale="90000"/>
          </a:bodyPr>
          <a:lstStyle/>
          <a:p>
            <a:r>
              <a:rPr lang="en-US" dirty="0" err="1" smtClean="0"/>
              <a:t>Worklist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443716" y="16764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1000" y="41910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9061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r>
              <a:rPr lang="en-US" dirty="0" smtClean="0"/>
              <a:t>Approvals</a:t>
            </a:r>
            <a:endParaRPr lang="en-US" dirty="0"/>
          </a:p>
        </p:txBody>
      </p:sp>
      <p:sp>
        <p:nvSpPr>
          <p:cNvPr id="3" name="Content Placeholder 2"/>
          <p:cNvSpPr>
            <a:spLocks noGrp="1"/>
          </p:cNvSpPr>
          <p:nvPr>
            <p:ph idx="1"/>
          </p:nvPr>
        </p:nvSpPr>
        <p:spPr/>
        <p:txBody>
          <a:bodyPr>
            <a:normAutofit fontScale="77500" lnSpcReduction="20000"/>
          </a:bodyPr>
          <a:lstStyle/>
          <a:p>
            <a:r>
              <a:rPr lang="en-US" dirty="0"/>
              <a:t>Approvers can use the User Monitor page to work through pending transactions assigned to them. </a:t>
            </a:r>
            <a:r>
              <a:rPr lang="en-US" dirty="0" smtClean="0"/>
              <a:t>Individual </a:t>
            </a:r>
            <a:r>
              <a:rPr lang="en-US" dirty="0"/>
              <a:t>approvers cannot access other </a:t>
            </a:r>
            <a:r>
              <a:rPr lang="en-US" dirty="0" smtClean="0"/>
              <a:t>people’s </a:t>
            </a:r>
            <a:r>
              <a:rPr lang="en-US" dirty="0"/>
              <a:t>workflow through this page. </a:t>
            </a:r>
            <a:endParaRPr lang="en-US" dirty="0" smtClean="0"/>
          </a:p>
          <a:p>
            <a:r>
              <a:rPr lang="en-US" dirty="0" smtClean="0"/>
              <a:t>The workflow administrator, </a:t>
            </a:r>
            <a:r>
              <a:rPr lang="en-US" dirty="0"/>
              <a:t>however, has access to all workflow transactions through the Approval Monitor page. </a:t>
            </a:r>
            <a:endParaRPr lang="en-US" dirty="0" smtClean="0"/>
          </a:p>
          <a:p>
            <a:r>
              <a:rPr lang="en-US" dirty="0" smtClean="0"/>
              <a:t>In addition </a:t>
            </a:r>
            <a:r>
              <a:rPr lang="en-US" dirty="0"/>
              <a:t>to the actions available to the approver, the administrator </a:t>
            </a:r>
            <a:r>
              <a:rPr lang="en-US" dirty="0" smtClean="0"/>
              <a:t>also </a:t>
            </a:r>
            <a:r>
              <a:rPr lang="en-US" dirty="0"/>
              <a:t>has the ability to resubmit </a:t>
            </a:r>
            <a:r>
              <a:rPr lang="en-US" dirty="0" smtClean="0"/>
              <a:t>or reassign the </a:t>
            </a:r>
            <a:r>
              <a:rPr lang="en-US" dirty="0"/>
              <a:t>workflow.</a:t>
            </a:r>
          </a:p>
          <a:p>
            <a:r>
              <a:rPr lang="en-US" dirty="0"/>
              <a:t>This functionality is useful in cases where an approver is changed after the </a:t>
            </a:r>
            <a:r>
              <a:rPr lang="en-US" dirty="0" smtClean="0"/>
              <a:t>transaction </a:t>
            </a:r>
            <a:r>
              <a:rPr lang="en-US" dirty="0"/>
              <a:t>is submitted for </a:t>
            </a:r>
            <a:r>
              <a:rPr lang="en-US" dirty="0" smtClean="0"/>
              <a:t>approval.</a:t>
            </a:r>
            <a:endParaRPr lang="en-US" dirty="0"/>
          </a:p>
          <a:p>
            <a:endParaRPr lang="en-US" dirty="0"/>
          </a:p>
        </p:txBody>
      </p:sp>
    </p:spTree>
    <p:extLst>
      <p:ext uri="{BB962C8B-B14F-4D97-AF65-F5344CB8AC3E}">
        <p14:creationId xmlns:p14="http://schemas.microsoft.com/office/powerpoint/2010/main" val="2089517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normAutofit fontScale="90000"/>
          </a:bodyPr>
          <a:lstStyle/>
          <a:p>
            <a:r>
              <a:rPr lang="en-US" dirty="0" smtClean="0"/>
              <a:t>User Monitor Page</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1600200"/>
            <a:ext cx="45720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8539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dirty="0" smtClean="0"/>
              <a:t>Approvals</a:t>
            </a:r>
            <a:endParaRPr lang="en-US" dirty="0"/>
          </a:p>
        </p:txBody>
      </p:sp>
      <p:sp>
        <p:nvSpPr>
          <p:cNvPr id="3" name="Content Placeholder 2"/>
          <p:cNvSpPr>
            <a:spLocks noGrp="1"/>
          </p:cNvSpPr>
          <p:nvPr>
            <p:ph idx="1"/>
          </p:nvPr>
        </p:nvSpPr>
        <p:spPr/>
        <p:txBody>
          <a:bodyPr>
            <a:normAutofit/>
          </a:bodyPr>
          <a:lstStyle/>
          <a:p>
            <a:r>
              <a:rPr lang="en-US" dirty="0"/>
              <a:t>W</a:t>
            </a:r>
            <a:r>
              <a:rPr lang="en-US" dirty="0" smtClean="0"/>
              <a:t>orkflow is configurable by institution and can be setup based on certain criteria.</a:t>
            </a:r>
            <a:endParaRPr lang="en-US" dirty="0"/>
          </a:p>
          <a:p>
            <a:r>
              <a:rPr lang="en-US" dirty="0" smtClean="0"/>
              <a:t>Each Module will have a standard set of delivered approval options that can be selected.</a:t>
            </a:r>
            <a:endParaRPr lang="en-US" dirty="0"/>
          </a:p>
          <a:p>
            <a:r>
              <a:rPr lang="en-US" dirty="0" smtClean="0"/>
              <a:t>Escalation notices and reassignment days can be controlled at each institution.</a:t>
            </a:r>
            <a:endParaRPr lang="en-US" dirty="0"/>
          </a:p>
          <a:p>
            <a:endParaRPr lang="en-US" dirty="0"/>
          </a:p>
        </p:txBody>
      </p:sp>
    </p:spTree>
    <p:extLst>
      <p:ext uri="{BB962C8B-B14F-4D97-AF65-F5344CB8AC3E}">
        <p14:creationId xmlns:p14="http://schemas.microsoft.com/office/powerpoint/2010/main" val="2492386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2209800"/>
          </a:xfrm>
        </p:spPr>
        <p:txBody>
          <a:bodyPr/>
          <a:lstStyle/>
          <a:p>
            <a:pPr marL="0" indent="0" algn="ctr">
              <a:buNone/>
            </a:pPr>
            <a:r>
              <a:rPr lang="en-US" dirty="0" smtClean="0"/>
              <a:t>So What Modules Will Use Workflow in 9.2?</a:t>
            </a:r>
            <a:endParaRPr lang="en-US" dirty="0"/>
          </a:p>
        </p:txBody>
      </p:sp>
    </p:spTree>
    <p:extLst>
      <p:ext uri="{BB962C8B-B14F-4D97-AF65-F5344CB8AC3E}">
        <p14:creationId xmlns:p14="http://schemas.microsoft.com/office/powerpoint/2010/main" val="187550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dirty="0" err="1" smtClean="0"/>
              <a:t>ePro</a:t>
            </a:r>
            <a:r>
              <a:rPr lang="en-US" dirty="0" smtClean="0"/>
              <a:t> Requisitions</a:t>
            </a:r>
            <a:endParaRPr lang="en-US" dirty="0"/>
          </a:p>
        </p:txBody>
      </p:sp>
      <p:sp>
        <p:nvSpPr>
          <p:cNvPr id="3" name="Content Placeholder 2"/>
          <p:cNvSpPr>
            <a:spLocks noGrp="1"/>
          </p:cNvSpPr>
          <p:nvPr>
            <p:ph idx="1"/>
          </p:nvPr>
        </p:nvSpPr>
        <p:spPr/>
        <p:txBody>
          <a:bodyPr/>
          <a:lstStyle/>
          <a:p>
            <a:r>
              <a:rPr lang="en-US" dirty="0" err="1" smtClean="0"/>
              <a:t>ePro</a:t>
            </a:r>
            <a:r>
              <a:rPr lang="en-US" dirty="0"/>
              <a:t> </a:t>
            </a:r>
            <a:r>
              <a:rPr lang="en-US" dirty="0" smtClean="0"/>
              <a:t>Workflow will not change from 8.9</a:t>
            </a:r>
          </a:p>
          <a:p>
            <a:r>
              <a:rPr lang="en-US" dirty="0" smtClean="0"/>
              <a:t>5 Stages of Approval</a:t>
            </a:r>
            <a:endParaRPr lang="en-US" dirty="0"/>
          </a:p>
          <a:p>
            <a:pPr lvl="1"/>
            <a:r>
              <a:rPr lang="en-US" dirty="0" smtClean="0"/>
              <a:t>Department/Project Approval</a:t>
            </a:r>
          </a:p>
          <a:p>
            <a:pPr lvl="1"/>
            <a:r>
              <a:rPr lang="en-US" dirty="0" smtClean="0"/>
              <a:t>Fund Code Approvals</a:t>
            </a:r>
          </a:p>
          <a:p>
            <a:pPr lvl="1"/>
            <a:r>
              <a:rPr lang="en-US" dirty="0" smtClean="0"/>
              <a:t>Amount Approvals</a:t>
            </a:r>
          </a:p>
          <a:p>
            <a:pPr lvl="1"/>
            <a:r>
              <a:rPr lang="en-US" dirty="0" smtClean="0"/>
              <a:t>NIGP Code Approvals</a:t>
            </a:r>
          </a:p>
          <a:p>
            <a:pPr lvl="1"/>
            <a:r>
              <a:rPr lang="en-US" dirty="0" smtClean="0"/>
              <a:t>Buyer Approval</a:t>
            </a:r>
          </a:p>
        </p:txBody>
      </p:sp>
    </p:spTree>
    <p:extLst>
      <p:ext uri="{BB962C8B-B14F-4D97-AF65-F5344CB8AC3E}">
        <p14:creationId xmlns:p14="http://schemas.microsoft.com/office/powerpoint/2010/main" val="1227479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dirty="0" smtClean="0"/>
              <a:t>Expense Transactions</a:t>
            </a:r>
            <a:endParaRPr lang="en-US" dirty="0"/>
          </a:p>
        </p:txBody>
      </p:sp>
      <p:sp>
        <p:nvSpPr>
          <p:cNvPr id="3" name="Content Placeholder 2"/>
          <p:cNvSpPr>
            <a:spLocks noGrp="1"/>
          </p:cNvSpPr>
          <p:nvPr>
            <p:ph idx="1"/>
          </p:nvPr>
        </p:nvSpPr>
        <p:spPr/>
        <p:txBody>
          <a:bodyPr/>
          <a:lstStyle/>
          <a:p>
            <a:r>
              <a:rPr lang="en-US" dirty="0" smtClean="0"/>
              <a:t>Expenses Workflow will not change from 8.9</a:t>
            </a:r>
          </a:p>
          <a:p>
            <a:r>
              <a:rPr lang="en-US" dirty="0" smtClean="0"/>
              <a:t>5 Stages of Approval</a:t>
            </a:r>
            <a:endParaRPr lang="en-US" dirty="0"/>
          </a:p>
          <a:p>
            <a:pPr lvl="1"/>
            <a:r>
              <a:rPr lang="en-US" dirty="0" smtClean="0"/>
              <a:t>Department Level 1 Approval</a:t>
            </a:r>
          </a:p>
          <a:p>
            <a:pPr lvl="1"/>
            <a:r>
              <a:rPr lang="en-US" dirty="0" smtClean="0"/>
              <a:t>Department Level 2 Approval</a:t>
            </a:r>
          </a:p>
          <a:p>
            <a:pPr lvl="1"/>
            <a:r>
              <a:rPr lang="en-US" dirty="0" smtClean="0"/>
              <a:t>Project/Grant Approval</a:t>
            </a:r>
          </a:p>
          <a:p>
            <a:pPr lvl="1"/>
            <a:r>
              <a:rPr lang="en-US" dirty="0" smtClean="0"/>
              <a:t>Reviewer</a:t>
            </a:r>
          </a:p>
          <a:p>
            <a:pPr lvl="1"/>
            <a:r>
              <a:rPr lang="en-US" dirty="0" smtClean="0"/>
              <a:t>AP Auditor Approval</a:t>
            </a:r>
          </a:p>
        </p:txBody>
      </p:sp>
    </p:spTree>
    <p:extLst>
      <p:ext uri="{BB962C8B-B14F-4D97-AF65-F5344CB8AC3E}">
        <p14:creationId xmlns:p14="http://schemas.microsoft.com/office/powerpoint/2010/main" val="2073920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dirty="0" smtClean="0"/>
              <a:t>Accounts Payable Transactions</a:t>
            </a:r>
            <a:endParaRPr lang="en-US" dirty="0"/>
          </a:p>
        </p:txBody>
      </p:sp>
      <p:sp>
        <p:nvSpPr>
          <p:cNvPr id="3" name="Content Placeholder 2"/>
          <p:cNvSpPr>
            <a:spLocks noGrp="1"/>
          </p:cNvSpPr>
          <p:nvPr>
            <p:ph idx="1"/>
          </p:nvPr>
        </p:nvSpPr>
        <p:spPr/>
        <p:txBody>
          <a:bodyPr/>
          <a:lstStyle/>
          <a:p>
            <a:r>
              <a:rPr lang="en-US" dirty="0" smtClean="0"/>
              <a:t>Accounts Payable Workflow will be used in 9.2</a:t>
            </a:r>
          </a:p>
          <a:p>
            <a:r>
              <a:rPr lang="en-US" dirty="0"/>
              <a:t>2</a:t>
            </a:r>
            <a:r>
              <a:rPr lang="en-US" dirty="0" smtClean="0"/>
              <a:t> Stages of Approval</a:t>
            </a:r>
            <a:endParaRPr lang="en-US" dirty="0"/>
          </a:p>
          <a:p>
            <a:pPr lvl="1"/>
            <a:r>
              <a:rPr lang="en-US" dirty="0" smtClean="0"/>
              <a:t>Asset Approval – Missing Profile ID</a:t>
            </a:r>
          </a:p>
          <a:p>
            <a:pPr lvl="2"/>
            <a:r>
              <a:rPr lang="en-US" dirty="0" smtClean="0"/>
              <a:t>BOR_VOUCHER_ASSET_APPR</a:t>
            </a:r>
          </a:p>
          <a:p>
            <a:pPr lvl="1"/>
            <a:r>
              <a:rPr lang="en-US" dirty="0" smtClean="0"/>
              <a:t>Budget Reference Approval</a:t>
            </a:r>
          </a:p>
          <a:p>
            <a:pPr lvl="2"/>
            <a:r>
              <a:rPr lang="en-US" dirty="0" smtClean="0"/>
              <a:t>BOR_VOUCHER_BUD_REF_APPR</a:t>
            </a:r>
          </a:p>
          <a:p>
            <a:pPr lvl="2"/>
            <a:endParaRPr lang="en-US" dirty="0"/>
          </a:p>
          <a:p>
            <a:pPr lvl="2"/>
            <a:r>
              <a:rPr lang="en-US" dirty="0" smtClean="0"/>
              <a:t>BOR_AP_ADMINXX</a:t>
            </a:r>
          </a:p>
        </p:txBody>
      </p:sp>
    </p:spTree>
    <p:extLst>
      <p:ext uri="{BB962C8B-B14F-4D97-AF65-F5344CB8AC3E}">
        <p14:creationId xmlns:p14="http://schemas.microsoft.com/office/powerpoint/2010/main" val="320109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dirty="0" smtClean="0"/>
              <a:t>Purchasing Transactions</a:t>
            </a:r>
            <a:endParaRPr lang="en-US" dirty="0"/>
          </a:p>
        </p:txBody>
      </p:sp>
      <p:sp>
        <p:nvSpPr>
          <p:cNvPr id="3" name="Content Placeholder 2"/>
          <p:cNvSpPr>
            <a:spLocks noGrp="1"/>
          </p:cNvSpPr>
          <p:nvPr>
            <p:ph idx="1"/>
          </p:nvPr>
        </p:nvSpPr>
        <p:spPr/>
        <p:txBody>
          <a:bodyPr/>
          <a:lstStyle/>
          <a:p>
            <a:r>
              <a:rPr lang="en-US" dirty="0" smtClean="0"/>
              <a:t>Purchasing Workflow will change from 8.9</a:t>
            </a:r>
          </a:p>
          <a:p>
            <a:r>
              <a:rPr lang="en-US" dirty="0" smtClean="0"/>
              <a:t>3 Stages of Approval</a:t>
            </a:r>
            <a:endParaRPr lang="en-US" dirty="0"/>
          </a:p>
          <a:p>
            <a:pPr lvl="1"/>
            <a:r>
              <a:rPr lang="en-US" dirty="0"/>
              <a:t>Asset Approval – Missing Profile </a:t>
            </a:r>
            <a:r>
              <a:rPr lang="en-US" dirty="0" smtClean="0"/>
              <a:t>ID</a:t>
            </a:r>
          </a:p>
          <a:p>
            <a:pPr lvl="2"/>
            <a:r>
              <a:rPr lang="en-US" dirty="0" smtClean="0"/>
              <a:t>BOR_PO_ASSET_APPR</a:t>
            </a:r>
            <a:endParaRPr lang="en-US" dirty="0"/>
          </a:p>
          <a:p>
            <a:pPr lvl="1"/>
            <a:r>
              <a:rPr lang="en-US" dirty="0"/>
              <a:t>Budget Reference </a:t>
            </a:r>
            <a:r>
              <a:rPr lang="en-US" dirty="0" smtClean="0"/>
              <a:t>Approval</a:t>
            </a:r>
          </a:p>
          <a:p>
            <a:pPr lvl="2"/>
            <a:r>
              <a:rPr lang="en-US" dirty="0" smtClean="0"/>
              <a:t>BOR_PO_BUD_REF_APPR</a:t>
            </a:r>
          </a:p>
          <a:p>
            <a:pPr lvl="1"/>
            <a:r>
              <a:rPr lang="en-US" dirty="0" smtClean="0"/>
              <a:t>Buyer Approval</a:t>
            </a:r>
          </a:p>
          <a:p>
            <a:pPr lvl="2"/>
            <a:r>
              <a:rPr lang="en-US" dirty="0" smtClean="0"/>
              <a:t>BOR_BUYER_APPR</a:t>
            </a:r>
          </a:p>
          <a:p>
            <a:pPr lvl="2"/>
            <a:r>
              <a:rPr lang="en-US" dirty="0" smtClean="0"/>
              <a:t>BOR_PO_ADMINXX </a:t>
            </a:r>
            <a:endParaRPr lang="en-US" dirty="0"/>
          </a:p>
        </p:txBody>
      </p:sp>
    </p:spTree>
    <p:extLst>
      <p:ext uri="{BB962C8B-B14F-4D97-AF65-F5344CB8AC3E}">
        <p14:creationId xmlns:p14="http://schemas.microsoft.com/office/powerpoint/2010/main" val="320109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3"/>
          </p:nvPr>
        </p:nvSpPr>
        <p:spPr>
          <a:xfrm>
            <a:off x="914400" y="2286000"/>
            <a:ext cx="7772400" cy="3429000"/>
          </a:xfrm>
        </p:spPr>
        <p:txBody>
          <a:bodyPr>
            <a:normAutofit/>
          </a:bodyPr>
          <a:lstStyle/>
          <a:p>
            <a:r>
              <a:rPr lang="en-US" sz="2800" dirty="0"/>
              <a:t>PeopleSoft 9.2 is loaded with workflow. This session reviews the changes to previously delivered workflow and </a:t>
            </a:r>
            <a:r>
              <a:rPr lang="en-US" sz="2800" dirty="0" smtClean="0"/>
              <a:t>some </a:t>
            </a:r>
            <a:r>
              <a:rPr lang="en-US" sz="2800" dirty="0"/>
              <a:t>of the new workflow that will be available. You also receive information to </a:t>
            </a:r>
            <a:r>
              <a:rPr lang="en-US" sz="2800" dirty="0" smtClean="0"/>
              <a:t>think about so </a:t>
            </a:r>
            <a:r>
              <a:rPr lang="en-US" sz="2800" dirty="0"/>
              <a:t>you can begin planning your institution's workflow setup in 9.2. </a:t>
            </a:r>
            <a:endParaRPr lang="en-US" sz="2800" dirty="0" smtClean="0"/>
          </a:p>
        </p:txBody>
      </p:sp>
    </p:spTree>
    <p:extLst>
      <p:ext uri="{BB962C8B-B14F-4D97-AF65-F5344CB8AC3E}">
        <p14:creationId xmlns:p14="http://schemas.microsoft.com/office/powerpoint/2010/main" val="689678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normAutofit fontScale="90000"/>
          </a:bodyPr>
          <a:lstStyle/>
          <a:p>
            <a:r>
              <a:rPr lang="en-US" dirty="0" smtClean="0"/>
              <a:t>General Ledger Journal Transactions</a:t>
            </a:r>
            <a:endParaRPr lang="en-US" dirty="0"/>
          </a:p>
        </p:txBody>
      </p:sp>
      <p:sp>
        <p:nvSpPr>
          <p:cNvPr id="3" name="Content Placeholder 2"/>
          <p:cNvSpPr>
            <a:spLocks noGrp="1"/>
          </p:cNvSpPr>
          <p:nvPr>
            <p:ph idx="1"/>
          </p:nvPr>
        </p:nvSpPr>
        <p:spPr>
          <a:xfrm>
            <a:off x="533400" y="1676401"/>
            <a:ext cx="8229600" cy="3962400"/>
          </a:xfrm>
        </p:spPr>
        <p:txBody>
          <a:bodyPr>
            <a:normAutofit fontScale="92500"/>
          </a:bodyPr>
          <a:lstStyle/>
          <a:p>
            <a:r>
              <a:rPr lang="en-US" dirty="0" smtClean="0"/>
              <a:t>Journal Workflow will change from 8.9</a:t>
            </a:r>
          </a:p>
          <a:p>
            <a:r>
              <a:rPr lang="en-US" dirty="0" smtClean="0"/>
              <a:t>1 Stage of Approval as in 8.9</a:t>
            </a:r>
          </a:p>
          <a:p>
            <a:r>
              <a:rPr lang="en-US" dirty="0" smtClean="0"/>
              <a:t>Will Use the new Approval Framework in 9.2 to route the transactions</a:t>
            </a:r>
          </a:p>
          <a:p>
            <a:r>
              <a:rPr lang="en-US" dirty="0" smtClean="0"/>
              <a:t>Should eliminate the self approval issues from 8.9</a:t>
            </a:r>
          </a:p>
          <a:p>
            <a:r>
              <a:rPr lang="en-US" dirty="0" smtClean="0"/>
              <a:t>ROLE is still BOR_GL_JRNL_APPR</a:t>
            </a:r>
          </a:p>
          <a:p>
            <a:r>
              <a:rPr lang="en-US" dirty="0" smtClean="0"/>
              <a:t>New BOR_GL_ADMINXX for workflow admin</a:t>
            </a:r>
          </a:p>
          <a:p>
            <a:pPr marL="457200" lvl="1" indent="0">
              <a:buNone/>
            </a:pPr>
            <a:endParaRPr lang="en-US" dirty="0"/>
          </a:p>
        </p:txBody>
      </p:sp>
    </p:spTree>
    <p:extLst>
      <p:ext uri="{BB962C8B-B14F-4D97-AF65-F5344CB8AC3E}">
        <p14:creationId xmlns:p14="http://schemas.microsoft.com/office/powerpoint/2010/main" val="2345333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noAutofit/>
          </a:bodyPr>
          <a:lstStyle/>
          <a:p>
            <a:r>
              <a:rPr lang="en-US" sz="2800" dirty="0" smtClean="0"/>
              <a:t>Commitment Control Budget Journal Transactions</a:t>
            </a:r>
            <a:endParaRPr lang="en-US" sz="2800" dirty="0"/>
          </a:p>
        </p:txBody>
      </p:sp>
      <p:sp>
        <p:nvSpPr>
          <p:cNvPr id="3" name="Content Placeholder 2"/>
          <p:cNvSpPr>
            <a:spLocks noGrp="1"/>
          </p:cNvSpPr>
          <p:nvPr>
            <p:ph idx="1"/>
          </p:nvPr>
        </p:nvSpPr>
        <p:spPr/>
        <p:txBody>
          <a:bodyPr/>
          <a:lstStyle/>
          <a:p>
            <a:r>
              <a:rPr lang="en-US" dirty="0" smtClean="0"/>
              <a:t>Budget Journal Workflow will be used in 9.2</a:t>
            </a:r>
          </a:p>
          <a:p>
            <a:r>
              <a:rPr lang="en-US" dirty="0" smtClean="0"/>
              <a:t>1 Stage of Approval </a:t>
            </a:r>
          </a:p>
          <a:p>
            <a:r>
              <a:rPr lang="en-US" dirty="0" smtClean="0"/>
              <a:t>Will Use the new Approval Framework in 9.2 to route the transactions</a:t>
            </a:r>
          </a:p>
          <a:p>
            <a:r>
              <a:rPr lang="en-US" dirty="0" smtClean="0"/>
              <a:t>BOR_KK_BUD_APPR</a:t>
            </a:r>
          </a:p>
          <a:p>
            <a:r>
              <a:rPr lang="en-US" dirty="0" smtClean="0"/>
              <a:t>BOR_KK_ADMIN71</a:t>
            </a:r>
          </a:p>
          <a:p>
            <a:pPr marL="457200" lvl="1" indent="0">
              <a:buNone/>
            </a:pPr>
            <a:endParaRPr lang="en-US" dirty="0"/>
          </a:p>
        </p:txBody>
      </p:sp>
    </p:spTree>
    <p:extLst>
      <p:ext uri="{BB962C8B-B14F-4D97-AF65-F5344CB8AC3E}">
        <p14:creationId xmlns:p14="http://schemas.microsoft.com/office/powerpoint/2010/main" val="1772196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noAutofit/>
          </a:bodyPr>
          <a:lstStyle/>
          <a:p>
            <a:r>
              <a:rPr lang="en-US" sz="2800" dirty="0" smtClean="0"/>
              <a:t>What Does This All Mean?</a:t>
            </a:r>
            <a:endParaRPr lang="en-US" sz="2800" dirty="0"/>
          </a:p>
        </p:txBody>
      </p:sp>
      <p:sp>
        <p:nvSpPr>
          <p:cNvPr id="3" name="Content Placeholder 2"/>
          <p:cNvSpPr>
            <a:spLocks noGrp="1"/>
          </p:cNvSpPr>
          <p:nvPr>
            <p:ph idx="1"/>
          </p:nvPr>
        </p:nvSpPr>
        <p:spPr/>
        <p:txBody>
          <a:bodyPr/>
          <a:lstStyle/>
          <a:p>
            <a:r>
              <a:rPr lang="en-US" dirty="0" smtClean="0"/>
              <a:t>Workflow is configurable by business unit</a:t>
            </a:r>
          </a:p>
          <a:p>
            <a:r>
              <a:rPr lang="en-US" dirty="0" smtClean="0"/>
              <a:t>ITS will be sending out templates for approval options for each institution</a:t>
            </a:r>
          </a:p>
          <a:p>
            <a:r>
              <a:rPr lang="en-US" dirty="0" smtClean="0"/>
              <a:t>Each institution is responsible for selecting desired approval stages</a:t>
            </a:r>
          </a:p>
          <a:p>
            <a:r>
              <a:rPr lang="en-US" dirty="0" smtClean="0"/>
              <a:t>ITS will configure those in the UAT environment for UAT testing.</a:t>
            </a:r>
          </a:p>
          <a:p>
            <a:pPr marL="457200" lvl="1" indent="0">
              <a:buNone/>
            </a:pPr>
            <a:endParaRPr lang="en-US" dirty="0"/>
          </a:p>
        </p:txBody>
      </p:sp>
    </p:spTree>
    <p:extLst>
      <p:ext uri="{BB962C8B-B14F-4D97-AF65-F5344CB8AC3E}">
        <p14:creationId xmlns:p14="http://schemas.microsoft.com/office/powerpoint/2010/main" val="3434695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normAutofit fontScale="90000"/>
          </a:bodyPr>
          <a:lstStyle/>
          <a:p>
            <a:r>
              <a:rPr lang="en-US" dirty="0" smtClean="0"/>
              <a:t>Sample Workflow Requirement Doc</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600200"/>
            <a:ext cx="44196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04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noAutofit/>
          </a:bodyPr>
          <a:lstStyle/>
          <a:p>
            <a:r>
              <a:rPr lang="en-US" sz="2800" dirty="0" smtClean="0"/>
              <a:t>What Can the Institution Be Doing Now</a:t>
            </a:r>
            <a:endParaRPr lang="en-US" sz="2800"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dirty="0" smtClean="0"/>
              <a:t>Define Current Business Process and Requirements for Approving Transactions in Each Area at the Institution.</a:t>
            </a:r>
          </a:p>
          <a:p>
            <a:pPr lvl="1">
              <a:buFont typeface="Arial" panose="020B0604020202020204" pitchFamily="34" charset="0"/>
              <a:buChar char="•"/>
            </a:pPr>
            <a:r>
              <a:rPr lang="en-US" dirty="0" smtClean="0"/>
              <a:t>Map those to the Approval Options delivered by ITS using the stage templates that will be sent out.</a:t>
            </a:r>
          </a:p>
          <a:p>
            <a:pPr lvl="1">
              <a:buFont typeface="Arial" panose="020B0604020202020204" pitchFamily="34" charset="0"/>
              <a:buChar char="•"/>
            </a:pPr>
            <a:r>
              <a:rPr lang="en-US" dirty="0" smtClean="0"/>
              <a:t>Start cleaning up Old transactions.</a:t>
            </a:r>
          </a:p>
          <a:p>
            <a:pPr lvl="1">
              <a:buFont typeface="Arial" panose="020B0604020202020204" pitchFamily="34" charset="0"/>
              <a:buChar char="•"/>
            </a:pPr>
            <a:r>
              <a:rPr lang="en-US" dirty="0" smtClean="0"/>
              <a:t>Set internal cutoff dates for transaction entry closer to go live.</a:t>
            </a:r>
          </a:p>
          <a:p>
            <a:pPr marL="457200" lvl="1" indent="0">
              <a:buNone/>
            </a:pPr>
            <a:endParaRPr lang="en-US" dirty="0"/>
          </a:p>
        </p:txBody>
      </p:sp>
    </p:spTree>
    <p:extLst>
      <p:ext uri="{BB962C8B-B14F-4D97-AF65-F5344CB8AC3E}">
        <p14:creationId xmlns:p14="http://schemas.microsoft.com/office/powerpoint/2010/main" val="1819598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lgn="ctr">
              <a:buNone/>
            </a:pPr>
            <a:r>
              <a:rPr lang="en-US" sz="4400" dirty="0" smtClean="0"/>
              <a:t>Questions?</a:t>
            </a:r>
          </a:p>
          <a:p>
            <a:pPr marL="0" indent="0" algn="ctr">
              <a:buNone/>
            </a:pPr>
            <a:endParaRPr lang="en-US" sz="3600" dirty="0"/>
          </a:p>
          <a:p>
            <a:pPr marL="0" indent="0" algn="ctr">
              <a:buNone/>
            </a:pPr>
            <a:endParaRPr lang="en-US" sz="3600" dirty="0" smtClean="0"/>
          </a:p>
          <a:p>
            <a:pPr marL="0" indent="0" algn="ctr">
              <a:buNone/>
            </a:pPr>
            <a:r>
              <a:rPr lang="en-US" sz="3600" dirty="0" smtClean="0"/>
              <a:t>Thank you for attending!</a:t>
            </a:r>
          </a:p>
        </p:txBody>
      </p:sp>
    </p:spTree>
    <p:extLst>
      <p:ext uri="{BB962C8B-B14F-4D97-AF65-F5344CB8AC3E}">
        <p14:creationId xmlns:p14="http://schemas.microsoft.com/office/powerpoint/2010/main" val="3037821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ITSlogo_sound.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71600" y="787400"/>
            <a:ext cx="406400" cy="406400"/>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293" y="1600200"/>
            <a:ext cx="3294707" cy="2485590"/>
          </a:xfrm>
          <a:prstGeom prst="rect">
            <a:avLst/>
          </a:prstGeom>
        </p:spPr>
      </p:pic>
      <p:sp>
        <p:nvSpPr>
          <p:cNvPr id="2" name="TextBox 1"/>
          <p:cNvSpPr txBox="1"/>
          <p:nvPr/>
        </p:nvSpPr>
        <p:spPr>
          <a:xfrm>
            <a:off x="3820005" y="2612648"/>
            <a:ext cx="5019195" cy="892552"/>
          </a:xfrm>
          <a:prstGeom prst="rect">
            <a:avLst/>
          </a:prstGeom>
          <a:noFill/>
        </p:spPr>
        <p:txBody>
          <a:bodyPr wrap="none" rtlCol="0">
            <a:spAutoFit/>
          </a:bodyPr>
          <a:lstStyle/>
          <a:p>
            <a:r>
              <a:rPr lang="en-US" sz="2400" b="1" dirty="0">
                <a:solidFill>
                  <a:prstClr val="white"/>
                </a:solidFill>
              </a:rPr>
              <a:t>University System of Georgia</a:t>
            </a:r>
          </a:p>
          <a:p>
            <a:r>
              <a:rPr lang="en-US" sz="2800" b="1" dirty="0">
                <a:solidFill>
                  <a:prstClr val="white"/>
                </a:solidFill>
              </a:rPr>
              <a:t>Information Technology Services</a:t>
            </a:r>
          </a:p>
        </p:txBody>
      </p:sp>
    </p:spTree>
    <p:custDataLst>
      <p:tags r:id="rId1"/>
    </p:custDataLst>
    <p:extLst>
      <p:ext uri="{BB962C8B-B14F-4D97-AF65-F5344CB8AC3E}">
        <p14:creationId xmlns:p14="http://schemas.microsoft.com/office/powerpoint/2010/main" val="1486364102"/>
      </p:ext>
    </p:extLst>
  </p:cSld>
  <p:clrMapOvr>
    <a:masterClrMapping/>
  </p:clrMapOvr>
  <mc:AlternateContent xmlns:mc="http://schemas.openxmlformats.org/markup-compatibility/2006" xmlns:p14="http://schemas.microsoft.com/office/powerpoint/2010/main">
    <mc:Choice Requires="p14">
      <p:transition spd="slow" p14:dur="2000" advTm="5805"/>
    </mc:Choice>
    <mc:Fallback xmlns="">
      <p:transition spd="slow" advTm="58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97"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98750">
                <p:cTn id="19" fill="hold" display="0">
                  <p:stCondLst>
                    <p:cond delay="indefinite"/>
                  </p:stCondLst>
                  <p:endCondLst>
                    <p:cond evt="onStopAudio" delay="0">
                      <p:tgtEl>
                        <p:sldTgt/>
                      </p:tgtEl>
                    </p:cond>
                  </p:endCondLst>
                </p:cTn>
                <p:tgtEl>
                  <p:spTgt spid="6"/>
                </p:tgtEl>
              </p:cMediaNode>
            </p:audio>
          </p:childTnLst>
        </p:cTn>
      </p:par>
    </p:tnLst>
    <p:bldLst>
      <p:bldP spid="2" grpId="0"/>
    </p:bldLst>
  </p:timing>
  <p:extLst mod="1">
    <p:ext uri="{E180D4A7-C9FB-4DFB-919C-405C955672EB}">
      <p14:showEvtLst xmlns:p14="http://schemas.microsoft.com/office/powerpoint/2010/main">
        <p14:playEvt time="316" objId="6"/>
        <p14:stopEvt time="5805" objId="6"/>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585" y="990600"/>
            <a:ext cx="8229600" cy="838200"/>
          </a:xfrm>
        </p:spPr>
        <p:txBody>
          <a:bodyPr>
            <a:normAutofit/>
          </a:bodyPr>
          <a:lstStyle/>
          <a:p>
            <a:r>
              <a:rPr lang="en-US" dirty="0" smtClean="0"/>
              <a:t>Overflowing</a:t>
            </a:r>
            <a:endParaRPr lang="en-US" dirty="0"/>
          </a:p>
        </p:txBody>
      </p:sp>
      <p:pic>
        <p:nvPicPr>
          <p:cNvPr id="3" name="Picture 1" descr="https://encrypted-tbn3.gstatic.com/images?q=tbn:ANd9GcScyQ0vqwko5aWyqirr7VgZexdJiJfMs06SN1uxoYKHTxqV1N6LK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362199"/>
            <a:ext cx="3924300" cy="2938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143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normAutofit fontScale="90000"/>
          </a:bodyPr>
          <a:lstStyle/>
          <a:p>
            <a:r>
              <a:rPr lang="en-US" dirty="0" smtClean="0"/>
              <a:t>Agenda</a:t>
            </a:r>
            <a:endParaRPr lang="en-US" dirty="0"/>
          </a:p>
        </p:txBody>
      </p:sp>
      <p:sp>
        <p:nvSpPr>
          <p:cNvPr id="3" name="Content Placeholder 2"/>
          <p:cNvSpPr>
            <a:spLocks noGrp="1"/>
          </p:cNvSpPr>
          <p:nvPr>
            <p:ph idx="1"/>
          </p:nvPr>
        </p:nvSpPr>
        <p:spPr>
          <a:xfrm>
            <a:off x="838200" y="1600200"/>
            <a:ext cx="7848600" cy="3810000"/>
          </a:xfrm>
        </p:spPr>
        <p:txBody>
          <a:bodyPr>
            <a:normAutofit fontScale="92500" lnSpcReduction="10000"/>
          </a:bodyPr>
          <a:lstStyle/>
          <a:p>
            <a:r>
              <a:rPr lang="en-US" dirty="0" smtClean="0"/>
              <a:t>What is Workflow</a:t>
            </a:r>
          </a:p>
          <a:p>
            <a:r>
              <a:rPr lang="en-US" dirty="0"/>
              <a:t>Which Modules will be </a:t>
            </a:r>
            <a:r>
              <a:rPr lang="en-US" dirty="0" smtClean="0"/>
              <a:t>Utilizing </a:t>
            </a:r>
            <a:r>
              <a:rPr lang="en-US" dirty="0"/>
              <a:t>W</a:t>
            </a:r>
            <a:r>
              <a:rPr lang="en-US" dirty="0" smtClean="0"/>
              <a:t>orkflow</a:t>
            </a:r>
          </a:p>
          <a:p>
            <a:pPr lvl="1"/>
            <a:r>
              <a:rPr lang="en-US" dirty="0" smtClean="0"/>
              <a:t>Stage Options for Each</a:t>
            </a:r>
          </a:p>
          <a:p>
            <a:pPr lvl="1"/>
            <a:r>
              <a:rPr lang="en-US" dirty="0" smtClean="0"/>
              <a:t>Templates for Institutions</a:t>
            </a:r>
          </a:p>
          <a:p>
            <a:r>
              <a:rPr lang="en-US" smtClean="0"/>
              <a:t>What Can the Institution </a:t>
            </a:r>
            <a:r>
              <a:rPr lang="en-US"/>
              <a:t>B</a:t>
            </a:r>
            <a:r>
              <a:rPr lang="en-US" smtClean="0"/>
              <a:t>e </a:t>
            </a:r>
            <a:r>
              <a:rPr lang="en-US"/>
              <a:t>D</a:t>
            </a:r>
            <a:r>
              <a:rPr lang="en-US" smtClean="0"/>
              <a:t>oing </a:t>
            </a:r>
            <a:r>
              <a:rPr lang="en-US" dirty="0"/>
              <a:t>N</a:t>
            </a:r>
            <a:r>
              <a:rPr lang="en-US" smtClean="0"/>
              <a:t>ow</a:t>
            </a:r>
            <a:endParaRPr lang="en-US" dirty="0" smtClean="0"/>
          </a:p>
          <a:p>
            <a:pPr lvl="1"/>
            <a:r>
              <a:rPr lang="en-US" dirty="0" smtClean="0"/>
              <a:t>Internal Cutoff Dates</a:t>
            </a:r>
          </a:p>
          <a:p>
            <a:pPr lvl="1"/>
            <a:r>
              <a:rPr lang="en-US" dirty="0" smtClean="0"/>
              <a:t>State of Transactions</a:t>
            </a:r>
          </a:p>
          <a:p>
            <a:r>
              <a:rPr lang="en-US" dirty="0" smtClean="0"/>
              <a:t>Q&amp;A</a:t>
            </a:r>
            <a:endParaRPr lang="en-US" dirty="0"/>
          </a:p>
          <a:p>
            <a:endParaRPr lang="en-US" dirty="0" smtClean="0"/>
          </a:p>
          <a:p>
            <a:pPr algn="ctr"/>
            <a:endParaRPr lang="en-US" dirty="0"/>
          </a:p>
        </p:txBody>
      </p:sp>
    </p:spTree>
    <p:extLst>
      <p:ext uri="{BB962C8B-B14F-4D97-AF65-F5344CB8AC3E}">
        <p14:creationId xmlns:p14="http://schemas.microsoft.com/office/powerpoint/2010/main" val="156918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normAutofit fontScale="90000"/>
          </a:bodyPr>
          <a:lstStyle/>
          <a:p>
            <a:r>
              <a:rPr lang="en-US" dirty="0" smtClean="0"/>
              <a:t>What is Workflow?</a:t>
            </a:r>
            <a:endParaRPr lang="en-US" dirty="0"/>
          </a:p>
        </p:txBody>
      </p:sp>
      <p:sp>
        <p:nvSpPr>
          <p:cNvPr id="3" name="Content Placeholder 2"/>
          <p:cNvSpPr>
            <a:spLocks noGrp="1"/>
          </p:cNvSpPr>
          <p:nvPr>
            <p:ph idx="1"/>
          </p:nvPr>
        </p:nvSpPr>
        <p:spPr/>
        <p:txBody>
          <a:bodyPr>
            <a:normAutofit lnSpcReduction="10000"/>
          </a:bodyPr>
          <a:lstStyle/>
          <a:p>
            <a:r>
              <a:rPr lang="en-US" dirty="0"/>
              <a:t>Many of the daily tasks that you perform are part of larger tasks that involve several steps and </a:t>
            </a:r>
            <a:r>
              <a:rPr lang="en-US" dirty="0" smtClean="0"/>
              <a:t>several </a:t>
            </a:r>
            <a:r>
              <a:rPr lang="en-US" dirty="0"/>
              <a:t>people working together</a:t>
            </a:r>
            <a:r>
              <a:rPr lang="en-US" dirty="0" smtClean="0"/>
              <a:t>.</a:t>
            </a:r>
          </a:p>
          <a:p>
            <a:r>
              <a:rPr lang="en-US" dirty="0"/>
              <a:t>For example, when you enter an invoice, you are initiating an approval and payment process: someone else reviews and approves it, and a third person submits payment to the vendor. The term </a:t>
            </a:r>
            <a:r>
              <a:rPr lang="en-US" i="1" dirty="0"/>
              <a:t>workflow</a:t>
            </a:r>
            <a:r>
              <a:rPr lang="en-US" dirty="0"/>
              <a:t> refers to this larger process. </a:t>
            </a:r>
          </a:p>
        </p:txBody>
      </p:sp>
    </p:spTree>
    <p:extLst>
      <p:ext uri="{BB962C8B-B14F-4D97-AF65-F5344CB8AC3E}">
        <p14:creationId xmlns:p14="http://schemas.microsoft.com/office/powerpoint/2010/main" val="2444041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normAutofit fontScale="90000"/>
          </a:bodyPr>
          <a:lstStyle/>
          <a:p>
            <a:r>
              <a:rPr lang="en-US" dirty="0" smtClean="0"/>
              <a:t>What is Workflow cont’d</a:t>
            </a:r>
            <a:endParaRPr lang="en-US" dirty="0"/>
          </a:p>
        </p:txBody>
      </p:sp>
      <p:sp>
        <p:nvSpPr>
          <p:cNvPr id="3" name="Content Placeholder 2"/>
          <p:cNvSpPr>
            <a:spLocks noGrp="1"/>
          </p:cNvSpPr>
          <p:nvPr>
            <p:ph idx="1"/>
          </p:nvPr>
        </p:nvSpPr>
        <p:spPr/>
        <p:txBody>
          <a:bodyPr>
            <a:normAutofit/>
          </a:bodyPr>
          <a:lstStyle/>
          <a:p>
            <a:r>
              <a:rPr lang="en-US" sz="2800" dirty="0"/>
              <a:t>Workflow approval </a:t>
            </a:r>
            <a:r>
              <a:rPr lang="en-US" sz="2800" dirty="0" smtClean="0"/>
              <a:t>enables transactions </a:t>
            </a:r>
            <a:r>
              <a:rPr lang="en-US" sz="2800" dirty="0"/>
              <a:t>that </a:t>
            </a:r>
            <a:r>
              <a:rPr lang="en-US" sz="2800" dirty="0" smtClean="0"/>
              <a:t>are </a:t>
            </a:r>
            <a:r>
              <a:rPr lang="en-US" sz="2800" dirty="0"/>
              <a:t>initiated by </a:t>
            </a:r>
            <a:r>
              <a:rPr lang="en-US" sz="2800" dirty="0" smtClean="0"/>
              <a:t>End </a:t>
            </a:r>
            <a:r>
              <a:rPr lang="en-US" sz="2800" dirty="0"/>
              <a:t>Users, to be routed </a:t>
            </a:r>
            <a:r>
              <a:rPr lang="en-US" sz="2800" dirty="0" smtClean="0"/>
              <a:t>through </a:t>
            </a:r>
            <a:r>
              <a:rPr lang="en-US" sz="2800" dirty="0"/>
              <a:t>the system to pre-defined Approvers. </a:t>
            </a:r>
            <a:endParaRPr lang="en-US" sz="2800" dirty="0" smtClean="0"/>
          </a:p>
          <a:p>
            <a:r>
              <a:rPr lang="en-US" sz="2800" dirty="0" smtClean="0"/>
              <a:t>Each </a:t>
            </a:r>
            <a:r>
              <a:rPr lang="en-US" sz="2800" dirty="0"/>
              <a:t>of the Approvers are assigned to a specific </a:t>
            </a:r>
            <a:r>
              <a:rPr lang="en-US" sz="2800" dirty="0" smtClean="0"/>
              <a:t>workflow </a:t>
            </a:r>
            <a:r>
              <a:rPr lang="en-US" sz="2800" dirty="0"/>
              <a:t>approval level. </a:t>
            </a:r>
            <a:endParaRPr lang="en-US" sz="2800" dirty="0" smtClean="0"/>
          </a:p>
          <a:p>
            <a:r>
              <a:rPr lang="en-US" sz="2800" dirty="0" smtClean="0"/>
              <a:t>As </a:t>
            </a:r>
            <a:r>
              <a:rPr lang="en-US" sz="2800" dirty="0"/>
              <a:t>the transaction </a:t>
            </a:r>
            <a:r>
              <a:rPr lang="en-US" sz="2800" dirty="0" smtClean="0"/>
              <a:t>is passed </a:t>
            </a:r>
            <a:r>
              <a:rPr lang="en-US" sz="2800" dirty="0"/>
              <a:t>through each workflow approval level, the </a:t>
            </a:r>
            <a:r>
              <a:rPr lang="en-US" sz="2800" dirty="0" smtClean="0"/>
              <a:t>Approver </a:t>
            </a:r>
            <a:r>
              <a:rPr lang="en-US" sz="2800" dirty="0"/>
              <a:t>is responsible for verifying the </a:t>
            </a:r>
            <a:r>
              <a:rPr lang="en-US" sz="2800" dirty="0" smtClean="0"/>
              <a:t>information </a:t>
            </a:r>
            <a:r>
              <a:rPr lang="en-US" sz="2800" dirty="0"/>
              <a:t>on the </a:t>
            </a:r>
            <a:r>
              <a:rPr lang="en-US" sz="2800" dirty="0" smtClean="0"/>
              <a:t>transaction. </a:t>
            </a:r>
            <a:endParaRPr lang="en-US" sz="2800" dirty="0"/>
          </a:p>
        </p:txBody>
      </p:sp>
    </p:spTree>
    <p:extLst>
      <p:ext uri="{BB962C8B-B14F-4D97-AF65-F5344CB8AC3E}">
        <p14:creationId xmlns:p14="http://schemas.microsoft.com/office/powerpoint/2010/main" val="2104266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normAutofit fontScale="90000"/>
          </a:bodyPr>
          <a:lstStyle/>
          <a:p>
            <a:r>
              <a:rPr lang="en-US" dirty="0" smtClean="0"/>
              <a:t>What is Workflow cont’d</a:t>
            </a:r>
            <a:endParaRPr lang="en-US" dirty="0"/>
          </a:p>
        </p:txBody>
      </p:sp>
      <p:sp>
        <p:nvSpPr>
          <p:cNvPr id="3" name="Content Placeholder 2"/>
          <p:cNvSpPr>
            <a:spLocks noGrp="1"/>
          </p:cNvSpPr>
          <p:nvPr>
            <p:ph idx="1"/>
          </p:nvPr>
        </p:nvSpPr>
        <p:spPr/>
        <p:txBody>
          <a:bodyPr>
            <a:normAutofit fontScale="92500"/>
          </a:bodyPr>
          <a:lstStyle/>
          <a:p>
            <a:r>
              <a:rPr lang="en-US" sz="2800" dirty="0"/>
              <a:t>The actions available to an approver through AF include approve, deny, hold and push </a:t>
            </a:r>
            <a:r>
              <a:rPr lang="en-US" sz="2800" dirty="0" smtClean="0"/>
              <a:t>back</a:t>
            </a:r>
            <a:r>
              <a:rPr lang="en-US" sz="2800" dirty="0"/>
              <a:t>. </a:t>
            </a:r>
            <a:endParaRPr lang="en-US" sz="2800" dirty="0" smtClean="0"/>
          </a:p>
          <a:p>
            <a:r>
              <a:rPr lang="en-US" sz="2800" dirty="0" smtClean="0"/>
              <a:t>Transactions </a:t>
            </a:r>
            <a:r>
              <a:rPr lang="en-US" sz="2800" dirty="0"/>
              <a:t>can be approved at the header level, line level, or a combination of the two. All required approvers must approve the transaction to make the status approved</a:t>
            </a:r>
            <a:r>
              <a:rPr lang="en-US" sz="2800" dirty="0" smtClean="0"/>
              <a:t>.</a:t>
            </a:r>
          </a:p>
          <a:p>
            <a:r>
              <a:rPr lang="en-US" sz="2800" dirty="0" smtClean="0"/>
              <a:t> </a:t>
            </a:r>
            <a:r>
              <a:rPr lang="en-US" sz="2800" dirty="0"/>
              <a:t>A denied transaction sends the transaction back to the user who submitted it into workflow. For example, if a requisition is denied, it will be sent back to the requester. </a:t>
            </a:r>
          </a:p>
          <a:p>
            <a:r>
              <a:rPr lang="en-US" sz="2800" dirty="0" smtClean="0"/>
              <a:t> </a:t>
            </a:r>
            <a:endParaRPr lang="en-US" sz="2800" dirty="0"/>
          </a:p>
        </p:txBody>
      </p:sp>
    </p:spTree>
    <p:extLst>
      <p:ext uri="{BB962C8B-B14F-4D97-AF65-F5344CB8AC3E}">
        <p14:creationId xmlns:p14="http://schemas.microsoft.com/office/powerpoint/2010/main" val="1270860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800" dirty="0"/>
              <a:t>Putting a transaction on hold gives the approver time to gather additional information before making the choice to approve or deny and </a:t>
            </a:r>
            <a:r>
              <a:rPr lang="en-US" sz="2800" dirty="0" smtClean="0"/>
              <a:t>gives </a:t>
            </a:r>
            <a:r>
              <a:rPr lang="en-US" sz="2800" dirty="0"/>
              <a:t>others visibility into why a transaction is taking longer than anticipated to flow through workflow. </a:t>
            </a:r>
            <a:endParaRPr lang="en-US" sz="2800" dirty="0" smtClean="0"/>
          </a:p>
          <a:p>
            <a:r>
              <a:rPr lang="en-US" sz="2800" dirty="0" smtClean="0"/>
              <a:t>Push </a:t>
            </a:r>
            <a:r>
              <a:rPr lang="en-US" sz="2800" dirty="0"/>
              <a:t>back functionality allows the approver to send the transaction back to the prior approver for additional review. For example, if the approver learned of additional information that they believe the first approver was unaware of, they could send the transaction back.</a:t>
            </a:r>
          </a:p>
          <a:p>
            <a:endParaRPr lang="en-US" sz="2800" dirty="0"/>
          </a:p>
        </p:txBody>
      </p:sp>
      <p:sp>
        <p:nvSpPr>
          <p:cNvPr id="4" name="Title 1"/>
          <p:cNvSpPr>
            <a:spLocks noGrp="1"/>
          </p:cNvSpPr>
          <p:nvPr>
            <p:ph type="title"/>
          </p:nvPr>
        </p:nvSpPr>
        <p:spPr>
          <a:xfrm>
            <a:off x="457200" y="914400"/>
            <a:ext cx="8229600" cy="685800"/>
          </a:xfrm>
        </p:spPr>
        <p:txBody>
          <a:bodyPr>
            <a:normAutofit fontScale="90000"/>
          </a:bodyPr>
          <a:lstStyle/>
          <a:p>
            <a:r>
              <a:rPr lang="en-US" dirty="0" smtClean="0"/>
              <a:t>What is Workflow cont’d</a:t>
            </a:r>
            <a:endParaRPr lang="en-US" dirty="0"/>
          </a:p>
        </p:txBody>
      </p:sp>
    </p:spTree>
    <p:extLst>
      <p:ext uri="{BB962C8B-B14F-4D97-AF65-F5344CB8AC3E}">
        <p14:creationId xmlns:p14="http://schemas.microsoft.com/office/powerpoint/2010/main" val="3100798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lstStyle/>
          <a:p>
            <a:r>
              <a:rPr lang="en-US" dirty="0" smtClean="0"/>
              <a:t>Example of approval level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730567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505200"/>
            <a:ext cx="73342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1618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3|2.2"/>
</p:tagLst>
</file>

<file path=ppt/theme/theme1.xml><?xml version="1.0" encoding="utf-8"?>
<a:theme xmlns:a="http://schemas.openxmlformats.org/drawingml/2006/main" name="ITS PPT Closing Video Template -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TS PPT Closing Video Template -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ITS PPT Closing Video Template -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5874</TotalTime>
  <Words>934</Words>
  <Application>Microsoft Office PowerPoint</Application>
  <PresentationFormat>On-screen Show (4:3)</PresentationFormat>
  <Paragraphs>128</Paragraphs>
  <Slides>26</Slides>
  <Notes>15</Notes>
  <HiddenSlides>0</HiddenSlides>
  <MMClips>1</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ITS PPT Closing Video Template - BLUE</vt:lpstr>
      <vt:lpstr>1_ITS PPT Closing Video Template - BLUE</vt:lpstr>
      <vt:lpstr>3_ITS PPT Closing Video Template - BLUE</vt:lpstr>
      <vt:lpstr>Workflow is Overflowing - PeopleSoft Financials</vt:lpstr>
      <vt:lpstr>Overview</vt:lpstr>
      <vt:lpstr>Overflowing</vt:lpstr>
      <vt:lpstr>Agenda</vt:lpstr>
      <vt:lpstr>What is Workflow?</vt:lpstr>
      <vt:lpstr>What is Workflow cont’d</vt:lpstr>
      <vt:lpstr>What is Workflow cont’d</vt:lpstr>
      <vt:lpstr>What is Workflow cont’d</vt:lpstr>
      <vt:lpstr>Example of approval level</vt:lpstr>
      <vt:lpstr>Approvals</vt:lpstr>
      <vt:lpstr>Worklist</vt:lpstr>
      <vt:lpstr>Approvals</vt:lpstr>
      <vt:lpstr>User Monitor Page</vt:lpstr>
      <vt:lpstr>Approvals</vt:lpstr>
      <vt:lpstr>PowerPoint Presentation</vt:lpstr>
      <vt:lpstr>ePro Requisitions</vt:lpstr>
      <vt:lpstr>Expense Transactions</vt:lpstr>
      <vt:lpstr>Accounts Payable Transactions</vt:lpstr>
      <vt:lpstr>Purchasing Transactions</vt:lpstr>
      <vt:lpstr>General Ledger Journal Transactions</vt:lpstr>
      <vt:lpstr>Commitment Control Budget Journal Transactions</vt:lpstr>
      <vt:lpstr>What Does This All Mean?</vt:lpstr>
      <vt:lpstr>Sample Workflow Requirement Doc</vt:lpstr>
      <vt:lpstr>What Can the Institution Be Doing Now</vt:lpstr>
      <vt:lpstr>PowerPoint Presentation</vt:lpstr>
      <vt:lpstr>PowerPoint Presentation</vt:lpstr>
    </vt:vector>
  </TitlesOfParts>
  <Company>BOR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Update</dc:title>
  <dc:creator>Donna Wooddell</dc:creator>
  <cp:lastModifiedBy>Shelia Sloan</cp:lastModifiedBy>
  <cp:revision>113</cp:revision>
  <dcterms:created xsi:type="dcterms:W3CDTF">2013-09-04T14:20:38Z</dcterms:created>
  <dcterms:modified xsi:type="dcterms:W3CDTF">2014-09-22T12:11:07Z</dcterms:modified>
</cp:coreProperties>
</file>