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.xml" ContentType="application/vnd.openxmlformats-officedocument.presentationml.tags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</p:sldMasterIdLst>
  <p:notesMasterIdLst>
    <p:notesMasterId r:id="rId56"/>
  </p:notesMasterIdLst>
  <p:sldIdLst>
    <p:sldId id="257" r:id="rId5"/>
    <p:sldId id="297" r:id="rId6"/>
    <p:sldId id="258" r:id="rId7"/>
    <p:sldId id="267" r:id="rId8"/>
    <p:sldId id="291" r:id="rId9"/>
    <p:sldId id="288" r:id="rId10"/>
    <p:sldId id="292" r:id="rId11"/>
    <p:sldId id="289" r:id="rId12"/>
    <p:sldId id="290" r:id="rId13"/>
    <p:sldId id="273" r:id="rId14"/>
    <p:sldId id="298" r:id="rId15"/>
    <p:sldId id="299" r:id="rId16"/>
    <p:sldId id="294" r:id="rId17"/>
    <p:sldId id="293" r:id="rId18"/>
    <p:sldId id="314" r:id="rId19"/>
    <p:sldId id="305" r:id="rId20"/>
    <p:sldId id="315" r:id="rId21"/>
    <p:sldId id="301" r:id="rId22"/>
    <p:sldId id="313" r:id="rId23"/>
    <p:sldId id="302" r:id="rId24"/>
    <p:sldId id="303" r:id="rId25"/>
    <p:sldId id="304" r:id="rId26"/>
    <p:sldId id="306" r:id="rId27"/>
    <p:sldId id="307" r:id="rId28"/>
    <p:sldId id="309" r:id="rId29"/>
    <p:sldId id="310" r:id="rId30"/>
    <p:sldId id="308" r:id="rId31"/>
    <p:sldId id="320" r:id="rId32"/>
    <p:sldId id="271" r:id="rId33"/>
    <p:sldId id="269" r:id="rId34"/>
    <p:sldId id="281" r:id="rId35"/>
    <p:sldId id="317" r:id="rId36"/>
    <p:sldId id="316" r:id="rId37"/>
    <p:sldId id="270" r:id="rId38"/>
    <p:sldId id="318" r:id="rId39"/>
    <p:sldId id="283" r:id="rId40"/>
    <p:sldId id="272" r:id="rId41"/>
    <p:sldId id="282" r:id="rId42"/>
    <p:sldId id="312" r:id="rId43"/>
    <p:sldId id="311" r:id="rId44"/>
    <p:sldId id="285" r:id="rId45"/>
    <p:sldId id="276" r:id="rId46"/>
    <p:sldId id="284" r:id="rId47"/>
    <p:sldId id="319" r:id="rId48"/>
    <p:sldId id="277" r:id="rId49"/>
    <p:sldId id="278" r:id="rId50"/>
    <p:sldId id="280" r:id="rId51"/>
    <p:sldId id="295" r:id="rId52"/>
    <p:sldId id="286" r:id="rId53"/>
    <p:sldId id="296" r:id="rId54"/>
    <p:sldId id="260" r:id="rId5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7" autoAdjust="0"/>
    <p:restoredTop sz="81709" autoAdjust="0"/>
  </p:normalViewPr>
  <p:slideViewPr>
    <p:cSldViewPr>
      <p:cViewPr>
        <p:scale>
          <a:sx n="100" d="100"/>
          <a:sy n="100" d="100"/>
        </p:scale>
        <p:origin x="-193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5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57CA10A-0615-436B-9503-5A5348A04A43}" type="datetimeFigureOut">
              <a:rPr lang="en-US" smtClean="0"/>
              <a:t>9/18/2014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F5F3A3E-6138-47AC-8743-A94A72D3E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9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08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starting point:  When you</a:t>
            </a:r>
            <a:r>
              <a:rPr lang="en-US" baseline="0" dirty="0" smtClean="0"/>
              <a:t> go to create a new query you need to select the records you want to query on, you need to know the name of the records. </a:t>
            </a:r>
          </a:p>
          <a:p>
            <a:r>
              <a:rPr lang="en-US" baseline="0" dirty="0" smtClean="0"/>
              <a:t>How do you find the names. ..</a:t>
            </a:r>
          </a:p>
          <a:p>
            <a:endParaRPr lang="en-US" dirty="0" smtClean="0"/>
          </a:p>
          <a:p>
            <a:r>
              <a:rPr lang="en-US" dirty="0" smtClean="0"/>
              <a:t>What is an ERD?  Basically it</a:t>
            </a:r>
            <a:r>
              <a:rPr lang="en-US" baseline="0" dirty="0" smtClean="0"/>
              <a:t> is a data blue print for PeopleSoft.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View a sample diagram:  http://www.usg.edu/gafirst-fin/documents/PeopleSoft_Enterprise_8_9_Account_Payables_Entity_Relationship_Diagrams__2005_Oracle.mht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23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you</a:t>
            </a:r>
            <a:r>
              <a:rPr lang="en-US" baseline="0" dirty="0" smtClean="0"/>
              <a:t> access and use the PeopleSoft Query Tool… you will need a few things in place.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30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baseline="0" dirty="0" smtClean="0"/>
              <a:t>See your PeopleSoft Security Administrator to add the needed query roles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315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98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Query parts and pieces</a:t>
            </a:r>
            <a:r>
              <a:rPr lang="en-US" baseline="0" dirty="0" smtClean="0"/>
              <a:t>  OR   dissecting a query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Switch to PeopleSoft database (FPLAY)  </a:t>
            </a:r>
          </a:p>
          <a:p>
            <a:r>
              <a:rPr lang="en-US" baseline="0" dirty="0" smtClean="0"/>
              <a:t>Review an existing query and show the various parts and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35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02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13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75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31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3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45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63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Instance: apply an aggregate function to your query. Within Web Query, you can use aggregate functions such as SUM, COUNT,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96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425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057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17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Sort Order</a:t>
            </a:r>
          </a:p>
          <a:p>
            <a:r>
              <a:rPr lang="en-US" baseline="0" dirty="0" smtClean="0"/>
              <a:t>Column Order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01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</a:p>
          <a:p>
            <a:r>
              <a:rPr lang="en-US" dirty="0" smtClean="0"/>
              <a:t>Prompts</a:t>
            </a:r>
          </a:p>
          <a:p>
            <a:r>
              <a:rPr lang="en-US" dirty="0" smtClean="0"/>
              <a:t>In List</a:t>
            </a:r>
          </a:p>
          <a:p>
            <a:r>
              <a:rPr lang="en-US" dirty="0" smtClean="0"/>
              <a:t>Join Criteria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85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9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9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70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</a:t>
            </a:r>
            <a:r>
              <a:rPr lang="en-US" baseline="0" dirty="0" smtClean="0"/>
              <a:t> create a query and save it as a private query, only you will have access to it, to run it or change it.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save your query as a public query,  anyone can view it and run it and change it.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Again, depending on the query security role assigned to you,  you may only be able to </a:t>
            </a:r>
          </a:p>
          <a:p>
            <a:r>
              <a:rPr lang="en-US" baseline="0" dirty="0" smtClean="0"/>
              <a:t>	view existing queries</a:t>
            </a:r>
          </a:p>
          <a:p>
            <a:r>
              <a:rPr lang="en-US" baseline="0" dirty="0" smtClean="0"/>
              <a:t>	only create private queries</a:t>
            </a:r>
          </a:p>
          <a:p>
            <a:r>
              <a:rPr lang="en-US" baseline="0" dirty="0" smtClean="0"/>
              <a:t>	create both private and public queries</a:t>
            </a:r>
          </a:p>
          <a:p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77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 smtClean="0"/>
              <a:t>When you create a public query, consider creating a private copy with a unique name for yourself (see the next section for naming conventions). Then, if someone mistakenly changes or deletes a public query you created, you will still have a copy of the original.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291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03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113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Why</a:t>
            </a:r>
            <a:r>
              <a:rPr lang="en-US" b="1" baseline="0" dirty="0" smtClean="0"/>
              <a:t> is this important:  </a:t>
            </a:r>
            <a:r>
              <a:rPr lang="en-US" dirty="0" smtClean="0"/>
              <a:t>During upgrade</a:t>
            </a:r>
            <a:r>
              <a:rPr lang="en-US" baseline="0" dirty="0" smtClean="0"/>
              <a:t>, we will transfer queries that begin with a Business Unit number.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went through this exercise last year with the foundations upgrade so hopefully you all have continued to follow this pattern.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699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additional property</a:t>
            </a:r>
            <a:r>
              <a:rPr lang="en-US" baseline="0" dirty="0" smtClean="0"/>
              <a:t> fields of a query.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689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additional property</a:t>
            </a:r>
            <a:r>
              <a:rPr lang="en-US" baseline="0" dirty="0" smtClean="0"/>
              <a:t> fields of a query.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689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123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209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0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531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Demonstrate using BTF_FUND_CODE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539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issues</a:t>
            </a:r>
            <a:r>
              <a:rPr lang="en-US" baseline="0" dirty="0" smtClean="0"/>
              <a:t> when running queries.   See the posted document.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171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191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cleanup purposes,  delete queries you no longer use…get rid of the clutter.   Again, we went through this exercise last year.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507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336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 smtClean="0"/>
              <a:t>Benefits: Similar to nVision drill down</a:t>
            </a:r>
          </a:p>
          <a:p>
            <a:r>
              <a:rPr lang="en-US" dirty="0" smtClean="0"/>
              <a:t>The results show up as links which can show</a:t>
            </a:r>
            <a:r>
              <a:rPr lang="en-US" baseline="0" dirty="0" smtClean="0"/>
              <a:t> you:</a:t>
            </a:r>
          </a:p>
          <a:p>
            <a:pPr lvl="1"/>
            <a:r>
              <a:rPr lang="en-US" dirty="0" smtClean="0"/>
              <a:t>A page </a:t>
            </a:r>
            <a:r>
              <a:rPr lang="en-US" dirty="0" smtClean="0"/>
              <a:t>within </a:t>
            </a:r>
            <a:r>
              <a:rPr lang="en-US" dirty="0" smtClean="0"/>
              <a:t>PeopleSoft (Voucher Inquiry)    for example:</a:t>
            </a:r>
            <a:r>
              <a:rPr lang="en-US" baseline="0" dirty="0" smtClean="0"/>
              <a:t>  Clicking on a voucher number will take you to the voucher inquiry page for that voucher.</a:t>
            </a:r>
            <a:endParaRPr lang="en-US" dirty="0" smtClean="0"/>
          </a:p>
          <a:p>
            <a:pPr lvl="1"/>
            <a:r>
              <a:rPr lang="en-US" dirty="0" smtClean="0"/>
              <a:t>Results of another query 		for</a:t>
            </a:r>
            <a:r>
              <a:rPr lang="en-US" baseline="0" dirty="0" smtClean="0"/>
              <a:t> example: clicking on a row of summary data can take you to the </a:t>
            </a:r>
            <a:r>
              <a:rPr lang="en-US" baseline="0" dirty="0" smtClean="0"/>
              <a:t>results </a:t>
            </a:r>
            <a:r>
              <a:rPr lang="en-US" baseline="0" dirty="0" smtClean="0"/>
              <a:t>of a query that shows the supporting detail</a:t>
            </a:r>
            <a:endParaRPr lang="en-US" dirty="0" smtClean="0"/>
          </a:p>
          <a:p>
            <a:pPr lvl="1"/>
            <a:r>
              <a:rPr lang="en-US" dirty="0" smtClean="0"/>
              <a:t>An external page or attachment		for example: ???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Our</a:t>
            </a:r>
            <a:r>
              <a:rPr lang="en-US" baseline="0" dirty="0" smtClean="0"/>
              <a:t> future goal: Where appropriate and helpful, we will start adding these features to BOR queries. </a:t>
            </a:r>
          </a:p>
          <a:p>
            <a:pPr lvl="0"/>
            <a:endParaRPr lang="en-US" baseline="0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49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930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92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586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BTF_FUND_TABLE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8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you need to know: </a:t>
            </a:r>
          </a:p>
          <a:p>
            <a:r>
              <a:rPr lang="en-US" dirty="0" smtClean="0"/>
              <a:t>Query Basics.  What is a Table or Record</a:t>
            </a:r>
          </a:p>
          <a:p>
            <a:r>
              <a:rPr lang="en-US" dirty="0" smtClean="0"/>
              <a:t>A record</a:t>
            </a:r>
            <a:r>
              <a:rPr lang="en-US" baseline="0" dirty="0" smtClean="0"/>
              <a:t> is not a vinyl LP with songs from your favorite artist.</a:t>
            </a:r>
          </a:p>
          <a:p>
            <a:r>
              <a:rPr lang="en-US" baseline="0" dirty="0" smtClean="0"/>
              <a:t>A record is a collection of data items.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ever created a basic name and address list in Excel,  you basically have a simple database record/table. </a:t>
            </a:r>
          </a:p>
          <a:p>
            <a:r>
              <a:rPr lang="en-US" baseline="0" dirty="0" smtClean="0"/>
              <a:t>PeopleSoft has literally thousands of theses behind the scenes where all the data is stored that you enter and process.  </a:t>
            </a:r>
          </a:p>
          <a:p>
            <a:r>
              <a:rPr lang="en-US" baseline="0" dirty="0" smtClean="0"/>
              <a:t>AND -Just like you can do a find in Excel,  you can create a query to find specific data within the PeopleSoft records.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041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298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34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look at an</a:t>
            </a:r>
            <a:r>
              <a:rPr lang="en-US" baseline="0" dirty="0" smtClean="0"/>
              <a:t> example in PeopleSoft.  </a:t>
            </a:r>
          </a:p>
          <a:p>
            <a:r>
              <a:rPr lang="en-US" baseline="0" dirty="0" smtClean="0"/>
              <a:t>The Journal Header and Journal Line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42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look at an</a:t>
            </a:r>
            <a:r>
              <a:rPr lang="en-US" baseline="0" dirty="0" smtClean="0"/>
              <a:t> example in PeopleSoft.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42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10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7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6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9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87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77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45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89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41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9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31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97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3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66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8229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8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89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16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19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05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70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42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76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4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02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77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44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8229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67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729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44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90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28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03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26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3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3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86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0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22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678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8229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8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427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2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40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6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5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3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0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8229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3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7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7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9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9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g.edu/gafirst-fin/documentation/category/general_job_aids_and_reference_document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g.edu/gafirst-fin/training/online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2.xml"/><Relationship Id="rId5" Type="http://schemas.openxmlformats.org/officeDocument/2006/relationships/hyperlink" Target="http://education.oracle.com/" TargetMode="External"/><Relationship Id="rId4" Type="http://schemas.openxmlformats.org/officeDocument/2006/relationships/hyperlink" Target="mailto:helpdesk@usg.edu?subject=Enrollment%20in%20GeorgiaFIRST%20Online%20Training%20Courses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g.edu/gafirst-fin/documentation/category/general_job_aids_and_reference_documents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media1.mp3"/><Relationship Id="rId7" Type="http://schemas.openxmlformats.org/officeDocument/2006/relationships/image" Target="../media/image28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7.jpeg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8" y="0"/>
            <a:ext cx="91617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Georgia</a:t>
            </a:r>
            <a:r>
              <a:rPr lang="en-US" sz="6000" i="1" dirty="0" smtClean="0">
                <a:solidFill>
                  <a:schemeClr val="bg1"/>
                </a:solidFill>
              </a:rPr>
              <a:t>FIRST</a:t>
            </a:r>
            <a:r>
              <a:rPr lang="en-US" sz="6000" dirty="0" smtClean="0">
                <a:solidFill>
                  <a:schemeClr val="bg1"/>
                </a:solidFill>
              </a:rPr>
              <a:t> Financials </a:t>
            </a:r>
            <a:r>
              <a:rPr lang="en-US" sz="6000" dirty="0" smtClean="0"/>
              <a:t>PeopleSoft Query: </a:t>
            </a:r>
            <a:br>
              <a:rPr lang="en-US" sz="6000" dirty="0" smtClean="0"/>
            </a:br>
            <a:r>
              <a:rPr lang="en-US" sz="6000" dirty="0" smtClean="0"/>
              <a:t>Basics and Best Practices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Michael Casuccio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Business Analyst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and Field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at an existing query</a:t>
            </a:r>
          </a:p>
          <a:p>
            <a:r>
              <a:rPr lang="en-US" dirty="0" smtClean="0"/>
              <a:t>List or Commonly Used Tables (Records)</a:t>
            </a:r>
          </a:p>
          <a:p>
            <a:r>
              <a:rPr lang="en-US" dirty="0" smtClean="0"/>
              <a:t>ERDs</a:t>
            </a:r>
            <a:br>
              <a:rPr lang="en-US" dirty="0" smtClean="0"/>
            </a:br>
            <a:r>
              <a:rPr lang="en-US" dirty="0" smtClean="0"/>
              <a:t>Entity Relationship Diagram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http://www.usg.edu/gafirst-fin/documentation/category/general_job_aids_and_reference_documents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493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Security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BOR_PT_QRY_ALLACCGRPS</a:t>
            </a:r>
            <a:r>
              <a:rPr lang="en-US" sz="2800" dirty="0" smtClean="0"/>
              <a:t>: You must have this role in order to access the </a:t>
            </a:r>
            <a:r>
              <a:rPr lang="en-US" sz="2800" dirty="0"/>
              <a:t>records </a:t>
            </a:r>
            <a:r>
              <a:rPr lang="en-US" sz="2800" dirty="0" smtClean="0"/>
              <a:t>you need </a:t>
            </a:r>
            <a:r>
              <a:rPr lang="en-US" sz="2800" dirty="0"/>
              <a:t>to query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 smtClean="0"/>
          </a:p>
          <a:p>
            <a:pPr marL="457200" indent="-457200"/>
            <a:r>
              <a:rPr lang="en-US" sz="2800" dirty="0" smtClean="0"/>
              <a:t>And 1 of the following roles </a:t>
            </a:r>
            <a:r>
              <a:rPr lang="en-US" sz="2800" dirty="0" smtClean="0">
                <a:solidFill>
                  <a:srgbClr val="FF0000"/>
                </a:solidFill>
              </a:rPr>
              <a:t>(Only one)</a:t>
            </a:r>
          </a:p>
          <a:p>
            <a:pPr marL="1257300" lvl="2" indent="-457200"/>
            <a:r>
              <a:rPr lang="en-US" dirty="0"/>
              <a:t>BOR_PT_QRY_</a:t>
            </a:r>
            <a:r>
              <a:rPr lang="en-US" b="1" dirty="0"/>
              <a:t>VIEWER</a:t>
            </a:r>
            <a:r>
              <a:rPr lang="en-US" dirty="0"/>
              <a:t> (Gives a user access to run public queries).</a:t>
            </a:r>
          </a:p>
          <a:p>
            <a:pPr marL="1257300" lvl="2" indent="-457200"/>
            <a:r>
              <a:rPr lang="en-US" dirty="0" smtClean="0"/>
              <a:t>BOR_PT_QRY_</a:t>
            </a:r>
            <a:r>
              <a:rPr lang="en-US" b="1" dirty="0" smtClean="0"/>
              <a:t>PRIVATE</a:t>
            </a:r>
            <a:r>
              <a:rPr lang="en-US" dirty="0" smtClean="0"/>
              <a:t> </a:t>
            </a:r>
            <a:r>
              <a:rPr lang="en-US" dirty="0"/>
              <a:t>(Gives a user access to create private </a:t>
            </a:r>
            <a:r>
              <a:rPr lang="en-US" dirty="0" smtClean="0"/>
              <a:t>queries only, </a:t>
            </a:r>
            <a:r>
              <a:rPr lang="en-US" dirty="0"/>
              <a:t>run private and public queries</a:t>
            </a:r>
            <a:r>
              <a:rPr lang="en-US" dirty="0" smtClean="0"/>
              <a:t>.)</a:t>
            </a:r>
          </a:p>
          <a:p>
            <a:pPr marL="1257300" lvl="2" indent="-457200"/>
            <a:r>
              <a:rPr lang="en-US" dirty="0"/>
              <a:t>BOR_PT_QRY_</a:t>
            </a:r>
            <a:r>
              <a:rPr lang="en-US" b="1" dirty="0"/>
              <a:t>PUBLIC</a:t>
            </a:r>
            <a:r>
              <a:rPr lang="en-US" dirty="0"/>
              <a:t>  (Gives a user access to create </a:t>
            </a:r>
            <a:r>
              <a:rPr lang="en-US" dirty="0" smtClean="0"/>
              <a:t> private and public queries</a:t>
            </a:r>
            <a:r>
              <a:rPr lang="en-US" dirty="0"/>
              <a:t>, run private and public queries.)</a:t>
            </a:r>
          </a:p>
          <a:p>
            <a:pPr marL="1257300" lvl="2" indent="-457200"/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Security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/>
              <a:t>Other roles that may be necessary: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b="1" dirty="0"/>
              <a:t>BOR_QRY_SENSDATA</a:t>
            </a:r>
            <a:r>
              <a:rPr lang="en-US" sz="2400" dirty="0"/>
              <a:t> ( gives query access to sensitive data records that may contain things such as SSN#s, </a:t>
            </a:r>
            <a:r>
              <a:rPr lang="en-US" sz="2400" dirty="0"/>
              <a:t>emplids</a:t>
            </a:r>
            <a:r>
              <a:rPr lang="en-US" sz="2400" dirty="0"/>
              <a:t>, etc.)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b="1" dirty="0"/>
              <a:t>BOR_PT_QRY_BUDPREP</a:t>
            </a:r>
            <a:r>
              <a:rPr lang="en-US" sz="2400" dirty="0"/>
              <a:t> (Gives access to the budget prep records)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b="1" dirty="0"/>
              <a:t>BOR_QRY_XXXXX</a:t>
            </a:r>
            <a:r>
              <a:rPr lang="en-US" sz="2400" dirty="0"/>
              <a:t> (each institution has a query specific role that allows access to their banner views)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b="1" dirty="0"/>
              <a:t>BOR Reconciliation User </a:t>
            </a:r>
            <a:r>
              <a:rPr lang="en-US" sz="2400" dirty="0"/>
              <a:t>provides access to ADP data (Limit to those only working with ADP data).</a:t>
            </a:r>
          </a:p>
          <a:p>
            <a:pPr marL="457200" indent="-457200"/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Reporting Tools &gt; Query &gt; Query Manager</a:t>
            </a:r>
          </a:p>
          <a:p>
            <a:pPr marL="0" indent="0" algn="ctr">
              <a:buNone/>
            </a:pPr>
            <a:r>
              <a:rPr lang="en-US" dirty="0" smtClean="0"/>
              <a:t>or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Reporting Tools &gt; Query &gt; Query </a:t>
            </a:r>
            <a:r>
              <a:rPr lang="en-US" dirty="0" smtClean="0">
                <a:solidFill>
                  <a:srgbClr val="0070C0"/>
                </a:solidFill>
              </a:rPr>
              <a:t>Viewer</a:t>
            </a:r>
          </a:p>
          <a:p>
            <a:pPr marL="0" indent="0" algn="ctr">
              <a:buNone/>
            </a:pPr>
            <a:r>
              <a:rPr lang="en-US" dirty="0" smtClean="0"/>
              <a:t>Depending on your security roles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Dissecting a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954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91200" y="3733800"/>
            <a:ext cx="5334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8994"/>
            <a:ext cx="5486400" cy="5513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6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14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8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15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15000" y="3505200"/>
            <a:ext cx="5334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63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65314" y="2209800"/>
            <a:ext cx="522514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5286" y="457200"/>
            <a:ext cx="7620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8" y="-22609"/>
            <a:ext cx="91617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50-minute Crash Course on PeopleSoft Query for Beginners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0668001" cy="613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457200"/>
            <a:ext cx="7620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147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7400" y="464457"/>
            <a:ext cx="1371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80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0400" y="464457"/>
            <a:ext cx="1371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099"/>
            <a:ext cx="9525001" cy="543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0400" y="464457"/>
            <a:ext cx="1371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36847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62400" y="464457"/>
            <a:ext cx="1371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8100"/>
            <a:ext cx="11437194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609600"/>
            <a:ext cx="1371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2700"/>
            <a:ext cx="9139563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0" y="-36286"/>
            <a:ext cx="1371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99"/>
            <a:ext cx="8382000" cy="69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05200" y="419100"/>
            <a:ext cx="1371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00"/>
            <a:ext cx="8229600" cy="1143000"/>
          </a:xfrm>
        </p:spPr>
        <p:txBody>
          <a:bodyPr/>
          <a:lstStyle/>
          <a:p>
            <a:r>
              <a:rPr lang="en-US" dirty="0" smtClean="0"/>
              <a:t>Modify a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00"/>
            <a:ext cx="8229600" cy="1143000"/>
          </a:xfrm>
        </p:spPr>
        <p:txBody>
          <a:bodyPr/>
          <a:lstStyle/>
          <a:p>
            <a:r>
              <a:rPr lang="en-US" dirty="0" smtClean="0"/>
              <a:t>Saving your Query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97523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9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Overview of PeopleSoft Query</a:t>
            </a:r>
          </a:p>
          <a:p>
            <a:r>
              <a:rPr lang="en-US" dirty="0" smtClean="0"/>
              <a:t>Best Practices</a:t>
            </a:r>
          </a:p>
          <a:p>
            <a:r>
              <a:rPr lang="en-US" dirty="0" smtClean="0"/>
              <a:t>Upgrade </a:t>
            </a:r>
          </a:p>
          <a:p>
            <a:r>
              <a:rPr lang="en-US" dirty="0" smtClean="0"/>
              <a:t>Training Resources</a:t>
            </a:r>
          </a:p>
        </p:txBody>
      </p:sp>
    </p:spTree>
    <p:extLst>
      <p:ext uri="{BB962C8B-B14F-4D97-AF65-F5344CB8AC3E}">
        <p14:creationId xmlns:p14="http://schemas.microsoft.com/office/powerpoint/2010/main" val="11163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vs. Private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PUBLIC: Anyone </a:t>
            </a:r>
            <a:r>
              <a:rPr lang="en-US" dirty="0"/>
              <a:t>can use a public query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Anyone with public or private query security roles can change that query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PRIVATE: Only </a:t>
            </a:r>
            <a:r>
              <a:rPr lang="en-US" dirty="0"/>
              <a:t>the person who created a private query can use it or </a:t>
            </a:r>
            <a:r>
              <a:rPr lang="en-US" dirty="0" smtClean="0"/>
              <a:t>delete it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vs. Private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you create a </a:t>
            </a:r>
            <a:r>
              <a:rPr lang="en-US" dirty="0" smtClean="0"/>
              <a:t>query</a:t>
            </a:r>
          </a:p>
          <a:p>
            <a:pPr lvl="1"/>
            <a:r>
              <a:rPr lang="en-US" dirty="0" smtClean="0"/>
              <a:t>Save a </a:t>
            </a:r>
            <a:r>
              <a:rPr lang="en-US" dirty="0"/>
              <a:t>private copy </a:t>
            </a:r>
            <a:r>
              <a:rPr lang="en-US" dirty="0" smtClean="0"/>
              <a:t>for yourself </a:t>
            </a:r>
          </a:p>
          <a:p>
            <a:pPr lvl="1"/>
            <a:r>
              <a:rPr lang="en-US" dirty="0" smtClean="0"/>
              <a:t>Then save a public version with a unique name for everyone else. 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someone </a:t>
            </a:r>
            <a:r>
              <a:rPr lang="en-US" dirty="0" smtClean="0"/>
              <a:t>changes </a:t>
            </a:r>
            <a:r>
              <a:rPr lang="en-US" dirty="0"/>
              <a:t>or deletes </a:t>
            </a:r>
            <a:r>
              <a:rPr lang="en-US" dirty="0" smtClean="0"/>
              <a:t>the </a:t>
            </a:r>
            <a:r>
              <a:rPr lang="en-US" dirty="0"/>
              <a:t>public query you created, you will still </a:t>
            </a:r>
            <a:r>
              <a:rPr lang="en-US" dirty="0" smtClean="0"/>
              <a:t>have the private version.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Do not make changes to a public query you did not create. Save a copy of the query and make changes to your copy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pPr marL="0" indent="0" algn="ctr">
              <a:buNone/>
            </a:pPr>
            <a:r>
              <a:rPr lang="en-US" sz="8000" b="1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</a:rPr>
              <a:t>Do not make changes to a public query you did not create. Save a copy of the query and make changes to your copy.</a:t>
            </a:r>
          </a:p>
          <a:p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 rot="762072">
            <a:off x="-1609335" y="-1190421"/>
            <a:ext cx="12344400" cy="8915400"/>
          </a:xfrm>
          <a:prstGeom prst="irregularSeal2">
            <a:avLst/>
          </a:prstGeom>
          <a:noFill/>
          <a:ln w="127000" cap="sq" cmpd="sng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980_JD_OUTSTANDING_CHECKS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 NOT use BOR_</a:t>
            </a:r>
          </a:p>
          <a:p>
            <a:r>
              <a:rPr lang="en-US" dirty="0" smtClean="0"/>
              <a:t>You can rename your queries</a:t>
            </a:r>
            <a:endParaRPr lang="en-US" dirty="0"/>
          </a:p>
        </p:txBody>
      </p:sp>
      <p:sp>
        <p:nvSpPr>
          <p:cNvPr id="4" name="Line Callout 1 (Accent Bar) 3"/>
          <p:cNvSpPr/>
          <p:nvPr/>
        </p:nvSpPr>
        <p:spPr>
          <a:xfrm rot="5400000">
            <a:off x="868428" y="3276600"/>
            <a:ext cx="609600" cy="914400"/>
          </a:xfrm>
          <a:prstGeom prst="accentCallout1">
            <a:avLst>
              <a:gd name="adj1" fmla="val 48502"/>
              <a:gd name="adj2" fmla="val -12052"/>
              <a:gd name="adj3" fmla="val 49276"/>
              <a:gd name="adj4" fmla="val -53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Business Unit</a:t>
            </a:r>
            <a:endParaRPr lang="en-US" dirty="0"/>
          </a:p>
        </p:txBody>
      </p:sp>
      <p:sp>
        <p:nvSpPr>
          <p:cNvPr id="5" name="Line Callout 1 (Accent Bar) 4"/>
          <p:cNvSpPr/>
          <p:nvPr/>
        </p:nvSpPr>
        <p:spPr>
          <a:xfrm rot="5400000">
            <a:off x="2203502" y="3276600"/>
            <a:ext cx="609600" cy="914400"/>
          </a:xfrm>
          <a:prstGeom prst="accentCallout1">
            <a:avLst>
              <a:gd name="adj1" fmla="val 48502"/>
              <a:gd name="adj2" fmla="val -12052"/>
              <a:gd name="adj3" fmla="val 112086"/>
              <a:gd name="adj4" fmla="val -60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Your Initials</a:t>
            </a:r>
            <a:endParaRPr lang="en-US" dirty="0"/>
          </a:p>
        </p:txBody>
      </p:sp>
      <p:sp>
        <p:nvSpPr>
          <p:cNvPr id="6" name="Line Callout 1 (Accent Bar) 5"/>
          <p:cNvSpPr/>
          <p:nvPr/>
        </p:nvSpPr>
        <p:spPr>
          <a:xfrm rot="5400000">
            <a:off x="4015929" y="3276600"/>
            <a:ext cx="609600" cy="914400"/>
          </a:xfrm>
          <a:prstGeom prst="accentCallout1">
            <a:avLst>
              <a:gd name="adj1" fmla="val 48502"/>
              <a:gd name="adj2" fmla="val -12052"/>
              <a:gd name="adj3" fmla="val 49276"/>
              <a:gd name="adj4" fmla="val -53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Name of Query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4171950" y="971550"/>
            <a:ext cx="304800" cy="384810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rot="16200000">
            <a:off x="1752600" y="2743200"/>
            <a:ext cx="304800" cy="30480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 rot="16200000">
            <a:off x="1024921" y="2632678"/>
            <a:ext cx="304800" cy="525843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29"/>
            <a:ext cx="8229600" cy="1143000"/>
          </a:xfrm>
        </p:spPr>
        <p:txBody>
          <a:bodyPr/>
          <a:lstStyle/>
          <a:p>
            <a:r>
              <a:rPr lang="en-US" dirty="0" smtClean="0"/>
              <a:t>Query Properties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23111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30087" y="4953000"/>
            <a:ext cx="1371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29"/>
            <a:ext cx="8229600" cy="1143000"/>
          </a:xfrm>
        </p:spPr>
        <p:txBody>
          <a:bodyPr/>
          <a:lstStyle/>
          <a:p>
            <a:r>
              <a:rPr lang="en-US" dirty="0" smtClean="0"/>
              <a:t>Query Properties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248400" cy="58293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Sharing a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524000"/>
            <a:ext cx="8229600" cy="4267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Save it as your private version first</a:t>
            </a:r>
          </a:p>
          <a:p>
            <a:r>
              <a:rPr lang="en-US" sz="3600" dirty="0" smtClean="0"/>
              <a:t>Save As, change the name, make it a Public Query  - Seen by everyone</a:t>
            </a:r>
          </a:p>
          <a:p>
            <a:pPr marL="457200" lvl="1" indent="0">
              <a:buNone/>
            </a:pPr>
            <a:r>
              <a:rPr lang="en-US" sz="3600" dirty="0" smtClean="0"/>
              <a:t>		OR</a:t>
            </a:r>
            <a:endParaRPr lang="en-US" sz="3600" dirty="0"/>
          </a:p>
          <a:p>
            <a:r>
              <a:rPr lang="en-US" sz="3600" dirty="0" smtClean="0"/>
              <a:t>Copy it to a specific user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46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008" r="5003" b="49562"/>
          <a:stretch/>
        </p:blipFill>
        <p:spPr bwMode="auto">
          <a:xfrm>
            <a:off x="32656" y="29028"/>
            <a:ext cx="9873343" cy="449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4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0"/>
            <a:ext cx="955659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50144" y="3581400"/>
            <a:ext cx="3084256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PeopleSoft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 end-user reporting tool that allows you to retrieve information from the PeopleSoft database tables. </a:t>
            </a:r>
          </a:p>
          <a:p>
            <a:r>
              <a:rPr lang="en-US" dirty="0" smtClean="0"/>
              <a:t>Instead of writing code (SQL statements), you use a graphical user interface to extract the precise information that you are looking for.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Edit</a:t>
            </a:r>
            <a:r>
              <a:rPr lang="en-US" dirty="0" smtClean="0"/>
              <a:t>:  Review/Change query parameters</a:t>
            </a:r>
          </a:p>
          <a:p>
            <a:r>
              <a:rPr lang="en-US" b="1" dirty="0" smtClean="0"/>
              <a:t>HTML</a:t>
            </a:r>
            <a:r>
              <a:rPr lang="en-US" dirty="0" smtClean="0"/>
              <a:t>:  Runs the query to browser window</a:t>
            </a:r>
          </a:p>
          <a:p>
            <a:r>
              <a:rPr lang="en-US" b="1" dirty="0" smtClean="0"/>
              <a:t>Excel</a:t>
            </a:r>
            <a:r>
              <a:rPr lang="en-US" dirty="0" smtClean="0"/>
              <a:t>: Runs the query, results open in Excel</a:t>
            </a:r>
          </a:p>
          <a:p>
            <a:r>
              <a:rPr lang="en-US" b="1" dirty="0" smtClean="0"/>
              <a:t>Schedule</a:t>
            </a:r>
            <a:r>
              <a:rPr lang="en-US" dirty="0" smtClean="0"/>
              <a:t>:  Runs the query in the process monitor. Results in XLS, PDF,  TXT, XML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See Job Aid: </a:t>
            </a:r>
            <a:br>
              <a:rPr lang="en-US" dirty="0" smtClean="0"/>
            </a:br>
            <a:r>
              <a:rPr lang="en-US" dirty="0" smtClean="0"/>
              <a:t>Query </a:t>
            </a:r>
            <a:r>
              <a:rPr lang="en-US" dirty="0"/>
              <a:t>changes in PeopleTools 8.52 and Instructions for Scheduling a Query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PeopleSoft 9.2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 smtClean="0"/>
              <a:t>Cleanup existing queries</a:t>
            </a:r>
          </a:p>
          <a:p>
            <a:pPr lvl="1"/>
            <a:r>
              <a:rPr lang="en-US" sz="3600" dirty="0" smtClean="0"/>
              <a:t>Proper Naming</a:t>
            </a:r>
          </a:p>
          <a:p>
            <a:pPr lvl="1"/>
            <a:r>
              <a:rPr lang="en-US" sz="3600" dirty="0" smtClean="0"/>
              <a:t>Delete unused queries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43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&amp; Query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Cleanup existing </a:t>
            </a:r>
            <a:r>
              <a:rPr lang="en-US" dirty="0" smtClean="0"/>
              <a:t>queries</a:t>
            </a:r>
            <a:endParaRPr lang="en-US" dirty="0" smtClean="0"/>
          </a:p>
          <a:p>
            <a:r>
              <a:rPr lang="en-US" dirty="0" smtClean="0"/>
              <a:t>Deleting </a:t>
            </a:r>
            <a:r>
              <a:rPr lang="en-US" dirty="0" smtClean="0"/>
              <a:t>a query</a:t>
            </a:r>
          </a:p>
          <a:p>
            <a:pPr lvl="1"/>
            <a:r>
              <a:rPr lang="en-US" dirty="0"/>
              <a:t>For cleanup purposes,  delete queries you no longer use…get rid of the clutter.</a:t>
            </a:r>
            <a:endParaRPr lang="en-US" dirty="0" smtClean="0"/>
          </a:p>
          <a:p>
            <a:r>
              <a:rPr lang="en-US" dirty="0" smtClean="0"/>
              <a:t>Renaming a query</a:t>
            </a:r>
          </a:p>
          <a:p>
            <a:pPr lvl="1"/>
            <a:r>
              <a:rPr lang="en-US" dirty="0" smtClean="0"/>
              <a:t>Make sure all the queries you want to keep have the correct naming convention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PeopleSoft 9.2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Institution created queries will need to be tested </a:t>
            </a:r>
            <a:r>
              <a:rPr lang="en-US" dirty="0" smtClean="0"/>
              <a:t>PS </a:t>
            </a:r>
            <a:r>
              <a:rPr lang="en-US" dirty="0" smtClean="0"/>
              <a:t>9.2.</a:t>
            </a:r>
          </a:p>
          <a:p>
            <a:r>
              <a:rPr lang="en-US" dirty="0" smtClean="0"/>
              <a:t>List Table Changes to be provided by ITS</a:t>
            </a:r>
          </a:p>
          <a:p>
            <a:r>
              <a:rPr lang="en-US" dirty="0" smtClean="0"/>
              <a:t>Institution Development </a:t>
            </a:r>
          </a:p>
          <a:p>
            <a:pPr lvl="1"/>
            <a:r>
              <a:rPr lang="en-US" dirty="0" smtClean="0"/>
              <a:t>Time frame: December to January </a:t>
            </a:r>
          </a:p>
        </p:txBody>
      </p:sp>
    </p:spTree>
    <p:extLst>
      <p:ext uri="{BB962C8B-B14F-4D97-AF65-F5344CB8AC3E}">
        <p14:creationId xmlns:p14="http://schemas.microsoft.com/office/powerpoint/2010/main" val="1975050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Drilling URLs</a:t>
            </a:r>
          </a:p>
          <a:p>
            <a:r>
              <a:rPr lang="en-US" dirty="0" smtClean="0"/>
              <a:t>Results show as links that open a new window:</a:t>
            </a:r>
          </a:p>
          <a:p>
            <a:pPr lvl="1"/>
            <a:r>
              <a:rPr lang="en-US" dirty="0" smtClean="0"/>
              <a:t>A page within PeopleSoft (Voucher Inquiry)</a:t>
            </a:r>
          </a:p>
          <a:p>
            <a:pPr lvl="1"/>
            <a:r>
              <a:rPr lang="en-US" dirty="0" smtClean="0"/>
              <a:t>Results of another query</a:t>
            </a:r>
          </a:p>
          <a:p>
            <a:pPr lvl="1"/>
            <a:r>
              <a:rPr lang="en-US" dirty="0" smtClean="0"/>
              <a:t>An external page or attachment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666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Subqueries</a:t>
            </a:r>
            <a:r>
              <a:rPr lang="en-US" dirty="0" smtClean="0"/>
              <a:t>: A query within a query</a:t>
            </a:r>
          </a:p>
          <a:p>
            <a:r>
              <a:rPr lang="en-US" dirty="0"/>
              <a:t>Pivot Grids (similar to Excel Pivot Tables)</a:t>
            </a:r>
          </a:p>
          <a:p>
            <a:r>
              <a:rPr lang="en-US" dirty="0"/>
              <a:t>Connected Query (</a:t>
            </a:r>
            <a:r>
              <a:rPr lang="en-US" dirty="0" smtClean="0"/>
              <a:t>output </a:t>
            </a:r>
            <a:r>
              <a:rPr lang="en-US" dirty="0"/>
              <a:t>in structured XML)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541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Query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GeorgiaFIRST </a:t>
            </a:r>
            <a:r>
              <a:rPr lang="en-US" dirty="0"/>
              <a:t>Online </a:t>
            </a:r>
            <a:r>
              <a:rPr lang="en-US" dirty="0" smtClean="0"/>
              <a:t>Training</a:t>
            </a:r>
          </a:p>
          <a:p>
            <a:pPr lvl="1"/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www.usg.edu/gafirst-fin/training/online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Complete </a:t>
            </a:r>
            <a:r>
              <a:rPr lang="en-US" sz="2400" dirty="0"/>
              <a:t>enrollment form and email to </a:t>
            </a:r>
            <a:r>
              <a:rPr lang="en-US" sz="2400" dirty="0">
                <a:hlinkClick r:id="rId4"/>
              </a:rPr>
              <a:t>ITS </a:t>
            </a:r>
            <a:r>
              <a:rPr lang="en-US" sz="2400" dirty="0" smtClean="0">
                <a:hlinkClick r:id="rId4"/>
              </a:rPr>
              <a:t>Helpdesk</a:t>
            </a:r>
            <a:endParaRPr lang="en-US" sz="2400" dirty="0" smtClean="0"/>
          </a:p>
          <a:p>
            <a:pPr lvl="1"/>
            <a:endParaRPr lang="en-US" sz="2400" dirty="0"/>
          </a:p>
          <a:p>
            <a:r>
              <a:rPr lang="en-US" dirty="0" smtClean="0"/>
              <a:t>ORACLE University</a:t>
            </a:r>
          </a:p>
          <a:p>
            <a:pPr lvl="1"/>
            <a:r>
              <a:rPr lang="en-US" dirty="0" smtClean="0">
                <a:hlinkClick r:id="rId5"/>
              </a:rPr>
              <a:t>http://education.oracle.com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350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Query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Query </a:t>
            </a:r>
            <a:r>
              <a:rPr lang="en-US" sz="2800" dirty="0"/>
              <a:t>Maintenance Best </a:t>
            </a:r>
            <a:r>
              <a:rPr lang="en-US" sz="2800" dirty="0" smtClean="0"/>
              <a:t>Practices</a:t>
            </a:r>
          </a:p>
          <a:p>
            <a:r>
              <a:rPr lang="en-US" sz="2800" dirty="0"/>
              <a:t>Query changes in PeopleTools 8.52 and Instructions for Scheduling a </a:t>
            </a:r>
            <a:r>
              <a:rPr lang="en-US" sz="2800" dirty="0" smtClean="0"/>
              <a:t>Query</a:t>
            </a:r>
          </a:p>
          <a:p>
            <a:r>
              <a:rPr lang="en-US" sz="2800" dirty="0" smtClean="0"/>
              <a:t>Key records for Queries</a:t>
            </a:r>
          </a:p>
          <a:p>
            <a:r>
              <a:rPr lang="en-US" sz="2800" dirty="0" smtClean="0"/>
              <a:t>Entity Relationship Diagrams</a:t>
            </a:r>
            <a:br>
              <a:rPr lang="en-US" sz="2800" dirty="0" smtClean="0"/>
            </a:br>
            <a:endParaRPr lang="en-US" sz="2800" dirty="0" smtClean="0"/>
          </a:p>
          <a:p>
            <a:pPr lvl="1"/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www.usg.edu/gafirst-fin/documentation/category/general_job_aids_and_reference_documents</a:t>
            </a:r>
            <a:endParaRPr lang="en-US" sz="1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22915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Changing and saving a query</a:t>
            </a:r>
          </a:p>
        </p:txBody>
      </p:sp>
    </p:spTree>
    <p:extLst>
      <p:ext uri="{BB962C8B-B14F-4D97-AF65-F5344CB8AC3E}">
        <p14:creationId xmlns:p14="http://schemas.microsoft.com/office/powerpoint/2010/main" val="196240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dirty="0" smtClean="0"/>
              <a:t>Data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4"/>
          </a:xfrm>
        </p:spPr>
        <p:txBody>
          <a:bodyPr/>
          <a:lstStyle/>
          <a:p>
            <a:r>
              <a:rPr lang="en-US" dirty="0" smtClean="0"/>
              <a:t>What is a Table or Record</a:t>
            </a:r>
          </a:p>
          <a:p>
            <a:pPr lvl="1"/>
            <a:r>
              <a:rPr lang="en-US" dirty="0"/>
              <a:t>A record is a collection of data </a:t>
            </a:r>
            <a:r>
              <a:rPr lang="en-US" dirty="0" smtClean="0"/>
              <a:t>items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3200400"/>
            <a:ext cx="64865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2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2050" name="Picture 2" descr="C:\Users\mcasucci\AppData\Local\Microsoft\Windows\Temporary Internet Files\Content.IE5\M1N3YKD0\MC900439605[1]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074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TSlogo_sound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71600" y="787400"/>
            <a:ext cx="4064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3" y="1600200"/>
            <a:ext cx="3294707" cy="2485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0005" y="2612648"/>
            <a:ext cx="501919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University System of Georgia</a:t>
            </a:r>
          </a:p>
          <a:p>
            <a:r>
              <a:rPr lang="en-US" sz="2800" b="1" dirty="0">
                <a:solidFill>
                  <a:prstClr val="white"/>
                </a:solidFill>
              </a:rPr>
              <a:t>Information Technology Services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63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5"/>
    </mc:Choice>
    <mc:Fallback xmlns="">
      <p:transition spd="slow" advTm="5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75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316" objId="6"/>
        <p14:stopEvt time="5805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0975"/>
            <a:ext cx="6438900" cy="34004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886200"/>
            <a:ext cx="8715375" cy="259961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80976"/>
            <a:ext cx="8229600" cy="5663406"/>
          </a:xfrm>
        </p:spPr>
        <p:txBody>
          <a:bodyPr/>
          <a:lstStyle/>
          <a:p>
            <a:r>
              <a:rPr lang="en-US" dirty="0" smtClean="0"/>
              <a:t>Journal</a:t>
            </a:r>
            <a:br>
              <a:rPr lang="en-US" dirty="0" smtClean="0"/>
            </a:br>
            <a:r>
              <a:rPr lang="en-US" dirty="0" smtClean="0"/>
              <a:t>Header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PS_JRNL_HEADER record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191000"/>
            <a:ext cx="11387055" cy="21336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80975"/>
            <a:ext cx="6438900" cy="34004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3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8600"/>
            <a:ext cx="8382000" cy="63246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PS_JRNL_LN record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" y="3981449"/>
            <a:ext cx="10258425" cy="2887383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715375" cy="259961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5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8600"/>
            <a:ext cx="8382000" cy="6324600"/>
          </a:xfrm>
        </p:spPr>
        <p:txBody>
          <a:bodyPr/>
          <a:lstStyle/>
          <a:p>
            <a:r>
              <a:rPr lang="en-US" dirty="0" smtClean="0"/>
              <a:t>PS_JRNL_HEADER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11547216" cy="4648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2057400"/>
            <a:ext cx="2209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2"/>
</p:tagLst>
</file>

<file path=ppt/theme/theme1.xml><?xml version="1.0" encoding="utf-8"?>
<a:theme xmlns:a="http://schemas.openxmlformats.org/drawingml/2006/main" name="ITS PPT Closing Video Template -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TS PPT Closing Video Template -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TS PPT Closing Video Template -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ITS PPT Closing Video Template -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1259</Words>
  <Application>Microsoft Office PowerPoint</Application>
  <PresentationFormat>On-screen Show (4:3)</PresentationFormat>
  <Paragraphs>248</Paragraphs>
  <Slides>51</Slides>
  <Notes>51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ITS PPT Closing Video Template - BLUE</vt:lpstr>
      <vt:lpstr>1_ITS PPT Closing Video Template - BLUE</vt:lpstr>
      <vt:lpstr>2_ITS PPT Closing Video Template - BLUE</vt:lpstr>
      <vt:lpstr>3_ITS PPT Closing Video Template - BLUE</vt:lpstr>
      <vt:lpstr>GeorgiaFIRST Financials PeopleSoft Query:  Basics and Best Practices</vt:lpstr>
      <vt:lpstr>50-minute Crash Course on PeopleSoft Query for Beginners</vt:lpstr>
      <vt:lpstr>Agenda</vt:lpstr>
      <vt:lpstr>PeopleSoft Query</vt:lpstr>
      <vt:lpstr>Data Basics</vt:lpstr>
      <vt:lpstr>PowerPoint Presentation</vt:lpstr>
      <vt:lpstr>PowerPoint Presentation</vt:lpstr>
      <vt:lpstr>PowerPoint Presentation</vt:lpstr>
      <vt:lpstr>PowerPoint Presentation</vt:lpstr>
      <vt:lpstr>Table and Field Names</vt:lpstr>
      <vt:lpstr>Security Roles</vt:lpstr>
      <vt:lpstr>Security Roles</vt:lpstr>
      <vt:lpstr>Navigation</vt:lpstr>
      <vt:lpstr>Dissecting a query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Modify a Query</vt:lpstr>
      <vt:lpstr>Saving your Query</vt:lpstr>
      <vt:lpstr>Public vs. Private Queries</vt:lpstr>
      <vt:lpstr>Public vs. Private Queries</vt:lpstr>
      <vt:lpstr>PowerPoint Presentation</vt:lpstr>
      <vt:lpstr>PowerPoint Presentation</vt:lpstr>
      <vt:lpstr>Naming Queries</vt:lpstr>
      <vt:lpstr>Query Properties</vt:lpstr>
      <vt:lpstr>Query Properties</vt:lpstr>
      <vt:lpstr>Sharing a Query</vt:lpstr>
      <vt:lpstr>PowerPoint Presentation</vt:lpstr>
      <vt:lpstr>PowerPoint Presentation</vt:lpstr>
      <vt:lpstr>Running Queries</vt:lpstr>
      <vt:lpstr>Running Queries</vt:lpstr>
      <vt:lpstr>PeopleSoft 9.2 Upgrade</vt:lpstr>
      <vt:lpstr>UPGRADE &amp; Query Maintenance</vt:lpstr>
      <vt:lpstr>PeopleSoft 9.2 Upgrade</vt:lpstr>
      <vt:lpstr>Future Features</vt:lpstr>
      <vt:lpstr>Future Features</vt:lpstr>
      <vt:lpstr>Query Resources</vt:lpstr>
      <vt:lpstr>Query Resources</vt:lpstr>
      <vt:lpstr>Demonstration</vt:lpstr>
      <vt:lpstr>Questions</vt:lpstr>
      <vt:lpstr>PowerPoint Presentation</vt:lpstr>
    </vt:vector>
  </TitlesOfParts>
  <Company>BOR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 Update</dc:title>
  <dc:creator>Donna Wooddell</dc:creator>
  <cp:lastModifiedBy>Michael Casuccio</cp:lastModifiedBy>
  <cp:revision>75</cp:revision>
  <cp:lastPrinted>2014-09-19T02:39:16Z</cp:lastPrinted>
  <dcterms:created xsi:type="dcterms:W3CDTF">2013-09-04T14:20:38Z</dcterms:created>
  <dcterms:modified xsi:type="dcterms:W3CDTF">2014-09-19T03:44:16Z</dcterms:modified>
</cp:coreProperties>
</file>