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1" r:id="rId4"/>
    <p:sldId id="262" r:id="rId5"/>
    <p:sldId id="259" r:id="rId6"/>
    <p:sldId id="260" r:id="rId7"/>
    <p:sldId id="285" r:id="rId8"/>
    <p:sldId id="284" r:id="rId9"/>
    <p:sldId id="286" r:id="rId10"/>
    <p:sldId id="266" r:id="rId11"/>
    <p:sldId id="269" r:id="rId12"/>
    <p:sldId id="264" r:id="rId13"/>
    <p:sldId id="277" r:id="rId14"/>
    <p:sldId id="278" r:id="rId15"/>
    <p:sldId id="275" r:id="rId16"/>
    <p:sldId id="287" r:id="rId17"/>
    <p:sldId id="279" r:id="rId18"/>
    <p:sldId id="280" r:id="rId19"/>
    <p:sldId id="281" r:id="rId20"/>
    <p:sldId id="272" r:id="rId21"/>
    <p:sldId id="270" r:id="rId22"/>
    <p:sldId id="283" r:id="rId23"/>
    <p:sldId id="273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4613" autoAdjust="0"/>
  </p:normalViewPr>
  <p:slideViewPr>
    <p:cSldViewPr snapToGrid="0" snapToObjects="1">
      <p:cViewPr varScale="1">
        <p:scale>
          <a:sx n="129" d="100"/>
          <a:sy n="129" d="100"/>
        </p:scale>
        <p:origin x="127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-6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DC7-6674-2C4F-8F6E-C0E758AD35A4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0AAA-4217-044D-B883-9E15BE18EE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3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DC7-6674-2C4F-8F6E-C0E758AD35A4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0AAA-4217-044D-B883-9E15BE18EE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880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DC7-6674-2C4F-8F6E-C0E758AD35A4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0AAA-4217-044D-B883-9E15BE18EE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23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DC7-6674-2C4F-8F6E-C0E758AD35A4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0AAA-4217-044D-B883-9E15BE18EE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14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DC7-6674-2C4F-8F6E-C0E758AD35A4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0AAA-4217-044D-B883-9E15BE18EE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27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DC7-6674-2C4F-8F6E-C0E758AD35A4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0AAA-4217-044D-B883-9E15BE18EE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DC7-6674-2C4F-8F6E-C0E758AD35A4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0AAA-4217-044D-B883-9E15BE18EE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04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DC7-6674-2C4F-8F6E-C0E758AD35A4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0AAA-4217-044D-B883-9E15BE18EE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DC7-6674-2C4F-8F6E-C0E758AD35A4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0AAA-4217-044D-B883-9E15BE18EE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266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DC7-6674-2C4F-8F6E-C0E758AD35A4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0AAA-4217-044D-B883-9E15BE18EE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89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FDC7-6674-2C4F-8F6E-C0E758AD35A4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0AAA-4217-044D-B883-9E15BE18EE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04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CFDC7-6674-2C4F-8F6E-C0E758AD35A4}" type="datetimeFigureOut">
              <a:rPr lang="en-US" smtClean="0"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70AAA-4217-044D-B883-9E15BE18EE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25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usg.edu/gafirst-fin/known_issues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S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65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PEOPLESOFT EXPENSES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300" dirty="0" smtClean="0">
                <a:latin typeface="Arial Black" panose="020B0A04020102020204" pitchFamily="34" charset="0"/>
              </a:rPr>
              <a:t>Tips &amp; Tricks</a:t>
            </a:r>
          </a:p>
          <a:p>
            <a:endParaRPr lang="en-US" sz="2200" dirty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Daphne Burch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Armstrong State University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48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S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97"/>
            <a:ext cx="9094905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u="sng" dirty="0">
                <a:latin typeface="Arial Black" panose="020B0A04020102020204" pitchFamily="34" charset="0"/>
              </a:rPr>
              <a:t>Creating Expense Reports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5281" y="1837853"/>
            <a:ext cx="81805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Adding comments in </a:t>
            </a:r>
            <a:r>
              <a:rPr lang="en-US" sz="3200" dirty="0">
                <a:latin typeface="Arial Black" panose="020B0A04020102020204" pitchFamily="34" charset="0"/>
              </a:rPr>
              <a:t>N</a:t>
            </a:r>
            <a:r>
              <a:rPr lang="en-US" sz="3200" dirty="0" smtClean="0">
                <a:latin typeface="Arial Black" panose="020B0A04020102020204" pitchFamily="34" charset="0"/>
              </a:rPr>
              <a:t>otes section</a:t>
            </a:r>
          </a:p>
          <a:p>
            <a:endParaRPr lang="en-US" sz="3200" dirty="0" smtClean="0">
              <a:latin typeface="Arial Black" panose="020B0A040201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 Black" panose="020B0A04020102020204" pitchFamily="34" charset="0"/>
              </a:rPr>
              <a:t>Must click Add </a:t>
            </a:r>
            <a:r>
              <a:rPr lang="en-US" sz="3200" dirty="0">
                <a:latin typeface="Arial Black" panose="020B0A04020102020204" pitchFamily="34" charset="0"/>
              </a:rPr>
              <a:t>N</a:t>
            </a:r>
            <a:r>
              <a:rPr lang="en-US" sz="3200" dirty="0" smtClean="0">
                <a:latin typeface="Arial Black" panose="020B0A04020102020204" pitchFamily="34" charset="0"/>
              </a:rPr>
              <a:t>otes then OK button or notes will not be saved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35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270" r="1338" b="5448"/>
          <a:stretch/>
        </p:blipFill>
        <p:spPr>
          <a:xfrm>
            <a:off x="834713" y="1519476"/>
            <a:ext cx="6885523" cy="3936239"/>
          </a:xfrm>
          <a:prstGeom prst="rect">
            <a:avLst/>
          </a:prstGeom>
        </p:spPr>
      </p:pic>
      <p:sp>
        <p:nvSpPr>
          <p:cNvPr id="2" name="Left Arrow 1"/>
          <p:cNvSpPr/>
          <p:nvPr/>
        </p:nvSpPr>
        <p:spPr>
          <a:xfrm>
            <a:off x="2257777" y="3134808"/>
            <a:ext cx="398352" cy="252768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1172151" y="4351071"/>
            <a:ext cx="281994" cy="351809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GS PPT Template Design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97"/>
            <a:ext cx="90949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26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S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u="sng" dirty="0" smtClean="0">
                <a:latin typeface="Arial Black" panose="020B0A04020102020204" pitchFamily="34" charset="0"/>
              </a:rPr>
              <a:t>Employee Profiles</a:t>
            </a:r>
            <a:endParaRPr lang="en-US" sz="3600" u="sng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8066"/>
            <a:ext cx="8229600" cy="486809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Arial Black" panose="020B0A04020102020204" pitchFamily="34" charset="0"/>
              </a:rPr>
              <a:t>Making changes to an Employee Profile for an employee that moved from 1 USG institution to another</a:t>
            </a:r>
          </a:p>
          <a:p>
            <a:pPr marL="0" indent="0">
              <a:buNone/>
            </a:pPr>
            <a:endParaRPr lang="en-US" sz="1800" dirty="0" smtClean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Error message if Fund and/or Bud Ref is blank</a:t>
            </a:r>
            <a:endParaRPr lang="en-US" sz="2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1509" y="4296314"/>
            <a:ext cx="2406098" cy="1333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583" r="1875" b="2460"/>
          <a:stretch/>
        </p:blipFill>
        <p:spPr>
          <a:xfrm>
            <a:off x="2076571" y="4296314"/>
            <a:ext cx="1971861" cy="130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19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S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703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u="sng" dirty="0">
                <a:latin typeface="Arial Black" panose="020B0A04020102020204" pitchFamily="34" charset="0"/>
              </a:rPr>
              <a:t>Employee Profiles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917" y="1595280"/>
            <a:ext cx="7947172" cy="344926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313531" y="1608152"/>
            <a:ext cx="1247217" cy="3734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31774" y="4529425"/>
            <a:ext cx="576553" cy="45426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10948" y="4529427"/>
            <a:ext cx="875828" cy="45426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2336927" y="4529426"/>
            <a:ext cx="1032238" cy="45426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7248293" y="1342603"/>
            <a:ext cx="550127" cy="2551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45150" y="1066656"/>
            <a:ext cx="1903143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Multiple Job Rows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2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S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5638"/>
            <a:ext cx="9144001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447" y="1519959"/>
            <a:ext cx="8079103" cy="346372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10800" y="1519959"/>
            <a:ext cx="1247217" cy="3734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19074" y="4468441"/>
            <a:ext cx="576553" cy="45426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67990" y="4468058"/>
            <a:ext cx="875828" cy="45426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2239801" y="4468058"/>
            <a:ext cx="1032238" cy="45426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32447" y="3155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u="sng" dirty="0" smtClean="0">
                <a:latin typeface="Arial Black" panose="020B0A04020102020204" pitchFamily="34" charset="0"/>
              </a:rPr>
              <a:t>Employee Profiles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7235550" y="1264822"/>
            <a:ext cx="550127" cy="2551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45150" y="1066656"/>
            <a:ext cx="1903143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Multiple Job Rows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3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S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97"/>
            <a:ext cx="909490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609" y="988043"/>
            <a:ext cx="8229600" cy="1603303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latin typeface="Arial Black" panose="020B0A04020102020204" pitchFamily="34" charset="0"/>
                <a:ea typeface="+mn-ea"/>
                <a:cs typeface="+mn-cs"/>
              </a:rPr>
              <a:t>Error message if Payment Method is incorrect for </a:t>
            </a:r>
            <a:r>
              <a:rPr lang="en-US" sz="3100" dirty="0" smtClean="0">
                <a:latin typeface="Arial Black" panose="020B0A04020102020204" pitchFamily="34" charset="0"/>
                <a:ea typeface="+mn-ea"/>
                <a:cs typeface="+mn-cs"/>
              </a:rPr>
              <a:t>Terminated job </a:t>
            </a:r>
            <a:r>
              <a:rPr lang="en-US" sz="3100" dirty="0">
                <a:latin typeface="Arial Black" panose="020B0A04020102020204" pitchFamily="34" charset="0"/>
                <a:ea typeface="+mn-ea"/>
                <a:cs typeface="+mn-cs"/>
              </a:rPr>
              <a:t>row</a:t>
            </a:r>
            <a:r>
              <a:rPr lang="en-US" dirty="0">
                <a:latin typeface="Arial Black" panose="020B0A04020102020204" pitchFamily="34" charset="0"/>
              </a:rPr>
              <a:t/>
            </a:r>
            <a:br>
              <a:rPr lang="en-US" dirty="0">
                <a:latin typeface="Arial Black" panose="020B0A04020102020204" pitchFamily="34" charset="0"/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3000" y="2649990"/>
            <a:ext cx="6858000" cy="17145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022375"/>
            <a:ext cx="8229600" cy="1103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This means that the Payment Method for the Terminated job row is incorrect.  </a:t>
            </a:r>
          </a:p>
          <a:p>
            <a:pPr marL="0" indent="0" algn="ctr">
              <a:buFont typeface="Arial"/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Just change it.</a:t>
            </a:r>
          </a:p>
          <a:p>
            <a:pPr marL="0" indent="0" algn="ctr">
              <a:buFont typeface="Arial"/>
              <a:buNone/>
            </a:pPr>
            <a:endParaRPr lang="en-US" sz="2000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732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S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TIPS/TRICKS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Year End Cleanup </a:t>
            </a:r>
          </a:p>
          <a:p>
            <a:pPr lvl="1"/>
            <a:r>
              <a:rPr lang="en-US" dirty="0" smtClean="0">
                <a:latin typeface="Arial Black" panose="020B0A04020102020204" pitchFamily="34" charset="0"/>
              </a:rPr>
              <a:t>Travel Authorization encumbrances </a:t>
            </a:r>
          </a:p>
          <a:p>
            <a:pPr lvl="2"/>
            <a:r>
              <a:rPr lang="en-US" dirty="0" smtClean="0">
                <a:latin typeface="Arial Black" panose="020B0A04020102020204" pitchFamily="34" charset="0"/>
              </a:rPr>
              <a:t>Monitor throughout the year - do not wait </a:t>
            </a:r>
            <a:r>
              <a:rPr lang="en-US" dirty="0" smtClean="0">
                <a:latin typeface="Arial Black" panose="020B0A04020102020204" pitchFamily="34" charset="0"/>
              </a:rPr>
              <a:t>until </a:t>
            </a:r>
            <a:r>
              <a:rPr lang="en-US" dirty="0" smtClean="0">
                <a:latin typeface="Arial Black" panose="020B0A04020102020204" pitchFamily="34" charset="0"/>
              </a:rPr>
              <a:t>fiscal year end</a:t>
            </a:r>
          </a:p>
          <a:p>
            <a:pPr lvl="2"/>
            <a:r>
              <a:rPr lang="en-US" dirty="0" smtClean="0">
                <a:latin typeface="Arial Black" panose="020B0A04020102020204" pitchFamily="34" charset="0"/>
              </a:rPr>
              <a:t>BOR_KK_OPEN_TAUTH_ENC query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41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S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Adjust Paid Expenses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 Black" panose="020B0A04020102020204" pitchFamily="34" charset="0"/>
              </a:rPr>
              <a:t>Travel and Expenses &gt; Manage Accounting &gt; View/Adjust Accounting Entries &gt; Adjust Paid </a:t>
            </a:r>
            <a:r>
              <a:rPr lang="en-US" sz="2400" dirty="0" smtClean="0">
                <a:latin typeface="Arial Black" panose="020B0A04020102020204" pitchFamily="34" charset="0"/>
              </a:rPr>
              <a:t>Expenses</a:t>
            </a:r>
          </a:p>
          <a:p>
            <a:endParaRPr lang="en-US" sz="2400" dirty="0" smtClean="0">
              <a:latin typeface="Arial Black" panose="020B0A04020102020204" pitchFamily="34" charset="0"/>
            </a:endParaRPr>
          </a:p>
          <a:p>
            <a:r>
              <a:rPr lang="en-US" sz="2400" dirty="0" smtClean="0">
                <a:latin typeface="Arial Black" panose="020B0A04020102020204" pitchFamily="34" charset="0"/>
              </a:rPr>
              <a:t>Can </a:t>
            </a:r>
            <a:r>
              <a:rPr lang="en-US" sz="2400" dirty="0">
                <a:latin typeface="Arial Black" panose="020B0A04020102020204" pitchFamily="34" charset="0"/>
              </a:rPr>
              <a:t>be used to correct errors, make adjustments to expense report payments, create reversal accounting entries, and to synchronize the expense system and general </a:t>
            </a:r>
            <a:r>
              <a:rPr lang="en-US" sz="2400" dirty="0" smtClean="0">
                <a:latin typeface="Arial Black" panose="020B0A04020102020204" pitchFamily="34" charset="0"/>
              </a:rPr>
              <a:t>ledger</a:t>
            </a:r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7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S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Adjust Paid Expenses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Arial Black" panose="020B0A04020102020204" pitchFamily="34" charset="0"/>
              </a:rPr>
              <a:t>I</a:t>
            </a:r>
            <a:r>
              <a:rPr lang="en-US" sz="2000" dirty="0" smtClean="0">
                <a:latin typeface="Arial Black" panose="020B0A04020102020204" pitchFamily="34" charset="0"/>
              </a:rPr>
              <a:t>f </a:t>
            </a:r>
            <a:r>
              <a:rPr lang="en-US" sz="2000" dirty="0">
                <a:latin typeface="Arial Black" panose="020B0A04020102020204" pitchFamily="34" charset="0"/>
              </a:rPr>
              <a:t>the Accrual account for the new </a:t>
            </a:r>
            <a:r>
              <a:rPr lang="en-US" sz="2000" dirty="0" err="1">
                <a:latin typeface="Arial Black" panose="020B0A04020102020204" pitchFamily="34" charset="0"/>
              </a:rPr>
              <a:t>chartstring</a:t>
            </a:r>
            <a:r>
              <a:rPr lang="en-US" sz="2000" dirty="0">
                <a:latin typeface="Arial Black" panose="020B0A04020102020204" pitchFamily="34" charset="0"/>
              </a:rPr>
              <a:t> is different from the accrual account for the old </a:t>
            </a:r>
            <a:r>
              <a:rPr lang="en-US" sz="2000" dirty="0" err="1">
                <a:latin typeface="Arial Black" panose="020B0A04020102020204" pitchFamily="34" charset="0"/>
              </a:rPr>
              <a:t>chartstring</a:t>
            </a:r>
            <a:r>
              <a:rPr lang="en-US" sz="2000" dirty="0">
                <a:latin typeface="Arial Black" panose="020B0A04020102020204" pitchFamily="34" charset="0"/>
              </a:rPr>
              <a:t>, </a:t>
            </a:r>
            <a:r>
              <a:rPr lang="en-US" sz="2000" dirty="0" smtClean="0">
                <a:latin typeface="Arial Black" panose="020B0A04020102020204" pitchFamily="34" charset="0"/>
              </a:rPr>
              <a:t>must </a:t>
            </a:r>
            <a:r>
              <a:rPr lang="en-US" sz="2000" dirty="0">
                <a:latin typeface="Arial Black" panose="020B0A04020102020204" pitchFamily="34" charset="0"/>
              </a:rPr>
              <a:t>add two additional rows to adjust the payment side of the original </a:t>
            </a:r>
            <a:r>
              <a:rPr lang="en-US" sz="2000" dirty="0" smtClean="0">
                <a:latin typeface="Arial Black" panose="020B0A04020102020204" pitchFamily="34" charset="0"/>
              </a:rPr>
              <a:t>transaction</a:t>
            </a:r>
            <a:endParaRPr lang="en-US" sz="20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endParaRPr lang="en-US" sz="2400" dirty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3407" y="2942303"/>
            <a:ext cx="6840544" cy="3094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0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S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Adjust Paid Expenses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Other Notes: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It </a:t>
            </a:r>
            <a:r>
              <a:rPr lang="en-US" sz="2400" dirty="0">
                <a:latin typeface="Arial Black" panose="020B0A04020102020204" pitchFamily="34" charset="0"/>
              </a:rPr>
              <a:t>is imperative that you enter a valid </a:t>
            </a:r>
            <a:r>
              <a:rPr lang="en-US" sz="2400" dirty="0" err="1">
                <a:latin typeface="Arial Black" panose="020B0A04020102020204" pitchFamily="34" charset="0"/>
              </a:rPr>
              <a:t>c</a:t>
            </a:r>
            <a:r>
              <a:rPr lang="en-US" sz="2400" dirty="0" err="1" smtClean="0">
                <a:latin typeface="Arial Black" panose="020B0A04020102020204" pitchFamily="34" charset="0"/>
              </a:rPr>
              <a:t>hartstring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>
                <a:latin typeface="Arial Black" panose="020B0A04020102020204" pitchFamily="34" charset="0"/>
              </a:rPr>
              <a:t>before clicking Submit for </a:t>
            </a:r>
            <a:r>
              <a:rPr lang="en-US" sz="2400" dirty="0" smtClean="0">
                <a:latin typeface="Arial Black" panose="020B0A04020102020204" pitchFamily="34" charset="0"/>
              </a:rPr>
              <a:t>Posting</a:t>
            </a:r>
          </a:p>
          <a:p>
            <a:endParaRPr lang="en-US" sz="1600" dirty="0">
              <a:latin typeface="Arial Black" panose="020B0A04020102020204" pitchFamily="34" charset="0"/>
            </a:endParaRPr>
          </a:p>
          <a:p>
            <a:r>
              <a:rPr lang="en-US" sz="2400" dirty="0">
                <a:latin typeface="Arial Black" panose="020B0A04020102020204" pitchFamily="34" charset="0"/>
              </a:rPr>
              <a:t>Only one Journal Expense Report can be created per Expense </a:t>
            </a:r>
            <a:r>
              <a:rPr lang="en-US" sz="2400" dirty="0" smtClean="0">
                <a:latin typeface="Arial Black" panose="020B0A04020102020204" pitchFamily="34" charset="0"/>
              </a:rPr>
              <a:t>Report</a:t>
            </a:r>
          </a:p>
          <a:p>
            <a:endParaRPr lang="en-US" sz="2000" dirty="0">
              <a:latin typeface="Arial Black" panose="020B0A04020102020204" pitchFamily="34" charset="0"/>
            </a:endParaRPr>
          </a:p>
          <a:p>
            <a:r>
              <a:rPr lang="en-US" sz="2400" dirty="0" smtClean="0">
                <a:latin typeface="Arial Black" panose="020B0A04020102020204" pitchFamily="34" charset="0"/>
              </a:rPr>
              <a:t>Post </a:t>
            </a:r>
            <a:r>
              <a:rPr lang="en-US" sz="2400" dirty="0">
                <a:latin typeface="Arial Black" panose="020B0A04020102020204" pitchFamily="34" charset="0"/>
              </a:rPr>
              <a:t>Liabilities in Expense Processing will need to be run to post the new accounting </a:t>
            </a:r>
            <a:r>
              <a:rPr lang="en-US" sz="2400" dirty="0" smtClean="0">
                <a:latin typeface="Arial Black" panose="020B0A04020102020204" pitchFamily="34" charset="0"/>
              </a:rPr>
              <a:t>entries</a:t>
            </a:r>
            <a:endParaRPr lang="en-US" sz="2400" dirty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8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S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TOPICS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512" y="1600200"/>
            <a:ext cx="8036287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sz="2000" dirty="0" smtClean="0"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Arial Black" panose="020B0A04020102020204" pitchFamily="34" charset="0"/>
              </a:rPr>
              <a:t>Differences between 8.9 and 9.2</a:t>
            </a:r>
            <a:endParaRPr lang="en-US" dirty="0">
              <a:latin typeface="Arial Black" panose="020B0A04020102020204" pitchFamily="34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Arial Black" panose="020B0A04020102020204" pitchFamily="34" charset="0"/>
              </a:rPr>
              <a:t>Tips/Tricks for End Users and Admins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 Black" panose="020B0A04020102020204" pitchFamily="34" charset="0"/>
              </a:rPr>
              <a:t>Known Issues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11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S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680"/>
            <a:ext cx="9144001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8679" t="17429" r="1936" b="52572"/>
          <a:stretch/>
        </p:blipFill>
        <p:spPr>
          <a:xfrm>
            <a:off x="1656754" y="4389856"/>
            <a:ext cx="3614642" cy="1699926"/>
          </a:xfrm>
          <a:prstGeom prst="rect">
            <a:avLst/>
          </a:prstGeom>
        </p:spPr>
      </p:pic>
      <p:sp>
        <p:nvSpPr>
          <p:cNvPr id="2" name="Right Arrow 1"/>
          <p:cNvSpPr/>
          <p:nvPr/>
        </p:nvSpPr>
        <p:spPr>
          <a:xfrm>
            <a:off x="2153002" y="5372774"/>
            <a:ext cx="389299" cy="316871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9" y="1288752"/>
            <a:ext cx="8384721" cy="483741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Arial Black" panose="020B0A04020102020204" pitchFamily="34" charset="0"/>
                <a:hlinkClick r:id="rId4"/>
              </a:rPr>
              <a:t>http://www.usg.edu/gafirst-fin/known_issues</a:t>
            </a:r>
            <a:endParaRPr lang="en-US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10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Active Issues</a:t>
            </a:r>
            <a:endParaRPr lang="en-US" dirty="0">
              <a:latin typeface="Arial Black" panose="020B0A04020102020204" pitchFamily="34" charset="0"/>
            </a:endParaRPr>
          </a:p>
          <a:p>
            <a:r>
              <a:rPr lang="en-US" sz="2400" dirty="0" smtClean="0">
                <a:latin typeface="Arial Black" panose="020B0A04020102020204" pitchFamily="34" charset="0"/>
              </a:rPr>
              <a:t>Expenses Workflow </a:t>
            </a:r>
            <a:r>
              <a:rPr lang="en-US" sz="2400" dirty="0">
                <a:latin typeface="Arial Black" panose="020B0A04020102020204" pitchFamily="34" charset="0"/>
              </a:rPr>
              <a:t>R</a:t>
            </a:r>
            <a:r>
              <a:rPr lang="en-US" sz="2400" dirty="0" smtClean="0">
                <a:latin typeface="Arial Black" panose="020B0A04020102020204" pitchFamily="34" charset="0"/>
              </a:rPr>
              <a:t>outing Issue for Designated Approvers</a:t>
            </a:r>
          </a:p>
          <a:p>
            <a:pPr lvl="2"/>
            <a:r>
              <a:rPr lang="en-US" sz="2000" dirty="0" smtClean="0">
                <a:latin typeface="Arial Black" panose="020B0A04020102020204" pitchFamily="34" charset="0"/>
              </a:rPr>
              <a:t>KI 9.2-11</a:t>
            </a:r>
          </a:p>
          <a:p>
            <a:pPr lvl="2"/>
            <a:r>
              <a:rPr lang="en-US" sz="2000" dirty="0" smtClean="0">
                <a:latin typeface="Arial Black" panose="020B0A04020102020204" pitchFamily="34" charset="0"/>
              </a:rPr>
              <a:t>Active Service Request open with Oracle and they are researching</a:t>
            </a:r>
            <a:endParaRPr lang="en-US" sz="2000" dirty="0">
              <a:latin typeface="Arial Black" panose="020B0A040201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 Black" panose="020B0A04020102020204" pitchFamily="34" charset="0"/>
              </a:rPr>
              <a:t>KNOWN ISSUES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37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S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68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KNOWN ISSUES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84721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Known Issues that will be fixed in Release 5.00 on 11/14/2015</a:t>
            </a:r>
            <a:endParaRPr lang="en-US" dirty="0">
              <a:latin typeface="Arial Black" panose="020B0A04020102020204" pitchFamily="34" charset="0"/>
            </a:endParaRPr>
          </a:p>
          <a:p>
            <a:r>
              <a:rPr lang="en-US" sz="2400" dirty="0" smtClean="0">
                <a:latin typeface="Arial Black" panose="020B0A04020102020204" pitchFamily="34" charset="0"/>
              </a:rPr>
              <a:t>EX-1: Quick-Fill Window Displays Twice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EX-3: Lines on Printed Expense Report not displaying in Date order</a:t>
            </a:r>
          </a:p>
        </p:txBody>
      </p:sp>
    </p:spTree>
    <p:extLst>
      <p:ext uri="{BB962C8B-B14F-4D97-AF65-F5344CB8AC3E}">
        <p14:creationId xmlns:p14="http://schemas.microsoft.com/office/powerpoint/2010/main" val="233324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S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268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KNOWN ISSUES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84721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Other Issues that were not published Known Issues that will be fixed in Release 5.00 on 11/14/2015</a:t>
            </a:r>
            <a:endParaRPr lang="en-US" dirty="0">
              <a:latin typeface="Arial Black" panose="020B0A04020102020204" pitchFamily="34" charset="0"/>
            </a:endParaRPr>
          </a:p>
          <a:p>
            <a:r>
              <a:rPr lang="en-US" sz="2400" dirty="0" smtClean="0">
                <a:latin typeface="Arial Black" panose="020B0A04020102020204" pitchFamily="34" charset="0"/>
              </a:rPr>
              <a:t>NULL error on Update Unposted Expense Report</a:t>
            </a:r>
          </a:p>
          <a:p>
            <a:r>
              <a:rPr lang="en-US" sz="2400" dirty="0">
                <a:latin typeface="Arial Black" panose="020B0A04020102020204" pitchFamily="34" charset="0"/>
              </a:rPr>
              <a:t>Print Cash Advance via Printable View link (core users)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Toggle between </a:t>
            </a:r>
            <a:r>
              <a:rPr lang="en-US" sz="2400" dirty="0">
                <a:latin typeface="Arial Black" panose="020B0A04020102020204" pitchFamily="34" charset="0"/>
              </a:rPr>
              <a:t>Detail page </a:t>
            </a:r>
            <a:r>
              <a:rPr lang="en-US" sz="2400" dirty="0" smtClean="0">
                <a:latin typeface="Arial Black" panose="020B0A04020102020204" pitchFamily="34" charset="0"/>
              </a:rPr>
              <a:t>and </a:t>
            </a:r>
            <a:r>
              <a:rPr lang="en-US" sz="2400" dirty="0">
                <a:latin typeface="Arial Black" panose="020B0A04020102020204" pitchFamily="34" charset="0"/>
              </a:rPr>
              <a:t>Summary page and employee name </a:t>
            </a:r>
            <a:r>
              <a:rPr lang="en-US" sz="2400" dirty="0" smtClean="0">
                <a:latin typeface="Arial Black" panose="020B0A04020102020204" pitchFamily="34" charset="0"/>
              </a:rPr>
              <a:t>disappears</a:t>
            </a:r>
          </a:p>
        </p:txBody>
      </p:sp>
    </p:spTree>
    <p:extLst>
      <p:ext uri="{BB962C8B-B14F-4D97-AF65-F5344CB8AC3E}">
        <p14:creationId xmlns:p14="http://schemas.microsoft.com/office/powerpoint/2010/main" val="54252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S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97"/>
            <a:ext cx="9094905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29783"/>
          <a:stretch/>
        </p:blipFill>
        <p:spPr>
          <a:xfrm>
            <a:off x="4758653" y="2899245"/>
            <a:ext cx="3831387" cy="28359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1421" b="15586"/>
          <a:stretch/>
        </p:blipFill>
        <p:spPr>
          <a:xfrm>
            <a:off x="632102" y="3114369"/>
            <a:ext cx="3925680" cy="262084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32102" y="1018649"/>
            <a:ext cx="795793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Toggle between Detail page and </a:t>
            </a:r>
            <a:r>
              <a:rPr lang="en-US" sz="2800" dirty="0">
                <a:latin typeface="Arial Black" panose="020B0A04020102020204" pitchFamily="34" charset="0"/>
              </a:rPr>
              <a:t>Summary </a:t>
            </a:r>
            <a:r>
              <a:rPr lang="en-US" sz="2800" dirty="0" smtClean="0">
                <a:latin typeface="Arial Black" panose="020B0A04020102020204" pitchFamily="34" charset="0"/>
              </a:rPr>
              <a:t>page and </a:t>
            </a:r>
            <a:r>
              <a:rPr lang="en-US" sz="2800" dirty="0">
                <a:latin typeface="Arial Black" panose="020B0A04020102020204" pitchFamily="34" charset="0"/>
              </a:rPr>
              <a:t>employee name disappears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09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S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Arial Black" panose="020B0A04020102020204" pitchFamily="34" charset="0"/>
              </a:rPr>
              <a:t>QUESTIONS?</a:t>
            </a:r>
            <a:endParaRPr lang="en-US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44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S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DIFFERENCES 8.9 vs 9.2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81764" cy="4082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>
                <a:latin typeface="Arial Black" panose="020B0A04020102020204" pitchFamily="34" charset="0"/>
              </a:rPr>
              <a:t>Expense Reports on Hold</a:t>
            </a:r>
          </a:p>
          <a:p>
            <a:pPr marL="0" indent="0">
              <a:buNone/>
            </a:pPr>
            <a:endParaRPr lang="en-US" sz="2400" dirty="0" smtClean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Hold will not allow end of month reset of accounting date</a:t>
            </a:r>
          </a:p>
          <a:p>
            <a:pPr lvl="1"/>
            <a:r>
              <a:rPr lang="en-US" sz="2200" dirty="0" smtClean="0">
                <a:latin typeface="Arial Black" panose="020B0A04020102020204" pitchFamily="34" charset="0"/>
              </a:rPr>
              <a:t>BOR Menus &gt; BOR Expenses &gt; BOR EX Month End &gt; Reset Expense Report</a:t>
            </a:r>
            <a:endParaRPr lang="en-US" sz="2200" dirty="0">
              <a:latin typeface="Arial Black" panose="020B0A04020102020204" pitchFamily="34" charset="0"/>
            </a:endParaRPr>
          </a:p>
          <a:p>
            <a:endParaRPr lang="en-US" sz="2000" dirty="0" smtClean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Hold will prevent budget checking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61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S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97"/>
            <a:ext cx="9094905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79" y="338995"/>
            <a:ext cx="7456546" cy="5494744"/>
          </a:xfrm>
          <a:prstGeom prst="rect">
            <a:avLst/>
          </a:prstGeom>
        </p:spPr>
      </p:pic>
      <p:sp>
        <p:nvSpPr>
          <p:cNvPr id="2" name="Down Arrow 1"/>
          <p:cNvSpPr/>
          <p:nvPr/>
        </p:nvSpPr>
        <p:spPr>
          <a:xfrm>
            <a:off x="2842788" y="1149789"/>
            <a:ext cx="235390" cy="217283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5202704" y="4966342"/>
            <a:ext cx="262550" cy="344032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7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S PPT Template Design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947" y="3797594"/>
            <a:ext cx="8276190" cy="2057143"/>
          </a:xfrm>
          <a:prstGeom prst="rect">
            <a:avLst/>
          </a:prstGeom>
        </p:spPr>
      </p:pic>
      <p:sp>
        <p:nvSpPr>
          <p:cNvPr id="2" name="Left Arrow 1"/>
          <p:cNvSpPr/>
          <p:nvPr/>
        </p:nvSpPr>
        <p:spPr>
          <a:xfrm>
            <a:off x="7548403" y="5386145"/>
            <a:ext cx="465920" cy="278226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43667" y="1026538"/>
            <a:ext cx="842598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To </a:t>
            </a:r>
            <a:r>
              <a:rPr lang="en-US" sz="2800" dirty="0">
                <a:latin typeface="Arial Black" panose="020B0A04020102020204" pitchFamily="34" charset="0"/>
              </a:rPr>
              <a:t>remove Hold</a:t>
            </a:r>
            <a:r>
              <a:rPr lang="en-US" sz="2800" dirty="0" smtClean="0">
                <a:latin typeface="Arial Black" panose="020B0A04020102020204" pitchFamily="34" charset="0"/>
              </a:rPr>
              <a:t>: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Arial Black" panose="020B0A04020102020204" pitchFamily="34" charset="0"/>
              </a:rPr>
              <a:t>Select the Transaction from Worklist or Approve </a:t>
            </a:r>
            <a:r>
              <a:rPr lang="en-US" sz="2400" dirty="0" smtClean="0">
                <a:latin typeface="Arial Black" panose="020B0A04020102020204" pitchFamily="34" charset="0"/>
              </a:rPr>
              <a:t>Transactions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Black" panose="020B0A04020102020204" pitchFamily="34" charset="0"/>
              </a:rPr>
              <a:t>If necessary, change Accounting Date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Black" panose="020B0A04020102020204" pitchFamily="34" charset="0"/>
              </a:rPr>
              <a:t>Click </a:t>
            </a:r>
            <a:r>
              <a:rPr lang="en-US" sz="2400" dirty="0">
                <a:latin typeface="Arial Black" panose="020B0A04020102020204" pitchFamily="34" charset="0"/>
              </a:rPr>
              <a:t>Save </a:t>
            </a:r>
            <a:r>
              <a:rPr lang="en-US" sz="2400" dirty="0" smtClean="0">
                <a:latin typeface="Arial Black" panose="020B0A04020102020204" pitchFamily="34" charset="0"/>
              </a:rPr>
              <a:t>Changes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33905" y="426374"/>
            <a:ext cx="8335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dirty="0">
                <a:latin typeface="Arial Black" panose="020B0A04020102020204" pitchFamily="34" charset="0"/>
              </a:rPr>
              <a:t>Expense</a:t>
            </a:r>
            <a:r>
              <a:rPr lang="en-US" sz="3600" u="sng" dirty="0" smtClean="0">
                <a:latin typeface="Arial Black" panose="020B0A04020102020204" pitchFamily="34" charset="0"/>
              </a:rPr>
              <a:t> </a:t>
            </a:r>
            <a:r>
              <a:rPr lang="en-US" sz="3600" u="sng" dirty="0">
                <a:latin typeface="Arial Black" panose="020B0A04020102020204" pitchFamily="34" charset="0"/>
              </a:rPr>
              <a:t>Reports on </a:t>
            </a:r>
            <a:r>
              <a:rPr lang="en-US" sz="3600" u="sng" dirty="0" smtClean="0">
                <a:latin typeface="Arial Black" panose="020B0A04020102020204" pitchFamily="34" charset="0"/>
              </a:rPr>
              <a:t>Hold</a:t>
            </a:r>
            <a:endParaRPr lang="en-US" sz="3600" u="sng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798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S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46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 Black" panose="020B0A04020102020204" pitchFamily="34" charset="0"/>
              </a:rPr>
              <a:t>TIPS/TRICKS</a:t>
            </a:r>
            <a:endParaRPr lang="en-US" sz="3600" u="sng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2858"/>
            <a:ext cx="8229600" cy="4653305"/>
          </a:xfrm>
        </p:spPr>
        <p:txBody>
          <a:bodyPr/>
          <a:lstStyle/>
          <a:p>
            <a:pPr marL="0" indent="0">
              <a:buNone/>
            </a:pPr>
            <a:r>
              <a:rPr lang="en-US" u="sng" dirty="0">
                <a:latin typeface="Arial Black" panose="020B0A04020102020204" pitchFamily="34" charset="0"/>
              </a:rPr>
              <a:t>Creating Expense </a:t>
            </a:r>
            <a:r>
              <a:rPr lang="en-US" u="sng" dirty="0" smtClean="0">
                <a:latin typeface="Arial Black" panose="020B0A04020102020204" pitchFamily="34" charset="0"/>
              </a:rPr>
              <a:t>Reports</a:t>
            </a:r>
          </a:p>
          <a:p>
            <a:pPr marL="0" indent="0">
              <a:buNone/>
            </a:pPr>
            <a:endParaRPr lang="en-US" sz="16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Actions </a:t>
            </a:r>
            <a:r>
              <a:rPr lang="en-US" dirty="0" smtClean="0">
                <a:latin typeface="Arial Black" panose="020B0A04020102020204" pitchFamily="34" charset="0"/>
              </a:rPr>
              <a:t>Menu features that are new or in a </a:t>
            </a:r>
            <a:r>
              <a:rPr lang="en-US" dirty="0">
                <a:latin typeface="Arial Black" panose="020B0A04020102020204" pitchFamily="34" charset="0"/>
              </a:rPr>
              <a:t>n</a:t>
            </a:r>
            <a:r>
              <a:rPr lang="en-US" dirty="0" smtClean="0">
                <a:latin typeface="Arial Black" panose="020B0A04020102020204" pitchFamily="34" charset="0"/>
              </a:rPr>
              <a:t>ew location</a:t>
            </a:r>
          </a:p>
          <a:p>
            <a:pPr marL="0" indent="0">
              <a:buNone/>
            </a:pPr>
            <a:endParaRPr lang="en-US" sz="1800" dirty="0" smtClean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Copy Lines</a:t>
            </a:r>
          </a:p>
          <a:p>
            <a:pPr marL="0" indent="0">
              <a:buNone/>
            </a:pPr>
            <a:endParaRPr lang="en-US" sz="1800" dirty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Default Accounting for entire report</a:t>
            </a:r>
          </a:p>
          <a:p>
            <a:endParaRPr lang="en-US" dirty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17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S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096" y="35080"/>
            <a:ext cx="9144001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671" t="20188" r="19917" b="12279"/>
          <a:stretch/>
        </p:blipFill>
        <p:spPr>
          <a:xfrm>
            <a:off x="719007" y="662786"/>
            <a:ext cx="7749934" cy="494287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51705" y="794318"/>
            <a:ext cx="1767431" cy="102834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400800" y="1418060"/>
            <a:ext cx="354544" cy="245476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6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S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4" y="73643"/>
            <a:ext cx="9144001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0619" y="1822663"/>
            <a:ext cx="4973652" cy="360083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10945" y="798361"/>
            <a:ext cx="74291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Copy </a:t>
            </a:r>
            <a:r>
              <a:rPr lang="en-US" sz="3200" dirty="0" smtClean="0">
                <a:latin typeface="Arial Black" panose="020B0A04020102020204" pitchFamily="34" charset="0"/>
              </a:rPr>
              <a:t>Expense Lines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61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S PPT Template Desig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4" y="73643"/>
            <a:ext cx="9144001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10945" y="798361"/>
            <a:ext cx="74291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Default Accounting For Report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50" y="2224087"/>
            <a:ext cx="6286500" cy="24098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7252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</TotalTime>
  <Words>471</Words>
  <Application>Microsoft Office PowerPoint</Application>
  <PresentationFormat>On-screen Show (4:3)</PresentationFormat>
  <Paragraphs>90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Arial Black</vt:lpstr>
      <vt:lpstr>Calibri</vt:lpstr>
      <vt:lpstr>Office Theme</vt:lpstr>
      <vt:lpstr>PEOPLESOFT EXPENSES</vt:lpstr>
      <vt:lpstr>TOPICS</vt:lpstr>
      <vt:lpstr>DIFFERENCES 8.9 vs 9.2</vt:lpstr>
      <vt:lpstr>PowerPoint Presentation</vt:lpstr>
      <vt:lpstr>PowerPoint Presentation</vt:lpstr>
      <vt:lpstr>TIPS/TRICKS</vt:lpstr>
      <vt:lpstr>PowerPoint Presentation</vt:lpstr>
      <vt:lpstr>PowerPoint Presentation</vt:lpstr>
      <vt:lpstr>PowerPoint Presentation</vt:lpstr>
      <vt:lpstr>Creating Expense Reports</vt:lpstr>
      <vt:lpstr>PowerPoint Presentation</vt:lpstr>
      <vt:lpstr>Employee Profiles</vt:lpstr>
      <vt:lpstr>Employee Profiles</vt:lpstr>
      <vt:lpstr>PowerPoint Presentation</vt:lpstr>
      <vt:lpstr>Error message if Payment Method is incorrect for Terminated job row </vt:lpstr>
      <vt:lpstr>TIPS/TRICKS</vt:lpstr>
      <vt:lpstr>Adjust Paid Expenses</vt:lpstr>
      <vt:lpstr>Adjust Paid Expenses</vt:lpstr>
      <vt:lpstr>Adjust Paid Expenses</vt:lpstr>
      <vt:lpstr>PowerPoint Presentation</vt:lpstr>
      <vt:lpstr>KNOWN ISSUES</vt:lpstr>
      <vt:lpstr>KNOWN ISSUES</vt:lpstr>
      <vt:lpstr>PowerPoint Presentation</vt:lpstr>
      <vt:lpstr>PowerPoint Presentation</vt:lpstr>
    </vt:vector>
  </TitlesOfParts>
  <Company>Georgia Board of Regents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Meeler</dc:creator>
  <cp:lastModifiedBy>Kate Smith</cp:lastModifiedBy>
  <cp:revision>66</cp:revision>
  <dcterms:created xsi:type="dcterms:W3CDTF">2015-04-29T19:39:04Z</dcterms:created>
  <dcterms:modified xsi:type="dcterms:W3CDTF">2015-09-15T14:48:26Z</dcterms:modified>
</cp:coreProperties>
</file>