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66" r:id="rId3"/>
    <p:sldId id="277" r:id="rId4"/>
    <p:sldId id="279" r:id="rId5"/>
    <p:sldId id="259" r:id="rId6"/>
    <p:sldId id="258" r:id="rId7"/>
    <p:sldId id="276" r:id="rId8"/>
    <p:sldId id="280" r:id="rId9"/>
    <p:sldId id="281" r:id="rId10"/>
    <p:sldId id="257" r:id="rId11"/>
    <p:sldId id="271" r:id="rId12"/>
    <p:sldId id="282" r:id="rId13"/>
    <p:sldId id="265" r:id="rId14"/>
    <p:sldId id="283" r:id="rId15"/>
    <p:sldId id="269" r:id="rId16"/>
    <p:sldId id="270" r:id="rId17"/>
    <p:sldId id="284" r:id="rId18"/>
    <p:sldId id="288" r:id="rId19"/>
    <p:sldId id="289" r:id="rId20"/>
    <p:sldId id="297" r:id="rId21"/>
    <p:sldId id="260" r:id="rId22"/>
    <p:sldId id="261" r:id="rId23"/>
    <p:sldId id="286" r:id="rId24"/>
    <p:sldId id="263" r:id="rId25"/>
    <p:sldId id="296" r:id="rId26"/>
    <p:sldId id="274" r:id="rId27"/>
    <p:sldId id="290" r:id="rId28"/>
    <p:sldId id="264" r:id="rId29"/>
    <p:sldId id="293" r:id="rId30"/>
    <p:sldId id="294" r:id="rId31"/>
    <p:sldId id="295" r:id="rId32"/>
    <p:sldId id="292" r:id="rId33"/>
    <p:sldId id="29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68667" autoAdjust="0"/>
  </p:normalViewPr>
  <p:slideViewPr>
    <p:cSldViewPr>
      <p:cViewPr varScale="1">
        <p:scale>
          <a:sx n="51" d="100"/>
          <a:sy n="51" d="100"/>
        </p:scale>
        <p:origin x="-1656" y="-96"/>
      </p:cViewPr>
      <p:guideLst>
        <p:guide orient="horz" pos="2160"/>
        <p:guide pos="2880"/>
      </p:guideLst>
    </p:cSldViewPr>
  </p:slideViewPr>
  <p:notesTextViewPr>
    <p:cViewPr>
      <p:scale>
        <a:sx n="1" d="1"/>
        <a:sy n="1" d="1"/>
      </p:scale>
      <p:origin x="0" y="0"/>
    </p:cViewPr>
  </p:notesTextViewPr>
  <p:sorterViewPr>
    <p:cViewPr>
      <p:scale>
        <a:sx n="100" d="100"/>
        <a:sy n="100" d="100"/>
      </p:scale>
      <p:origin x="0" y="6420"/>
    </p:cViewPr>
  </p:sorterViewPr>
  <p:notesViewPr>
    <p:cSldViewPr>
      <p:cViewPr varScale="1">
        <p:scale>
          <a:sx n="89" d="100"/>
          <a:sy n="89" d="100"/>
        </p:scale>
        <p:origin x="-1818"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16FE70-999B-4505-97E6-53641CC1E836}" type="datetimeFigureOut">
              <a:rPr lang="en-US" smtClean="0"/>
              <a:t>9/21/2015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42AE5B-F615-4216-AD92-C93FC73CB292}" type="slidenum">
              <a:rPr lang="en-US" smtClean="0"/>
              <a:t>‹#›</a:t>
            </a:fld>
            <a:endParaRPr lang="en-US"/>
          </a:p>
        </p:txBody>
      </p:sp>
    </p:spTree>
    <p:extLst>
      <p:ext uri="{BB962C8B-B14F-4D97-AF65-F5344CB8AC3E}">
        <p14:creationId xmlns:p14="http://schemas.microsoft.com/office/powerpoint/2010/main" val="1566073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42AE5B-F615-4216-AD92-C93FC73CB292}" type="slidenum">
              <a:rPr lang="en-US" smtClean="0"/>
              <a:t>1</a:t>
            </a:fld>
            <a:endParaRPr lang="en-US"/>
          </a:p>
        </p:txBody>
      </p:sp>
    </p:spTree>
    <p:extLst>
      <p:ext uri="{BB962C8B-B14F-4D97-AF65-F5344CB8AC3E}">
        <p14:creationId xmlns:p14="http://schemas.microsoft.com/office/powerpoint/2010/main" val="20267796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42AE5B-F615-4216-AD92-C93FC73CB292}" type="slidenum">
              <a:rPr lang="en-US" smtClean="0"/>
              <a:t>21</a:t>
            </a:fld>
            <a:endParaRPr lang="en-US"/>
          </a:p>
        </p:txBody>
      </p:sp>
    </p:spTree>
    <p:extLst>
      <p:ext uri="{BB962C8B-B14F-4D97-AF65-F5344CB8AC3E}">
        <p14:creationId xmlns:p14="http://schemas.microsoft.com/office/powerpoint/2010/main" val="3868567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42AE5B-F615-4216-AD92-C93FC73CB292}" type="slidenum">
              <a:rPr lang="en-US" smtClean="0"/>
              <a:t>2</a:t>
            </a:fld>
            <a:endParaRPr lang="en-US"/>
          </a:p>
        </p:txBody>
      </p:sp>
    </p:spTree>
    <p:extLst>
      <p:ext uri="{BB962C8B-B14F-4D97-AF65-F5344CB8AC3E}">
        <p14:creationId xmlns:p14="http://schemas.microsoft.com/office/powerpoint/2010/main" val="2803927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42AE5B-F615-4216-AD92-C93FC73CB292}" type="slidenum">
              <a:rPr lang="en-US" smtClean="0"/>
              <a:t>3</a:t>
            </a:fld>
            <a:endParaRPr lang="en-US"/>
          </a:p>
        </p:txBody>
      </p:sp>
    </p:spTree>
    <p:extLst>
      <p:ext uri="{BB962C8B-B14F-4D97-AF65-F5344CB8AC3E}">
        <p14:creationId xmlns:p14="http://schemas.microsoft.com/office/powerpoint/2010/main" val="3365644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42AE5B-F615-4216-AD92-C93FC73CB292}" type="slidenum">
              <a:rPr lang="en-US" smtClean="0"/>
              <a:t>4</a:t>
            </a:fld>
            <a:endParaRPr lang="en-US"/>
          </a:p>
        </p:txBody>
      </p:sp>
    </p:spTree>
    <p:extLst>
      <p:ext uri="{BB962C8B-B14F-4D97-AF65-F5344CB8AC3E}">
        <p14:creationId xmlns:p14="http://schemas.microsoft.com/office/powerpoint/2010/main" val="3446413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42AE5B-F615-4216-AD92-C93FC73CB292}" type="slidenum">
              <a:rPr lang="en-US" smtClean="0"/>
              <a:t>5</a:t>
            </a:fld>
            <a:endParaRPr lang="en-US"/>
          </a:p>
        </p:txBody>
      </p:sp>
    </p:spTree>
    <p:extLst>
      <p:ext uri="{BB962C8B-B14F-4D97-AF65-F5344CB8AC3E}">
        <p14:creationId xmlns:p14="http://schemas.microsoft.com/office/powerpoint/2010/main" val="4230049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42AE5B-F615-4216-AD92-C93FC73CB292}" type="slidenum">
              <a:rPr lang="en-US" smtClean="0"/>
              <a:t>6</a:t>
            </a:fld>
            <a:endParaRPr lang="en-US"/>
          </a:p>
        </p:txBody>
      </p:sp>
    </p:spTree>
    <p:extLst>
      <p:ext uri="{BB962C8B-B14F-4D97-AF65-F5344CB8AC3E}">
        <p14:creationId xmlns:p14="http://schemas.microsoft.com/office/powerpoint/2010/main" val="3421142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42AE5B-F615-4216-AD92-C93FC73CB292}" type="slidenum">
              <a:rPr lang="en-US" smtClean="0"/>
              <a:t>7</a:t>
            </a:fld>
            <a:endParaRPr lang="en-US"/>
          </a:p>
        </p:txBody>
      </p:sp>
    </p:spTree>
    <p:extLst>
      <p:ext uri="{BB962C8B-B14F-4D97-AF65-F5344CB8AC3E}">
        <p14:creationId xmlns:p14="http://schemas.microsoft.com/office/powerpoint/2010/main" val="8661873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42AE5B-F615-4216-AD92-C93FC73CB292}" type="slidenum">
              <a:rPr lang="en-US" smtClean="0"/>
              <a:t>9</a:t>
            </a:fld>
            <a:endParaRPr lang="en-US"/>
          </a:p>
        </p:txBody>
      </p:sp>
    </p:spTree>
    <p:extLst>
      <p:ext uri="{BB962C8B-B14F-4D97-AF65-F5344CB8AC3E}">
        <p14:creationId xmlns:p14="http://schemas.microsoft.com/office/powerpoint/2010/main" val="2153194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42AE5B-F615-4216-AD92-C93FC73CB292}" type="slidenum">
              <a:rPr lang="en-US" smtClean="0"/>
              <a:t>14</a:t>
            </a:fld>
            <a:endParaRPr lang="en-US"/>
          </a:p>
        </p:txBody>
      </p:sp>
    </p:spTree>
    <p:extLst>
      <p:ext uri="{BB962C8B-B14F-4D97-AF65-F5344CB8AC3E}">
        <p14:creationId xmlns:p14="http://schemas.microsoft.com/office/powerpoint/2010/main" val="24535613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accent1">
                    <a:lumMod val="50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969FF6A3-572D-4AC5-93BC-89B28A3825B7}" type="datetimeFigureOut">
              <a:rPr lang="en-US" smtClean="0"/>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1F2F0-C8E8-4B6F-AA55-8E435EC6EEAC}"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943600" y="228600"/>
            <a:ext cx="2990850" cy="619125"/>
          </a:xfrm>
          <a:prstGeom prst="rect">
            <a:avLst/>
          </a:prstGeom>
        </p:spPr>
      </p:pic>
    </p:spTree>
    <p:extLst>
      <p:ext uri="{BB962C8B-B14F-4D97-AF65-F5344CB8AC3E}">
        <p14:creationId xmlns:p14="http://schemas.microsoft.com/office/powerpoint/2010/main" val="6594570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9FF6A3-572D-4AC5-93BC-89B28A3825B7}" type="datetimeFigureOut">
              <a:rPr lang="en-US" smtClean="0"/>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1F2F0-C8E8-4B6F-AA55-8E435EC6EEAC}" type="slidenum">
              <a:rPr lang="en-US" smtClean="0"/>
              <a:t>‹#›</a:t>
            </a:fld>
            <a:endParaRPr lang="en-US"/>
          </a:p>
        </p:txBody>
      </p:sp>
      <p:pic>
        <p:nvPicPr>
          <p:cNvPr id="7" name="Picture 6" descr="GS PPT Template Design.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2680"/>
            <a:ext cx="9144001" cy="6858000"/>
          </a:xfrm>
          <a:prstGeom prst="rect">
            <a:avLst/>
          </a:prstGeom>
        </p:spPr>
      </p:pic>
    </p:spTree>
    <p:extLst>
      <p:ext uri="{BB962C8B-B14F-4D97-AF65-F5344CB8AC3E}">
        <p14:creationId xmlns:p14="http://schemas.microsoft.com/office/powerpoint/2010/main" val="2409544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9FF6A3-572D-4AC5-93BC-89B28A3825B7}" type="datetimeFigureOut">
              <a:rPr lang="en-US" smtClean="0"/>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1F2F0-C8E8-4B6F-AA55-8E435EC6EEAC}" type="slidenum">
              <a:rPr lang="en-US" smtClean="0"/>
              <a:t>‹#›</a:t>
            </a:fld>
            <a:endParaRPr lang="en-US"/>
          </a:p>
        </p:txBody>
      </p:sp>
      <p:pic>
        <p:nvPicPr>
          <p:cNvPr id="7" name="Picture 6" descr="GS PPT Template Design.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2680"/>
            <a:ext cx="9144001" cy="6858000"/>
          </a:xfrm>
          <a:prstGeom prst="rect">
            <a:avLst/>
          </a:prstGeom>
        </p:spPr>
      </p:pic>
    </p:spTree>
    <p:extLst>
      <p:ext uri="{BB962C8B-B14F-4D97-AF65-F5344CB8AC3E}">
        <p14:creationId xmlns:p14="http://schemas.microsoft.com/office/powerpoint/2010/main" val="1958466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50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accent1">
                    <a:lumMod val="50000"/>
                  </a:schemeClr>
                </a:solidFill>
              </a:defRPr>
            </a:lvl1pPr>
            <a:lvl2pPr>
              <a:defRPr>
                <a:solidFill>
                  <a:schemeClr val="tx2">
                    <a:lumMod val="60000"/>
                    <a:lumOff val="40000"/>
                  </a:schemeClr>
                </a:solidFill>
              </a:defRPr>
            </a:lvl2pPr>
            <a:lvl3pPr>
              <a:defRPr>
                <a:solidFill>
                  <a:schemeClr val="accent1">
                    <a:lumMod val="50000"/>
                  </a:schemeClr>
                </a:solidFill>
              </a:defRPr>
            </a:lvl3pPr>
            <a:lvl4pPr>
              <a:defRPr>
                <a:solidFill>
                  <a:schemeClr val="tx2">
                    <a:lumMod val="60000"/>
                    <a:lumOff val="40000"/>
                  </a:schemeClr>
                </a:solidFill>
              </a:defRPr>
            </a:lvl4pPr>
            <a:lvl5pPr>
              <a:defRPr>
                <a:solidFill>
                  <a:schemeClr val="accent1">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69FF6A3-572D-4AC5-93BC-89B28A3825B7}" type="datetimeFigureOut">
              <a:rPr lang="en-US" smtClean="0"/>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1F2F0-C8E8-4B6F-AA55-8E435EC6EEAC}" type="slidenum">
              <a:rPr lang="en-US" smtClean="0"/>
              <a:t>‹#›</a:t>
            </a:fld>
            <a:endParaRPr lang="en-US"/>
          </a:p>
        </p:txBody>
      </p:sp>
    </p:spTree>
    <p:extLst>
      <p:ext uri="{BB962C8B-B14F-4D97-AF65-F5344CB8AC3E}">
        <p14:creationId xmlns:p14="http://schemas.microsoft.com/office/powerpoint/2010/main" val="23516473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accent1">
                    <a:lumMod val="50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969FF6A3-572D-4AC5-93BC-89B28A3825B7}" type="datetimeFigureOut">
              <a:rPr lang="en-US" smtClean="0"/>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1F2F0-C8E8-4B6F-AA55-8E435EC6EEAC}" type="slidenum">
              <a:rPr lang="en-US" smtClean="0"/>
              <a:t>‹#›</a:t>
            </a:fld>
            <a:endParaRPr lang="en-US"/>
          </a:p>
        </p:txBody>
      </p:sp>
    </p:spTree>
    <p:extLst>
      <p:ext uri="{BB962C8B-B14F-4D97-AF65-F5344CB8AC3E}">
        <p14:creationId xmlns:p14="http://schemas.microsoft.com/office/powerpoint/2010/main" val="351109402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50000"/>
                  </a:schemeClr>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solidFill>
                  <a:schemeClr val="accent1">
                    <a:lumMod val="50000"/>
                  </a:schemeClr>
                </a:solidFill>
              </a:defRPr>
            </a:lvl1pPr>
            <a:lvl2pPr>
              <a:defRPr sz="2400">
                <a:solidFill>
                  <a:schemeClr val="tx2">
                    <a:lumMod val="60000"/>
                    <a:lumOff val="40000"/>
                  </a:schemeClr>
                </a:solidFill>
              </a:defRPr>
            </a:lvl2pPr>
            <a:lvl3pPr>
              <a:defRPr sz="2000">
                <a:solidFill>
                  <a:schemeClr val="accent1">
                    <a:lumMod val="50000"/>
                  </a:schemeClr>
                </a:solidFill>
              </a:defRPr>
            </a:lvl3pPr>
            <a:lvl4pPr>
              <a:defRPr sz="1800">
                <a:solidFill>
                  <a:schemeClr val="tx2">
                    <a:lumMod val="60000"/>
                    <a:lumOff val="40000"/>
                  </a:schemeClr>
                </a:solidFill>
              </a:defRPr>
            </a:lvl4pPr>
            <a:lvl5pPr>
              <a:defRPr sz="1800">
                <a:solidFill>
                  <a:schemeClr val="tx2">
                    <a:lumMod val="60000"/>
                    <a:lumOff val="40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solidFill>
                  <a:schemeClr val="accent1">
                    <a:lumMod val="50000"/>
                  </a:schemeClr>
                </a:solidFill>
              </a:defRPr>
            </a:lvl1pPr>
            <a:lvl2pPr>
              <a:defRPr sz="2400">
                <a:solidFill>
                  <a:schemeClr val="tx2">
                    <a:lumMod val="60000"/>
                    <a:lumOff val="40000"/>
                  </a:schemeClr>
                </a:solidFill>
              </a:defRPr>
            </a:lvl2pPr>
            <a:lvl3pPr>
              <a:defRPr sz="2000"/>
            </a:lvl3pPr>
            <a:lvl4pPr>
              <a:defRPr sz="1800">
                <a:solidFill>
                  <a:schemeClr val="tx2">
                    <a:lumMod val="60000"/>
                    <a:lumOff val="40000"/>
                  </a:schemeClr>
                </a:solidFill>
              </a:defRPr>
            </a:lvl4pPr>
            <a:lvl5pPr>
              <a:defRPr sz="1800">
                <a:solidFill>
                  <a:schemeClr val="tx2">
                    <a:lumMod val="60000"/>
                    <a:lumOff val="40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969FF6A3-572D-4AC5-93BC-89B28A3825B7}" type="datetimeFigureOut">
              <a:rPr lang="en-US" smtClean="0"/>
              <a:t>9/21/2015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A1F2F0-C8E8-4B6F-AA55-8E435EC6EEAC}" type="slidenum">
              <a:rPr lang="en-US" smtClean="0"/>
              <a:t>‹#›</a:t>
            </a:fld>
            <a:endParaRPr lang="en-US"/>
          </a:p>
        </p:txBody>
      </p:sp>
    </p:spTree>
    <p:extLst>
      <p:ext uri="{BB962C8B-B14F-4D97-AF65-F5344CB8AC3E}">
        <p14:creationId xmlns:p14="http://schemas.microsoft.com/office/powerpoint/2010/main" val="1351206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9FF6A3-572D-4AC5-93BC-89B28A3825B7}" type="datetimeFigureOut">
              <a:rPr lang="en-US" smtClean="0"/>
              <a:t>9/21/2015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A1F2F0-C8E8-4B6F-AA55-8E435EC6EEAC}" type="slidenum">
              <a:rPr lang="en-US" smtClean="0"/>
              <a:t>‹#›</a:t>
            </a:fld>
            <a:endParaRPr lang="en-US"/>
          </a:p>
        </p:txBody>
      </p:sp>
    </p:spTree>
    <p:extLst>
      <p:ext uri="{BB962C8B-B14F-4D97-AF65-F5344CB8AC3E}">
        <p14:creationId xmlns:p14="http://schemas.microsoft.com/office/powerpoint/2010/main" val="3588980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50000"/>
                  </a:schemeClr>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969FF6A3-572D-4AC5-93BC-89B28A3825B7}" type="datetimeFigureOut">
              <a:rPr lang="en-US" smtClean="0"/>
              <a:t>9/21/2015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A1F2F0-C8E8-4B6F-AA55-8E435EC6EEAC}" type="slidenum">
              <a:rPr lang="en-US" smtClean="0"/>
              <a:t>‹#›</a:t>
            </a:fld>
            <a:endParaRPr lang="en-US"/>
          </a:p>
        </p:txBody>
      </p:sp>
    </p:spTree>
    <p:extLst>
      <p:ext uri="{BB962C8B-B14F-4D97-AF65-F5344CB8AC3E}">
        <p14:creationId xmlns:p14="http://schemas.microsoft.com/office/powerpoint/2010/main" val="3805814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9FF6A3-572D-4AC5-93BC-89B28A3825B7}" type="datetimeFigureOut">
              <a:rPr lang="en-US" smtClean="0"/>
              <a:t>9/21/2015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A1F2F0-C8E8-4B6F-AA55-8E435EC6EEAC}" type="slidenum">
              <a:rPr lang="en-US" smtClean="0"/>
              <a:t>‹#›</a:t>
            </a:fld>
            <a:endParaRPr lang="en-US"/>
          </a:p>
        </p:txBody>
      </p:sp>
      <p:pic>
        <p:nvPicPr>
          <p:cNvPr id="5" name="Picture 4" descr="GS PPT Template Design.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2680"/>
            <a:ext cx="9144001" cy="6858000"/>
          </a:xfrm>
          <a:prstGeom prst="rect">
            <a:avLst/>
          </a:prstGeom>
        </p:spPr>
      </p:pic>
    </p:spTree>
    <p:extLst>
      <p:ext uri="{BB962C8B-B14F-4D97-AF65-F5344CB8AC3E}">
        <p14:creationId xmlns:p14="http://schemas.microsoft.com/office/powerpoint/2010/main" val="302010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9FF6A3-572D-4AC5-93BC-89B28A3825B7}" type="datetimeFigureOut">
              <a:rPr lang="en-US" smtClean="0"/>
              <a:t>9/21/2015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A1F2F0-C8E8-4B6F-AA55-8E435EC6EEAC}" type="slidenum">
              <a:rPr lang="en-US" smtClean="0"/>
              <a:t>‹#›</a:t>
            </a:fld>
            <a:endParaRPr lang="en-US"/>
          </a:p>
        </p:txBody>
      </p:sp>
      <p:pic>
        <p:nvPicPr>
          <p:cNvPr id="8" name="Picture 7" descr="GS PPT Template Design.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2680"/>
            <a:ext cx="9144001" cy="6858000"/>
          </a:xfrm>
          <a:prstGeom prst="rect">
            <a:avLst/>
          </a:prstGeom>
        </p:spPr>
      </p:pic>
    </p:spTree>
    <p:extLst>
      <p:ext uri="{BB962C8B-B14F-4D97-AF65-F5344CB8AC3E}">
        <p14:creationId xmlns:p14="http://schemas.microsoft.com/office/powerpoint/2010/main" val="270548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9FF6A3-572D-4AC5-93BC-89B28A3825B7}" type="datetimeFigureOut">
              <a:rPr lang="en-US" smtClean="0"/>
              <a:t>9/21/2015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A1F2F0-C8E8-4B6F-AA55-8E435EC6EEAC}" type="slidenum">
              <a:rPr lang="en-US" smtClean="0"/>
              <a:t>‹#›</a:t>
            </a:fld>
            <a:endParaRPr lang="en-US"/>
          </a:p>
        </p:txBody>
      </p:sp>
      <p:pic>
        <p:nvPicPr>
          <p:cNvPr id="8" name="Picture 7" descr="GS PPT Template Design.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2680"/>
            <a:ext cx="9144001" cy="6858000"/>
          </a:xfrm>
          <a:prstGeom prst="rect">
            <a:avLst/>
          </a:prstGeom>
        </p:spPr>
      </p:pic>
    </p:spTree>
    <p:extLst>
      <p:ext uri="{BB962C8B-B14F-4D97-AF65-F5344CB8AC3E}">
        <p14:creationId xmlns:p14="http://schemas.microsoft.com/office/powerpoint/2010/main" val="109000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9FF6A3-572D-4AC5-93BC-89B28A3825B7}" type="datetimeFigureOut">
              <a:rPr lang="en-US" smtClean="0"/>
              <a:t>9/21/2015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A1F2F0-C8E8-4B6F-AA55-8E435EC6EEAC}" type="slidenum">
              <a:rPr lang="en-US" smtClean="0"/>
              <a:t>‹#›</a:t>
            </a:fld>
            <a:endParaRPr lang="en-US"/>
          </a:p>
        </p:txBody>
      </p:sp>
      <p:pic>
        <p:nvPicPr>
          <p:cNvPr id="7" name="Picture 6" descr="GS PPT Template Design.pdf"/>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22680"/>
            <a:ext cx="9144001" cy="6858000"/>
          </a:xfrm>
          <a:prstGeom prst="rect">
            <a:avLst/>
          </a:prstGeom>
        </p:spPr>
      </p:pic>
      <p:pic>
        <p:nvPicPr>
          <p:cNvPr id="8" name="Picture 7"/>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315200" y="6019800"/>
            <a:ext cx="1371813" cy="394396"/>
          </a:xfrm>
          <a:prstGeom prst="rect">
            <a:avLst/>
          </a:prstGeom>
        </p:spPr>
      </p:pic>
    </p:spTree>
    <p:extLst>
      <p:ext uri="{BB962C8B-B14F-4D97-AF65-F5344CB8AC3E}">
        <p14:creationId xmlns:p14="http://schemas.microsoft.com/office/powerpoint/2010/main" val="1278284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2133600"/>
          </a:xfrm>
        </p:spPr>
        <p:txBody>
          <a:bodyPr>
            <a:normAutofit/>
          </a:bodyPr>
          <a:lstStyle/>
          <a:p>
            <a:r>
              <a:rPr lang="en-US" dirty="0" smtClean="0"/>
              <a:t>PeopleSoft Asset Management</a:t>
            </a:r>
            <a:br>
              <a:rPr lang="en-US" dirty="0" smtClean="0"/>
            </a:br>
            <a:r>
              <a:rPr lang="en-US" sz="3600" dirty="0" smtClean="0"/>
              <a:t>Answers to Key Questions</a:t>
            </a:r>
            <a:endParaRPr lang="en-US" sz="3600" dirty="0"/>
          </a:p>
        </p:txBody>
      </p:sp>
      <p:sp>
        <p:nvSpPr>
          <p:cNvPr id="3" name="Subtitle 2"/>
          <p:cNvSpPr>
            <a:spLocks noGrp="1"/>
          </p:cNvSpPr>
          <p:nvPr>
            <p:ph type="subTitle" idx="1"/>
          </p:nvPr>
        </p:nvSpPr>
        <p:spPr>
          <a:xfrm>
            <a:off x="1981200" y="2819400"/>
            <a:ext cx="5334000" cy="1600200"/>
          </a:xfrm>
        </p:spPr>
        <p:txBody>
          <a:bodyPr>
            <a:normAutofit fontScale="92500" lnSpcReduction="10000"/>
          </a:bodyPr>
          <a:lstStyle/>
          <a:p>
            <a:endParaRPr lang="en-US" dirty="0" smtClean="0"/>
          </a:p>
          <a:p>
            <a:r>
              <a:rPr lang="en-US" dirty="0" smtClean="0"/>
              <a:t>Christy Todd</a:t>
            </a:r>
          </a:p>
          <a:p>
            <a:r>
              <a:rPr lang="en-US" dirty="0" smtClean="0"/>
              <a:t>ITS</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810000"/>
            <a:ext cx="2667000" cy="2076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66045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Depreciation Calculation?</a:t>
            </a:r>
            <a:endParaRPr lang="en-US" dirty="0"/>
          </a:p>
        </p:txBody>
      </p:sp>
      <p:sp>
        <p:nvSpPr>
          <p:cNvPr id="3" name="Content Placeholder 2"/>
          <p:cNvSpPr>
            <a:spLocks noGrp="1"/>
          </p:cNvSpPr>
          <p:nvPr>
            <p:ph idx="1"/>
          </p:nvPr>
        </p:nvSpPr>
        <p:spPr>
          <a:xfrm>
            <a:off x="457200" y="1600200"/>
            <a:ext cx="6400800" cy="4343400"/>
          </a:xfrm>
        </p:spPr>
        <p:txBody>
          <a:bodyPr>
            <a:normAutofit fontScale="85000" lnSpcReduction="10000"/>
          </a:bodyPr>
          <a:lstStyle/>
          <a:p>
            <a:r>
              <a:rPr lang="en-US" dirty="0" smtClean="0"/>
              <a:t>Depreciation Calculation (</a:t>
            </a:r>
            <a:r>
              <a:rPr lang="en-US" dirty="0" err="1" smtClean="0"/>
              <a:t>Depr</a:t>
            </a:r>
            <a:r>
              <a:rPr lang="en-US" dirty="0" smtClean="0"/>
              <a:t> </a:t>
            </a:r>
            <a:r>
              <a:rPr lang="en-US" dirty="0" err="1" smtClean="0"/>
              <a:t>Calc</a:t>
            </a:r>
            <a:r>
              <a:rPr lang="en-US" dirty="0" smtClean="0"/>
              <a:t>) picks up any </a:t>
            </a:r>
            <a:r>
              <a:rPr lang="en-US" b="1" dirty="0" smtClean="0"/>
              <a:t>Open Transaction </a:t>
            </a:r>
            <a:r>
              <a:rPr lang="en-US" dirty="0" smtClean="0"/>
              <a:t>that is </a:t>
            </a:r>
            <a:r>
              <a:rPr lang="en-US" b="1" dirty="0" smtClean="0"/>
              <a:t>Pending</a:t>
            </a:r>
            <a:r>
              <a:rPr lang="en-US" dirty="0" smtClean="0"/>
              <a:t> </a:t>
            </a:r>
            <a:r>
              <a:rPr lang="en-US" b="1" dirty="0" err="1" smtClean="0"/>
              <a:t>Depr</a:t>
            </a:r>
            <a:r>
              <a:rPr lang="en-US" b="1" dirty="0" smtClean="0"/>
              <a:t> </a:t>
            </a:r>
            <a:r>
              <a:rPr lang="en-US" b="1" dirty="0" err="1" smtClean="0"/>
              <a:t>Calc</a:t>
            </a:r>
            <a:r>
              <a:rPr lang="en-US" dirty="0" smtClean="0"/>
              <a:t> and uses the </a:t>
            </a:r>
            <a:r>
              <a:rPr lang="en-US" b="1" dirty="0" smtClean="0"/>
              <a:t>Useful Life </a:t>
            </a:r>
            <a:r>
              <a:rPr lang="en-US" dirty="0" smtClean="0"/>
              <a:t>and </a:t>
            </a:r>
            <a:r>
              <a:rPr lang="en-US" b="1" dirty="0" smtClean="0"/>
              <a:t>In Service Date </a:t>
            </a:r>
            <a:r>
              <a:rPr lang="en-US" dirty="0" smtClean="0"/>
              <a:t>to create a Depreciation Schedule (Depreciation table) that the asset will use for the remainder of its useful life.  </a:t>
            </a:r>
          </a:p>
          <a:p>
            <a:r>
              <a:rPr lang="en-US" dirty="0" smtClean="0"/>
              <a:t>If a change is made to the asset that results in an another Open Transaction, </a:t>
            </a:r>
            <a:r>
              <a:rPr lang="en-US" dirty="0" err="1" smtClean="0"/>
              <a:t>Depr</a:t>
            </a:r>
            <a:r>
              <a:rPr lang="en-US" dirty="0" smtClean="0"/>
              <a:t> </a:t>
            </a:r>
            <a:r>
              <a:rPr lang="en-US" dirty="0" err="1" smtClean="0"/>
              <a:t>Calc</a:t>
            </a:r>
            <a:r>
              <a:rPr lang="en-US" dirty="0" smtClean="0"/>
              <a:t> will </a:t>
            </a:r>
            <a:r>
              <a:rPr lang="en-US" b="1" dirty="0" smtClean="0"/>
              <a:t>rebuild</a:t>
            </a:r>
            <a:r>
              <a:rPr lang="en-US" dirty="0" smtClean="0"/>
              <a:t> the Depreciation table based on the change.</a:t>
            </a:r>
          </a:p>
        </p:txBody>
      </p:sp>
      <p:pic>
        <p:nvPicPr>
          <p:cNvPr id="4" name="Picture 2" descr="http://images.clipartpanda.com/calculation-clipart-calculator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2057400"/>
            <a:ext cx="2590800" cy="25822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05374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can I see the Depreciation Schedule that is created by </a:t>
            </a:r>
            <a:r>
              <a:rPr lang="en-US" dirty="0" err="1" smtClean="0"/>
              <a:t>Depr</a:t>
            </a:r>
            <a:r>
              <a:rPr lang="en-US" dirty="0"/>
              <a:t> </a:t>
            </a:r>
            <a:r>
              <a:rPr lang="en-US" dirty="0" err="1" smtClean="0"/>
              <a:t>Calc</a:t>
            </a:r>
            <a:r>
              <a:rPr lang="en-US" dirty="0" smtClean="0"/>
              <a:t>?</a:t>
            </a:r>
            <a:endParaRPr lang="en-US" dirty="0"/>
          </a:p>
        </p:txBody>
      </p:sp>
      <p:sp>
        <p:nvSpPr>
          <p:cNvPr id="3" name="Content Placeholder 2"/>
          <p:cNvSpPr>
            <a:spLocks noGrp="1"/>
          </p:cNvSpPr>
          <p:nvPr>
            <p:ph idx="1"/>
          </p:nvPr>
        </p:nvSpPr>
        <p:spPr/>
        <p:txBody>
          <a:bodyPr/>
          <a:lstStyle/>
          <a:p>
            <a:r>
              <a:rPr lang="en-US" dirty="0" smtClean="0"/>
              <a:t>Tables in PS Query</a:t>
            </a:r>
          </a:p>
          <a:p>
            <a:pPr lvl="1"/>
            <a:r>
              <a:rPr lang="en-US" dirty="0" smtClean="0"/>
              <a:t>Depreciation (by year)</a:t>
            </a:r>
          </a:p>
          <a:p>
            <a:pPr lvl="1"/>
            <a:r>
              <a:rPr lang="en-US" dirty="0" smtClean="0"/>
              <a:t>Depr_All_PD2_Vw (by month)</a:t>
            </a:r>
          </a:p>
          <a:p>
            <a:pPr marL="457200" lvl="1" indent="0">
              <a:buNone/>
            </a:pPr>
            <a:endParaRPr lang="en-US" dirty="0"/>
          </a:p>
          <a:p>
            <a:r>
              <a:rPr lang="en-US" dirty="0" smtClean="0"/>
              <a:t>Review Depreciation Information page </a:t>
            </a:r>
          </a:p>
          <a:p>
            <a:pPr lvl="1"/>
            <a:r>
              <a:rPr lang="en-US" dirty="0" smtClean="0"/>
              <a:t>(Asset Management </a:t>
            </a:r>
            <a:r>
              <a:rPr lang="en-US" dirty="0" smtClean="0">
                <a:sym typeface="Wingdings" panose="05000000000000000000" pitchFamily="2" charset="2"/>
              </a:rPr>
              <a:t>Depreciation Review Depreciation Info)</a:t>
            </a:r>
            <a:endParaRPr lang="en-US" dirty="0" smtClean="0"/>
          </a:p>
          <a:p>
            <a:pPr lvl="1"/>
            <a:endParaRPr lang="en-US" dirty="0"/>
          </a:p>
          <a:p>
            <a:pPr marL="0" indent="0">
              <a:buNone/>
            </a:pPr>
            <a:endParaRPr lang="en-US" dirty="0"/>
          </a:p>
        </p:txBody>
      </p:sp>
    </p:spTree>
    <p:extLst>
      <p:ext uri="{BB962C8B-B14F-4D97-AF65-F5344CB8AC3E}">
        <p14:creationId xmlns:p14="http://schemas.microsoft.com/office/powerpoint/2010/main" val="15943186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201025" cy="4430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800600" y="3886200"/>
            <a:ext cx="4209790" cy="266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119324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a:t>
            </a:r>
            <a:r>
              <a:rPr lang="en-US" dirty="0" err="1" smtClean="0"/>
              <a:t>Depr</a:t>
            </a:r>
            <a:r>
              <a:rPr lang="en-US" dirty="0" smtClean="0"/>
              <a:t> Close work?</a:t>
            </a:r>
            <a:endParaRPr lang="en-US" dirty="0"/>
          </a:p>
        </p:txBody>
      </p:sp>
      <p:sp>
        <p:nvSpPr>
          <p:cNvPr id="3" name="Content Placeholder 2"/>
          <p:cNvSpPr>
            <a:spLocks noGrp="1"/>
          </p:cNvSpPr>
          <p:nvPr>
            <p:ph idx="1"/>
          </p:nvPr>
        </p:nvSpPr>
        <p:spPr>
          <a:xfrm>
            <a:off x="457200" y="1447800"/>
            <a:ext cx="8229600" cy="4525963"/>
          </a:xfrm>
        </p:spPr>
        <p:txBody>
          <a:bodyPr/>
          <a:lstStyle/>
          <a:p>
            <a:r>
              <a:rPr lang="en-US" dirty="0" err="1" smtClean="0"/>
              <a:t>Depr</a:t>
            </a:r>
            <a:r>
              <a:rPr lang="en-US" dirty="0" smtClean="0"/>
              <a:t> Close will use the Depreciation table and post Depreciation based on what is in the Depreciation table </a:t>
            </a:r>
            <a:r>
              <a:rPr lang="en-US" b="1" dirty="0" smtClean="0"/>
              <a:t>once per month per asset</a:t>
            </a:r>
          </a:p>
          <a:p>
            <a:r>
              <a:rPr lang="en-US" dirty="0" smtClean="0"/>
              <a:t>Depreciation is posted to the </a:t>
            </a:r>
            <a:r>
              <a:rPr lang="en-US" dirty="0" err="1" smtClean="0"/>
              <a:t>Dist_Line</a:t>
            </a:r>
            <a:r>
              <a:rPr lang="en-US" dirty="0" smtClean="0"/>
              <a:t> table </a:t>
            </a:r>
          </a:p>
          <a:p>
            <a:pPr lvl="1"/>
            <a:r>
              <a:rPr lang="en-US" dirty="0" err="1" smtClean="0"/>
              <a:t>Dist_Ln</a:t>
            </a:r>
            <a:r>
              <a:rPr lang="en-US" dirty="0" smtClean="0"/>
              <a:t> is the accounting lines table in the AM module</a:t>
            </a:r>
          </a:p>
        </p:txBody>
      </p:sp>
    </p:spTree>
    <p:extLst>
      <p:ext uri="{BB962C8B-B14F-4D97-AF65-F5344CB8AC3E}">
        <p14:creationId xmlns:p14="http://schemas.microsoft.com/office/powerpoint/2010/main" val="5691073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Depr</a:t>
            </a:r>
            <a:r>
              <a:rPr lang="en-US" dirty="0" smtClean="0"/>
              <a:t> Close</a:t>
            </a:r>
            <a:endParaRPr lang="en-US" dirty="0"/>
          </a:p>
        </p:txBody>
      </p:sp>
      <p:pic>
        <p:nvPicPr>
          <p:cNvPr id="307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1219200"/>
            <a:ext cx="7467600" cy="449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864926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can I “re-run” </a:t>
            </a:r>
            <a:r>
              <a:rPr lang="en-US" dirty="0" err="1" smtClean="0"/>
              <a:t>Depr</a:t>
            </a:r>
            <a:r>
              <a:rPr lang="en-US" dirty="0" smtClean="0"/>
              <a:t> Close?</a:t>
            </a:r>
            <a:endParaRPr lang="en-US" dirty="0"/>
          </a:p>
        </p:txBody>
      </p:sp>
      <p:sp>
        <p:nvSpPr>
          <p:cNvPr id="3" name="Content Placeholder 2"/>
          <p:cNvSpPr>
            <a:spLocks noGrp="1"/>
          </p:cNvSpPr>
          <p:nvPr>
            <p:ph idx="1"/>
          </p:nvPr>
        </p:nvSpPr>
        <p:spPr>
          <a:xfrm>
            <a:off x="457200" y="1219200"/>
            <a:ext cx="8229600" cy="5105400"/>
          </a:xfrm>
        </p:spPr>
        <p:txBody>
          <a:bodyPr>
            <a:normAutofit/>
          </a:bodyPr>
          <a:lstStyle/>
          <a:p>
            <a:r>
              <a:rPr lang="en-US" dirty="0" smtClean="0"/>
              <a:t>If the original depreciation entries created in  </a:t>
            </a:r>
            <a:r>
              <a:rPr lang="en-US" dirty="0" err="1" smtClean="0"/>
              <a:t>Dist_Ln</a:t>
            </a:r>
            <a:r>
              <a:rPr lang="en-US" dirty="0" smtClean="0"/>
              <a:t> have not been journal generated.  When the entries have been  journal generated*, </a:t>
            </a:r>
            <a:r>
              <a:rPr lang="en-US" dirty="0" err="1" smtClean="0"/>
              <a:t>Depr</a:t>
            </a:r>
            <a:r>
              <a:rPr lang="en-US" dirty="0" smtClean="0"/>
              <a:t> Close cannot be re-run</a:t>
            </a:r>
          </a:p>
          <a:p>
            <a:pPr lvl="1"/>
            <a:r>
              <a:rPr lang="en-US" dirty="0" smtClean="0"/>
              <a:t>Generating the journal sets the GL Distribution Status  in the </a:t>
            </a:r>
            <a:r>
              <a:rPr lang="en-US" dirty="0" err="1" smtClean="0"/>
              <a:t>Dist_Ln</a:t>
            </a:r>
            <a:r>
              <a:rPr lang="en-US" dirty="0" smtClean="0"/>
              <a:t> table to “Distributed”.  The re-run option will not work if the </a:t>
            </a:r>
            <a:r>
              <a:rPr lang="en-US" dirty="0" err="1" smtClean="0"/>
              <a:t>GL_Distrib_Status</a:t>
            </a:r>
            <a:r>
              <a:rPr lang="en-US" dirty="0" smtClean="0"/>
              <a:t> is “Distributed”</a:t>
            </a:r>
          </a:p>
          <a:p>
            <a:pPr marL="0" indent="0">
              <a:buNone/>
            </a:pPr>
            <a:r>
              <a:rPr lang="en-US" sz="2600" dirty="0" smtClean="0"/>
              <a:t>*</a:t>
            </a:r>
            <a:r>
              <a:rPr lang="en-US" sz="2000" dirty="0" smtClean="0"/>
              <a:t>If the journal has not been posted, it can be deleted and it will set the GL _</a:t>
            </a:r>
            <a:r>
              <a:rPr lang="en-US" sz="2000" dirty="0" err="1" smtClean="0"/>
              <a:t>Distrib_Status</a:t>
            </a:r>
            <a:r>
              <a:rPr lang="en-US" sz="2000" dirty="0" smtClean="0"/>
              <a:t> back to “Not </a:t>
            </a:r>
            <a:r>
              <a:rPr lang="en-US" sz="2000" dirty="0" err="1" smtClean="0"/>
              <a:t>Distibuted</a:t>
            </a:r>
            <a:r>
              <a:rPr lang="en-US" sz="2000" dirty="0" smtClean="0"/>
              <a:t>”</a:t>
            </a:r>
            <a:endParaRPr lang="en-US" sz="2000" dirty="0"/>
          </a:p>
        </p:txBody>
      </p:sp>
    </p:spTree>
    <p:extLst>
      <p:ext uri="{BB962C8B-B14F-4D97-AF65-F5344CB8AC3E}">
        <p14:creationId xmlns:p14="http://schemas.microsoft.com/office/powerpoint/2010/main" val="8688218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should I “re-run” </a:t>
            </a:r>
            <a:r>
              <a:rPr lang="en-US" dirty="0" err="1" smtClean="0"/>
              <a:t>Depr</a:t>
            </a:r>
            <a:r>
              <a:rPr lang="en-US" dirty="0" smtClean="0"/>
              <a:t> Close?</a:t>
            </a:r>
            <a:endParaRPr lang="en-US" dirty="0"/>
          </a:p>
        </p:txBody>
      </p:sp>
      <p:sp>
        <p:nvSpPr>
          <p:cNvPr id="3" name="Content Placeholder 2"/>
          <p:cNvSpPr>
            <a:spLocks noGrp="1"/>
          </p:cNvSpPr>
          <p:nvPr>
            <p:ph idx="1"/>
          </p:nvPr>
        </p:nvSpPr>
        <p:spPr/>
        <p:txBody>
          <a:bodyPr>
            <a:normAutofit/>
          </a:bodyPr>
          <a:lstStyle/>
          <a:p>
            <a:r>
              <a:rPr lang="en-US" dirty="0" smtClean="0"/>
              <a:t>When using the “re-run” option, </a:t>
            </a:r>
            <a:r>
              <a:rPr lang="en-US" dirty="0" err="1" smtClean="0"/>
              <a:t>Depr</a:t>
            </a:r>
            <a:r>
              <a:rPr lang="en-US" dirty="0" smtClean="0"/>
              <a:t> Close will delete your existing Depreciation rows in </a:t>
            </a:r>
            <a:r>
              <a:rPr lang="en-US" dirty="0" err="1" smtClean="0"/>
              <a:t>Dist_Ln</a:t>
            </a:r>
            <a:r>
              <a:rPr lang="en-US" dirty="0"/>
              <a:t> </a:t>
            </a:r>
            <a:r>
              <a:rPr lang="en-US" dirty="0" smtClean="0"/>
              <a:t>and replace them with the current monthly depreciation in the Depreciation Schedule.</a:t>
            </a:r>
          </a:p>
          <a:p>
            <a:r>
              <a:rPr lang="en-US" dirty="0" err="1" smtClean="0"/>
              <a:t>Depr</a:t>
            </a:r>
            <a:r>
              <a:rPr lang="en-US" dirty="0" smtClean="0"/>
              <a:t> Close should be re-run when changes have been made in AM that result in updated Depreciation for assets in the current period.</a:t>
            </a:r>
            <a:endParaRPr lang="en-US" dirty="0"/>
          </a:p>
        </p:txBody>
      </p:sp>
    </p:spTree>
    <p:extLst>
      <p:ext uri="{BB962C8B-B14F-4D97-AF65-F5344CB8AC3E}">
        <p14:creationId xmlns:p14="http://schemas.microsoft.com/office/powerpoint/2010/main" val="1291721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When should I </a:t>
            </a:r>
            <a:r>
              <a:rPr lang="en-US" dirty="0" smtClean="0"/>
              <a:t>“re-run” </a:t>
            </a:r>
            <a:r>
              <a:rPr lang="en-US" dirty="0" err="1"/>
              <a:t>Depr</a:t>
            </a:r>
            <a:r>
              <a:rPr lang="en-US" dirty="0"/>
              <a:t> Close?</a:t>
            </a:r>
          </a:p>
        </p:txBody>
      </p:sp>
      <p:sp>
        <p:nvSpPr>
          <p:cNvPr id="3" name="Content Placeholder 2"/>
          <p:cNvSpPr>
            <a:spLocks noGrp="1"/>
          </p:cNvSpPr>
          <p:nvPr>
            <p:ph idx="1"/>
          </p:nvPr>
        </p:nvSpPr>
        <p:spPr/>
        <p:txBody>
          <a:bodyPr>
            <a:normAutofit/>
          </a:bodyPr>
          <a:lstStyle/>
          <a:p>
            <a:r>
              <a:rPr lang="en-US" dirty="0" smtClean="0"/>
              <a:t>Example:  You have already run </a:t>
            </a:r>
            <a:r>
              <a:rPr lang="en-US" dirty="0" err="1" smtClean="0"/>
              <a:t>Depr</a:t>
            </a:r>
            <a:r>
              <a:rPr lang="en-US" dirty="0" smtClean="0"/>
              <a:t> Close for August and realize that a cost adjustment was made with an August transaction date after </a:t>
            </a:r>
            <a:r>
              <a:rPr lang="en-US" dirty="0" err="1" smtClean="0"/>
              <a:t>Depr</a:t>
            </a:r>
            <a:r>
              <a:rPr lang="en-US" dirty="0" smtClean="0"/>
              <a:t> Close was run. </a:t>
            </a:r>
          </a:p>
          <a:p>
            <a:pPr lvl="1"/>
            <a:r>
              <a:rPr lang="en-US" dirty="0" smtClean="0"/>
              <a:t>The cost adjustment will result in a change in August Depreciation for the asset</a:t>
            </a:r>
          </a:p>
          <a:p>
            <a:pPr lvl="1"/>
            <a:r>
              <a:rPr lang="en-US" dirty="0" smtClean="0"/>
              <a:t>The asset has already had depreciation posted once in August</a:t>
            </a:r>
          </a:p>
          <a:p>
            <a:pPr marL="0" indent="0">
              <a:buNone/>
            </a:pPr>
            <a:endParaRPr lang="en-US" dirty="0" smtClean="0"/>
          </a:p>
        </p:txBody>
      </p:sp>
    </p:spTree>
    <p:extLst>
      <p:ext uri="{BB962C8B-B14F-4D97-AF65-F5344CB8AC3E}">
        <p14:creationId xmlns:p14="http://schemas.microsoft.com/office/powerpoint/2010/main" val="35940159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316162"/>
          </a:xfrm>
        </p:spPr>
        <p:txBody>
          <a:bodyPr>
            <a:normAutofit fontScale="90000"/>
          </a:bodyPr>
          <a:lstStyle/>
          <a:p>
            <a:r>
              <a:rPr lang="en-US" dirty="0"/>
              <a:t>I have completed my monthly processes but need to </a:t>
            </a:r>
            <a:r>
              <a:rPr lang="en-US" dirty="0" smtClean="0"/>
              <a:t>retire an </a:t>
            </a:r>
            <a:r>
              <a:rPr lang="en-US" dirty="0"/>
              <a:t>asset. Do I need to run </a:t>
            </a:r>
            <a:r>
              <a:rPr lang="en-US" dirty="0" err="1"/>
              <a:t>Depr</a:t>
            </a:r>
            <a:r>
              <a:rPr lang="en-US" dirty="0"/>
              <a:t> Close using the “re-run” option?</a:t>
            </a:r>
          </a:p>
        </p:txBody>
      </p:sp>
      <p:sp>
        <p:nvSpPr>
          <p:cNvPr id="3" name="Content Placeholder 2"/>
          <p:cNvSpPr>
            <a:spLocks noGrp="1"/>
          </p:cNvSpPr>
          <p:nvPr>
            <p:ph idx="1"/>
          </p:nvPr>
        </p:nvSpPr>
        <p:spPr>
          <a:xfrm>
            <a:off x="533400" y="2819400"/>
            <a:ext cx="8229600" cy="3382963"/>
          </a:xfrm>
        </p:spPr>
        <p:txBody>
          <a:bodyPr>
            <a:normAutofit fontScale="92500" lnSpcReduction="20000"/>
          </a:bodyPr>
          <a:lstStyle/>
          <a:p>
            <a:r>
              <a:rPr lang="en-US" dirty="0" smtClean="0"/>
              <a:t>Yes. This asset was included in the prior </a:t>
            </a:r>
            <a:r>
              <a:rPr lang="en-US" dirty="0" err="1"/>
              <a:t>D</a:t>
            </a:r>
            <a:r>
              <a:rPr lang="en-US" dirty="0" err="1" smtClean="0"/>
              <a:t>epr</a:t>
            </a:r>
            <a:r>
              <a:rPr lang="en-US" dirty="0" smtClean="0"/>
              <a:t> Close process.  Since the retirement transaction will likely affect the monthly depreciation, </a:t>
            </a:r>
            <a:r>
              <a:rPr lang="en-US" dirty="0" err="1" smtClean="0"/>
              <a:t>Depr</a:t>
            </a:r>
            <a:r>
              <a:rPr lang="en-US" dirty="0" smtClean="0"/>
              <a:t> </a:t>
            </a:r>
            <a:r>
              <a:rPr lang="en-US" dirty="0"/>
              <a:t>Close </a:t>
            </a:r>
            <a:r>
              <a:rPr lang="en-US" dirty="0" smtClean="0"/>
              <a:t>should be run using </a:t>
            </a:r>
            <a:r>
              <a:rPr lang="en-US" dirty="0"/>
              <a:t>the “re-run” option</a:t>
            </a:r>
            <a:r>
              <a:rPr lang="en-US" dirty="0" smtClean="0"/>
              <a:t>.</a:t>
            </a:r>
          </a:p>
          <a:p>
            <a:r>
              <a:rPr lang="en-US" dirty="0" smtClean="0"/>
              <a:t>Please note that if the original depreciation journal has been journal generated, the original (and now incorrect) depreciation entries will remain in </a:t>
            </a:r>
            <a:r>
              <a:rPr lang="en-US" dirty="0" err="1" smtClean="0"/>
              <a:t>Dist_Ln</a:t>
            </a:r>
            <a:r>
              <a:rPr lang="en-US" dirty="0" smtClean="0"/>
              <a:t>.  </a:t>
            </a:r>
            <a:endParaRPr lang="en-US" dirty="0"/>
          </a:p>
          <a:p>
            <a:endParaRPr lang="en-US" dirty="0"/>
          </a:p>
        </p:txBody>
      </p:sp>
    </p:spTree>
    <p:extLst>
      <p:ext uri="{BB962C8B-B14F-4D97-AF65-F5344CB8AC3E}">
        <p14:creationId xmlns:p14="http://schemas.microsoft.com/office/powerpoint/2010/main" val="3139208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316162"/>
          </a:xfrm>
        </p:spPr>
        <p:txBody>
          <a:bodyPr>
            <a:normAutofit fontScale="90000"/>
          </a:bodyPr>
          <a:lstStyle/>
          <a:p>
            <a:r>
              <a:rPr lang="en-US" dirty="0" smtClean="0"/>
              <a:t>I have completed my monthly processes but need to add an asset. Do I need to run </a:t>
            </a:r>
            <a:r>
              <a:rPr lang="en-US" dirty="0" err="1" smtClean="0"/>
              <a:t>Depr</a:t>
            </a:r>
            <a:r>
              <a:rPr lang="en-US" dirty="0" smtClean="0"/>
              <a:t> Close using the “re-run” option?</a:t>
            </a:r>
            <a:endParaRPr lang="en-US" dirty="0"/>
          </a:p>
        </p:txBody>
      </p:sp>
      <p:sp>
        <p:nvSpPr>
          <p:cNvPr id="3" name="Content Placeholder 2"/>
          <p:cNvSpPr>
            <a:spLocks noGrp="1"/>
          </p:cNvSpPr>
          <p:nvPr>
            <p:ph idx="1"/>
          </p:nvPr>
        </p:nvSpPr>
        <p:spPr>
          <a:xfrm>
            <a:off x="533400" y="2895600"/>
            <a:ext cx="8229600" cy="3048001"/>
          </a:xfrm>
        </p:spPr>
        <p:txBody>
          <a:bodyPr>
            <a:normAutofit lnSpcReduction="10000"/>
          </a:bodyPr>
          <a:lstStyle/>
          <a:p>
            <a:r>
              <a:rPr lang="en-US" dirty="0" smtClean="0"/>
              <a:t>No. Since this is a new asset that has not had depreciation posted in the current month, </a:t>
            </a:r>
            <a:r>
              <a:rPr lang="en-US" dirty="0" err="1" smtClean="0"/>
              <a:t>Depr</a:t>
            </a:r>
            <a:r>
              <a:rPr lang="en-US" dirty="0" smtClean="0"/>
              <a:t> Close can be run normally without using the “re-run” option.  </a:t>
            </a:r>
          </a:p>
          <a:p>
            <a:r>
              <a:rPr lang="en-US" dirty="0" smtClean="0"/>
              <a:t>Remember that </a:t>
            </a:r>
            <a:r>
              <a:rPr lang="en-US" dirty="0" err="1" smtClean="0"/>
              <a:t>Depr</a:t>
            </a:r>
            <a:r>
              <a:rPr lang="en-US" dirty="0" smtClean="0"/>
              <a:t> Close will post depreciation </a:t>
            </a:r>
            <a:r>
              <a:rPr lang="en-US" b="1" dirty="0" smtClean="0"/>
              <a:t>once per month per asset</a:t>
            </a:r>
            <a:r>
              <a:rPr lang="en-US" dirty="0" smtClean="0"/>
              <a:t>.</a:t>
            </a:r>
            <a:endParaRPr lang="en-US" dirty="0"/>
          </a:p>
        </p:txBody>
      </p:sp>
    </p:spTree>
    <p:extLst>
      <p:ext uri="{BB962C8B-B14F-4D97-AF65-F5344CB8AC3E}">
        <p14:creationId xmlns:p14="http://schemas.microsoft.com/office/powerpoint/2010/main" val="705065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1219200" y="1600200"/>
            <a:ext cx="6858000" cy="3352799"/>
          </a:xfrm>
        </p:spPr>
        <p:txBody>
          <a:bodyPr>
            <a:normAutofit/>
          </a:bodyPr>
          <a:lstStyle/>
          <a:p>
            <a:r>
              <a:rPr lang="en-US" dirty="0" smtClean="0"/>
              <a:t>What, Where, When, How, and Why?</a:t>
            </a:r>
          </a:p>
          <a:p>
            <a:r>
              <a:rPr lang="en-US" dirty="0" smtClean="0"/>
              <a:t>Your Questions</a:t>
            </a:r>
          </a:p>
          <a:p>
            <a:endParaRPr lang="en-US" dirty="0"/>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3276600"/>
            <a:ext cx="2470239" cy="20391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415108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One more thing about </a:t>
            </a:r>
            <a:r>
              <a:rPr lang="en-US" dirty="0" err="1" smtClean="0"/>
              <a:t>Depr</a:t>
            </a:r>
            <a:r>
              <a:rPr lang="en-US" dirty="0" smtClean="0"/>
              <a:t> Close…</a:t>
            </a:r>
            <a:endParaRPr lang="en-US" dirty="0"/>
          </a:p>
        </p:txBody>
      </p:sp>
      <p:sp>
        <p:nvSpPr>
          <p:cNvPr id="3" name="Content Placeholder 2"/>
          <p:cNvSpPr>
            <a:spLocks noGrp="1"/>
          </p:cNvSpPr>
          <p:nvPr>
            <p:ph idx="1"/>
          </p:nvPr>
        </p:nvSpPr>
        <p:spPr/>
        <p:txBody>
          <a:bodyPr/>
          <a:lstStyle/>
          <a:p>
            <a:r>
              <a:rPr lang="en-US" dirty="0" smtClean="0"/>
              <a:t>If you have an asset change that is needed after </a:t>
            </a:r>
            <a:r>
              <a:rPr lang="en-US" dirty="0" err="1" smtClean="0"/>
              <a:t>Depr</a:t>
            </a:r>
            <a:r>
              <a:rPr lang="en-US" dirty="0" smtClean="0"/>
              <a:t> Close and are unsure of what to do, please submit a ticket with ITS.</a:t>
            </a:r>
          </a:p>
          <a:p>
            <a:pPr marL="0" indent="0">
              <a:buNone/>
            </a:pPr>
            <a:endParaRPr lang="en-US" dirty="0" smtClean="0"/>
          </a:p>
          <a:p>
            <a:r>
              <a:rPr lang="en-US" dirty="0" smtClean="0"/>
              <a:t>Ideally </a:t>
            </a:r>
            <a:r>
              <a:rPr lang="en-US" dirty="0" err="1"/>
              <a:t>Depr</a:t>
            </a:r>
            <a:r>
              <a:rPr lang="en-US" dirty="0"/>
              <a:t> Close will be the last thing you will run in AM each month.  </a:t>
            </a:r>
          </a:p>
          <a:p>
            <a:endParaRPr lang="en-US" dirty="0"/>
          </a:p>
        </p:txBody>
      </p:sp>
    </p:spTree>
    <p:extLst>
      <p:ext uri="{BB962C8B-B14F-4D97-AF65-F5344CB8AC3E}">
        <p14:creationId xmlns:p14="http://schemas.microsoft.com/office/powerpoint/2010/main" val="23196302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NBV?</a:t>
            </a:r>
            <a:endParaRPr lang="en-US" dirty="0"/>
          </a:p>
        </p:txBody>
      </p:sp>
      <p:sp>
        <p:nvSpPr>
          <p:cNvPr id="3" name="Content Placeholder 2"/>
          <p:cNvSpPr>
            <a:spLocks noGrp="1"/>
          </p:cNvSpPr>
          <p:nvPr>
            <p:ph idx="1"/>
          </p:nvPr>
        </p:nvSpPr>
        <p:spPr>
          <a:xfrm>
            <a:off x="457200" y="1447801"/>
            <a:ext cx="8229600" cy="1371600"/>
          </a:xfrm>
        </p:spPr>
        <p:txBody>
          <a:bodyPr>
            <a:normAutofit/>
          </a:bodyPr>
          <a:lstStyle/>
          <a:p>
            <a:r>
              <a:rPr lang="en-US" dirty="0" smtClean="0"/>
              <a:t>In PeopleSoft, Net Book Value is a </a:t>
            </a:r>
            <a:r>
              <a:rPr lang="en-US" b="1" dirty="0" smtClean="0"/>
              <a:t>calculated</a:t>
            </a:r>
            <a:r>
              <a:rPr lang="en-US" dirty="0" smtClean="0"/>
              <a:t> value: </a:t>
            </a:r>
          </a:p>
        </p:txBody>
      </p:sp>
      <p:sp>
        <p:nvSpPr>
          <p:cNvPr id="4" name="TextBox 3"/>
          <p:cNvSpPr txBox="1"/>
          <p:nvPr/>
        </p:nvSpPr>
        <p:spPr>
          <a:xfrm>
            <a:off x="635088" y="2362200"/>
            <a:ext cx="5937587" cy="3385542"/>
          </a:xfrm>
          <a:prstGeom prst="rect">
            <a:avLst/>
          </a:prstGeom>
          <a:noFill/>
        </p:spPr>
        <p:txBody>
          <a:bodyPr wrap="none" rtlCol="0">
            <a:spAutoFit/>
          </a:bodyPr>
          <a:lstStyle/>
          <a:p>
            <a:pPr algn="ctr"/>
            <a:r>
              <a:rPr lang="en-US" sz="2800" b="1" dirty="0"/>
              <a:t>Cost </a:t>
            </a:r>
            <a:endParaRPr lang="en-US" sz="2800" b="1" dirty="0" smtClean="0"/>
          </a:p>
          <a:p>
            <a:pPr algn="ctr"/>
            <a:r>
              <a:rPr lang="en-US" sz="2800" dirty="0" smtClean="0"/>
              <a:t>(</a:t>
            </a:r>
            <a:r>
              <a:rPr lang="en-US" sz="2800" dirty="0"/>
              <a:t>from the Cost table)</a:t>
            </a:r>
          </a:p>
          <a:p>
            <a:pPr algn="ctr"/>
            <a:r>
              <a:rPr lang="en-US" sz="2800" i="1" dirty="0"/>
              <a:t>Less</a:t>
            </a:r>
          </a:p>
          <a:p>
            <a:pPr algn="ctr"/>
            <a:r>
              <a:rPr lang="en-US" sz="2800" b="1" dirty="0" smtClean="0"/>
              <a:t>Accumulated Depreciation</a:t>
            </a:r>
            <a:r>
              <a:rPr lang="en-US" sz="2800" dirty="0" smtClean="0"/>
              <a:t> </a:t>
            </a:r>
          </a:p>
          <a:p>
            <a:pPr algn="ctr"/>
            <a:r>
              <a:rPr lang="en-US" sz="2800" dirty="0" smtClean="0"/>
              <a:t>(</a:t>
            </a:r>
            <a:r>
              <a:rPr lang="en-US" sz="2800" dirty="0"/>
              <a:t>from the Depreciation </a:t>
            </a:r>
            <a:r>
              <a:rPr lang="en-US" sz="2800" dirty="0" smtClean="0"/>
              <a:t>Table/Schedule)</a:t>
            </a:r>
            <a:endParaRPr lang="en-US" sz="2800" dirty="0"/>
          </a:p>
          <a:p>
            <a:pPr algn="ctr"/>
            <a:r>
              <a:rPr lang="en-US" sz="2800" i="1" dirty="0"/>
              <a:t>Equals</a:t>
            </a:r>
          </a:p>
          <a:p>
            <a:pPr algn="ctr"/>
            <a:r>
              <a:rPr lang="en-US" sz="2800" b="1" dirty="0" smtClean="0"/>
              <a:t>Net Book Value</a:t>
            </a:r>
            <a:endParaRPr lang="en-US" sz="2800" b="1" dirty="0"/>
          </a:p>
          <a:p>
            <a:endParaRPr lang="en-US" dirty="0"/>
          </a:p>
        </p:txBody>
      </p:sp>
      <p:pic>
        <p:nvPicPr>
          <p:cNvPr id="5122" name="Picture 2" descr="http://www.clipartbest.com/cliparts/zyi/kx6/zyikx6kcE.jpe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7000" y="3505200"/>
            <a:ext cx="2052942" cy="2105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45677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my NBV in PS incorrect?  </a:t>
            </a:r>
            <a:br>
              <a:rPr lang="en-US" dirty="0" smtClean="0"/>
            </a:br>
            <a:endParaRPr lang="en-US" dirty="0"/>
          </a:p>
        </p:txBody>
      </p:sp>
      <p:sp>
        <p:nvSpPr>
          <p:cNvPr id="3" name="Content Placeholder 2"/>
          <p:cNvSpPr>
            <a:spLocks noGrp="1"/>
          </p:cNvSpPr>
          <p:nvPr>
            <p:ph idx="1"/>
          </p:nvPr>
        </p:nvSpPr>
        <p:spPr>
          <a:xfrm>
            <a:off x="457200" y="1371600"/>
            <a:ext cx="8229600" cy="4754563"/>
          </a:xfrm>
        </p:spPr>
        <p:txBody>
          <a:bodyPr>
            <a:normAutofit fontScale="92500"/>
          </a:bodyPr>
          <a:lstStyle/>
          <a:p>
            <a:r>
              <a:rPr lang="en-US" dirty="0" smtClean="0"/>
              <a:t>NBV is typically incorrect because data was entered when the asset was added or adjusted that resulted in an incorrect depreciation calculation.</a:t>
            </a:r>
          </a:p>
          <a:p>
            <a:pPr lvl="1"/>
            <a:r>
              <a:rPr lang="en-US" dirty="0" smtClean="0"/>
              <a:t>Example: </a:t>
            </a:r>
          </a:p>
          <a:p>
            <a:pPr lvl="2"/>
            <a:r>
              <a:rPr lang="en-US" dirty="0" smtClean="0"/>
              <a:t>Asset was originally added with an in-service date of January and an incorrect cost.  </a:t>
            </a:r>
          </a:p>
          <a:p>
            <a:pPr lvl="2"/>
            <a:r>
              <a:rPr lang="en-US" dirty="0" smtClean="0"/>
              <a:t>In June, a</a:t>
            </a:r>
            <a:r>
              <a:rPr lang="en-US" dirty="0"/>
              <a:t> </a:t>
            </a:r>
            <a:r>
              <a:rPr lang="en-US" dirty="0" smtClean="0"/>
              <a:t>cost adjustment is made to correct the cost but is made with a June transaction date (rather than January)</a:t>
            </a:r>
          </a:p>
          <a:p>
            <a:pPr lvl="2"/>
            <a:r>
              <a:rPr lang="en-US" dirty="0" smtClean="0"/>
              <a:t>Depreciation for the cost adjustment begins in June rather than in January</a:t>
            </a:r>
            <a:endParaRPr lang="en-US" dirty="0"/>
          </a:p>
        </p:txBody>
      </p:sp>
    </p:spTree>
    <p:extLst>
      <p:ext uri="{BB962C8B-B14F-4D97-AF65-F5344CB8AC3E}">
        <p14:creationId xmlns:p14="http://schemas.microsoft.com/office/powerpoint/2010/main" val="714781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correct NBV?</a:t>
            </a:r>
            <a:endParaRPr lang="en-US" dirty="0"/>
          </a:p>
        </p:txBody>
      </p:sp>
      <p:sp>
        <p:nvSpPr>
          <p:cNvPr id="3" name="Content Placeholder 2"/>
          <p:cNvSpPr>
            <a:spLocks noGrp="1"/>
          </p:cNvSpPr>
          <p:nvPr>
            <p:ph idx="1"/>
          </p:nvPr>
        </p:nvSpPr>
        <p:spPr/>
        <p:txBody>
          <a:bodyPr/>
          <a:lstStyle/>
          <a:p>
            <a:r>
              <a:rPr lang="en-US" dirty="0" smtClean="0"/>
              <a:t>Most of the time, an incorrect NBV can be corrected functionally by making a correcting adjustment or adjusting accumulated depreciation which results in an accurate depreciation schedule.</a:t>
            </a:r>
            <a:endParaRPr lang="en-US" dirty="0"/>
          </a:p>
        </p:txBody>
      </p:sp>
    </p:spTree>
    <p:extLst>
      <p:ext uri="{BB962C8B-B14F-4D97-AF65-F5344CB8AC3E}">
        <p14:creationId xmlns:p14="http://schemas.microsoft.com/office/powerpoint/2010/main" val="9229912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are NBV and </a:t>
            </a:r>
            <a:r>
              <a:rPr lang="en-US" dirty="0" err="1" smtClean="0"/>
              <a:t>Dist_Ln</a:t>
            </a:r>
            <a:r>
              <a:rPr lang="en-US" dirty="0"/>
              <a:t> </a:t>
            </a:r>
            <a:r>
              <a:rPr lang="en-US" dirty="0" smtClean="0"/>
              <a:t>different?</a:t>
            </a:r>
            <a:endParaRPr lang="en-US" dirty="0"/>
          </a:p>
        </p:txBody>
      </p:sp>
      <p:sp>
        <p:nvSpPr>
          <p:cNvPr id="3" name="Content Placeholder 2"/>
          <p:cNvSpPr>
            <a:spLocks noGrp="1"/>
          </p:cNvSpPr>
          <p:nvPr>
            <p:ph idx="1"/>
          </p:nvPr>
        </p:nvSpPr>
        <p:spPr/>
        <p:txBody>
          <a:bodyPr/>
          <a:lstStyle/>
          <a:p>
            <a:r>
              <a:rPr lang="en-US" dirty="0" smtClean="0"/>
              <a:t>Asset changes after month end processes were run</a:t>
            </a:r>
          </a:p>
          <a:p>
            <a:pPr lvl="1"/>
            <a:r>
              <a:rPr lang="en-US" dirty="0" smtClean="0"/>
              <a:t>For asset additions, can result in a missed first month of depreciation</a:t>
            </a:r>
          </a:p>
          <a:p>
            <a:pPr lvl="1"/>
            <a:r>
              <a:rPr lang="en-US" dirty="0" smtClean="0"/>
              <a:t>For retirements, can result in an accumulated depreciation balance in </a:t>
            </a:r>
            <a:r>
              <a:rPr lang="en-US" dirty="0" err="1" smtClean="0"/>
              <a:t>Dist_Ln</a:t>
            </a:r>
            <a:r>
              <a:rPr lang="en-US" dirty="0" smtClean="0"/>
              <a:t> after retirement</a:t>
            </a:r>
          </a:p>
          <a:p>
            <a:r>
              <a:rPr lang="en-US" dirty="0" smtClean="0"/>
              <a:t>Missed month end process (more typical “back in the day”)</a:t>
            </a:r>
            <a:endParaRPr lang="en-US" dirty="0"/>
          </a:p>
          <a:p>
            <a:endParaRPr lang="en-US" dirty="0"/>
          </a:p>
        </p:txBody>
      </p:sp>
    </p:spTree>
    <p:extLst>
      <p:ext uri="{BB962C8B-B14F-4D97-AF65-F5344CB8AC3E}">
        <p14:creationId xmlns:p14="http://schemas.microsoft.com/office/powerpoint/2010/main" val="21968318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My NBV and </a:t>
            </a:r>
            <a:r>
              <a:rPr lang="en-US" dirty="0" err="1" smtClean="0"/>
              <a:t>Dist_Ln</a:t>
            </a:r>
            <a:r>
              <a:rPr lang="en-US" dirty="0" smtClean="0"/>
              <a:t> are out of balance.  What do I do?</a:t>
            </a:r>
            <a:endParaRPr lang="en-US" dirty="0"/>
          </a:p>
        </p:txBody>
      </p:sp>
      <p:sp>
        <p:nvSpPr>
          <p:cNvPr id="3" name="Content Placeholder 2"/>
          <p:cNvSpPr>
            <a:spLocks noGrp="1"/>
          </p:cNvSpPr>
          <p:nvPr>
            <p:ph idx="1"/>
          </p:nvPr>
        </p:nvSpPr>
        <p:spPr>
          <a:xfrm>
            <a:off x="457200" y="1828800"/>
            <a:ext cx="8229600" cy="4297363"/>
          </a:xfrm>
        </p:spPr>
        <p:txBody>
          <a:bodyPr/>
          <a:lstStyle/>
          <a:p>
            <a:r>
              <a:rPr lang="en-US" dirty="0" smtClean="0"/>
              <a:t>It depends……</a:t>
            </a:r>
          </a:p>
          <a:p>
            <a:pPr lvl="1"/>
            <a:r>
              <a:rPr lang="en-US" dirty="0" smtClean="0"/>
              <a:t>Submit a ticket to ITS</a:t>
            </a:r>
          </a:p>
          <a:p>
            <a:pPr lvl="1"/>
            <a:r>
              <a:rPr lang="en-US" dirty="0" smtClean="0"/>
              <a:t>ITS will work with Fiscal Affairs to determine the best resolution depending on the dollar amount, type of asset, and date that the out of balance occurred.  Resolutions will typically be:</a:t>
            </a:r>
          </a:p>
          <a:p>
            <a:pPr lvl="2"/>
            <a:r>
              <a:rPr lang="en-US" dirty="0" smtClean="0"/>
              <a:t> a manual, correcting </a:t>
            </a:r>
            <a:r>
              <a:rPr lang="en-US" smtClean="0"/>
              <a:t>journal </a:t>
            </a:r>
          </a:p>
          <a:p>
            <a:pPr lvl="2"/>
            <a:r>
              <a:rPr lang="en-US" smtClean="0"/>
              <a:t>DBI </a:t>
            </a:r>
            <a:r>
              <a:rPr lang="en-US" dirty="0" smtClean="0"/>
              <a:t>to </a:t>
            </a:r>
            <a:r>
              <a:rPr lang="en-US" dirty="0" err="1" smtClean="0"/>
              <a:t>Dist_ln</a:t>
            </a:r>
            <a:r>
              <a:rPr lang="en-US" dirty="0" smtClean="0"/>
              <a:t> to insert the missing entries</a:t>
            </a:r>
            <a:endParaRPr lang="en-US" dirty="0"/>
          </a:p>
        </p:txBody>
      </p:sp>
    </p:spTree>
    <p:extLst>
      <p:ext uri="{BB962C8B-B14F-4D97-AF65-F5344CB8AC3E}">
        <p14:creationId xmlns:p14="http://schemas.microsoft.com/office/powerpoint/2010/main" val="6006617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correct way to make a book adjustment?</a:t>
            </a:r>
            <a:endParaRPr lang="en-US" dirty="0"/>
          </a:p>
        </p:txBody>
      </p:sp>
      <p:sp>
        <p:nvSpPr>
          <p:cNvPr id="3" name="Content Placeholder 2"/>
          <p:cNvSpPr>
            <a:spLocks noGrp="1"/>
          </p:cNvSpPr>
          <p:nvPr>
            <p:ph idx="1"/>
          </p:nvPr>
        </p:nvSpPr>
        <p:spPr>
          <a:xfrm>
            <a:off x="457200" y="1752600"/>
            <a:ext cx="8229600" cy="4373563"/>
          </a:xfrm>
        </p:spPr>
        <p:txBody>
          <a:bodyPr>
            <a:normAutofit lnSpcReduction="10000"/>
          </a:bodyPr>
          <a:lstStyle/>
          <a:p>
            <a:r>
              <a:rPr lang="en-US" dirty="0" smtClean="0"/>
              <a:t>Changes in useful life and in-service date are made by a Book Adjustment</a:t>
            </a:r>
          </a:p>
          <a:p>
            <a:r>
              <a:rPr lang="en-US" dirty="0" smtClean="0"/>
              <a:t>Book Adjustments should be made using the </a:t>
            </a:r>
            <a:r>
              <a:rPr lang="en-US" b="1" dirty="0" smtClean="0"/>
              <a:t>Life-to-Date</a:t>
            </a:r>
            <a:r>
              <a:rPr lang="en-US" dirty="0" smtClean="0"/>
              <a:t> calculation type </a:t>
            </a:r>
          </a:p>
          <a:p>
            <a:pPr lvl="1"/>
            <a:r>
              <a:rPr lang="en-US" b="1" dirty="0" smtClean="0"/>
              <a:t>Life to Date </a:t>
            </a:r>
            <a:r>
              <a:rPr lang="en-US" dirty="0" smtClean="0"/>
              <a:t>causes the asset to recalculate from the beginning of the asset’s life</a:t>
            </a:r>
          </a:p>
          <a:p>
            <a:pPr lvl="1"/>
            <a:r>
              <a:rPr lang="en-US" b="1" dirty="0" smtClean="0"/>
              <a:t>Remaining Value</a:t>
            </a:r>
            <a:r>
              <a:rPr lang="en-US" dirty="0" smtClean="0"/>
              <a:t> is the default and will result in the depreciation only begin recalculated over the remaining periods of the asset’s life.</a:t>
            </a:r>
            <a:endParaRPr lang="en-US" dirty="0"/>
          </a:p>
        </p:txBody>
      </p:sp>
    </p:spTree>
    <p:extLst>
      <p:ext uri="{BB962C8B-B14F-4D97-AF65-F5344CB8AC3E}">
        <p14:creationId xmlns:p14="http://schemas.microsoft.com/office/powerpoint/2010/main" val="28614597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 Adjustment</a:t>
            </a:r>
            <a:endParaRPr lang="en-US" dirty="0"/>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60408" y="1600200"/>
            <a:ext cx="7223183"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779416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a:bodyPr>
          <a:lstStyle/>
          <a:p>
            <a:r>
              <a:rPr lang="en-US" dirty="0" smtClean="0"/>
              <a:t>When do you add cost using the Asset Acquisition Detail pages? </a:t>
            </a:r>
            <a:endParaRPr lang="en-US" dirty="0"/>
          </a:p>
        </p:txBody>
      </p:sp>
      <p:sp>
        <p:nvSpPr>
          <p:cNvPr id="3" name="Content Placeholder 2"/>
          <p:cNvSpPr>
            <a:spLocks noGrp="1"/>
          </p:cNvSpPr>
          <p:nvPr>
            <p:ph idx="1"/>
          </p:nvPr>
        </p:nvSpPr>
        <p:spPr>
          <a:xfrm>
            <a:off x="457200" y="2209800"/>
            <a:ext cx="8229600" cy="3916363"/>
          </a:xfrm>
        </p:spPr>
        <p:txBody>
          <a:bodyPr/>
          <a:lstStyle/>
          <a:p>
            <a:r>
              <a:rPr lang="en-US" dirty="0" smtClean="0"/>
              <a:t>Typically the Asset Acquisition Detail pages are used when adding component cost</a:t>
            </a:r>
          </a:p>
          <a:p>
            <a:pPr lvl="1"/>
            <a:r>
              <a:rPr lang="en-US" dirty="0" smtClean="0"/>
              <a:t>Transaction type will be ADD</a:t>
            </a:r>
          </a:p>
          <a:p>
            <a:pPr lvl="1"/>
            <a:r>
              <a:rPr lang="en-US" dirty="0" smtClean="0"/>
              <a:t>Depreciation from the transaction will begin the following month like any asset addition transaction.</a:t>
            </a:r>
          </a:p>
        </p:txBody>
      </p:sp>
    </p:spTree>
    <p:extLst>
      <p:ext uri="{BB962C8B-B14F-4D97-AF65-F5344CB8AC3E}">
        <p14:creationId xmlns:p14="http://schemas.microsoft.com/office/powerpoint/2010/main" val="25113160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Asset Acquisition Detail</a:t>
            </a:r>
            <a:endParaRPr lang="en-US" dirty="0"/>
          </a:p>
        </p:txBody>
      </p:sp>
      <p:sp>
        <p:nvSpPr>
          <p:cNvPr id="3" name="Content Placeholder 2"/>
          <p:cNvSpPr>
            <a:spLocks noGrp="1"/>
          </p:cNvSpPr>
          <p:nvPr>
            <p:ph idx="1"/>
          </p:nvPr>
        </p:nvSpPr>
        <p:spPr/>
        <p:txBody>
          <a:bodyPr/>
          <a:lstStyle/>
          <a:p>
            <a:endParaRPr lang="en-US"/>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371600"/>
            <a:ext cx="8153399" cy="43957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001983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happens when an asset is added?</a:t>
            </a:r>
            <a:endParaRPr lang="en-US" dirty="0"/>
          </a:p>
        </p:txBody>
      </p:sp>
      <p:sp>
        <p:nvSpPr>
          <p:cNvPr id="3" name="Content Placeholder 2"/>
          <p:cNvSpPr>
            <a:spLocks noGrp="1"/>
          </p:cNvSpPr>
          <p:nvPr>
            <p:ph idx="1"/>
          </p:nvPr>
        </p:nvSpPr>
        <p:spPr/>
        <p:txBody>
          <a:bodyPr/>
          <a:lstStyle/>
          <a:p>
            <a:r>
              <a:rPr lang="en-US" b="1" dirty="0" smtClean="0"/>
              <a:t>Tables updated: </a:t>
            </a:r>
          </a:p>
          <a:p>
            <a:pPr lvl="1"/>
            <a:r>
              <a:rPr lang="en-US" b="1" dirty="0" smtClean="0"/>
              <a:t>Asset </a:t>
            </a:r>
            <a:r>
              <a:rPr lang="en-US" dirty="0" smtClean="0"/>
              <a:t>table - asset id and asset specific information (description, tag number, serial number, asset status, profile id)</a:t>
            </a:r>
          </a:p>
          <a:p>
            <a:pPr lvl="1"/>
            <a:r>
              <a:rPr lang="en-US" b="1" dirty="0" smtClean="0"/>
              <a:t>Asset Acquisition Detail - </a:t>
            </a:r>
            <a:r>
              <a:rPr lang="en-US" dirty="0" smtClean="0"/>
              <a:t>quantity and cost</a:t>
            </a:r>
          </a:p>
          <a:p>
            <a:pPr lvl="1"/>
            <a:r>
              <a:rPr lang="en-US" b="1" dirty="0" smtClean="0"/>
              <a:t>Asset Location </a:t>
            </a:r>
            <a:r>
              <a:rPr lang="en-US" dirty="0" smtClean="0"/>
              <a:t>– location information</a:t>
            </a:r>
          </a:p>
          <a:p>
            <a:pPr lvl="1"/>
            <a:r>
              <a:rPr lang="en-US" b="1" dirty="0" smtClean="0"/>
              <a:t>Asset Custodian </a:t>
            </a:r>
            <a:r>
              <a:rPr lang="en-US" dirty="0" smtClean="0"/>
              <a:t>– custodian </a:t>
            </a:r>
            <a:r>
              <a:rPr lang="en-US" dirty="0" err="1" smtClean="0"/>
              <a:t>emplid</a:t>
            </a:r>
            <a:r>
              <a:rPr lang="en-US" dirty="0" smtClean="0"/>
              <a:t> </a:t>
            </a:r>
            <a:endParaRPr lang="en-US" dirty="0"/>
          </a:p>
        </p:txBody>
      </p:sp>
    </p:spTree>
    <p:extLst>
      <p:ext uri="{BB962C8B-B14F-4D97-AF65-F5344CB8AC3E}">
        <p14:creationId xmlns:p14="http://schemas.microsoft.com/office/powerpoint/2010/main" val="28214377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When do you use the Cost Adjustment pages?</a:t>
            </a:r>
          </a:p>
        </p:txBody>
      </p:sp>
      <p:sp>
        <p:nvSpPr>
          <p:cNvPr id="3" name="Content Placeholder 2"/>
          <p:cNvSpPr>
            <a:spLocks noGrp="1"/>
          </p:cNvSpPr>
          <p:nvPr>
            <p:ph idx="1"/>
          </p:nvPr>
        </p:nvSpPr>
        <p:spPr/>
        <p:txBody>
          <a:bodyPr/>
          <a:lstStyle/>
          <a:p>
            <a:r>
              <a:rPr lang="en-US" dirty="0" smtClean="0"/>
              <a:t>Addition (ADD) </a:t>
            </a:r>
            <a:r>
              <a:rPr lang="en-US" dirty="0"/>
              <a:t>transactions can also be made on the Cost Adjustment pages</a:t>
            </a:r>
            <a:r>
              <a:rPr lang="en-US" dirty="0" smtClean="0"/>
              <a:t>.</a:t>
            </a:r>
          </a:p>
          <a:p>
            <a:pPr lvl="1"/>
            <a:r>
              <a:rPr lang="en-US" dirty="0" smtClean="0"/>
              <a:t>When making an ADD transaction, the depreciation convention should be changed manually to “following month”.</a:t>
            </a:r>
          </a:p>
          <a:p>
            <a:r>
              <a:rPr lang="en-US" dirty="0" err="1" smtClean="0"/>
              <a:t>Adjusments</a:t>
            </a:r>
            <a:r>
              <a:rPr lang="en-US" dirty="0" smtClean="0"/>
              <a:t> (ADJ), </a:t>
            </a:r>
            <a:r>
              <a:rPr lang="en-US" dirty="0" err="1" smtClean="0"/>
              <a:t>Recategorizations</a:t>
            </a:r>
            <a:r>
              <a:rPr lang="en-US" dirty="0" smtClean="0"/>
              <a:t> (RCT) and Transfers (TRF) should follow the depreciation default convention of “actual month”.</a:t>
            </a:r>
            <a:endParaRPr lang="en-US" dirty="0"/>
          </a:p>
          <a:p>
            <a:endParaRPr lang="en-US" dirty="0"/>
          </a:p>
        </p:txBody>
      </p:sp>
    </p:spTree>
    <p:extLst>
      <p:ext uri="{BB962C8B-B14F-4D97-AF65-F5344CB8AC3E}">
        <p14:creationId xmlns:p14="http://schemas.microsoft.com/office/powerpoint/2010/main" val="361945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Adjustment</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371601"/>
            <a:ext cx="8229600" cy="45314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928939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1066800"/>
            <a:ext cx="7863641"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67427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Questions</a:t>
            </a:r>
            <a:endParaRPr lang="en-US" dirty="0"/>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1981200"/>
            <a:ext cx="4191000" cy="2500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ontent Placeholder 2"/>
          <p:cNvSpPr>
            <a:spLocks noGrp="1"/>
          </p:cNvSpPr>
          <p:nvPr>
            <p:ph idx="1"/>
          </p:nvPr>
        </p:nvSpPr>
        <p:spPr>
          <a:xfrm>
            <a:off x="457200" y="3200400"/>
            <a:ext cx="5334000" cy="2925763"/>
          </a:xfrm>
        </p:spPr>
        <p:txBody>
          <a:bodyPr/>
          <a:lstStyle/>
          <a:p>
            <a:pPr algn="ctr"/>
            <a:endParaRPr lang="en-US" dirty="0"/>
          </a:p>
        </p:txBody>
      </p:sp>
    </p:spTree>
    <p:extLst>
      <p:ext uri="{BB962C8B-B14F-4D97-AF65-F5344CB8AC3E}">
        <p14:creationId xmlns:p14="http://schemas.microsoft.com/office/powerpoint/2010/main" val="13087882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happens when an asset is Capitalized?</a:t>
            </a:r>
          </a:p>
        </p:txBody>
      </p:sp>
      <p:pic>
        <p:nvPicPr>
          <p:cNvPr id="4098"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1524000"/>
            <a:ext cx="7589355" cy="42211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9160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happens when an asset is Capitalized?</a:t>
            </a:r>
            <a:endParaRPr lang="en-US" dirty="0"/>
          </a:p>
        </p:txBody>
      </p:sp>
      <p:sp>
        <p:nvSpPr>
          <p:cNvPr id="3" name="Content Placeholder 2"/>
          <p:cNvSpPr>
            <a:spLocks noGrp="1"/>
          </p:cNvSpPr>
          <p:nvPr>
            <p:ph idx="1"/>
          </p:nvPr>
        </p:nvSpPr>
        <p:spPr/>
        <p:txBody>
          <a:bodyPr>
            <a:normAutofit lnSpcReduction="10000"/>
          </a:bodyPr>
          <a:lstStyle/>
          <a:p>
            <a:r>
              <a:rPr lang="en-US" b="1" dirty="0" smtClean="0"/>
              <a:t>Book</a:t>
            </a:r>
            <a:r>
              <a:rPr lang="en-US" dirty="0" smtClean="0"/>
              <a:t> table is populated.  </a:t>
            </a:r>
          </a:p>
          <a:p>
            <a:pPr lvl="1"/>
            <a:r>
              <a:rPr lang="en-US" dirty="0" smtClean="0"/>
              <a:t>The Profile Id is used to create entries for </a:t>
            </a:r>
            <a:r>
              <a:rPr lang="en-US" b="1" dirty="0" smtClean="0"/>
              <a:t>Useful Life</a:t>
            </a:r>
          </a:p>
          <a:p>
            <a:pPr lvl="1"/>
            <a:r>
              <a:rPr lang="en-US" dirty="0" smtClean="0"/>
              <a:t>Transaction date on Asset Acquisition Detail is used to determine </a:t>
            </a:r>
            <a:r>
              <a:rPr lang="en-US" b="1" dirty="0" smtClean="0"/>
              <a:t>In Service Date</a:t>
            </a:r>
          </a:p>
          <a:p>
            <a:r>
              <a:rPr lang="en-US" b="1" dirty="0" smtClean="0"/>
              <a:t>Cost</a:t>
            </a:r>
            <a:r>
              <a:rPr lang="en-US" dirty="0" smtClean="0"/>
              <a:t> table is populated</a:t>
            </a:r>
          </a:p>
          <a:p>
            <a:pPr lvl="1"/>
            <a:r>
              <a:rPr lang="en-US" dirty="0" smtClean="0"/>
              <a:t>The Profile Id is used to determine the </a:t>
            </a:r>
            <a:r>
              <a:rPr lang="en-US" b="1" dirty="0" smtClean="0"/>
              <a:t>Category</a:t>
            </a:r>
            <a:endParaRPr lang="en-US" dirty="0"/>
          </a:p>
          <a:p>
            <a:pPr lvl="1"/>
            <a:r>
              <a:rPr lang="en-US" dirty="0" smtClean="0"/>
              <a:t>The </a:t>
            </a:r>
            <a:r>
              <a:rPr lang="en-US" b="1" dirty="0" smtClean="0"/>
              <a:t>Cost, Quantity, </a:t>
            </a:r>
            <a:r>
              <a:rPr lang="en-US" dirty="0" smtClean="0"/>
              <a:t>and</a:t>
            </a:r>
            <a:r>
              <a:rPr lang="en-US" b="1" dirty="0" smtClean="0"/>
              <a:t> </a:t>
            </a:r>
            <a:r>
              <a:rPr lang="en-US" b="1" dirty="0" err="1" smtClean="0"/>
              <a:t>Chartfields</a:t>
            </a:r>
            <a:r>
              <a:rPr lang="en-US" dirty="0" smtClean="0"/>
              <a:t> entered on the Asset Acquisition Detail page is transferred to the Cost table</a:t>
            </a:r>
          </a:p>
        </p:txBody>
      </p:sp>
    </p:spTree>
    <p:extLst>
      <p:ext uri="{BB962C8B-B14F-4D97-AF65-F5344CB8AC3E}">
        <p14:creationId xmlns:p14="http://schemas.microsoft.com/office/powerpoint/2010/main" val="533375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an Open Transaction?</a:t>
            </a:r>
            <a:endParaRPr lang="en-US" dirty="0"/>
          </a:p>
        </p:txBody>
      </p:sp>
      <p:sp>
        <p:nvSpPr>
          <p:cNvPr id="3" name="Content Placeholder 2"/>
          <p:cNvSpPr>
            <a:spLocks noGrp="1"/>
          </p:cNvSpPr>
          <p:nvPr>
            <p:ph idx="1"/>
          </p:nvPr>
        </p:nvSpPr>
        <p:spPr>
          <a:xfrm>
            <a:off x="1066800" y="1600200"/>
            <a:ext cx="7620000" cy="3428999"/>
          </a:xfrm>
        </p:spPr>
        <p:txBody>
          <a:bodyPr>
            <a:normAutofit/>
          </a:bodyPr>
          <a:lstStyle/>
          <a:p>
            <a:r>
              <a:rPr lang="en-US" dirty="0"/>
              <a:t>Each time </a:t>
            </a:r>
            <a:r>
              <a:rPr lang="en-US" dirty="0" smtClean="0"/>
              <a:t>an asset is added or changed, </a:t>
            </a:r>
            <a:r>
              <a:rPr lang="en-US" dirty="0"/>
              <a:t>PeopleSoft Asset Management creates an </a:t>
            </a:r>
            <a:r>
              <a:rPr lang="en-US" b="1" dirty="0" smtClean="0"/>
              <a:t>Open </a:t>
            </a:r>
            <a:r>
              <a:rPr lang="en-US" b="1" dirty="0"/>
              <a:t>T</a:t>
            </a:r>
            <a:r>
              <a:rPr lang="en-US" b="1" dirty="0" smtClean="0"/>
              <a:t>ransaction</a:t>
            </a:r>
            <a:r>
              <a:rPr lang="en-US" dirty="0"/>
              <a:t>. This transaction </a:t>
            </a:r>
            <a:r>
              <a:rPr lang="en-US" dirty="0" smtClean="0"/>
              <a:t>indicates that the asset needs to have depreciation calculated and accounting entries created.  </a:t>
            </a:r>
            <a:endParaRPr lang="en-US" dirty="0"/>
          </a:p>
        </p:txBody>
      </p:sp>
    </p:spTree>
    <p:extLst>
      <p:ext uri="{BB962C8B-B14F-4D97-AF65-F5344CB8AC3E}">
        <p14:creationId xmlns:p14="http://schemas.microsoft.com/office/powerpoint/2010/main" val="1766394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an Open </a:t>
            </a:r>
            <a:r>
              <a:rPr lang="en-US" dirty="0" smtClean="0"/>
              <a:t>Transaction?</a:t>
            </a:r>
            <a:endParaRPr lang="en-US" dirty="0"/>
          </a:p>
        </p:txBody>
      </p:sp>
      <p:pic>
        <p:nvPicPr>
          <p:cNvPr id="307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81000" y="1371600"/>
            <a:ext cx="8229600" cy="43903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324454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normAutofit fontScale="90000"/>
          </a:bodyPr>
          <a:lstStyle/>
          <a:p>
            <a:r>
              <a:rPr lang="en-US" dirty="0" smtClean="0"/>
              <a:t>What is the difference between an “Open Transaction” and a “Pending Transaction”?</a:t>
            </a:r>
            <a:endParaRPr lang="en-US" dirty="0"/>
          </a:p>
        </p:txBody>
      </p:sp>
      <p:sp>
        <p:nvSpPr>
          <p:cNvPr id="3" name="Content Placeholder 2"/>
          <p:cNvSpPr>
            <a:spLocks noGrp="1"/>
          </p:cNvSpPr>
          <p:nvPr>
            <p:ph idx="1"/>
          </p:nvPr>
        </p:nvSpPr>
        <p:spPr>
          <a:xfrm>
            <a:off x="457200" y="2209800"/>
            <a:ext cx="8229600" cy="3886199"/>
          </a:xfrm>
        </p:spPr>
        <p:txBody>
          <a:bodyPr>
            <a:normAutofit fontScale="92500" lnSpcReduction="20000"/>
          </a:bodyPr>
          <a:lstStyle/>
          <a:p>
            <a:r>
              <a:rPr lang="en-US" dirty="0" smtClean="0"/>
              <a:t>An </a:t>
            </a:r>
            <a:r>
              <a:rPr lang="en-US" b="1" dirty="0" smtClean="0"/>
              <a:t>Open Transaction</a:t>
            </a:r>
            <a:r>
              <a:rPr lang="en-US" dirty="0" smtClean="0"/>
              <a:t> is any transaction (financial and non-financial) that requires depreciation calculation.  No changes can be made to the Open Transactions page.</a:t>
            </a:r>
          </a:p>
          <a:p>
            <a:r>
              <a:rPr lang="en-US" dirty="0" smtClean="0"/>
              <a:t>A </a:t>
            </a:r>
            <a:r>
              <a:rPr lang="en-US" b="1" dirty="0" smtClean="0"/>
              <a:t>Pending Transaction </a:t>
            </a:r>
            <a:r>
              <a:rPr lang="en-US" dirty="0" smtClean="0"/>
              <a:t>is any financial transaction (addition, adjustment, transfer, and </a:t>
            </a:r>
            <a:r>
              <a:rPr lang="en-US" dirty="0" err="1" smtClean="0"/>
              <a:t>recategorization</a:t>
            </a:r>
            <a:r>
              <a:rPr lang="en-US" dirty="0" smtClean="0"/>
              <a:t>).  These transactions can be changed or possibly deleted prior to running </a:t>
            </a:r>
            <a:r>
              <a:rPr lang="en-US" dirty="0" err="1" smtClean="0"/>
              <a:t>Depr</a:t>
            </a:r>
            <a:r>
              <a:rPr lang="en-US" dirty="0" smtClean="0"/>
              <a:t> </a:t>
            </a:r>
            <a:r>
              <a:rPr lang="en-US" dirty="0" err="1" smtClean="0"/>
              <a:t>Calc</a:t>
            </a:r>
            <a:r>
              <a:rPr lang="en-US" dirty="0" smtClean="0"/>
              <a:t> if needed by going to the Change/Delete Pending Transactions page.</a:t>
            </a:r>
          </a:p>
          <a:p>
            <a:endParaRPr lang="en-US" dirty="0"/>
          </a:p>
        </p:txBody>
      </p:sp>
    </p:spTree>
    <p:extLst>
      <p:ext uri="{BB962C8B-B14F-4D97-AF65-F5344CB8AC3E}">
        <p14:creationId xmlns:p14="http://schemas.microsoft.com/office/powerpoint/2010/main" val="22990487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Change/Delete Pending Trans</a:t>
            </a:r>
            <a:endParaRPr lang="en-US"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57200" y="2002939"/>
            <a:ext cx="8229600" cy="37204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291366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9567</TotalTime>
  <Words>1365</Words>
  <Application>Microsoft Office PowerPoint</Application>
  <PresentationFormat>On-screen Show (4:3)</PresentationFormat>
  <Paragraphs>119</Paragraphs>
  <Slides>33</Slides>
  <Notes>10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PeopleSoft Asset Management Answers to Key Questions</vt:lpstr>
      <vt:lpstr>Agenda</vt:lpstr>
      <vt:lpstr>What happens when an asset is added?</vt:lpstr>
      <vt:lpstr>What happens when an asset is Capitalized?</vt:lpstr>
      <vt:lpstr>What happens when an asset is Capitalized?</vt:lpstr>
      <vt:lpstr>What is an Open Transaction?</vt:lpstr>
      <vt:lpstr>What is an Open Transaction?</vt:lpstr>
      <vt:lpstr>What is the difference between an “Open Transaction” and a “Pending Transaction”?</vt:lpstr>
      <vt:lpstr>Change/Delete Pending Trans</vt:lpstr>
      <vt:lpstr>What is Depreciation Calculation?</vt:lpstr>
      <vt:lpstr>Where can I see the Depreciation Schedule that is created by Depr Calc?</vt:lpstr>
      <vt:lpstr>PowerPoint Presentation</vt:lpstr>
      <vt:lpstr>How does Depr Close work?</vt:lpstr>
      <vt:lpstr>Depr Close</vt:lpstr>
      <vt:lpstr>When can I “re-run” Depr Close?</vt:lpstr>
      <vt:lpstr>When should I “re-run” Depr Close?</vt:lpstr>
      <vt:lpstr>When should I “re-run” Depr Close?</vt:lpstr>
      <vt:lpstr>I have completed my monthly processes but need to retire an asset. Do I need to run Depr Close using the “re-run” option?</vt:lpstr>
      <vt:lpstr>I have completed my monthly processes but need to add an asset. Do I need to run Depr Close using the “re-run” option?</vt:lpstr>
      <vt:lpstr>One more thing about Depr Close…</vt:lpstr>
      <vt:lpstr>What is NBV?</vt:lpstr>
      <vt:lpstr>Why is my NBV in PS incorrect?   </vt:lpstr>
      <vt:lpstr>How do I correct NBV?</vt:lpstr>
      <vt:lpstr>Why are NBV and Dist_Ln different?</vt:lpstr>
      <vt:lpstr>My NBV and Dist_Ln are out of balance.  What do I do?</vt:lpstr>
      <vt:lpstr>What is the correct way to make a book adjustment?</vt:lpstr>
      <vt:lpstr>Book Adjustment</vt:lpstr>
      <vt:lpstr>When do you add cost using the Asset Acquisition Detail pages? </vt:lpstr>
      <vt:lpstr>Asset Acquisition Detail</vt:lpstr>
      <vt:lpstr>When do you use the Cost Adjustment pages?</vt:lpstr>
      <vt:lpstr>Cost Adjustment</vt:lpstr>
      <vt:lpstr>PowerPoint Presentation</vt:lpstr>
      <vt:lpstr>Your Questions</vt:lpstr>
    </vt:vector>
  </TitlesOfParts>
  <Company>Board of Regents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Duren</dc:creator>
  <cp:lastModifiedBy>Christy Todd</cp:lastModifiedBy>
  <cp:revision>64</cp:revision>
  <dcterms:created xsi:type="dcterms:W3CDTF">2015-07-07T13:36:47Z</dcterms:created>
  <dcterms:modified xsi:type="dcterms:W3CDTF">2015-09-21T13:46:04Z</dcterms:modified>
</cp:coreProperties>
</file>