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79" r:id="rId5"/>
    <p:sldId id="280" r:id="rId6"/>
    <p:sldId id="281" r:id="rId7"/>
    <p:sldId id="282" r:id="rId8"/>
    <p:sldId id="283" r:id="rId9"/>
    <p:sldId id="273" r:id="rId10"/>
    <p:sldId id="275" r:id="rId1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86131" autoAdjust="0"/>
  </p:normalViewPr>
  <p:slideViewPr>
    <p:cSldViewPr>
      <p:cViewPr varScale="1">
        <p:scale>
          <a:sx n="115" d="100"/>
          <a:sy n="115" d="100"/>
        </p:scale>
        <p:origin x="-60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254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880D3E2-01CD-4554-AA51-4706BE1D2B53}" type="datetimeFigureOut">
              <a:rPr lang="en-US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GeorgiaFIRST Wimba Training Series</a:t>
            </a:r>
          </a:p>
          <a:p>
            <a:pPr>
              <a:defRPr/>
            </a:pPr>
            <a:r>
              <a:rPr lang="en-US" dirty="0" smtClean="0"/>
              <a:t>Updating Assets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1E7432A-3B8D-4E7C-842E-EFBB325250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3619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644" y="80339"/>
            <a:ext cx="1765852" cy="283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7459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C19A443-A89A-406D-A222-C357FE15A9F4}" type="datetimeFigureOut">
              <a:rPr lang="en-US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561226"/>
            <a:ext cx="5850835" cy="4320213"/>
          </a:xfrm>
          <a:prstGeom prst="rect">
            <a:avLst/>
          </a:prstGeom>
        </p:spPr>
        <p:txBody>
          <a:bodyPr vert="horz" lIns="96653" tIns="48327" rIns="96653" bIns="48327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2EDC63-4CCD-4DCF-812C-DBC997D9A8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319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665AAC-DF9E-4700-9B95-D543C266F36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DDA598-F411-4091-8A9C-E44AAA39411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2EDC63-4CCD-4DCF-812C-DBC997D9A89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0E7A7C-54CD-4AD0-8876-30ADCB5215E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304800"/>
            <a:ext cx="1655763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52400" y="6477000"/>
            <a:ext cx="662940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+mn-lt"/>
              </a:rPr>
              <a:t>© </a:t>
            </a:r>
            <a:r>
              <a:rPr lang="en-US" sz="1000" dirty="0" smtClean="0">
                <a:latin typeface="+mn-lt"/>
              </a:rPr>
              <a:t>2012 </a:t>
            </a:r>
            <a:r>
              <a:rPr lang="en-US" sz="1000" dirty="0">
                <a:latin typeface="+mn-lt"/>
              </a:rPr>
              <a:t>Board of Regents of the University System of Georgia.  All Rights Reserved.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766B81A-6A31-47F8-BC36-368F319E86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6" name="Picture 2" descr="S:\Phil Raymondo\DATA\Communications Group\Rock Eagle Program Guides\2011\Flyers\Trivia\its_logo_blue-gradient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714" y="263978"/>
            <a:ext cx="370114" cy="316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D6018-ED83-43AB-B5C0-C05D455B0FA8}" type="datetime1">
              <a:rPr lang="en-US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17F12-18AE-4AF8-83F5-0EDC5D15A7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75485-0943-44E2-ACA0-5FC28D8FCAC9}" type="datetime1">
              <a:rPr lang="en-US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34F38-1BC8-47E0-AFEA-C9A1E643B9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415925" y="1447800"/>
            <a:ext cx="8305800" cy="0"/>
          </a:xfrm>
          <a:prstGeom prst="line">
            <a:avLst/>
          </a:prstGeom>
          <a:ln w="254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152400" y="6477000"/>
            <a:ext cx="662940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+mn-lt"/>
              </a:rPr>
              <a:t>© </a:t>
            </a:r>
            <a:r>
              <a:rPr lang="en-US" sz="1000" dirty="0" smtClean="0">
                <a:latin typeface="+mn-lt"/>
              </a:rPr>
              <a:t>2012 </a:t>
            </a:r>
            <a:r>
              <a:rPr lang="en-US" sz="1000" dirty="0">
                <a:latin typeface="+mn-lt"/>
              </a:rPr>
              <a:t>Board of Regents of the University System of Georgia.  All Rights Reserved.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324600" y="6477000"/>
            <a:ext cx="236220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507F57F-E794-472C-B2F4-563928494519}" type="slidenum">
              <a:rPr lang="en-US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84238"/>
          </a:xfrm>
        </p:spPr>
        <p:txBody>
          <a:bodyPr/>
          <a:lstStyle>
            <a:lvl1pPr>
              <a:defRPr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304800"/>
            <a:ext cx="1655763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S:\Phil Raymondo\DATA\Communications Group\Rock Eagle Program Guides\2011\Flyers\Trivia\its_logo_blue-gradient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714" y="263978"/>
            <a:ext cx="370114" cy="316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6553200" y="152400"/>
            <a:ext cx="228600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+mn-lt"/>
              </a:rPr>
              <a:t>GeorgiaFIRST Wimba Training Series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14D12-C30F-47ED-BA26-A52414EC71D1}" type="datetime1">
              <a:rPr lang="en-US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8AFDB-C57F-48C3-8503-2E266469B2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15925" y="1371600"/>
            <a:ext cx="8305800" cy="0"/>
          </a:xfrm>
          <a:prstGeom prst="line">
            <a:avLst/>
          </a:prstGeom>
          <a:ln w="254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4001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152400" y="6477000"/>
            <a:ext cx="662940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+mn-lt"/>
              </a:rPr>
              <a:t>© </a:t>
            </a:r>
            <a:r>
              <a:rPr lang="en-US" sz="1000" dirty="0" smtClean="0">
                <a:latin typeface="+mn-lt"/>
              </a:rPr>
              <a:t>2011 </a:t>
            </a:r>
            <a:r>
              <a:rPr lang="en-US" sz="1000" dirty="0">
                <a:latin typeface="+mn-lt"/>
              </a:rPr>
              <a:t>Board of Regents of the University System of Georgia.  All Rights Reserved.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553200" y="152400"/>
            <a:ext cx="228600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+mn-lt"/>
              </a:rPr>
              <a:t>Georgia</a:t>
            </a:r>
            <a:r>
              <a:rPr lang="en-US" sz="1000" i="1" dirty="0">
                <a:latin typeface="+mn-lt"/>
              </a:rPr>
              <a:t>FIRST</a:t>
            </a:r>
            <a:r>
              <a:rPr lang="en-US" sz="1000" dirty="0">
                <a:latin typeface="+mn-lt"/>
              </a:rPr>
              <a:t> Wimba Training Series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>
            <a:lvl1pPr>
              <a:defRPr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26190-2BC4-461C-86BF-6CC977D68D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415925" y="1371600"/>
            <a:ext cx="8305800" cy="0"/>
          </a:xfrm>
          <a:prstGeom prst="line">
            <a:avLst/>
          </a:prstGeom>
          <a:ln w="254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29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152400" y="6477000"/>
            <a:ext cx="662940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+mn-lt"/>
              </a:rPr>
              <a:t>© </a:t>
            </a:r>
            <a:r>
              <a:rPr lang="en-US" sz="1000" dirty="0" smtClean="0">
                <a:latin typeface="+mn-lt"/>
              </a:rPr>
              <a:t>2011 </a:t>
            </a:r>
            <a:r>
              <a:rPr lang="en-US" sz="1000" dirty="0">
                <a:latin typeface="+mn-lt"/>
              </a:rPr>
              <a:t>Board of Regents of the University System of Georgia.  All Rights Reserved.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6553200" y="152400"/>
            <a:ext cx="228600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+mn-lt"/>
              </a:rPr>
              <a:t>Georgia</a:t>
            </a:r>
            <a:r>
              <a:rPr lang="en-US" sz="1000" i="1" dirty="0">
                <a:latin typeface="+mn-lt"/>
              </a:rPr>
              <a:t>FIRST</a:t>
            </a:r>
            <a:r>
              <a:rPr lang="en-US" sz="1000" dirty="0">
                <a:latin typeface="+mn-lt"/>
              </a:rPr>
              <a:t> Wimba Training Series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>
            <a:lvl1pPr>
              <a:defRPr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CDC17-1975-43AB-9CFE-5BBFE42CB0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415925" y="1371600"/>
            <a:ext cx="8305800" cy="0"/>
          </a:xfrm>
          <a:prstGeom prst="line">
            <a:avLst/>
          </a:prstGeom>
          <a:ln w="254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4001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52400" y="6477000"/>
            <a:ext cx="662940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+mn-lt"/>
              </a:rPr>
              <a:t>© </a:t>
            </a:r>
            <a:r>
              <a:rPr lang="en-US" sz="1000" dirty="0" smtClean="0">
                <a:latin typeface="+mn-lt"/>
              </a:rPr>
              <a:t>2011 </a:t>
            </a:r>
            <a:r>
              <a:rPr lang="en-US" sz="1000" dirty="0">
                <a:latin typeface="+mn-lt"/>
              </a:rPr>
              <a:t>Board of Regents of the University System of Georgia.  All Rights Reserved.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553200" y="152400"/>
            <a:ext cx="228600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+mn-lt"/>
              </a:rPr>
              <a:t>Georgia</a:t>
            </a:r>
            <a:r>
              <a:rPr lang="en-US" sz="1000" i="1" dirty="0">
                <a:latin typeface="+mn-lt"/>
              </a:rPr>
              <a:t>FIRST</a:t>
            </a:r>
            <a:r>
              <a:rPr lang="en-US" sz="1000" dirty="0">
                <a:latin typeface="+mn-lt"/>
              </a:rPr>
              <a:t> Wimba Training Series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>
            <a:lvl1pPr>
              <a:defRPr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F7286-A093-4CDC-AFF9-12F3C4AD6B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4001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 userDrawn="1"/>
        </p:nvSpPr>
        <p:spPr>
          <a:xfrm>
            <a:off x="152400" y="6477000"/>
            <a:ext cx="662940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+mn-lt"/>
              </a:rPr>
              <a:t>© </a:t>
            </a:r>
            <a:r>
              <a:rPr lang="en-US" sz="1000" dirty="0" smtClean="0">
                <a:latin typeface="+mn-lt"/>
              </a:rPr>
              <a:t>2011 </a:t>
            </a:r>
            <a:r>
              <a:rPr lang="en-US" sz="1000" dirty="0">
                <a:latin typeface="+mn-lt"/>
              </a:rPr>
              <a:t>Board of Regents of the University System of Georgia.  All Rights Reserved.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6553200" y="152400"/>
            <a:ext cx="228600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+mn-lt"/>
              </a:rPr>
              <a:t>Georgia</a:t>
            </a:r>
            <a:r>
              <a:rPr lang="en-US" sz="1000" i="1" dirty="0">
                <a:latin typeface="+mn-lt"/>
              </a:rPr>
              <a:t>FIRST</a:t>
            </a:r>
            <a:r>
              <a:rPr lang="en-US" sz="1000" dirty="0">
                <a:latin typeface="+mn-lt"/>
              </a:rPr>
              <a:t> Wimba Training Series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4F3BA-6B7D-4CE0-B25B-2B84A76813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B9C01-2D42-4567-8395-7D5F1717A452}" type="datetime1">
              <a:rPr lang="en-US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8D236-2F11-4CA9-BE64-52991FF715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E4F72-33E3-422F-AE52-4CDC91B1D766}" type="datetime1">
              <a:rPr lang="en-US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C9DC2-D451-4CD0-AC8A-0446FF32EC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0A5859-B784-43DB-88E5-459807A2DCF6}" type="datetime1">
              <a:rPr lang="en-US"/>
              <a:pPr>
                <a:defRPr/>
              </a:pPr>
              <a:t>3/28/2012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053793-313B-48DF-8861-B20F1EFF1A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21" r:id="rId8"/>
    <p:sldLayoutId id="2147483722" r:id="rId9"/>
    <p:sldLayoutId id="2147483723" r:id="rId10"/>
    <p:sldLayoutId id="214748372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9240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Asset Management Training Series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305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(Part 1 of 4)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Georgia</a:t>
            </a:r>
            <a:r>
              <a:rPr lang="en-US" i="1" dirty="0" err="1" smtClean="0"/>
              <a:t>FIRST</a:t>
            </a:r>
            <a:r>
              <a:rPr lang="en-US" dirty="0" smtClean="0"/>
              <a:t>, DOAA Auditors, and Fiscal Affairs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Wrap Up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7244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Archive</a:t>
            </a:r>
          </a:p>
          <a:p>
            <a:pPr eaLnBrk="1" hangingPunct="1"/>
            <a:r>
              <a:rPr lang="en-US" dirty="0" smtClean="0"/>
              <a:t>Follow-Up Survey</a:t>
            </a:r>
          </a:p>
          <a:p>
            <a:pPr eaLnBrk="1" hangingPunct="1"/>
            <a:r>
              <a:rPr lang="en-US" dirty="0" smtClean="0"/>
              <a:t>Thank you for participating!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Wimba Ground Rules</a:t>
            </a:r>
          </a:p>
          <a:p>
            <a:pPr eaLnBrk="1" hangingPunct="1"/>
            <a:r>
              <a:rPr lang="en-US" sz="2800" dirty="0" smtClean="0"/>
              <a:t>Information from </a:t>
            </a:r>
            <a:r>
              <a:rPr lang="en-US" sz="2800" dirty="0" err="1" smtClean="0"/>
              <a:t>Georgia</a:t>
            </a:r>
            <a:r>
              <a:rPr lang="en-US" sz="2800" i="1" dirty="0" err="1" smtClean="0"/>
              <a:t>FIRST</a:t>
            </a:r>
            <a:r>
              <a:rPr lang="en-US" sz="2800" dirty="0" smtClean="0"/>
              <a:t> AM Analysts:</a:t>
            </a:r>
          </a:p>
          <a:p>
            <a:pPr lvl="1" eaLnBrk="1" hangingPunct="1"/>
            <a:r>
              <a:rPr lang="en-US" dirty="0" smtClean="0"/>
              <a:t>Commonly encountered FYE recon issues</a:t>
            </a:r>
          </a:p>
          <a:p>
            <a:pPr eaLnBrk="1" hangingPunct="1"/>
            <a:r>
              <a:rPr lang="en-US" sz="2800" dirty="0" smtClean="0"/>
              <a:t>DOAA Auditors</a:t>
            </a:r>
          </a:p>
          <a:p>
            <a:pPr lvl="1" eaLnBrk="1" hangingPunct="1"/>
            <a:r>
              <a:rPr lang="en-US" dirty="0" smtClean="0"/>
              <a:t>Auditor expectations</a:t>
            </a:r>
          </a:p>
          <a:p>
            <a:pPr eaLnBrk="1" hangingPunct="1"/>
            <a:r>
              <a:rPr lang="en-US" sz="2800" dirty="0" smtClean="0"/>
              <a:t>Vikki Williamson, Fiscal Affairs</a:t>
            </a:r>
          </a:p>
          <a:p>
            <a:pPr lvl="1" eaLnBrk="1" hangingPunct="1"/>
            <a:r>
              <a:rPr lang="en-US" dirty="0" smtClean="0"/>
              <a:t>USO requirements</a:t>
            </a:r>
          </a:p>
          <a:p>
            <a:pPr eaLnBrk="1" hangingPunct="1"/>
            <a:r>
              <a:rPr lang="en-US" sz="2800" dirty="0" smtClean="0"/>
              <a:t>Preview of upcoming Asset Management sessions</a:t>
            </a:r>
          </a:p>
          <a:p>
            <a:pPr eaLnBrk="1" hangingPunct="1"/>
            <a:r>
              <a:rPr lang="en-US" sz="2800" dirty="0" smtClean="0"/>
              <a:t>Q &amp;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Wimba Ground Rules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Submit questions via chat function to “Main Room”</a:t>
            </a:r>
          </a:p>
          <a:p>
            <a:pPr eaLnBrk="1" hangingPunct="1"/>
            <a:r>
              <a:rPr lang="en-US" dirty="0" smtClean="0"/>
              <a:t>We may hold some questions to the end of the session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Reconciliation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Monthly Asset Processing</a:t>
            </a:r>
          </a:p>
          <a:p>
            <a:pPr lvl="1"/>
            <a:r>
              <a:rPr lang="en-US" dirty="0" smtClean="0"/>
              <a:t>Missing or incorrect PDP: Using correct dates</a:t>
            </a:r>
          </a:p>
          <a:p>
            <a:pPr lvl="1"/>
            <a:r>
              <a:rPr lang="en-US" dirty="0" smtClean="0"/>
              <a:t>Missing DEPR:  Month end entries not generated</a:t>
            </a:r>
          </a:p>
          <a:p>
            <a:r>
              <a:rPr lang="en-US" dirty="0" smtClean="0"/>
              <a:t>Conversion Issues</a:t>
            </a:r>
          </a:p>
          <a:p>
            <a:pPr lvl="1"/>
            <a:r>
              <a:rPr lang="en-US" dirty="0" err="1" smtClean="0"/>
              <a:t>Depr</a:t>
            </a:r>
            <a:r>
              <a:rPr lang="en-US" dirty="0" smtClean="0"/>
              <a:t> Close not run for initial conversion month</a:t>
            </a:r>
          </a:p>
          <a:p>
            <a:r>
              <a:rPr lang="en-US" dirty="0" smtClean="0"/>
              <a:t>Prior Year recon findings</a:t>
            </a:r>
          </a:p>
          <a:p>
            <a:pPr lvl="1"/>
            <a:r>
              <a:rPr lang="en-US" dirty="0" smtClean="0"/>
              <a:t>Keeping AM module in sync with CAPITAL </a:t>
            </a:r>
          </a:p>
          <a:p>
            <a:pPr lvl="1"/>
            <a:r>
              <a:rPr lang="en-US" dirty="0"/>
              <a:t>To fix or not to fix? 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Expectations from Auditors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Reconciliation and Outages</a:t>
            </a:r>
          </a:p>
          <a:p>
            <a:pPr lvl="1"/>
            <a:r>
              <a:rPr lang="en-US" dirty="0"/>
              <a:t>How to record reconciliation </a:t>
            </a:r>
            <a:r>
              <a:rPr lang="en-US" dirty="0" smtClean="0"/>
              <a:t>items</a:t>
            </a:r>
          </a:p>
          <a:p>
            <a:pPr lvl="1"/>
            <a:r>
              <a:rPr lang="en-US" dirty="0" smtClean="0"/>
              <a:t>How to handle ongoing outages</a:t>
            </a:r>
          </a:p>
          <a:p>
            <a:r>
              <a:rPr lang="en-US" dirty="0" smtClean="0"/>
              <a:t>Documentation</a:t>
            </a:r>
          </a:p>
          <a:p>
            <a:pPr lvl="1"/>
            <a:r>
              <a:rPr lang="en-US" dirty="0" smtClean="0"/>
              <a:t>Other required documentation</a:t>
            </a:r>
          </a:p>
          <a:p>
            <a:r>
              <a:rPr lang="en-US" dirty="0" smtClean="0"/>
              <a:t>Other helpful information for AM users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27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Expectations from USO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 requirements from USO</a:t>
            </a:r>
          </a:p>
          <a:p>
            <a:pPr lvl="1"/>
            <a:r>
              <a:rPr lang="en-US" dirty="0" smtClean="0"/>
              <a:t>Correction of current fiscal year data</a:t>
            </a:r>
          </a:p>
          <a:p>
            <a:pPr lvl="1"/>
            <a:r>
              <a:rPr lang="en-US" dirty="0" smtClean="0"/>
              <a:t>Concerns regarding approach to correcting prior fiscal year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01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Management Training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Beginner Reconciliation (Part 2 of 4) – April</a:t>
            </a:r>
          </a:p>
          <a:p>
            <a:endParaRPr lang="en-US" dirty="0" smtClean="0"/>
          </a:p>
          <a:p>
            <a:r>
              <a:rPr lang="en-US" dirty="0" smtClean="0"/>
              <a:t>Intermediate/Advanced Reconciliation</a:t>
            </a:r>
          </a:p>
          <a:p>
            <a:pPr marL="0" indent="0">
              <a:buNone/>
            </a:pPr>
            <a:r>
              <a:rPr lang="en-US" dirty="0" smtClean="0"/>
              <a:t>    (Part 3 of 4) – May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User-led Session on Successes and Challenges (Part 4 of 4) - June </a:t>
            </a:r>
          </a:p>
        </p:txBody>
      </p:sp>
    </p:spTree>
    <p:extLst>
      <p:ext uri="{BB962C8B-B14F-4D97-AF65-F5344CB8AC3E}">
        <p14:creationId xmlns:p14="http://schemas.microsoft.com/office/powerpoint/2010/main" val="370438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Management Online Courses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</a:t>
            </a:r>
            <a:r>
              <a:rPr lang="en-US" sz="2800" dirty="0" smtClean="0"/>
              <a:t>elf-paced, online Asset Management courses available:</a:t>
            </a:r>
          </a:p>
          <a:p>
            <a:pPr lvl="1"/>
            <a:r>
              <a:rPr lang="en-US" sz="2400" i="1" dirty="0" smtClean="0"/>
              <a:t>Introduction to Asset Management</a:t>
            </a:r>
          </a:p>
          <a:p>
            <a:pPr lvl="1"/>
            <a:r>
              <a:rPr lang="en-US" sz="2400" i="1" dirty="0" smtClean="0"/>
              <a:t>Creating Assets Manually</a:t>
            </a:r>
          </a:p>
          <a:p>
            <a:pPr lvl="1"/>
            <a:r>
              <a:rPr lang="en-US" sz="2400" i="1" dirty="0" smtClean="0"/>
              <a:t>Integrating Asset Management with Purchasing and Accounts Payable</a:t>
            </a:r>
          </a:p>
          <a:p>
            <a:pPr lvl="1"/>
            <a:r>
              <a:rPr lang="en-US" sz="2400" i="1" dirty="0" smtClean="0"/>
              <a:t>Working with Existing Assets</a:t>
            </a:r>
            <a:endParaRPr lang="en-US" sz="2400" i="1" dirty="0"/>
          </a:p>
          <a:p>
            <a:pPr marL="457200" lvl="1" indent="-457200">
              <a:buFont typeface="Arial" pitchFamily="34" charset="0"/>
              <a:buChar char="•"/>
            </a:pPr>
            <a:r>
              <a:rPr lang="en-US" dirty="0"/>
              <a:t>Register </a:t>
            </a:r>
            <a:r>
              <a:rPr lang="en-US" dirty="0" smtClean="0"/>
              <a:t>on the GeorgiaFIRST website at: </a:t>
            </a:r>
            <a:r>
              <a:rPr lang="en-US" sz="2400" dirty="0"/>
              <a:t>http://www.usg.edu/gafirst-fin/training/online </a:t>
            </a:r>
            <a:endParaRPr lang="en-US" sz="2400" dirty="0" smtClean="0"/>
          </a:p>
          <a:p>
            <a:pPr marL="0" lvl="1" indent="0">
              <a:buNone/>
            </a:pPr>
            <a:r>
              <a:rPr lang="en-US" sz="2400" dirty="0" smtClean="0"/>
              <a:t>      or </a:t>
            </a:r>
            <a:r>
              <a:rPr lang="en-US" sz="2400" dirty="0"/>
              <a:t>e-mail allie.cox@usg.edu </a:t>
            </a:r>
          </a:p>
          <a:p>
            <a:pPr marL="0" lvl="1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12621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 &amp; A</a:t>
            </a:r>
          </a:p>
        </p:txBody>
      </p:sp>
      <p:sp>
        <p:nvSpPr>
          <p:cNvPr id="901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5515</TotalTime>
  <Words>276</Words>
  <Application>Microsoft Office PowerPoint</Application>
  <PresentationFormat>On-screen Show (4:3)</PresentationFormat>
  <Paragraphs>60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Asset Management Training Series</vt:lpstr>
      <vt:lpstr>Agenda</vt:lpstr>
      <vt:lpstr>Wimba Ground Rules</vt:lpstr>
      <vt:lpstr>Common Reconciliation Issues</vt:lpstr>
      <vt:lpstr>Expectations from Auditors</vt:lpstr>
      <vt:lpstr>Expectations from USO</vt:lpstr>
      <vt:lpstr>Asset Management Training Series</vt:lpstr>
      <vt:lpstr>Asset Management Online Courses</vt:lpstr>
      <vt:lpstr>Q &amp; A</vt:lpstr>
      <vt:lpstr>Wrap Up</vt:lpstr>
    </vt:vector>
  </TitlesOfParts>
  <Company>BOR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1099 Overview</dc:title>
  <dc:creator>tpiazza</dc:creator>
  <cp:lastModifiedBy>Allie Cox</cp:lastModifiedBy>
  <cp:revision>714</cp:revision>
  <dcterms:created xsi:type="dcterms:W3CDTF">2009-12-16T14:36:12Z</dcterms:created>
  <dcterms:modified xsi:type="dcterms:W3CDTF">2012-03-28T16:55:38Z</dcterms:modified>
</cp:coreProperties>
</file>