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73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76EA5A-EF89-4122-B408-405BDFF31E2C}" type="datetimeFigureOut">
              <a:rPr lang="en-US" smtClean="0"/>
              <a:t>9/17/2013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8FFDE-B12D-4D93-8D90-7414572DD9F8}" type="slidenum">
              <a:rPr lang="en-US" smtClean="0"/>
              <a:t>‹#›</a:t>
            </a:fld>
            <a:endParaRPr lang="en-US"/>
          </a:p>
        </p:txBody>
      </p:sp>
    </p:spTree>
    <p:extLst>
      <p:ext uri="{BB962C8B-B14F-4D97-AF65-F5344CB8AC3E}">
        <p14:creationId xmlns:p14="http://schemas.microsoft.com/office/powerpoint/2010/main" val="1487147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also concatenate name/</a:t>
            </a:r>
            <a:r>
              <a:rPr lang="en-US" dirty="0" err="1" smtClean="0"/>
              <a:t>emplid</a:t>
            </a:r>
            <a:r>
              <a:rPr lang="en-US" dirty="0" smtClean="0"/>
              <a:t>/</a:t>
            </a:r>
            <a:r>
              <a:rPr lang="en-US" dirty="0" err="1" smtClean="0"/>
              <a:t>paygroup</a:t>
            </a:r>
            <a:r>
              <a:rPr lang="en-US" dirty="0" smtClean="0"/>
              <a:t>/status</a:t>
            </a:r>
            <a:r>
              <a:rPr lang="en-US" baseline="0" dirty="0" smtClean="0"/>
              <a:t> into one field to use in the pivot table data.  This is helpful to keep from looking up data and also provides auditors with required identification of all variances.</a:t>
            </a:r>
          </a:p>
          <a:p>
            <a:endParaRPr lang="en-US" baseline="0" dirty="0" smtClean="0"/>
          </a:p>
          <a:p>
            <a:r>
              <a:rPr lang="en-US" baseline="0" dirty="0" smtClean="0"/>
              <a:t>Email natalie.mccarley@gpc.edu if you would like a copy of the step by step guides for </a:t>
            </a:r>
            <a:r>
              <a:rPr lang="en-US" baseline="0" dirty="0" err="1" smtClean="0"/>
              <a:t>vlookup</a:t>
            </a:r>
            <a:r>
              <a:rPr lang="en-US" baseline="0" dirty="0" smtClean="0"/>
              <a:t>, conditional formatting and concatenate.</a:t>
            </a:r>
          </a:p>
          <a:p>
            <a:endParaRPr lang="en-US" baseline="0" dirty="0" smtClean="0"/>
          </a:p>
        </p:txBody>
      </p:sp>
      <p:sp>
        <p:nvSpPr>
          <p:cNvPr id="4" name="Slide Number Placeholder 3"/>
          <p:cNvSpPr>
            <a:spLocks noGrp="1"/>
          </p:cNvSpPr>
          <p:nvPr>
            <p:ph type="sldNum" sz="quarter" idx="10"/>
          </p:nvPr>
        </p:nvSpPr>
        <p:spPr/>
        <p:txBody>
          <a:bodyPr/>
          <a:lstStyle/>
          <a:p>
            <a:fld id="{EC98FFDE-B12D-4D93-8D90-7414572DD9F8}" type="slidenum">
              <a:rPr lang="en-US" smtClean="0"/>
              <a:t>3</a:t>
            </a:fld>
            <a:endParaRPr lang="en-US"/>
          </a:p>
        </p:txBody>
      </p:sp>
    </p:spTree>
    <p:extLst>
      <p:ext uri="{BB962C8B-B14F-4D97-AF65-F5344CB8AC3E}">
        <p14:creationId xmlns:p14="http://schemas.microsoft.com/office/powerpoint/2010/main" val="883336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why it is so important</a:t>
            </a:r>
            <a:r>
              <a:rPr lang="en-US" baseline="0" dirty="0" smtClean="0"/>
              <a:t> to key all adjustments through the CES online payroll adjustment process.  </a:t>
            </a:r>
            <a:endParaRPr lang="en-US" dirty="0"/>
          </a:p>
        </p:txBody>
      </p:sp>
      <p:sp>
        <p:nvSpPr>
          <p:cNvPr id="4" name="Slide Number Placeholder 3"/>
          <p:cNvSpPr>
            <a:spLocks noGrp="1"/>
          </p:cNvSpPr>
          <p:nvPr>
            <p:ph type="sldNum" sz="quarter" idx="10"/>
          </p:nvPr>
        </p:nvSpPr>
        <p:spPr/>
        <p:txBody>
          <a:bodyPr/>
          <a:lstStyle/>
          <a:p>
            <a:fld id="{EC98FFDE-B12D-4D93-8D90-7414572DD9F8}" type="slidenum">
              <a:rPr lang="en-US" smtClean="0"/>
              <a:t>8</a:t>
            </a:fld>
            <a:endParaRPr lang="en-US"/>
          </a:p>
        </p:txBody>
      </p:sp>
    </p:spTree>
    <p:extLst>
      <p:ext uri="{BB962C8B-B14F-4D97-AF65-F5344CB8AC3E}">
        <p14:creationId xmlns:p14="http://schemas.microsoft.com/office/powerpoint/2010/main" val="181611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Banner may not be back-dated so when</a:t>
            </a:r>
            <a:r>
              <a:rPr lang="en-US" baseline="0" dirty="0" smtClean="0"/>
              <a:t> the CES recon process is run each month the Banner/SLOA file will post in the next accounting period.</a:t>
            </a:r>
            <a:endParaRPr lang="en-US" dirty="0"/>
          </a:p>
        </p:txBody>
      </p:sp>
      <p:sp>
        <p:nvSpPr>
          <p:cNvPr id="4" name="Slide Number Placeholder 3"/>
          <p:cNvSpPr>
            <a:spLocks noGrp="1"/>
          </p:cNvSpPr>
          <p:nvPr>
            <p:ph type="sldNum" sz="quarter" idx="10"/>
          </p:nvPr>
        </p:nvSpPr>
        <p:spPr/>
        <p:txBody>
          <a:bodyPr/>
          <a:lstStyle/>
          <a:p>
            <a:fld id="{EC98FFDE-B12D-4D93-8D90-7414572DD9F8}" type="slidenum">
              <a:rPr lang="en-US" smtClean="0"/>
              <a:t>9</a:t>
            </a:fld>
            <a:endParaRPr lang="en-US"/>
          </a:p>
        </p:txBody>
      </p:sp>
    </p:spTree>
    <p:extLst>
      <p:ext uri="{BB962C8B-B14F-4D97-AF65-F5344CB8AC3E}">
        <p14:creationId xmlns:p14="http://schemas.microsoft.com/office/powerpoint/2010/main" val="3924380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hidden rows of data hidden in this picture that do not affect</a:t>
            </a:r>
            <a:r>
              <a:rPr lang="en-US" baseline="0" dirty="0" smtClean="0"/>
              <a:t> the reconciliation</a:t>
            </a:r>
            <a:endParaRPr lang="en-US" dirty="0"/>
          </a:p>
        </p:txBody>
      </p:sp>
      <p:sp>
        <p:nvSpPr>
          <p:cNvPr id="4" name="Slide Number Placeholder 3"/>
          <p:cNvSpPr>
            <a:spLocks noGrp="1"/>
          </p:cNvSpPr>
          <p:nvPr>
            <p:ph type="sldNum" sz="quarter" idx="10"/>
          </p:nvPr>
        </p:nvSpPr>
        <p:spPr/>
        <p:txBody>
          <a:bodyPr/>
          <a:lstStyle/>
          <a:p>
            <a:fld id="{EC98FFDE-B12D-4D93-8D90-7414572DD9F8}" type="slidenum">
              <a:rPr lang="en-US" smtClean="0"/>
              <a:t>12</a:t>
            </a:fld>
            <a:endParaRPr lang="en-US"/>
          </a:p>
        </p:txBody>
      </p:sp>
    </p:spTree>
    <p:extLst>
      <p:ext uri="{BB962C8B-B14F-4D97-AF65-F5344CB8AC3E}">
        <p14:creationId xmlns:p14="http://schemas.microsoft.com/office/powerpoint/2010/main" val="306710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hidden rows of data in this picture</a:t>
            </a:r>
          </a:p>
          <a:p>
            <a:endParaRPr lang="en-US" dirty="0"/>
          </a:p>
        </p:txBody>
      </p:sp>
      <p:sp>
        <p:nvSpPr>
          <p:cNvPr id="4" name="Slide Number Placeholder 3"/>
          <p:cNvSpPr>
            <a:spLocks noGrp="1"/>
          </p:cNvSpPr>
          <p:nvPr>
            <p:ph type="sldNum" sz="quarter" idx="10"/>
          </p:nvPr>
        </p:nvSpPr>
        <p:spPr/>
        <p:txBody>
          <a:bodyPr/>
          <a:lstStyle/>
          <a:p>
            <a:fld id="{EC98FFDE-B12D-4D93-8D90-7414572DD9F8}" type="slidenum">
              <a:rPr lang="en-US" smtClean="0"/>
              <a:t>13</a:t>
            </a:fld>
            <a:endParaRPr lang="en-US"/>
          </a:p>
        </p:txBody>
      </p:sp>
    </p:spTree>
    <p:extLst>
      <p:ext uri="{BB962C8B-B14F-4D97-AF65-F5344CB8AC3E}">
        <p14:creationId xmlns:p14="http://schemas.microsoft.com/office/powerpoint/2010/main" val="38831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8FFDE-B12D-4D93-8D90-7414572DD9F8}" type="slidenum">
              <a:rPr lang="en-US" smtClean="0"/>
              <a:t>15</a:t>
            </a:fld>
            <a:endParaRPr lang="en-US"/>
          </a:p>
        </p:txBody>
      </p:sp>
    </p:spTree>
    <p:extLst>
      <p:ext uri="{BB962C8B-B14F-4D97-AF65-F5344CB8AC3E}">
        <p14:creationId xmlns:p14="http://schemas.microsoft.com/office/powerpoint/2010/main" val="141949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5026F3-C635-4D77-ADFC-769EA40B739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02D31-4190-42A9-999A-2F69C9D017C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026F3-C635-4D77-ADFC-769EA40B739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02D31-4190-42A9-999A-2F69C9D017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D5026F3-C635-4D77-ADFC-769EA40B739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02D31-4190-42A9-999A-2F69C9D017C8}"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026F3-C635-4D77-ADFC-769EA40B739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02D31-4190-42A9-999A-2F69C9D017C8}"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5026F3-C635-4D77-ADFC-769EA40B739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02D31-4190-42A9-999A-2F69C9D017C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D5026F3-C635-4D77-ADFC-769EA40B7392}"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02D31-4190-42A9-999A-2F69C9D017C8}"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5026F3-C635-4D77-ADFC-769EA40B7392}" type="datetimeFigureOut">
              <a:rPr lang="en-US" smtClean="0"/>
              <a:t>9/17/2013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702D31-4190-42A9-999A-2F69C9D017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5026F3-C635-4D77-ADFC-769EA40B7392}" type="datetimeFigureOut">
              <a:rPr lang="en-US" smtClean="0"/>
              <a:t>9/17/2013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702D31-4190-42A9-999A-2F69C9D017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D5026F3-C635-4D77-ADFC-769EA40B7392}" type="datetimeFigureOut">
              <a:rPr lang="en-US" smtClean="0"/>
              <a:t>9/17/2013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702D31-4190-42A9-999A-2F69C9D017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D5026F3-C635-4D77-ADFC-769EA40B7392}"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02D31-4190-42A9-999A-2F69C9D017C8}"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026F3-C635-4D77-ADFC-769EA40B7392}"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02D31-4190-42A9-999A-2F69C9D017C8}"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D5026F3-C635-4D77-ADFC-769EA40B7392}" type="datetimeFigureOut">
              <a:rPr lang="en-US" smtClean="0"/>
              <a:t>9/17/2013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702D31-4190-42A9-999A-2F69C9D017C8}"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ADP/CES Reconciliation Reports</a:t>
            </a:r>
            <a:br>
              <a:rPr lang="en-US" dirty="0" smtClean="0"/>
            </a:br>
            <a:endParaRPr lang="en-US" dirty="0"/>
          </a:p>
        </p:txBody>
      </p:sp>
    </p:spTree>
    <p:extLst>
      <p:ext uri="{BB962C8B-B14F-4D97-AF65-F5344CB8AC3E}">
        <p14:creationId xmlns:p14="http://schemas.microsoft.com/office/powerpoint/2010/main" val="659151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381000"/>
            <a:ext cx="7086600" cy="338554"/>
          </a:xfrm>
          <a:prstGeom prst="rect">
            <a:avLst/>
          </a:prstGeom>
          <a:noFill/>
        </p:spPr>
        <p:txBody>
          <a:bodyPr wrap="square" rtlCol="0">
            <a:spAutoFit/>
          </a:bodyPr>
          <a:lstStyle/>
          <a:p>
            <a:pPr algn="ctr"/>
            <a:r>
              <a:rPr lang="en-US" sz="1600" dirty="0" smtClean="0">
                <a:solidFill>
                  <a:schemeClr val="bg1"/>
                </a:solidFill>
              </a:rPr>
              <a:t>Banner Clearing Account Recon-Journal Detail Query</a:t>
            </a:r>
            <a:endParaRPr lang="en-US" sz="1600" dirty="0">
              <a:solidFill>
                <a:schemeClr val="bg1"/>
              </a:solidFill>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066800"/>
            <a:ext cx="7696200" cy="5334000"/>
          </a:xfrm>
        </p:spPr>
      </p:pic>
    </p:spTree>
    <p:extLst>
      <p:ext uri="{BB962C8B-B14F-4D97-AF65-F5344CB8AC3E}">
        <p14:creationId xmlns:p14="http://schemas.microsoft.com/office/powerpoint/2010/main" val="4243217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400" y="533400"/>
            <a:ext cx="8001000" cy="338554"/>
          </a:xfrm>
          <a:prstGeom prst="rect">
            <a:avLst/>
          </a:prstGeom>
          <a:noFill/>
        </p:spPr>
        <p:txBody>
          <a:bodyPr wrap="square" rtlCol="0">
            <a:spAutoFit/>
          </a:bodyPr>
          <a:lstStyle/>
          <a:p>
            <a:pPr algn="ctr"/>
            <a:r>
              <a:rPr lang="en-US" sz="1600" dirty="0" smtClean="0">
                <a:solidFill>
                  <a:schemeClr val="bg1"/>
                </a:solidFill>
              </a:rPr>
              <a:t>Retiree Receivable Account/129210</a:t>
            </a:r>
            <a:endParaRPr lang="en-US" sz="1600" dirty="0">
              <a:solidFill>
                <a:schemeClr val="bg1"/>
              </a:solidFill>
            </a:endParaRPr>
          </a:p>
        </p:txBody>
      </p:sp>
      <p:sp>
        <p:nvSpPr>
          <p:cNvPr id="7" name="TextBox 6"/>
          <p:cNvSpPr txBox="1"/>
          <p:nvPr/>
        </p:nvSpPr>
        <p:spPr>
          <a:xfrm>
            <a:off x="533400" y="1143000"/>
            <a:ext cx="8153400" cy="4616648"/>
          </a:xfrm>
          <a:prstGeom prst="rect">
            <a:avLst/>
          </a:prstGeom>
          <a:noFill/>
        </p:spPr>
        <p:txBody>
          <a:bodyPr wrap="square" rtlCol="0">
            <a:spAutoFit/>
          </a:bodyPr>
          <a:lstStyle/>
          <a:p>
            <a:endParaRPr lang="en-US" sz="1400" dirty="0" smtClean="0"/>
          </a:p>
          <a:p>
            <a:endParaRPr lang="en-US" sz="1400" dirty="0"/>
          </a:p>
          <a:p>
            <a:endParaRPr lang="en-US" sz="1400" dirty="0" smtClean="0"/>
          </a:p>
          <a:p>
            <a:r>
              <a:rPr lang="en-US" sz="1400" dirty="0" smtClean="0"/>
              <a:t>To </a:t>
            </a:r>
            <a:r>
              <a:rPr lang="en-US" sz="1400" dirty="0"/>
              <a:t>reconcile 129210/Retiree receivable account use the </a:t>
            </a:r>
            <a:r>
              <a:rPr lang="en-US" sz="1400" dirty="0" smtClean="0"/>
              <a:t>retiree aging query, </a:t>
            </a:r>
            <a:r>
              <a:rPr lang="en-US" sz="1400" dirty="0"/>
              <a:t>the open coupon query, the supplemental </a:t>
            </a:r>
            <a:r>
              <a:rPr lang="en-US" sz="1400" dirty="0" err="1"/>
              <a:t>pdr</a:t>
            </a:r>
            <a:r>
              <a:rPr lang="en-US" sz="1400" dirty="0"/>
              <a:t> detail file </a:t>
            </a:r>
            <a:r>
              <a:rPr lang="en-US" sz="1400" dirty="0" smtClean="0"/>
              <a:t>(from the FTP server) and </a:t>
            </a:r>
            <a:r>
              <a:rPr lang="en-US" sz="1400" dirty="0"/>
              <a:t>the GL </a:t>
            </a:r>
            <a:r>
              <a:rPr lang="en-US" sz="1400" dirty="0" smtClean="0"/>
              <a:t>activity </a:t>
            </a:r>
            <a:r>
              <a:rPr lang="en-US" sz="1400" dirty="0"/>
              <a:t>report.  The </a:t>
            </a:r>
            <a:r>
              <a:rPr lang="en-US" sz="1400" dirty="0" smtClean="0"/>
              <a:t>retiree aging </a:t>
            </a:r>
            <a:r>
              <a:rPr lang="en-US" sz="1400" dirty="0"/>
              <a:t>data is used to create a pivot table </a:t>
            </a:r>
            <a:r>
              <a:rPr lang="en-US" sz="1400" dirty="0" smtClean="0"/>
              <a:t>to balance to </a:t>
            </a:r>
            <a:r>
              <a:rPr lang="en-US" sz="1400" dirty="0"/>
              <a:t>the GL activity.  Any variances may require running the </a:t>
            </a:r>
            <a:r>
              <a:rPr lang="en-US" sz="1400" dirty="0" err="1"/>
              <a:t>BOR_Audit_GL_Jrnl_Detail</a:t>
            </a:r>
            <a:r>
              <a:rPr lang="en-US" sz="1400" dirty="0"/>
              <a:t> to </a:t>
            </a:r>
            <a:r>
              <a:rPr lang="en-US" sz="1400" dirty="0" smtClean="0"/>
              <a:t>locate any </a:t>
            </a:r>
            <a:r>
              <a:rPr lang="en-US" sz="1400" dirty="0"/>
              <a:t>manual journals.  In order to reconcile, manual journals should be reversed and rekeyed as CES online payroll adjustments.  Once </a:t>
            </a:r>
            <a:r>
              <a:rPr lang="en-US" sz="1400" dirty="0" smtClean="0"/>
              <a:t>retiree aging </a:t>
            </a:r>
            <a:r>
              <a:rPr lang="en-US" sz="1400" dirty="0"/>
              <a:t>is balanced to GL activity, both of these should be balanced to the Open Coupon Query data.  Payments made in advance and received in the </a:t>
            </a:r>
            <a:r>
              <a:rPr lang="en-US" sz="1400" dirty="0" smtClean="0"/>
              <a:t>Supplemental </a:t>
            </a:r>
            <a:r>
              <a:rPr lang="en-US" sz="1400" dirty="0"/>
              <a:t>PDR process should represent any differences in the Open Coupon Data and the </a:t>
            </a:r>
            <a:r>
              <a:rPr lang="en-US" sz="1400" dirty="0" smtClean="0"/>
              <a:t>Retiree Aging </a:t>
            </a:r>
            <a:r>
              <a:rPr lang="en-US" sz="1400" dirty="0"/>
              <a:t>Data</a:t>
            </a:r>
            <a:r>
              <a:rPr lang="en-US" sz="1400" dirty="0" smtClean="0"/>
              <a:t>.</a:t>
            </a:r>
          </a:p>
          <a:p>
            <a:endParaRPr lang="en-US" sz="1400" dirty="0"/>
          </a:p>
          <a:p>
            <a:r>
              <a:rPr lang="en-US" sz="1400" dirty="0" smtClean="0"/>
              <a:t>Open Coupon Query data provides the ADP/</a:t>
            </a:r>
            <a:r>
              <a:rPr lang="en-US" sz="1400" dirty="0" err="1" smtClean="0"/>
              <a:t>Benedirect</a:t>
            </a:r>
            <a:r>
              <a:rPr lang="en-US" sz="1400" dirty="0" smtClean="0"/>
              <a:t> outstanding balances for Retirees and Cobra participants.</a:t>
            </a:r>
          </a:p>
          <a:p>
            <a:endParaRPr lang="en-US" sz="1400" dirty="0"/>
          </a:p>
          <a:p>
            <a:r>
              <a:rPr lang="en-US" sz="1400" dirty="0"/>
              <a:t> If the 129210/Retiree receivable </a:t>
            </a:r>
            <a:r>
              <a:rPr lang="en-US" sz="1400" dirty="0" smtClean="0"/>
              <a:t>account has </a:t>
            </a:r>
            <a:r>
              <a:rPr lang="en-US" sz="1400" dirty="0"/>
              <a:t>not been reconciled for an extended period of time it may be necessary to begin reconciliation using the personal services detail query and the </a:t>
            </a:r>
            <a:r>
              <a:rPr lang="en-US" sz="1400" dirty="0" err="1"/>
              <a:t>BOR_audit_GL_Jrnl_Detail</a:t>
            </a:r>
            <a:r>
              <a:rPr lang="en-US" sz="1400" dirty="0"/>
              <a:t> query.  Substitute these two queries for the </a:t>
            </a:r>
            <a:r>
              <a:rPr lang="en-US" sz="1400" dirty="0" smtClean="0"/>
              <a:t>retiree aging </a:t>
            </a:r>
            <a:r>
              <a:rPr lang="en-US" sz="1400" dirty="0"/>
              <a:t>and GL activity detail until all </a:t>
            </a:r>
            <a:r>
              <a:rPr lang="en-US" sz="1400" dirty="0" smtClean="0"/>
              <a:t>variances </a:t>
            </a:r>
            <a:r>
              <a:rPr lang="en-US" sz="1400" dirty="0"/>
              <a:t>have been recognized and corrected. </a:t>
            </a:r>
            <a:endParaRPr lang="en-US" sz="1400" dirty="0" smtClean="0"/>
          </a:p>
          <a:p>
            <a:endParaRPr lang="en-US" sz="1400" dirty="0"/>
          </a:p>
          <a:p>
            <a:r>
              <a:rPr lang="en-US" sz="1400" dirty="0" smtClean="0"/>
              <a:t>Use of the Personal Services Detail query may be needed to research any unidentified variances.</a:t>
            </a:r>
            <a:endParaRPr lang="en-US" sz="1400" dirty="0"/>
          </a:p>
        </p:txBody>
      </p:sp>
    </p:spTree>
    <p:extLst>
      <p:ext uri="{BB962C8B-B14F-4D97-AF65-F5344CB8AC3E}">
        <p14:creationId xmlns:p14="http://schemas.microsoft.com/office/powerpoint/2010/main" val="238331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2000" y="1219200"/>
            <a:ext cx="7467600" cy="5181600"/>
          </a:xfrm>
        </p:spPr>
      </p:pic>
      <p:sp>
        <p:nvSpPr>
          <p:cNvPr id="12" name="TextBox 11"/>
          <p:cNvSpPr txBox="1"/>
          <p:nvPr/>
        </p:nvSpPr>
        <p:spPr>
          <a:xfrm>
            <a:off x="762000" y="228600"/>
            <a:ext cx="7391400" cy="307777"/>
          </a:xfrm>
          <a:prstGeom prst="rect">
            <a:avLst/>
          </a:prstGeom>
          <a:noFill/>
        </p:spPr>
        <p:txBody>
          <a:bodyPr wrap="square" rtlCol="0">
            <a:spAutoFit/>
          </a:bodyPr>
          <a:lstStyle/>
          <a:p>
            <a:r>
              <a:rPr lang="en-US" sz="1400" dirty="0" smtClean="0">
                <a:solidFill>
                  <a:schemeClr val="bg1"/>
                </a:solidFill>
              </a:rPr>
              <a:t>Pivot Table of Retiree Aging query data</a:t>
            </a:r>
            <a:endParaRPr lang="en-US" sz="1400" dirty="0">
              <a:solidFill>
                <a:schemeClr val="bg1"/>
              </a:solidFill>
            </a:endParaRPr>
          </a:p>
        </p:txBody>
      </p:sp>
    </p:spTree>
    <p:extLst>
      <p:ext uri="{BB962C8B-B14F-4D97-AF65-F5344CB8AC3E}">
        <p14:creationId xmlns:p14="http://schemas.microsoft.com/office/powerpoint/2010/main" val="3163559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1295400"/>
            <a:ext cx="7467600" cy="5105400"/>
          </a:xfrm>
        </p:spPr>
      </p:pic>
      <p:sp>
        <p:nvSpPr>
          <p:cNvPr id="5" name="TextBox 4"/>
          <p:cNvSpPr txBox="1"/>
          <p:nvPr/>
        </p:nvSpPr>
        <p:spPr>
          <a:xfrm>
            <a:off x="609600" y="304800"/>
            <a:ext cx="7620000" cy="307777"/>
          </a:xfrm>
          <a:prstGeom prst="rect">
            <a:avLst/>
          </a:prstGeom>
          <a:noFill/>
        </p:spPr>
        <p:txBody>
          <a:bodyPr wrap="square" rtlCol="0">
            <a:spAutoFit/>
          </a:bodyPr>
          <a:lstStyle/>
          <a:p>
            <a:r>
              <a:rPr lang="en-US" sz="1400" dirty="0" smtClean="0">
                <a:solidFill>
                  <a:schemeClr val="bg1"/>
                </a:solidFill>
              </a:rPr>
              <a:t>Continuation of Retire Aging balanced to Open Coupon query data</a:t>
            </a:r>
            <a:endParaRPr lang="en-US" sz="1400" dirty="0">
              <a:solidFill>
                <a:schemeClr val="bg1"/>
              </a:solidFill>
            </a:endParaRPr>
          </a:p>
        </p:txBody>
      </p:sp>
    </p:spTree>
    <p:extLst>
      <p:ext uri="{BB962C8B-B14F-4D97-AF65-F5344CB8AC3E}">
        <p14:creationId xmlns:p14="http://schemas.microsoft.com/office/powerpoint/2010/main" val="374341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81000"/>
            <a:ext cx="7391400" cy="338554"/>
          </a:xfrm>
          <a:prstGeom prst="rect">
            <a:avLst/>
          </a:prstGeom>
          <a:noFill/>
        </p:spPr>
        <p:txBody>
          <a:bodyPr wrap="square" rtlCol="0">
            <a:spAutoFit/>
          </a:bodyPr>
          <a:lstStyle/>
          <a:p>
            <a:pPr algn="ctr"/>
            <a:r>
              <a:rPr lang="en-US" sz="1600" dirty="0" smtClean="0">
                <a:solidFill>
                  <a:schemeClr val="bg1"/>
                </a:solidFill>
              </a:rPr>
              <a:t>Reconciling Cobra Receivable Account/129230</a:t>
            </a:r>
            <a:endParaRPr lang="en-US" sz="1600" dirty="0">
              <a:solidFill>
                <a:schemeClr val="bg1"/>
              </a:solidFill>
            </a:endParaRPr>
          </a:p>
        </p:txBody>
      </p:sp>
      <p:sp>
        <p:nvSpPr>
          <p:cNvPr id="3" name="TextBox 2"/>
          <p:cNvSpPr txBox="1"/>
          <p:nvPr/>
        </p:nvSpPr>
        <p:spPr>
          <a:xfrm>
            <a:off x="457200" y="1143000"/>
            <a:ext cx="8153400" cy="3539430"/>
          </a:xfrm>
          <a:prstGeom prst="rect">
            <a:avLst/>
          </a:prstGeom>
          <a:noFill/>
        </p:spPr>
        <p:txBody>
          <a:bodyPr wrap="square" rtlCol="0">
            <a:spAutoFit/>
          </a:bodyPr>
          <a:lstStyle/>
          <a:p>
            <a:endParaRPr lang="en-US" sz="1400" dirty="0" smtClean="0"/>
          </a:p>
          <a:p>
            <a:endParaRPr lang="en-US" sz="1400" dirty="0"/>
          </a:p>
          <a:p>
            <a:endParaRPr lang="en-US" sz="1400" dirty="0" smtClean="0"/>
          </a:p>
          <a:p>
            <a:r>
              <a:rPr lang="en-US" sz="1400" dirty="0" smtClean="0"/>
              <a:t>To </a:t>
            </a:r>
            <a:r>
              <a:rPr lang="en-US" sz="1400" dirty="0"/>
              <a:t>reconcile 129230/Cobra receivable account use the </a:t>
            </a:r>
            <a:r>
              <a:rPr lang="en-US" sz="1400" dirty="0" smtClean="0"/>
              <a:t>retiree aging query, </a:t>
            </a:r>
            <a:r>
              <a:rPr lang="en-US" sz="1400" dirty="0"/>
              <a:t>the open coupon query, the supplemental </a:t>
            </a:r>
            <a:r>
              <a:rPr lang="en-US" sz="1400" dirty="0" err="1"/>
              <a:t>pdr</a:t>
            </a:r>
            <a:r>
              <a:rPr lang="en-US" sz="1400" dirty="0"/>
              <a:t> detail file and the GL </a:t>
            </a:r>
            <a:r>
              <a:rPr lang="en-US" sz="1400" dirty="0" err="1"/>
              <a:t>activty</a:t>
            </a:r>
            <a:r>
              <a:rPr lang="en-US" sz="1400" dirty="0"/>
              <a:t> report.  The </a:t>
            </a:r>
            <a:r>
              <a:rPr lang="en-US" sz="1400" dirty="0" smtClean="0"/>
              <a:t>retiree aging </a:t>
            </a:r>
            <a:r>
              <a:rPr lang="en-US" sz="1400" dirty="0"/>
              <a:t>data is used to create a pivot table </a:t>
            </a:r>
            <a:r>
              <a:rPr lang="en-US" sz="1400" dirty="0" smtClean="0"/>
              <a:t>to balance </a:t>
            </a:r>
            <a:r>
              <a:rPr lang="en-US" sz="1400" dirty="0"/>
              <a:t>the </a:t>
            </a:r>
            <a:r>
              <a:rPr lang="en-US" sz="1400" dirty="0" smtClean="0"/>
              <a:t>retiree aging </a:t>
            </a:r>
            <a:r>
              <a:rPr lang="en-US" sz="1400" dirty="0"/>
              <a:t>data to the GL activity.  Any variances may require running the </a:t>
            </a:r>
            <a:r>
              <a:rPr lang="en-US" sz="1400" dirty="0" err="1"/>
              <a:t>BOR_Audit_GL_Jrnl_Detail</a:t>
            </a:r>
            <a:r>
              <a:rPr lang="en-US" sz="1400" dirty="0"/>
              <a:t> to see if there are any manual journals.  In order to reconcile, manual journals should be reversed and rekeyed as CES online payroll adjustments.  Once </a:t>
            </a:r>
            <a:r>
              <a:rPr lang="en-US" sz="1400" dirty="0" smtClean="0"/>
              <a:t>retiree aging </a:t>
            </a:r>
            <a:r>
              <a:rPr lang="en-US" sz="1400" dirty="0"/>
              <a:t>is balanced to GL activity, both of these should be balanced to the Open Coupon Query data.  Payments made in advance and received in the supplemental PDR process should represent any differences in the Open Coupon Data and the </a:t>
            </a:r>
            <a:r>
              <a:rPr lang="en-US" sz="1400" dirty="0" smtClean="0"/>
              <a:t>Retiree Aging </a:t>
            </a:r>
            <a:r>
              <a:rPr lang="en-US" sz="1400" dirty="0"/>
              <a:t>Data</a:t>
            </a:r>
            <a:r>
              <a:rPr lang="en-US" sz="1400" dirty="0" smtClean="0"/>
              <a:t>.</a:t>
            </a:r>
          </a:p>
          <a:p>
            <a:endParaRPr lang="en-US" sz="1400" dirty="0"/>
          </a:p>
          <a:p>
            <a:r>
              <a:rPr lang="en-US" sz="1400" dirty="0" smtClean="0"/>
              <a:t>A programming issue has recently been discovered in the retiree aging query data  which impacts non-employee Cobra participants (overage dependents or ex-spouses who have no EMPLID in ADP).  Therefore, if non-employee Cobra participant exist at your institution you should use the Personal Services Detail query instead of the Retiree Aging query to reconcile the Cobra receivable/129230 account.  </a:t>
            </a:r>
            <a:endParaRPr lang="en-US" sz="1400" dirty="0"/>
          </a:p>
        </p:txBody>
      </p:sp>
    </p:spTree>
    <p:extLst>
      <p:ext uri="{BB962C8B-B14F-4D97-AF65-F5344CB8AC3E}">
        <p14:creationId xmlns:p14="http://schemas.microsoft.com/office/powerpoint/2010/main" val="1334859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1600" dirty="0" smtClean="0"/>
              <a:t>Cobra Receivable/129230 reconciliation using Personal Services Detail query data</a:t>
            </a:r>
            <a:endParaRPr lang="en-US" sz="1600" dirty="0"/>
          </a:p>
        </p:txBody>
      </p:sp>
      <p:pic>
        <p:nvPicPr>
          <p:cNvPr id="5" name="Content Placeholder 4"/>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304800" y="1295400"/>
            <a:ext cx="4343400" cy="4953000"/>
          </a:xfrm>
        </p:spPr>
      </p:pic>
      <p:pic>
        <p:nvPicPr>
          <p:cNvPr id="6" name="Content Placeholder 5"/>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4724400" y="1295400"/>
            <a:ext cx="4038600" cy="4953000"/>
          </a:xfrm>
        </p:spPr>
      </p:pic>
    </p:spTree>
    <p:extLst>
      <p:ext uri="{BB962C8B-B14F-4D97-AF65-F5344CB8AC3E}">
        <p14:creationId xmlns:p14="http://schemas.microsoft.com/office/powerpoint/2010/main" val="457438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mccarle\AppData\Local\Microsoft\Windows\Temporary Internet Files\Content.IE5\DCTU0F14\MC90044149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905000"/>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364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8153400" cy="5909310"/>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r>
              <a:rPr lang="en-US" dirty="0" smtClean="0"/>
              <a:t>For institutions </a:t>
            </a:r>
            <a:r>
              <a:rPr lang="en-US" dirty="0"/>
              <a:t>with less volume the CES Recon Errors (Aug to May) query provides a list of all </a:t>
            </a:r>
            <a:r>
              <a:rPr lang="en-US" dirty="0" smtClean="0"/>
              <a:t>variances between EV5 accruals and CES payments, </a:t>
            </a:r>
            <a:r>
              <a:rPr lang="en-US" dirty="0"/>
              <a:t>including faculty 7/5 amounts.</a:t>
            </a:r>
          </a:p>
          <a:p>
            <a:endParaRPr lang="en-US" dirty="0"/>
          </a:p>
          <a:p>
            <a:r>
              <a:rPr lang="en-US" dirty="0"/>
              <a:t>The CES Premium Reconciliation </a:t>
            </a:r>
            <a:r>
              <a:rPr lang="en-US" dirty="0" err="1"/>
              <a:t>Rpt</a:t>
            </a:r>
            <a:r>
              <a:rPr lang="en-US" dirty="0"/>
              <a:t> is a PDF report of all variances in the old PS HRMS BORR025 report format.</a:t>
            </a:r>
          </a:p>
          <a:p>
            <a:endParaRPr lang="en-US" dirty="0"/>
          </a:p>
          <a:p>
            <a:r>
              <a:rPr lang="en-US" dirty="0"/>
              <a:t>7/5ths Reconciliation Jan-Jul query provides a list of </a:t>
            </a:r>
            <a:r>
              <a:rPr lang="en-US" dirty="0" smtClean="0"/>
              <a:t>all employees subject to the  7/5ths </a:t>
            </a:r>
            <a:r>
              <a:rPr lang="en-US" dirty="0"/>
              <a:t>payroll </a:t>
            </a:r>
            <a:r>
              <a:rPr lang="en-US" dirty="0" smtClean="0"/>
              <a:t>deductions, regardless of </a:t>
            </a:r>
            <a:r>
              <a:rPr lang="en-US" dirty="0" err="1" smtClean="0"/>
              <a:t>Paygroup</a:t>
            </a:r>
            <a:r>
              <a:rPr lang="en-US" dirty="0" smtClean="0"/>
              <a:t>, </a:t>
            </a:r>
            <a:r>
              <a:rPr lang="en-US" dirty="0"/>
              <a:t>and CES premium charges by deduction code.  This is cumulative data for Jan – </a:t>
            </a:r>
            <a:r>
              <a:rPr lang="en-US" dirty="0" smtClean="0"/>
              <a:t>July </a:t>
            </a:r>
            <a:r>
              <a:rPr lang="en-US" dirty="0"/>
              <a:t>of each year. </a:t>
            </a:r>
          </a:p>
          <a:p>
            <a:endParaRPr lang="en-US" dirty="0"/>
          </a:p>
          <a:p>
            <a:r>
              <a:rPr lang="en-US" dirty="0"/>
              <a:t>Faculty Members </a:t>
            </a:r>
            <a:r>
              <a:rPr lang="en-US" dirty="0" err="1"/>
              <a:t>Paygroup</a:t>
            </a:r>
            <a:r>
              <a:rPr lang="en-US" dirty="0"/>
              <a:t> query shows </a:t>
            </a:r>
            <a:r>
              <a:rPr lang="en-US" dirty="0" smtClean="0"/>
              <a:t>employees who are </a:t>
            </a:r>
            <a:r>
              <a:rPr lang="en-US" dirty="0"/>
              <a:t>currently in </a:t>
            </a:r>
            <a:r>
              <a:rPr lang="en-US" dirty="0" smtClean="0"/>
              <a:t>the “F” </a:t>
            </a:r>
            <a:r>
              <a:rPr lang="en-US" dirty="0" err="1"/>
              <a:t>paygroup</a:t>
            </a:r>
            <a:r>
              <a:rPr lang="en-US" dirty="0"/>
              <a:t> subject to 7/5 premiums Jan – </a:t>
            </a:r>
            <a:r>
              <a:rPr lang="en-US" dirty="0" smtClean="0"/>
              <a:t>July.</a:t>
            </a:r>
            <a:endParaRPr lang="en-US" dirty="0"/>
          </a:p>
          <a:p>
            <a:endParaRPr lang="en-US" dirty="0"/>
          </a:p>
          <a:p>
            <a:r>
              <a:rPr lang="en-US" dirty="0"/>
              <a:t>ADP Account Progression Report provides charges to each payroll liability account and the CES benefits clearing account by employee with deduction codes.</a:t>
            </a:r>
          </a:p>
        </p:txBody>
      </p:sp>
    </p:spTree>
    <p:extLst>
      <p:ext uri="{BB962C8B-B14F-4D97-AF65-F5344CB8AC3E}">
        <p14:creationId xmlns:p14="http://schemas.microsoft.com/office/powerpoint/2010/main" val="285482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420832"/>
            <a:ext cx="6858000" cy="400110"/>
          </a:xfrm>
          <a:prstGeom prst="rect">
            <a:avLst/>
          </a:prstGeom>
          <a:noFill/>
        </p:spPr>
        <p:txBody>
          <a:bodyPr wrap="square" rtlCol="0">
            <a:spAutoFit/>
          </a:bodyPr>
          <a:lstStyle/>
          <a:p>
            <a:pPr algn="ctr"/>
            <a:r>
              <a:rPr lang="en-US" sz="2000" dirty="0" smtClean="0">
                <a:solidFill>
                  <a:schemeClr val="bg1"/>
                </a:solidFill>
              </a:rPr>
              <a:t>Active Employee Reconcilement</a:t>
            </a:r>
          </a:p>
        </p:txBody>
      </p:sp>
      <p:sp>
        <p:nvSpPr>
          <p:cNvPr id="3" name="TextBox 2"/>
          <p:cNvSpPr txBox="1"/>
          <p:nvPr/>
        </p:nvSpPr>
        <p:spPr>
          <a:xfrm>
            <a:off x="609600" y="1447800"/>
            <a:ext cx="8077200" cy="4278094"/>
          </a:xfrm>
          <a:prstGeom prst="rect">
            <a:avLst/>
          </a:prstGeom>
          <a:noFill/>
        </p:spPr>
        <p:txBody>
          <a:bodyPr wrap="square" rtlCol="0">
            <a:spAutoFit/>
          </a:bodyPr>
          <a:lstStyle/>
          <a:p>
            <a:endParaRPr lang="en-US" sz="1600" dirty="0"/>
          </a:p>
          <a:p>
            <a:r>
              <a:rPr lang="en-US" sz="1600" dirty="0" smtClean="0"/>
              <a:t>The CES reconciliation detail query is used to reconcile the payroll liability accounts to the GL activity detail for the reconciling period.  Since not all CES data includes the correct </a:t>
            </a:r>
            <a:r>
              <a:rPr lang="en-US" sz="1600" dirty="0" err="1" smtClean="0"/>
              <a:t>paygroup</a:t>
            </a:r>
            <a:r>
              <a:rPr lang="en-US" sz="1600" dirty="0" smtClean="0"/>
              <a:t>,  an additional query containing name, </a:t>
            </a:r>
            <a:r>
              <a:rPr lang="en-US" sz="1600" dirty="0" err="1" smtClean="0"/>
              <a:t>emplid</a:t>
            </a:r>
            <a:r>
              <a:rPr lang="en-US" sz="1600" dirty="0" smtClean="0"/>
              <a:t>, </a:t>
            </a:r>
            <a:r>
              <a:rPr lang="en-US" sz="1600" dirty="0" err="1" smtClean="0"/>
              <a:t>paygroup</a:t>
            </a:r>
            <a:r>
              <a:rPr lang="en-US" sz="1600" dirty="0" smtClean="0"/>
              <a:t> and status is run in ADP-Reporter.  </a:t>
            </a:r>
            <a:r>
              <a:rPr lang="en-US" sz="1600" dirty="0" err="1" smtClean="0"/>
              <a:t>Vlookup</a:t>
            </a:r>
            <a:r>
              <a:rPr lang="en-US" sz="1600" dirty="0" smtClean="0"/>
              <a:t> is performed to add current </a:t>
            </a:r>
            <a:r>
              <a:rPr lang="en-US" sz="1600" dirty="0" err="1" smtClean="0"/>
              <a:t>paygroup</a:t>
            </a:r>
            <a:r>
              <a:rPr lang="en-US" sz="1600" dirty="0" smtClean="0"/>
              <a:t> and current employee status into the recon detail query data.  </a:t>
            </a:r>
          </a:p>
          <a:p>
            <a:endParaRPr lang="en-US" sz="1600" dirty="0"/>
          </a:p>
          <a:p>
            <a:r>
              <a:rPr lang="en-US" sz="1600" dirty="0" smtClean="0"/>
              <a:t>Create a pivot table using the CES reconciliation detail query data, filtering by account and </a:t>
            </a:r>
            <a:r>
              <a:rPr lang="en-US" sz="1600" dirty="0" err="1" smtClean="0"/>
              <a:t>paygroup</a:t>
            </a:r>
            <a:r>
              <a:rPr lang="en-US" sz="1600" dirty="0" smtClean="0"/>
              <a:t>.  Column Labels = Trans Type, Row Labels = Combined Name and Values = Sum of Total Amount. </a:t>
            </a:r>
          </a:p>
          <a:p>
            <a:endParaRPr lang="en-US" sz="1600" dirty="0"/>
          </a:p>
          <a:p>
            <a:r>
              <a:rPr lang="en-US" sz="1600" dirty="0" smtClean="0"/>
              <a:t>During the months of Jan-May filter on those </a:t>
            </a:r>
            <a:r>
              <a:rPr lang="en-US" sz="1600" dirty="0" err="1" smtClean="0"/>
              <a:t>paygroups</a:t>
            </a:r>
            <a:r>
              <a:rPr lang="en-US" sz="1600" dirty="0" smtClean="0"/>
              <a:t> who have the 7/5 deductions.  Copy/Paste all of their data into the account recon spreadsheet and label the rows with the reconciling month.  Change the filter to all other </a:t>
            </a:r>
            <a:r>
              <a:rPr lang="en-US" sz="1600" dirty="0" err="1" smtClean="0"/>
              <a:t>paygroups</a:t>
            </a:r>
            <a:r>
              <a:rPr lang="en-US" sz="1600" dirty="0" smtClean="0"/>
              <a:t> and use conditional formatting  to highlight variances greater than 0.01 and less than -0.01.  Filter on the amount column and sort the filter by color, bringing all the variances to the top.  Copy/paste these variances into the recon spreadsheet (remove cell color).  </a:t>
            </a:r>
          </a:p>
        </p:txBody>
      </p:sp>
    </p:spTree>
    <p:extLst>
      <p:ext uri="{BB962C8B-B14F-4D97-AF65-F5344CB8AC3E}">
        <p14:creationId xmlns:p14="http://schemas.microsoft.com/office/powerpoint/2010/main" val="1890044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 y="1600200"/>
            <a:ext cx="4040188" cy="4876799"/>
          </a:xfrm>
        </p:spPr>
      </p:pic>
      <p:sp>
        <p:nvSpPr>
          <p:cNvPr id="5" name="Text Placeholder 4"/>
          <p:cNvSpPr>
            <a:spLocks noGrp="1"/>
          </p:cNvSpPr>
          <p:nvPr>
            <p:ph type="body" sz="quarter" idx="3"/>
          </p:nvPr>
        </p:nvSpPr>
        <p:spPr/>
        <p:txBody>
          <a:bodyPr/>
          <a:lstStyle/>
          <a:p>
            <a:endParaRPr lang="en-US"/>
          </a:p>
        </p:txBody>
      </p:sp>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645025" y="1524000"/>
            <a:ext cx="4041775" cy="4953000"/>
          </a:xfrm>
        </p:spPr>
      </p:pic>
      <p:sp>
        <p:nvSpPr>
          <p:cNvPr id="10" name="TextBox 9"/>
          <p:cNvSpPr txBox="1"/>
          <p:nvPr/>
        </p:nvSpPr>
        <p:spPr>
          <a:xfrm>
            <a:off x="457200" y="533400"/>
            <a:ext cx="3962400" cy="523220"/>
          </a:xfrm>
          <a:prstGeom prst="rect">
            <a:avLst/>
          </a:prstGeom>
          <a:noFill/>
        </p:spPr>
        <p:txBody>
          <a:bodyPr wrap="square" rtlCol="0">
            <a:spAutoFit/>
          </a:bodyPr>
          <a:lstStyle/>
          <a:p>
            <a:r>
              <a:rPr lang="en-US" sz="1400" dirty="0" smtClean="0">
                <a:solidFill>
                  <a:schemeClr val="bg1"/>
                </a:solidFill>
              </a:rPr>
              <a:t>CES Reconciliation Detail Query data with new concatenated field</a:t>
            </a:r>
            <a:endParaRPr lang="en-US" sz="1400" dirty="0">
              <a:solidFill>
                <a:schemeClr val="bg1"/>
              </a:solidFill>
            </a:endParaRPr>
          </a:p>
        </p:txBody>
      </p:sp>
      <p:sp>
        <p:nvSpPr>
          <p:cNvPr id="11" name="TextBox 10"/>
          <p:cNvSpPr txBox="1"/>
          <p:nvPr/>
        </p:nvSpPr>
        <p:spPr>
          <a:xfrm>
            <a:off x="4724400" y="533400"/>
            <a:ext cx="3962400" cy="1169551"/>
          </a:xfrm>
          <a:prstGeom prst="rect">
            <a:avLst/>
          </a:prstGeom>
          <a:noFill/>
        </p:spPr>
        <p:txBody>
          <a:bodyPr wrap="square" rtlCol="0">
            <a:spAutoFit/>
          </a:bodyPr>
          <a:lstStyle/>
          <a:p>
            <a:r>
              <a:rPr lang="en-US" sz="1400" dirty="0" smtClean="0">
                <a:solidFill>
                  <a:schemeClr val="bg1"/>
                </a:solidFill>
              </a:rPr>
              <a:t>Pivot table filtered on account and </a:t>
            </a:r>
            <a:r>
              <a:rPr lang="en-US" sz="1400" dirty="0" err="1" smtClean="0">
                <a:solidFill>
                  <a:schemeClr val="bg1"/>
                </a:solidFill>
              </a:rPr>
              <a:t>paygroup</a:t>
            </a:r>
            <a:r>
              <a:rPr lang="en-US" sz="1400" dirty="0" smtClean="0">
                <a:solidFill>
                  <a:schemeClr val="bg1"/>
                </a:solidFill>
              </a:rPr>
              <a:t>.  Copy the combined name field and paste into recon spreadsheet, then copy and paste grand totals into recon spreadsheet</a:t>
            </a:r>
            <a:r>
              <a:rPr lang="en-US" sz="1400" dirty="0" smtClean="0"/>
              <a:t>.</a:t>
            </a:r>
          </a:p>
          <a:p>
            <a:endParaRPr lang="en-US" sz="1400" dirty="0"/>
          </a:p>
        </p:txBody>
      </p:sp>
    </p:spTree>
    <p:extLst>
      <p:ext uri="{BB962C8B-B14F-4D97-AF65-F5344CB8AC3E}">
        <p14:creationId xmlns:p14="http://schemas.microsoft.com/office/powerpoint/2010/main" val="2992329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8372" y="2674938"/>
            <a:ext cx="3955193" cy="3451225"/>
          </a:xfrm>
        </p:spPr>
      </p:pic>
      <p:sp>
        <p:nvSpPr>
          <p:cNvPr id="5" name="TextBox 4"/>
          <p:cNvSpPr txBox="1"/>
          <p:nvPr/>
        </p:nvSpPr>
        <p:spPr>
          <a:xfrm>
            <a:off x="914400" y="228600"/>
            <a:ext cx="7696200" cy="954107"/>
          </a:xfrm>
          <a:prstGeom prst="rect">
            <a:avLst/>
          </a:prstGeom>
          <a:noFill/>
        </p:spPr>
        <p:txBody>
          <a:bodyPr wrap="square" rtlCol="0">
            <a:spAutoFit/>
          </a:bodyPr>
          <a:lstStyle/>
          <a:p>
            <a:r>
              <a:rPr lang="en-US" sz="1400" dirty="0" smtClean="0">
                <a:solidFill>
                  <a:schemeClr val="bg1"/>
                </a:solidFill>
              </a:rPr>
              <a:t>Use conditional formatting in Excel to highlight variances.  Then filter on the amount column and sort filter by color, bringing all of the variances to the top of the spreadsheet.  Copy/paste combined names and amounts into recon spreadsheet.  Some of the variances may clear previous month’s reconciling items and may be deleted.  </a:t>
            </a:r>
            <a:endParaRPr lang="en-US" sz="1400" dirty="0">
              <a:solidFill>
                <a:schemeClr val="bg1"/>
              </a:solidFill>
            </a:endParaRPr>
          </a:p>
        </p:txBody>
      </p:sp>
    </p:spTree>
    <p:extLst>
      <p:ext uri="{BB962C8B-B14F-4D97-AF65-F5344CB8AC3E}">
        <p14:creationId xmlns:p14="http://schemas.microsoft.com/office/powerpoint/2010/main" val="3519261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838200"/>
            <a:ext cx="7315200" cy="5638800"/>
          </a:xfrm>
        </p:spPr>
      </p:pic>
      <p:sp>
        <p:nvSpPr>
          <p:cNvPr id="5" name="TextBox 4"/>
          <p:cNvSpPr txBox="1"/>
          <p:nvPr/>
        </p:nvSpPr>
        <p:spPr>
          <a:xfrm>
            <a:off x="609600" y="304800"/>
            <a:ext cx="7543800" cy="307777"/>
          </a:xfrm>
          <a:prstGeom prst="rect">
            <a:avLst/>
          </a:prstGeom>
          <a:noFill/>
        </p:spPr>
        <p:txBody>
          <a:bodyPr wrap="square" rtlCol="0">
            <a:spAutoFit/>
          </a:bodyPr>
          <a:lstStyle/>
          <a:p>
            <a:r>
              <a:rPr lang="en-US" sz="1400" dirty="0" smtClean="0">
                <a:solidFill>
                  <a:schemeClr val="bg1"/>
                </a:solidFill>
              </a:rPr>
              <a:t>Account 226974 reconciliation spreadsheet</a:t>
            </a:r>
          </a:p>
        </p:txBody>
      </p:sp>
    </p:spTree>
    <p:extLst>
      <p:ext uri="{BB962C8B-B14F-4D97-AF65-F5344CB8AC3E}">
        <p14:creationId xmlns:p14="http://schemas.microsoft.com/office/powerpoint/2010/main" val="701975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143001"/>
            <a:ext cx="8382000" cy="5181600"/>
          </a:xfrm>
        </p:spPr>
      </p:pic>
      <p:sp>
        <p:nvSpPr>
          <p:cNvPr id="5" name="TextBox 4"/>
          <p:cNvSpPr txBox="1"/>
          <p:nvPr/>
        </p:nvSpPr>
        <p:spPr>
          <a:xfrm>
            <a:off x="381000" y="304800"/>
            <a:ext cx="8382000" cy="307777"/>
          </a:xfrm>
          <a:prstGeom prst="rect">
            <a:avLst/>
          </a:prstGeom>
          <a:noFill/>
        </p:spPr>
        <p:txBody>
          <a:bodyPr wrap="square" rtlCol="0">
            <a:spAutoFit/>
          </a:bodyPr>
          <a:lstStyle/>
          <a:p>
            <a:r>
              <a:rPr lang="en-US" sz="1400" dirty="0" smtClean="0">
                <a:solidFill>
                  <a:schemeClr val="bg1"/>
                </a:solidFill>
              </a:rPr>
              <a:t>Cumulative list of all outstanding reconciling items</a:t>
            </a:r>
          </a:p>
        </p:txBody>
      </p:sp>
    </p:spTree>
    <p:extLst>
      <p:ext uri="{BB962C8B-B14F-4D97-AF65-F5344CB8AC3E}">
        <p14:creationId xmlns:p14="http://schemas.microsoft.com/office/powerpoint/2010/main" val="1301125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1371600"/>
            <a:ext cx="7696200" cy="5105400"/>
          </a:xfrm>
        </p:spPr>
      </p:pic>
      <p:sp>
        <p:nvSpPr>
          <p:cNvPr id="5" name="TextBox 4"/>
          <p:cNvSpPr txBox="1"/>
          <p:nvPr/>
        </p:nvSpPr>
        <p:spPr>
          <a:xfrm>
            <a:off x="609600" y="381000"/>
            <a:ext cx="7848600" cy="954107"/>
          </a:xfrm>
          <a:prstGeom prst="rect">
            <a:avLst/>
          </a:prstGeom>
          <a:noFill/>
        </p:spPr>
        <p:txBody>
          <a:bodyPr wrap="square" rtlCol="0">
            <a:spAutoFit/>
          </a:bodyPr>
          <a:lstStyle/>
          <a:p>
            <a:r>
              <a:rPr lang="en-US" sz="1400" dirty="0" smtClean="0">
                <a:solidFill>
                  <a:schemeClr val="bg1"/>
                </a:solidFill>
              </a:rPr>
              <a:t>The Personal Services Detail query provides a history of transactions processed through the </a:t>
            </a:r>
            <a:r>
              <a:rPr lang="en-US" sz="1400" dirty="0" err="1" smtClean="0">
                <a:solidFill>
                  <a:schemeClr val="bg1"/>
                </a:solidFill>
              </a:rPr>
              <a:t>pers_serv_bor</a:t>
            </a:r>
            <a:r>
              <a:rPr lang="en-US" sz="1400" dirty="0" smtClean="0">
                <a:solidFill>
                  <a:schemeClr val="bg1"/>
                </a:solidFill>
              </a:rPr>
              <a:t> table in PS Financials.  Transactions include payroll interface (PIEX), CES reconciliation, CES retiree benefits, supplemental PDR payments and CES online payroll adjustments.  The </a:t>
            </a:r>
            <a:r>
              <a:rPr lang="en-US" sz="1400" dirty="0" err="1" smtClean="0">
                <a:solidFill>
                  <a:schemeClr val="bg1"/>
                </a:solidFill>
              </a:rPr>
              <a:t>pers_serv_bor</a:t>
            </a:r>
            <a:r>
              <a:rPr lang="en-US" sz="1400" dirty="0" smtClean="0">
                <a:solidFill>
                  <a:schemeClr val="bg1"/>
                </a:solidFill>
              </a:rPr>
              <a:t> table does </a:t>
            </a:r>
            <a:r>
              <a:rPr lang="en-US" sz="1400" b="1" u="sng" dirty="0" smtClean="0">
                <a:solidFill>
                  <a:schemeClr val="bg1"/>
                </a:solidFill>
              </a:rPr>
              <a:t>NOT</a:t>
            </a:r>
            <a:r>
              <a:rPr lang="en-US" sz="1400" dirty="0" smtClean="0">
                <a:solidFill>
                  <a:schemeClr val="bg1"/>
                </a:solidFill>
              </a:rPr>
              <a:t> include manual journals.</a:t>
            </a:r>
            <a:endParaRPr lang="en-US" sz="1400" dirty="0">
              <a:solidFill>
                <a:schemeClr val="bg1"/>
              </a:solidFill>
            </a:endParaRPr>
          </a:p>
        </p:txBody>
      </p:sp>
    </p:spTree>
    <p:extLst>
      <p:ext uri="{BB962C8B-B14F-4D97-AF65-F5344CB8AC3E}">
        <p14:creationId xmlns:p14="http://schemas.microsoft.com/office/powerpoint/2010/main" val="1206823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8153400" cy="338554"/>
          </a:xfrm>
          <a:prstGeom prst="rect">
            <a:avLst/>
          </a:prstGeom>
          <a:noFill/>
        </p:spPr>
        <p:txBody>
          <a:bodyPr wrap="square" rtlCol="0">
            <a:spAutoFit/>
          </a:bodyPr>
          <a:lstStyle/>
          <a:p>
            <a:pPr algn="ctr"/>
            <a:r>
              <a:rPr lang="en-US" sz="1600" dirty="0" smtClean="0">
                <a:solidFill>
                  <a:schemeClr val="bg1"/>
                </a:solidFill>
              </a:rPr>
              <a:t>Banner Clearing/128001 Reconciliation</a:t>
            </a:r>
          </a:p>
        </p:txBody>
      </p:sp>
      <p:sp>
        <p:nvSpPr>
          <p:cNvPr id="3" name="TextBox 2"/>
          <p:cNvSpPr txBox="1"/>
          <p:nvPr/>
        </p:nvSpPr>
        <p:spPr>
          <a:xfrm>
            <a:off x="457200" y="1295400"/>
            <a:ext cx="8229600" cy="3539430"/>
          </a:xfrm>
          <a:prstGeom prst="rect">
            <a:avLst/>
          </a:prstGeom>
          <a:noFill/>
        </p:spPr>
        <p:txBody>
          <a:bodyPr wrap="square" rtlCol="0">
            <a:spAutoFit/>
          </a:bodyPr>
          <a:lstStyle/>
          <a:p>
            <a:endParaRPr lang="en-US" sz="1400" dirty="0" smtClean="0"/>
          </a:p>
          <a:p>
            <a:endParaRPr lang="en-US" sz="1400" dirty="0"/>
          </a:p>
          <a:p>
            <a:endParaRPr lang="en-US" sz="1400" dirty="0" smtClean="0"/>
          </a:p>
          <a:p>
            <a:r>
              <a:rPr lang="en-US" sz="1400" dirty="0" smtClean="0"/>
              <a:t>The Banner Clearing Account/128001 should, ideally, have a zero balance.  When the Banner/SLOA file is loaded into Banner it credits the 128001 and charges 129220 for LOA benefit premiums.  (The Retiree Benefits process journal debits 128001 and credits 229900.) Due to timing of the CES recon process, the Banner/SLOA file will always be a reconciling variance. </a:t>
            </a:r>
          </a:p>
          <a:p>
            <a:endParaRPr lang="en-US" sz="1400" dirty="0"/>
          </a:p>
          <a:p>
            <a:r>
              <a:rPr lang="en-US" sz="1400" dirty="0" smtClean="0"/>
              <a:t>To reconcile the Banner Clearing/128001 for LOA activity use the PS </a:t>
            </a:r>
            <a:r>
              <a:rPr lang="en-US" sz="1400" dirty="0"/>
              <a:t>Financials query </a:t>
            </a:r>
            <a:r>
              <a:rPr lang="en-US" sz="1400" dirty="0" err="1"/>
              <a:t>BOR_Audit_GL_Jrnl_Detail</a:t>
            </a:r>
            <a:r>
              <a:rPr lang="en-US" sz="1400" dirty="0"/>
              <a:t> query.  This query may be saved and modified to run for a date range, account code and fiscal year.  The output data is a list of all journals posting to 128001 for the date and fiscal year selected.  Any manual journals keyed to 128001 will be reconciling items and should be reversed and rekeyed as CES online payroll adjustments</a:t>
            </a:r>
            <a:r>
              <a:rPr lang="en-US" sz="1400" dirty="0" smtClean="0"/>
              <a:t>.</a:t>
            </a:r>
          </a:p>
          <a:p>
            <a:endParaRPr lang="en-US" sz="1400" dirty="0"/>
          </a:p>
          <a:p>
            <a:r>
              <a:rPr lang="en-US" sz="1400" dirty="0" smtClean="0"/>
              <a:t>It may also be necessary to review Banner detail for transaction errors on specific employees.</a:t>
            </a:r>
            <a:endParaRPr lang="en-US" sz="1400" dirty="0"/>
          </a:p>
          <a:p>
            <a:endParaRPr lang="en-US" sz="1400" dirty="0"/>
          </a:p>
        </p:txBody>
      </p:sp>
    </p:spTree>
    <p:extLst>
      <p:ext uri="{BB962C8B-B14F-4D97-AF65-F5344CB8AC3E}">
        <p14:creationId xmlns:p14="http://schemas.microsoft.com/office/powerpoint/2010/main" val="34636306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
      <a:dk1>
        <a:sysClr val="windowText" lastClr="000000"/>
      </a:dk1>
      <a:lt1>
        <a:sysClr val="window" lastClr="FFFFFF"/>
      </a:lt1>
      <a:dk2>
        <a:srgbClr val="073E87"/>
      </a:dk2>
      <a:lt2>
        <a:srgbClr val="C6E7FC"/>
      </a:lt2>
      <a:accent1>
        <a:srgbClr val="005FBF"/>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395</TotalTime>
  <Words>1238</Words>
  <Application>Microsoft Office PowerPoint</Application>
  <PresentationFormat>On-screen Show (4:3)</PresentationFormat>
  <Paragraphs>72</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ADP/CES Reconciliation Reports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Cobra Receivable/129230 reconciliation using Personal Services Detail query data</vt:lpstr>
      <vt:lpstr>PowerPoint Presentation</vt:lpstr>
    </vt:vector>
  </TitlesOfParts>
  <Company>Georgia Perimeter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ADP/CES Reconciliation Reports</dc:title>
  <dc:creator>user</dc:creator>
  <cp:lastModifiedBy>Debbie Farmer</cp:lastModifiedBy>
  <cp:revision>32</cp:revision>
  <dcterms:created xsi:type="dcterms:W3CDTF">2013-08-30T19:47:08Z</dcterms:created>
  <dcterms:modified xsi:type="dcterms:W3CDTF">2013-09-17T15:58:06Z</dcterms:modified>
</cp:coreProperties>
</file>