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7" r:id="rId5"/>
  </p:sldMasterIdLst>
  <p:notesMasterIdLst>
    <p:notesMasterId r:id="rId17"/>
  </p:notesMasterIdLst>
  <p:handoutMasterIdLst>
    <p:handoutMasterId r:id="rId18"/>
  </p:handoutMasterIdLst>
  <p:sldIdLst>
    <p:sldId id="385" r:id="rId6"/>
    <p:sldId id="396" r:id="rId7"/>
    <p:sldId id="386" r:id="rId8"/>
    <p:sldId id="387" r:id="rId9"/>
    <p:sldId id="389" r:id="rId10"/>
    <p:sldId id="390" r:id="rId11"/>
    <p:sldId id="391" r:id="rId12"/>
    <p:sldId id="392" r:id="rId13"/>
    <p:sldId id="393" r:id="rId14"/>
    <p:sldId id="394" r:id="rId15"/>
    <p:sldId id="39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521415D9-36F7-43E2-AB2F-B90AF26B5E84}">
      <p14:sectionLst xmlns:p14="http://schemas.microsoft.com/office/powerpoint/2010/main">
        <p14:section name="Client Partner Reporting" id="{4951BEEB-B58D-41D9-8525-AE1FC3B0BBAB}">
          <p14:sldIdLst>
            <p14:sldId id="385"/>
            <p14:sldId id="396"/>
            <p14:sldId id="386"/>
            <p14:sldId id="387"/>
            <p14:sldId id="389"/>
            <p14:sldId id="390"/>
            <p14:sldId id="391"/>
            <p14:sldId id="392"/>
            <p14:sldId id="393"/>
            <p14:sldId id="394"/>
            <p14:sldId id="39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14F9B"/>
    <a:srgbClr val="A585BA"/>
    <a:srgbClr val="BCBDC0"/>
    <a:srgbClr val="939598"/>
    <a:srgbClr val="6D6E71"/>
    <a:srgbClr val="58585A"/>
    <a:srgbClr val="645D3C"/>
    <a:srgbClr val="BFDE9F"/>
    <a:srgbClr val="9CC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1937" autoAdjust="0"/>
  </p:normalViewPr>
  <p:slideViewPr>
    <p:cSldViewPr snapToGrid="0" showGuides="1">
      <p:cViewPr>
        <p:scale>
          <a:sx n="100" d="100"/>
          <a:sy n="100" d="100"/>
        </p:scale>
        <p:origin x="-1326" y="72"/>
      </p:cViewPr>
      <p:guideLst>
        <p:guide orient="horz" pos="2158"/>
        <p:guide orient="horz" pos="4176"/>
        <p:guide orient="horz" pos="290"/>
        <p:guide orient="horz" pos="576"/>
        <p:guide orient="horz" pos="721"/>
        <p:guide orient="horz" pos="864"/>
        <p:guide orient="horz" pos="1582"/>
        <p:guide orient="horz" pos="1153"/>
        <p:guide orient="horz" pos="3825"/>
        <p:guide pos="2880"/>
        <p:guide pos="5472"/>
        <p:guide pos="288"/>
        <p:guide pos="4608"/>
      </p:guideLst>
    </p:cSldViewPr>
  </p:slideViewPr>
  <p:notesTextViewPr>
    <p:cViewPr>
      <p:scale>
        <a:sx n="100" d="100"/>
        <a:sy n="100" d="100"/>
      </p:scale>
      <p:origin x="0" y="0"/>
    </p:cViewPr>
  </p:notesTextViewPr>
  <p:sorterViewPr>
    <p:cViewPr>
      <p:scale>
        <a:sx n="110" d="100"/>
        <a:sy n="110" d="100"/>
      </p:scale>
      <p:origin x="0" y="5538"/>
    </p:cViewPr>
  </p:sorterViewPr>
  <p:notesViewPr>
    <p:cSldViewPr snapToGrid="0" showGuides="1">
      <p:cViewPr varScale="1">
        <p:scale>
          <a:sx n="54" d="100"/>
          <a:sy n="54" d="100"/>
        </p:scale>
        <p:origin x="-25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dirty="0"/>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dirty="0"/>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b="1" baseline="0" dirty="0" smtClean="0"/>
              <a:t> </a:t>
            </a:r>
            <a:r>
              <a:rPr lang="en-US" b="0" baseline="0" dirty="0" smtClean="0"/>
              <a:t>Review agenda with client</a:t>
            </a:r>
            <a:endParaRPr lang="en-US" b="0"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3</a:t>
            </a:fld>
            <a:endParaRPr lang="en-US" dirty="0"/>
          </a:p>
        </p:txBody>
      </p:sp>
    </p:spTree>
    <p:extLst>
      <p:ext uri="{BB962C8B-B14F-4D97-AF65-F5344CB8AC3E}">
        <p14:creationId xmlns:p14="http://schemas.microsoft.com/office/powerpoint/2010/main" val="371967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 </a:t>
            </a:r>
            <a:r>
              <a:rPr lang="en-US" dirty="0" smtClean="0"/>
              <a:t>you will first show the</a:t>
            </a:r>
            <a:r>
              <a:rPr lang="en-US" baseline="0" dirty="0" smtClean="0"/>
              <a:t> client team Requests from their point of view and access. You will then show them what one of their employees will experience so they can see the difference.</a:t>
            </a:r>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4</a:t>
            </a:fld>
            <a:endParaRPr lang="en-US" dirty="0"/>
          </a:p>
        </p:txBody>
      </p:sp>
    </p:spTree>
    <p:extLst>
      <p:ext uri="{BB962C8B-B14F-4D97-AF65-F5344CB8AC3E}">
        <p14:creationId xmlns:p14="http://schemas.microsoft.com/office/powerpoint/2010/main" val="73602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Review content on slide</a:t>
            </a:r>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5</a:t>
            </a:fld>
            <a:endParaRPr lang="en-US" dirty="0"/>
          </a:p>
        </p:txBody>
      </p:sp>
    </p:spTree>
    <p:extLst>
      <p:ext uri="{BB962C8B-B14F-4D97-AF65-F5344CB8AC3E}">
        <p14:creationId xmlns:p14="http://schemas.microsoft.com/office/powerpoint/2010/main" val="250644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r>
              <a:rPr lang="en-US" baseline="0" dirty="0" smtClean="0"/>
              <a:t> Explain the agenda for Common Scenario 2</a:t>
            </a:r>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7</a:t>
            </a:fld>
            <a:endParaRPr lang="en-US" dirty="0"/>
          </a:p>
        </p:txBody>
      </p:sp>
    </p:spTree>
    <p:extLst>
      <p:ext uri="{BB962C8B-B14F-4D97-AF65-F5344CB8AC3E}">
        <p14:creationId xmlns:p14="http://schemas.microsoft.com/office/powerpoint/2010/main" val="269689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 – provide demo in tools of information just shared. Please refer to the Word document with scenarios</a:t>
            </a:r>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dirty="0"/>
          </a:p>
        </p:txBody>
      </p:sp>
    </p:spTree>
    <p:extLst>
      <p:ext uri="{BB962C8B-B14F-4D97-AF65-F5344CB8AC3E}">
        <p14:creationId xmlns:p14="http://schemas.microsoft.com/office/powerpoint/2010/main" val="74962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dirty="0"/>
          </a:p>
        </p:txBody>
      </p:sp>
    </p:spTree>
    <p:extLst>
      <p:ext uri="{BB962C8B-B14F-4D97-AF65-F5344CB8AC3E}">
        <p14:creationId xmlns:p14="http://schemas.microsoft.com/office/powerpoint/2010/main" val="281317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10</a:t>
            </a:fld>
            <a:endParaRPr lang="en-US" dirty="0"/>
          </a:p>
        </p:txBody>
      </p:sp>
    </p:spTree>
    <p:extLst>
      <p:ext uri="{BB962C8B-B14F-4D97-AF65-F5344CB8AC3E}">
        <p14:creationId xmlns:p14="http://schemas.microsoft.com/office/powerpoint/2010/main" val="324217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 </a:t>
            </a:r>
            <a:r>
              <a:rPr lang="en-US" b="0" baseline="0" dirty="0" smtClean="0"/>
              <a:t>Take this time to answer any questions the client may have or review items that have been placed on the “parking lot”. Set expectations as to when those questions will be answered and shared with the client.</a:t>
            </a:r>
            <a:endParaRPr lang="en-US" b="0"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11</a:t>
            </a:fld>
            <a:endParaRPr lang="en-US" dirty="0"/>
          </a:p>
        </p:txBody>
      </p:sp>
    </p:spTree>
    <p:extLst>
      <p:ext uri="{BB962C8B-B14F-4D97-AF65-F5344CB8AC3E}">
        <p14:creationId xmlns:p14="http://schemas.microsoft.com/office/powerpoint/2010/main" val="792698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as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8229600" cy="3429000"/>
          </a:xfrm>
          <a:prstGeom prst="rect">
            <a:avLst/>
          </a:prstGeom>
        </p:spPr>
      </p:pic>
      <p:sp>
        <p:nvSpPr>
          <p:cNvPr id="7"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1" baseline="0">
                <a:solidFill>
                  <a:schemeClr val="tx1"/>
                </a:solidFill>
              </a:defRPr>
            </a:lvl1pPr>
          </a:lstStyle>
          <a:p>
            <a:r>
              <a:rPr lang="en-US" dirty="0" smtClean="0"/>
              <a:t>Cover: 28 </a:t>
            </a:r>
            <a:r>
              <a:rPr lang="en-US" dirty="0" err="1" smtClean="0"/>
              <a:t>pt</a:t>
            </a:r>
            <a:r>
              <a:rPr lang="en-US" dirty="0" smtClean="0"/>
              <a:t> Arial Bold, 0.9 line spacing, max title is two lines. Title image is 3.75×9″ @300dpi</a:t>
            </a:r>
            <a:endParaRPr lang="en-US" dirty="0"/>
          </a:p>
        </p:txBody>
      </p:sp>
      <p:sp>
        <p:nvSpPr>
          <p:cNvPr id="11" name="Subtitle 10"/>
          <p:cNvSpPr>
            <a:spLocks noGrp="1" noChangeArrowheads="1"/>
          </p:cNvSpPr>
          <p:nvPr>
            <p:ph type="subTitle" idx="1" hasCustomPrompt="1"/>
          </p:nvPr>
        </p:nvSpPr>
        <p:spPr>
          <a:xfrm>
            <a:off x="457200" y="5067300"/>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smtClean="0"/>
              <a:t>Subtitle is 15 </a:t>
            </a:r>
            <a:r>
              <a:rPr lang="en-US" dirty="0" err="1" smtClean="0"/>
              <a:t>pt</a:t>
            </a:r>
            <a:r>
              <a:rPr lang="en-US" dirty="0" smtClean="0"/>
              <a:t> Arial, </a:t>
            </a:r>
            <a:r>
              <a:rPr lang="ru-RU" dirty="0" smtClean="0"/>
              <a:t>0</a:t>
            </a:r>
            <a:r>
              <a:rPr lang="en-US" dirty="0" smtClean="0"/>
              <a:t>.9 line spacing, max subtitle is four lines. Edit the Cover Master slide to change the image on the cover page: Go to the View tab and click on Slide Master; Click Cover Master layout; right-click on the picture, select “Change Picture” from the drop down menu.</a:t>
            </a:r>
            <a:br>
              <a:rPr lang="en-US" dirty="0" smtClean="0"/>
            </a:br>
            <a:r>
              <a:rPr lang="en-US" dirty="0" smtClean="0"/>
              <a:t>Select image or data ribbon from appropriate image library.</a:t>
            </a:r>
          </a:p>
        </p:txBody>
      </p:sp>
      <p:sp>
        <p:nvSpPr>
          <p:cNvPr id="12" name="Rectangle 12"/>
          <p:cNvSpPr>
            <a:spLocks noChangeArrowheads="1"/>
          </p:cNvSpPr>
          <p:nvPr userDrawn="1"/>
        </p:nvSpPr>
        <p:spPr bwMode="auto">
          <a:xfrm>
            <a:off x="457200" y="5487480"/>
            <a:ext cx="6767512" cy="1193800"/>
          </a:xfrm>
          <a:prstGeom prst="rect">
            <a:avLst/>
          </a:prstGeom>
          <a:noFill/>
          <a:ln w="9525">
            <a:noFill/>
            <a:miter lim="800000"/>
            <a:headEnd/>
            <a:tailEnd/>
          </a:ln>
        </p:spPr>
        <p:txBody>
          <a:bodyPr lIns="0" tIns="0" rIns="0" bIns="0" anchor="b"/>
          <a:lstStyle/>
          <a:p>
            <a:pPr>
              <a:lnSpc>
                <a:spcPts val="1200"/>
              </a:lnSpc>
            </a:pPr>
            <a:r>
              <a:rPr lang="en-US" sz="1200" b="1" dirty="0">
                <a:solidFill>
                  <a:schemeClr val="tx1"/>
                </a:solidFill>
              </a:rPr>
              <a:t>Prepared by </a:t>
            </a:r>
            <a:r>
              <a:rPr lang="en-US" sz="1200" b="1" dirty="0" smtClean="0">
                <a:solidFill>
                  <a:schemeClr val="tx1"/>
                </a:solidFill>
              </a:rPr>
              <a:t>[Business</a:t>
            </a:r>
            <a:r>
              <a:rPr lang="en-US" sz="1200" b="1" baseline="0" dirty="0" smtClean="0">
                <a:solidFill>
                  <a:schemeClr val="tx1"/>
                </a:solidFill>
              </a:rPr>
              <a:t> Unit</a:t>
            </a:r>
            <a:r>
              <a:rPr lang="en-US" sz="1200" b="1" dirty="0" smtClean="0">
                <a:solidFill>
                  <a:schemeClr val="tx1"/>
                </a:solidFill>
              </a:rPr>
              <a:t>/Tier </a:t>
            </a:r>
            <a:r>
              <a:rPr lang="en-US" sz="1200" b="1" dirty="0">
                <a:solidFill>
                  <a:schemeClr val="tx1"/>
                </a:solidFill>
              </a:rPr>
              <a:t>2] </a:t>
            </a:r>
            <a:r>
              <a:rPr lang="en-US" sz="1200" b="1" dirty="0" smtClean="0">
                <a:solidFill>
                  <a:schemeClr val="tx1"/>
                </a:solidFill>
              </a:rPr>
              <a:t>(12 pt Arial </a:t>
            </a:r>
            <a:r>
              <a:rPr lang="en-US" sz="1200" b="1" dirty="0" smtClean="0"/>
              <a:t>Bold, 12</a:t>
            </a:r>
            <a:r>
              <a:rPr lang="en-US" sz="1200" b="1" baseline="0" dirty="0" smtClean="0"/>
              <a:t> </a:t>
            </a:r>
            <a:r>
              <a:rPr lang="en-US" sz="1200" b="1" dirty="0" smtClean="0">
                <a:solidFill>
                  <a:schemeClr val="tx1"/>
                </a:solidFill>
              </a:rPr>
              <a:t>pt </a:t>
            </a:r>
            <a:r>
              <a:rPr lang="en-US" sz="1200" b="1" dirty="0">
                <a:solidFill>
                  <a:schemeClr val="tx1"/>
                </a:solidFill>
              </a:rPr>
              <a:t>line spacing)</a:t>
            </a:r>
            <a:br>
              <a:rPr lang="en-US" sz="1200" b="1" dirty="0">
                <a:solidFill>
                  <a:schemeClr val="tx1"/>
                </a:solidFill>
              </a:rPr>
            </a:br>
            <a:r>
              <a:rPr lang="en-US" sz="1000" dirty="0" smtClean="0">
                <a:solidFill>
                  <a:schemeClr val="tx1"/>
                </a:solidFill>
              </a:rPr>
              <a:t>[Market/Division/Tier 3 (optional)  |  Practice Group/Tier 4 (optional)] (10 pt Arial, 12 </a:t>
            </a:r>
            <a:r>
              <a:rPr lang="en-US" sz="1000" dirty="0">
                <a:solidFill>
                  <a:schemeClr val="tx1"/>
                </a:solidFill>
              </a:rPr>
              <a:t>pt line spacing</a:t>
            </a:r>
            <a:r>
              <a:rPr lang="en-US" sz="1000" dirty="0" smtClean="0">
                <a:solidFill>
                  <a:schemeClr val="tx1"/>
                </a:solidFill>
              </a:rPr>
              <a:t>)</a:t>
            </a:r>
          </a:p>
          <a:p>
            <a:pPr>
              <a:lnSpc>
                <a:spcPts val="1800"/>
              </a:lnSpc>
            </a:pPr>
            <a:r>
              <a:rPr lang="en-US" sz="900" dirty="0" smtClean="0">
                <a:solidFill>
                  <a:schemeClr val="tx1"/>
                </a:solidFill>
              </a:rPr>
              <a:t>Presentation </a:t>
            </a:r>
            <a:r>
              <a:rPr lang="en-US" sz="900" dirty="0">
                <a:solidFill>
                  <a:schemeClr val="tx1"/>
                </a:solidFill>
              </a:rPr>
              <a:t>to [Insert Client Name Here</a:t>
            </a:r>
            <a:r>
              <a:rPr lang="en-US" sz="900" dirty="0" smtClean="0">
                <a:solidFill>
                  <a:schemeClr val="tx1"/>
                </a:solidFill>
              </a:rPr>
              <a:t>] (edit this text on Master</a:t>
            </a:r>
            <a:r>
              <a:rPr lang="en-US" sz="900" baseline="0" dirty="0" smtClean="0">
                <a:solidFill>
                  <a:schemeClr val="tx1"/>
                </a:solidFill>
              </a:rPr>
              <a:t> Slide)</a:t>
            </a:r>
            <a:endParaRPr lang="en-US" sz="900" dirty="0">
              <a:solidFill>
                <a:schemeClr val="tx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Tree>
    <p:extLst>
      <p:ext uri="{BB962C8B-B14F-4D97-AF65-F5344CB8AC3E}">
        <p14:creationId xmlns:p14="http://schemas.microsoft.com/office/powerpoint/2010/main" val="11732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757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7675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16884261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353053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25135610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429000"/>
            <a:ext cx="8229600" cy="2667000"/>
          </a:xfrm>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8229600" cy="2057400"/>
          </a:xfrm>
          <a:prstGeom prst="rect">
            <a:avLst/>
          </a:prstGeom>
        </p:spPr>
      </p:pic>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Section Divider: title copy 28 </a:t>
            </a:r>
            <a:r>
              <a:rPr lang="en-US" dirty="0" err="1" smtClean="0"/>
              <a:t>pt</a:t>
            </a:r>
            <a:r>
              <a:rPr lang="en-US" dirty="0" smtClean="0"/>
              <a:t> Arial Bold, 0.9 line spacing, image is 2.25×9″ @300 dpi</a:t>
            </a:r>
            <a:endParaRPr lang="en-US" dirty="0"/>
          </a:p>
        </p:txBody>
      </p:sp>
      <p:sp>
        <p:nvSpPr>
          <p:cNvPr id="7" name="Rectangle 17"/>
          <p:cNvSpPr>
            <a:spLocks noGrp="1" noChangeArrowheads="1"/>
          </p:cNvSpPr>
          <p:nvPr>
            <p:ph type="subTitle" idx="1" hasCustomPrompt="1"/>
          </p:nvPr>
        </p:nvSpPr>
        <p:spPr>
          <a:xfrm>
            <a:off x="457200" y="3809868"/>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smtClean="0">
              <a:solidFill>
                <a:schemeClr val="tx1"/>
              </a:solidFill>
            </a:endParaRPr>
          </a:p>
        </p:txBody>
      </p:sp>
    </p:spTree>
    <p:extLst>
      <p:ext uri="{BB962C8B-B14F-4D97-AF65-F5344CB8AC3E}">
        <p14:creationId xmlns:p14="http://schemas.microsoft.com/office/powerpoint/2010/main" val="3827531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99032" y="1609344"/>
            <a:ext cx="3486477" cy="689719"/>
          </a:xfrm>
        </p:spPr>
        <p:txBody>
          <a:bodyPr anchor="b" anchorCtr="0"/>
          <a:lstStyle>
            <a:lvl1pPr>
              <a:buNone/>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ver Master">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6713" y="1"/>
            <a:ext cx="8408458" cy="3357544"/>
          </a:xfrm>
          <a:prstGeom prst="rect">
            <a:avLst/>
          </a:prstGeom>
        </p:spPr>
      </p:pic>
      <p:sp>
        <p:nvSpPr>
          <p:cNvPr id="7" name="Rectangle 9"/>
          <p:cNvSpPr>
            <a:spLocks noGrp="1" noChangeArrowheads="1"/>
          </p:cNvSpPr>
          <p:nvPr>
            <p:ph type="ctrTitle" hasCustomPrompt="1"/>
          </p:nvPr>
        </p:nvSpPr>
        <p:spPr>
          <a:xfrm>
            <a:off x="365760" y="3664128"/>
            <a:ext cx="8409410" cy="822325"/>
          </a:xfrm>
          <a:prstGeom prst="rect">
            <a:avLst/>
          </a:prstGeom>
        </p:spPr>
        <p:txBody>
          <a:bodyPr lIns="0" tIns="0" rIns="0" bIns="0"/>
          <a:lstStyle>
            <a:lvl1pPr>
              <a:defRPr sz="2800" b="1" baseline="0">
                <a:solidFill>
                  <a:schemeClr val="tx1"/>
                </a:solidFill>
              </a:defRPr>
            </a:lvl1pPr>
          </a:lstStyle>
          <a:p>
            <a:r>
              <a:rPr lang="en-US" dirty="0" smtClean="0"/>
              <a:t>Data Ribbon Cover: 28 </a:t>
            </a:r>
            <a:r>
              <a:rPr lang="en-US" dirty="0" err="1" smtClean="0"/>
              <a:t>pt</a:t>
            </a:r>
            <a:r>
              <a:rPr lang="en-US" dirty="0" smtClean="0"/>
              <a:t> Arial Bold, 0.9 line spacing, max two lines. </a:t>
            </a:r>
            <a:endParaRPr lang="en-US" dirty="0"/>
          </a:p>
        </p:txBody>
      </p:sp>
      <p:sp>
        <p:nvSpPr>
          <p:cNvPr id="11" name="Subtitle 10"/>
          <p:cNvSpPr>
            <a:spLocks noGrp="1" noChangeArrowheads="1"/>
          </p:cNvSpPr>
          <p:nvPr>
            <p:ph type="subTitle" idx="1" hasCustomPrompt="1"/>
          </p:nvPr>
        </p:nvSpPr>
        <p:spPr>
          <a:xfrm>
            <a:off x="365760" y="4608292"/>
            <a:ext cx="840941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0" baseline="0"/>
            </a:lvl1pPr>
          </a:lstStyle>
          <a:p>
            <a:r>
              <a:rPr lang="en-US" dirty="0" smtClean="0"/>
              <a:t>Subtitle is 15 </a:t>
            </a:r>
            <a:r>
              <a:rPr lang="en-US" dirty="0" err="1" smtClean="0"/>
              <a:t>pt</a:t>
            </a:r>
            <a:r>
              <a:rPr lang="en-US" dirty="0" smtClean="0"/>
              <a:t> Arial, </a:t>
            </a:r>
            <a:r>
              <a:rPr lang="ru-RU" dirty="0" smtClean="0"/>
              <a:t>0</a:t>
            </a:r>
            <a:r>
              <a:rPr lang="en-US" dirty="0" smtClean="0"/>
              <a:t>.9 line spacing, max 3 lines. Edit Cover Master slide to change image: From View tab, click on Slide Master/Cover Master layout; right-click on picture, select “Change Picture” from the drop down menu. Select image data ribbon image library.</a:t>
            </a:r>
          </a:p>
        </p:txBody>
      </p:sp>
      <p:sp>
        <p:nvSpPr>
          <p:cNvPr id="12" name="Rectangle 12"/>
          <p:cNvSpPr>
            <a:spLocks noChangeArrowheads="1"/>
          </p:cNvSpPr>
          <p:nvPr userDrawn="1"/>
        </p:nvSpPr>
        <p:spPr bwMode="auto">
          <a:xfrm>
            <a:off x="366714" y="5501824"/>
            <a:ext cx="6857999" cy="1193800"/>
          </a:xfrm>
          <a:prstGeom prst="rect">
            <a:avLst/>
          </a:prstGeom>
          <a:noFill/>
          <a:ln w="9525">
            <a:noFill/>
            <a:miter lim="800000"/>
            <a:headEnd/>
            <a:tailEnd/>
          </a:ln>
        </p:spPr>
        <p:txBody>
          <a:bodyPr lIns="0" tIns="0" rIns="0" bIns="0" anchor="b"/>
          <a:lstStyle/>
          <a:p>
            <a:pPr>
              <a:lnSpc>
                <a:spcPts val="1200"/>
              </a:lnSpc>
            </a:pPr>
            <a:r>
              <a:rPr lang="en-US" sz="1200" b="1" dirty="0">
                <a:solidFill>
                  <a:schemeClr val="tx1"/>
                </a:solidFill>
              </a:rPr>
              <a:t>Prepared by </a:t>
            </a:r>
            <a:r>
              <a:rPr lang="en-US" sz="1200" b="1" dirty="0" smtClean="0">
                <a:solidFill>
                  <a:schemeClr val="tx1"/>
                </a:solidFill>
              </a:rPr>
              <a:t>Aon Hewitt </a:t>
            </a:r>
            <a:endParaRPr lang="en-US" sz="900" dirty="0">
              <a:solidFill>
                <a:schemeClr val="tx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80752"/>
            <a:ext cx="914400" cy="575131"/>
          </a:xfrm>
          <a:prstGeom prst="rect">
            <a:avLst/>
          </a:prstGeom>
        </p:spPr>
      </p:pic>
    </p:spTree>
    <p:extLst>
      <p:ext uri="{BB962C8B-B14F-4D97-AF65-F5344CB8AC3E}">
        <p14:creationId xmlns:p14="http://schemas.microsoft.com/office/powerpoint/2010/main" val="36748262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Divi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6714" y="1"/>
            <a:ext cx="8410575" cy="2354961"/>
          </a:xfrm>
          <a:prstGeom prst="rect">
            <a:avLst/>
          </a:prstGeom>
        </p:spPr>
      </p:pic>
      <p:sp>
        <p:nvSpPr>
          <p:cNvPr id="9" name="Rectangle 16"/>
          <p:cNvSpPr>
            <a:spLocks noGrp="1" noChangeArrowheads="1"/>
          </p:cNvSpPr>
          <p:nvPr>
            <p:ph type="ctrTitle" hasCustomPrompt="1"/>
          </p:nvPr>
        </p:nvSpPr>
        <p:spPr>
          <a:xfrm>
            <a:off x="366714" y="2743068"/>
            <a:ext cx="8410575"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Data Ribbon Section Divider: title copy 28 </a:t>
            </a:r>
            <a:r>
              <a:rPr lang="en-US" dirty="0" err="1" smtClean="0"/>
              <a:t>pt</a:t>
            </a:r>
            <a:r>
              <a:rPr lang="en-US" dirty="0" smtClean="0"/>
              <a:t> Arial Bold, 0.9 line spacing.</a:t>
            </a:r>
            <a:endParaRPr lang="en-US" dirty="0"/>
          </a:p>
        </p:txBody>
      </p:sp>
      <p:sp>
        <p:nvSpPr>
          <p:cNvPr id="7" name="Rectangle 17"/>
          <p:cNvSpPr>
            <a:spLocks noGrp="1" noChangeArrowheads="1"/>
          </p:cNvSpPr>
          <p:nvPr>
            <p:ph type="subTitle" idx="1" hasCustomPrompt="1"/>
          </p:nvPr>
        </p:nvSpPr>
        <p:spPr>
          <a:xfrm>
            <a:off x="366803" y="3809868"/>
            <a:ext cx="8402378" cy="1738938"/>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from data ribbon library.</a:t>
            </a:r>
          </a:p>
          <a:p>
            <a:endParaRPr lang="en-US" dirty="0" smtClean="0">
              <a:solidFill>
                <a:schemeClr val="tx1"/>
              </a:solidFill>
            </a:endParaRPr>
          </a:p>
        </p:txBody>
      </p:sp>
    </p:spTree>
    <p:extLst>
      <p:ext uri="{BB962C8B-B14F-4D97-AF65-F5344CB8AC3E}">
        <p14:creationId xmlns:p14="http://schemas.microsoft.com/office/powerpoint/2010/main" val="4562899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4588"/>
            <a:ext cx="403860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4588"/>
            <a:ext cx="403860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23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Sub–Section Divider: title copy 28 </a:t>
            </a:r>
            <a:r>
              <a:rPr lang="en-US" dirty="0" err="1" smtClean="0"/>
              <a:t>pt</a:t>
            </a:r>
            <a:r>
              <a:rPr lang="en-US" dirty="0" smtClean="0"/>
              <a:t> Arial Bold, 0.9 line spacing, image is 2.25×9″ @300 dpi</a:t>
            </a:r>
            <a:endParaRPr lang="en-US" dirty="0"/>
          </a:p>
        </p:txBody>
      </p:sp>
      <p:sp>
        <p:nvSpPr>
          <p:cNvPr id="7" name="Rectangle 17"/>
          <p:cNvSpPr>
            <a:spLocks noGrp="1" noChangeArrowheads="1"/>
          </p:cNvSpPr>
          <p:nvPr>
            <p:ph type="subTitle" idx="1" hasCustomPrompt="1"/>
          </p:nvPr>
        </p:nvSpPr>
        <p:spPr>
          <a:xfrm>
            <a:off x="457200" y="3809868"/>
            <a:ext cx="8221579"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endParaRPr lang="en-US" dirty="0" smtClean="0">
              <a:solidFill>
                <a:schemeClr val="tx1"/>
              </a:solidFill>
            </a:endParaRPr>
          </a:p>
        </p:txBody>
      </p:sp>
      <p:sp>
        <p:nvSpPr>
          <p:cNvPr id="2" name="Rectangle 1"/>
          <p:cNvSpPr/>
          <p:nvPr userDrawn="1"/>
        </p:nvSpPr>
        <p:spPr bwMode="white">
          <a:xfrm>
            <a:off x="457200" y="830317"/>
            <a:ext cx="82296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6797205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258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7714"/>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457200" y="561975"/>
            <a:ext cx="8229600" cy="219075"/>
          </a:xfrm>
        </p:spPr>
        <p:txBody>
          <a:bodyPr/>
          <a:lstStyle>
            <a:lvl1pPr>
              <a:buNone/>
              <a:defRPr sz="1600">
                <a:solidFill>
                  <a:schemeClr val="tx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457200" y="1144588"/>
            <a:ext cx="8229600" cy="478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rot="20147015">
            <a:off x="1042616" y="1988677"/>
            <a:ext cx="6717389" cy="2646878"/>
          </a:xfrm>
          <a:prstGeom prst="rect">
            <a:avLst/>
          </a:prstGeom>
          <a:noFill/>
        </p:spPr>
        <p:txBody>
          <a:bodyPr wrap="square" rtlCol="0">
            <a:spAutoFit/>
          </a:bodyPr>
          <a:lstStyle/>
          <a:p>
            <a:pPr algn="ctr"/>
            <a:r>
              <a:rPr lang="en-US" sz="16600" b="1" dirty="0" smtClean="0">
                <a:solidFill>
                  <a:srgbClr val="C9CAC8"/>
                </a:solidFill>
              </a:rPr>
              <a:t>Draft</a:t>
            </a:r>
            <a:endParaRPr lang="en-US" b="1" dirty="0">
              <a:solidFill>
                <a:srgbClr val="C9CAC8"/>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4588"/>
            <a:ext cx="8229600" cy="4951412"/>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4588"/>
            <a:ext cx="8229600" cy="31635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336173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144588"/>
            <a:ext cx="82296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Line 10"/>
          <p:cNvSpPr>
            <a:spLocks noChangeShapeType="1"/>
          </p:cNvSpPr>
          <p:nvPr/>
        </p:nvSpPr>
        <p:spPr bwMode="auto">
          <a:xfrm>
            <a:off x="457200" y="914400"/>
            <a:ext cx="8229600" cy="1588"/>
          </a:xfrm>
          <a:prstGeom prst="line">
            <a:avLst/>
          </a:prstGeom>
          <a:noFill/>
          <a:ln w="9525">
            <a:solidFill>
              <a:schemeClr val="bg2"/>
            </a:solidFill>
            <a:round/>
            <a:headEnd/>
            <a:tailEnd/>
          </a:ln>
        </p:spPr>
        <p:txBody>
          <a:bodyPr wrap="none" anchor="ctr"/>
          <a:lstStyle/>
          <a:p>
            <a:endParaRPr lang="en-US" dirty="0"/>
          </a:p>
        </p:txBody>
      </p:sp>
      <p:sp>
        <p:nvSpPr>
          <p:cNvPr id="8" name="TextBox 7"/>
          <p:cNvSpPr txBox="1"/>
          <p:nvPr/>
        </p:nvSpPr>
        <p:spPr>
          <a:xfrm>
            <a:off x="457200" y="6544057"/>
            <a:ext cx="6035040" cy="107722"/>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00" b="1" dirty="0" smtClean="0">
                <a:solidFill>
                  <a:schemeClr val="tx1"/>
                </a:solidFill>
              </a:rPr>
              <a:t>Aon Hewitt </a:t>
            </a:r>
            <a:r>
              <a:rPr lang="en-US" sz="700" b="0" dirty="0" smtClean="0">
                <a:solidFill>
                  <a:schemeClr val="tx1"/>
                </a:solidFill>
              </a:rPr>
              <a:t>| Proprietary &amp; Confidential </a:t>
            </a:r>
          </a:p>
        </p:txBody>
      </p:sp>
      <p:sp>
        <p:nvSpPr>
          <p:cNvPr id="9" name="TextBox 8"/>
          <p:cNvSpPr txBox="1"/>
          <p:nvPr/>
        </p:nvSpPr>
        <p:spPr>
          <a:xfrm>
            <a:off x="6400800" y="6527415"/>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smtClean="0">
              <a:solidFill>
                <a:schemeClr val="bg2"/>
              </a:solidFill>
            </a:endParaRPr>
          </a:p>
        </p:txBody>
      </p:sp>
      <p:pic>
        <p:nvPicPr>
          <p:cNvPr id="2" name="Picture 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72400" y="6247002"/>
            <a:ext cx="914400" cy="57513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80" r:id="rId4"/>
    <p:sldLayoutId id="2147483701" r:id="rId5"/>
    <p:sldLayoutId id="2147483681" r:id="rId6"/>
    <p:sldLayoutId id="2147483682" r:id="rId7"/>
    <p:sldLayoutId id="2147483683" r:id="rId8"/>
    <p:sldLayoutId id="2147483702" r:id="rId9"/>
    <p:sldLayoutId id="2147483685" r:id="rId10"/>
    <p:sldLayoutId id="2147483708" r:id="rId11"/>
    <p:sldLayoutId id="2147483704" r:id="rId12"/>
    <p:sldLayoutId id="2147483705" r:id="rId13"/>
    <p:sldLayoutId id="2147483707" r:id="rId14"/>
    <p:sldLayoutId id="2147483686" r:id="rId15"/>
    <p:sldLayoutId id="2147483706" r:id="rId16"/>
    <p:sldLayoutId id="2147483687" r:id="rId17"/>
    <p:sldLayoutId id="2147483688" r:id="rId18"/>
    <p:sldLayoutId id="2147483693" r:id="rId19"/>
    <p:sldLayoutId id="2147483695" r:id="rId20"/>
    <p:sldLayoutId id="2147483709" r:id="rId21"/>
    <p:sldLayoutId id="2147483710" r:id="rId22"/>
    <p:sldLayoutId id="2147483711" r:id="rId23"/>
  </p:sldLayoutIdLst>
  <p:timing>
    <p:tnLst>
      <p:par>
        <p:cTn id="1" dur="indefinite" restart="never" nodeType="tmRoot"/>
      </p:par>
    </p:tnLst>
  </p:timing>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hyperlink" Target="mailto:theresa.wood@aonhewitt.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Service Connect Training</a:t>
            </a:r>
            <a:r>
              <a:rPr lang="en-US" dirty="0" smtClean="0"/>
              <a:t/>
            </a:r>
            <a:br>
              <a:rPr lang="en-US" dirty="0" smtClean="0"/>
            </a:br>
            <a:r>
              <a:rPr lang="en-US" b="0" i="1" dirty="0" smtClean="0"/>
              <a:t>Session 2 -  Report Functionality</a:t>
            </a:r>
            <a:br>
              <a:rPr lang="en-US" b="0" i="1" dirty="0" smtClean="0"/>
            </a:br>
            <a:r>
              <a:rPr lang="en-US" sz="2400" dirty="0"/>
              <a:t>Board of Regents, University System of GA</a:t>
            </a:r>
            <a:endParaRPr lang="en-US" sz="1400" dirty="0">
              <a:solidFill>
                <a:srgbClr val="FF0000"/>
              </a:solidFill>
            </a:endParaRPr>
          </a:p>
        </p:txBody>
      </p:sp>
    </p:spTree>
    <p:extLst>
      <p:ext uri="{BB962C8B-B14F-4D97-AF65-F5344CB8AC3E}">
        <p14:creationId xmlns:p14="http://schemas.microsoft.com/office/powerpoint/2010/main" val="1250273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 Troubleshooting</a:t>
            </a:r>
            <a:endParaRPr lang="en-US" dirty="0"/>
          </a:p>
        </p:txBody>
      </p:sp>
      <p:sp>
        <p:nvSpPr>
          <p:cNvPr id="3" name="Content Placeholder 2"/>
          <p:cNvSpPr>
            <a:spLocks noGrp="1"/>
          </p:cNvSpPr>
          <p:nvPr>
            <p:ph idx="1"/>
          </p:nvPr>
        </p:nvSpPr>
        <p:spPr/>
        <p:txBody>
          <a:bodyPr/>
          <a:lstStyle/>
          <a:p>
            <a:r>
              <a:rPr lang="en-US" dirty="0" smtClean="0"/>
              <a:t>If you get a blank report:</a:t>
            </a:r>
          </a:p>
          <a:p>
            <a:endParaRPr lang="en-US" dirty="0"/>
          </a:p>
          <a:p>
            <a:pPr marL="685800" lvl="2" indent="0">
              <a:buNone/>
            </a:pPr>
            <a:r>
              <a:rPr lang="en-US" dirty="0"/>
              <a:t>1. Open Excel</a:t>
            </a:r>
            <a:br>
              <a:rPr lang="en-US" dirty="0"/>
            </a:br>
            <a:r>
              <a:rPr lang="en-US" dirty="0"/>
              <a:t>2. Click on File &gt; </a:t>
            </a:r>
            <a:r>
              <a:rPr lang="en-US" dirty="0" smtClean="0"/>
              <a:t>Options</a:t>
            </a:r>
            <a:r>
              <a:rPr lang="en-US" dirty="0"/>
              <a:t/>
            </a:r>
            <a:br>
              <a:rPr lang="en-US" dirty="0"/>
            </a:br>
            <a:r>
              <a:rPr lang="en-US" dirty="0"/>
              <a:t>3. Select Trust Center &gt; Trust center </a:t>
            </a:r>
            <a:r>
              <a:rPr lang="en-US" dirty="0" smtClean="0"/>
              <a:t>settings</a:t>
            </a:r>
            <a:r>
              <a:rPr lang="en-US" dirty="0"/>
              <a:t/>
            </a:r>
            <a:br>
              <a:rPr lang="en-US" dirty="0"/>
            </a:br>
            <a:r>
              <a:rPr lang="en-US" dirty="0"/>
              <a:t>4. Select Protected </a:t>
            </a:r>
            <a:r>
              <a:rPr lang="en-US" dirty="0" smtClean="0"/>
              <a:t>view</a:t>
            </a:r>
            <a:r>
              <a:rPr lang="en-US" dirty="0"/>
              <a:t/>
            </a:r>
            <a:br>
              <a:rPr lang="en-US" dirty="0"/>
            </a:br>
            <a:r>
              <a:rPr lang="en-US" dirty="0"/>
              <a:t>5. Uncheck all the options under Protected View &gt; </a:t>
            </a:r>
            <a:r>
              <a:rPr lang="en-US" dirty="0" smtClean="0"/>
              <a:t>OK</a:t>
            </a:r>
            <a:r>
              <a:rPr lang="en-US" dirty="0"/>
              <a:t/>
            </a:r>
            <a:br>
              <a:rPr lang="en-US" dirty="0"/>
            </a:br>
            <a:r>
              <a:rPr lang="en-US" dirty="0"/>
              <a:t>6. Restart Excel and try to Export </a:t>
            </a:r>
            <a:r>
              <a:rPr lang="en-US" dirty="0" smtClean="0"/>
              <a:t>again</a:t>
            </a:r>
            <a:endParaRPr lang="en-US" dirty="0"/>
          </a:p>
          <a:p>
            <a:endParaRPr lang="en-US" dirty="0" smtClean="0"/>
          </a:p>
          <a:p>
            <a:endParaRPr lang="en-US" dirty="0"/>
          </a:p>
        </p:txBody>
      </p:sp>
    </p:spTree>
    <p:extLst>
      <p:ext uri="{BB962C8B-B14F-4D97-AF65-F5344CB8AC3E}">
        <p14:creationId xmlns:p14="http://schemas.microsoft.com/office/powerpoint/2010/main" val="1456688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 and Questions</a:t>
            </a:r>
            <a:endParaRPr lang="en-US" dirty="0"/>
          </a:p>
        </p:txBody>
      </p:sp>
    </p:spTree>
    <p:extLst>
      <p:ext uri="{BB962C8B-B14F-4D97-AF65-F5344CB8AC3E}">
        <p14:creationId xmlns:p14="http://schemas.microsoft.com/office/powerpoint/2010/main" val="162810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Housekeeping/Highlights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Introduction of Facilitators – Jennifer Kennington, Theresa Wood and Maritza </a:t>
            </a:r>
            <a:r>
              <a:rPr lang="en-US" dirty="0" err="1"/>
              <a:t>Almodovar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place all phones on Mute to avoid feedback and background noise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webinar is being recorded and the recorded file will be stored and available on the ‘OneUSG Connect Smart Sheet’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a:t>
            </a:r>
            <a:r>
              <a:rPr lang="en-US" dirty="0"/>
              <a:t>have blocked 2 Hours for this session. We will try to answer all of your questions as we go along. If we do not get to your question, feel free to email me after.  A copy of this deck has been included in the meeting invite.  My email address is: </a:t>
            </a:r>
            <a:r>
              <a:rPr lang="en-US" dirty="0">
                <a:hlinkClick r:id="rId2"/>
              </a:rPr>
              <a:t>theresa.wood@aonhewitt.com</a:t>
            </a:r>
            <a:endParaRPr lang="en-US" dirty="0"/>
          </a:p>
          <a:p>
            <a:endParaRPr lang="en-US" dirty="0"/>
          </a:p>
          <a:p>
            <a:pPr marL="285750" indent="-285750">
              <a:buFont typeface="Arial" panose="020B0604020202020204" pitchFamily="34" charset="0"/>
              <a:buChar char="•"/>
            </a:pPr>
            <a:r>
              <a:rPr lang="en-US" dirty="0"/>
              <a:t>Although we are showing you how to access the Service Connect Tool using </a:t>
            </a:r>
            <a:r>
              <a:rPr lang="en-US" dirty="0" err="1"/>
              <a:t>eCS</a:t>
            </a:r>
            <a:r>
              <a:rPr lang="en-US" dirty="0"/>
              <a:t>, you all will have access from your own personal Connect-Benefits portal through Single Sign On (SSO) by navigating to the ‘contact us</a:t>
            </a:r>
            <a:r>
              <a:rPr lang="en-US" dirty="0" smtClean="0"/>
              <a:t>’</a:t>
            </a:r>
          </a:p>
          <a:p>
            <a:pPr marL="285750" indent="-285750">
              <a:buFont typeface="Arial" panose="020B0604020202020204" pitchFamily="34" charset="0"/>
              <a:buChar char="•"/>
            </a:pPr>
            <a:endParaRPr lang="en-US" dirty="0"/>
          </a:p>
          <a:p>
            <a:pPr marL="285750" lvl="1" indent="-285750">
              <a:buFont typeface="Arial" panose="020B0604020202020204" pitchFamily="34" charset="0"/>
              <a:buChar char="•"/>
            </a:pPr>
            <a:r>
              <a:rPr lang="en-US" sz="1600" dirty="0" smtClean="0">
                <a:solidFill>
                  <a:schemeClr val="tx1"/>
                </a:solidFill>
              </a:rPr>
              <a:t>The </a:t>
            </a:r>
            <a:r>
              <a:rPr lang="en-US" sz="1600" dirty="0">
                <a:solidFill>
                  <a:schemeClr val="tx1"/>
                </a:solidFill>
              </a:rPr>
              <a:t>webinar will train new users on how to access the </a:t>
            </a:r>
            <a:r>
              <a:rPr lang="en-US" sz="1600" dirty="0" smtClean="0">
                <a:solidFill>
                  <a:schemeClr val="tx1"/>
                </a:solidFill>
              </a:rPr>
              <a:t>tool, view and download the available reports </a:t>
            </a:r>
            <a:endParaRPr lang="en-US" sz="1600" dirty="0">
              <a:solidFill>
                <a:schemeClr val="tx1"/>
              </a:solidFill>
            </a:endParaRPr>
          </a:p>
          <a:p>
            <a:endParaRPr lang="en-US" dirty="0"/>
          </a:p>
        </p:txBody>
      </p:sp>
    </p:spTree>
    <p:extLst>
      <p:ext uri="{BB962C8B-B14F-4D97-AF65-F5344CB8AC3E}">
        <p14:creationId xmlns:p14="http://schemas.microsoft.com/office/powerpoint/2010/main" val="278816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b="1" dirty="0"/>
          </a:p>
        </p:txBody>
      </p:sp>
      <p:sp>
        <p:nvSpPr>
          <p:cNvPr id="3" name="Text Placeholder 2"/>
          <p:cNvSpPr>
            <a:spLocks noGrp="1"/>
          </p:cNvSpPr>
          <p:nvPr>
            <p:ph sz="half" idx="1"/>
          </p:nvPr>
        </p:nvSpPr>
        <p:spPr>
          <a:xfrm>
            <a:off x="457200" y="1144588"/>
            <a:ext cx="8218967" cy="4951412"/>
          </a:xfrm>
        </p:spPr>
        <p:txBody>
          <a:bodyPr/>
          <a:lstStyle/>
          <a:p>
            <a:pPr marL="0" indent="0">
              <a:buNone/>
            </a:pPr>
            <a:endParaRPr lang="en-US" dirty="0" smtClean="0"/>
          </a:p>
          <a:p>
            <a:pPr marL="285750" indent="-285750"/>
            <a:r>
              <a:rPr lang="en-US" dirty="0" smtClean="0"/>
              <a:t>Service Connect Overview</a:t>
            </a:r>
          </a:p>
          <a:p>
            <a:pPr marL="285750" indent="-285750"/>
            <a:r>
              <a:rPr lang="en-US" dirty="0" smtClean="0"/>
              <a:t>Demo/Hands </a:t>
            </a:r>
            <a:r>
              <a:rPr lang="en-US" dirty="0"/>
              <a:t>On Practice:</a:t>
            </a:r>
          </a:p>
          <a:p>
            <a:pPr marL="628650" lvl="1" indent="-285750"/>
            <a:r>
              <a:rPr lang="en-US" dirty="0"/>
              <a:t>Common Scenario 1 – </a:t>
            </a:r>
            <a:r>
              <a:rPr lang="en-US" dirty="0" smtClean="0"/>
              <a:t>Available Reports</a:t>
            </a:r>
            <a:endParaRPr lang="en-US" dirty="0"/>
          </a:p>
          <a:p>
            <a:pPr marL="628650" lvl="1" indent="-285750"/>
            <a:r>
              <a:rPr lang="en-US" dirty="0" smtClean="0"/>
              <a:t>Reports</a:t>
            </a:r>
            <a:endParaRPr lang="en-US" dirty="0"/>
          </a:p>
          <a:p>
            <a:pPr marL="628650" lvl="1" indent="-285750"/>
            <a:r>
              <a:rPr lang="en-US" dirty="0" smtClean="0"/>
              <a:t>Executing and Exporting </a:t>
            </a:r>
            <a:r>
              <a:rPr lang="en-US" dirty="0"/>
              <a:t>D</a:t>
            </a:r>
            <a:r>
              <a:rPr lang="en-US" dirty="0" smtClean="0"/>
              <a:t>ata</a:t>
            </a:r>
            <a:endParaRPr lang="en-US" dirty="0"/>
          </a:p>
          <a:p>
            <a:pPr marL="285750" indent="-285750"/>
            <a:r>
              <a:rPr lang="en-US" dirty="0" smtClean="0"/>
              <a:t>Discussion </a:t>
            </a:r>
            <a:r>
              <a:rPr lang="en-US" dirty="0"/>
              <a:t>and Questions</a:t>
            </a:r>
          </a:p>
          <a:p>
            <a:pPr marL="285750" indent="-285750"/>
            <a:endParaRPr lang="en-US" dirty="0" smtClean="0"/>
          </a:p>
          <a:p>
            <a:pPr marL="285750" indent="-285750"/>
            <a:endParaRPr lang="en-US" dirty="0" smtClean="0"/>
          </a:p>
        </p:txBody>
      </p:sp>
    </p:spTree>
    <p:extLst>
      <p:ext uri="{BB962C8B-B14F-4D97-AF65-F5344CB8AC3E}">
        <p14:creationId xmlns:p14="http://schemas.microsoft.com/office/powerpoint/2010/main" val="479360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Common Scenario 1: Available Reports</a:t>
            </a:r>
            <a:endParaRPr lang="en-US" dirty="0"/>
          </a:p>
        </p:txBody>
      </p:sp>
      <p:sp>
        <p:nvSpPr>
          <p:cNvPr id="8" name="Subtitle 7"/>
          <p:cNvSpPr>
            <a:spLocks noGrp="1"/>
          </p:cNvSpPr>
          <p:nvPr>
            <p:ph type="subTitle" idx="1"/>
          </p:nvPr>
        </p:nvSpPr>
        <p:spPr>
          <a:xfrm>
            <a:off x="366803" y="3809868"/>
            <a:ext cx="8402378" cy="482183"/>
          </a:xfrm>
        </p:spPr>
        <p:txBody>
          <a:bodyPr/>
          <a:lstStyle/>
          <a:p>
            <a:pPr lvl="1"/>
            <a:r>
              <a:rPr lang="en-US" dirty="0" smtClean="0"/>
              <a:t>Reports Tab</a:t>
            </a:r>
          </a:p>
          <a:p>
            <a:pPr lvl="1"/>
            <a:r>
              <a:rPr lang="en-US" dirty="0" smtClean="0"/>
              <a:t>Type of Reports, i.e. By Request , activities, etc.</a:t>
            </a:r>
            <a:endParaRPr lang="en-US" dirty="0" smtClean="0">
              <a:solidFill>
                <a:srgbClr val="FF0000"/>
              </a:solidFill>
            </a:endParaRPr>
          </a:p>
        </p:txBody>
      </p:sp>
    </p:spTree>
    <p:extLst>
      <p:ext uri="{BB962C8B-B14F-4D97-AF65-F5344CB8AC3E}">
        <p14:creationId xmlns:p14="http://schemas.microsoft.com/office/powerpoint/2010/main" val="147494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Reports Tab – Client Partner View</a:t>
            </a:r>
            <a:endParaRPr lang="en-US" b="1" dirty="0"/>
          </a:p>
        </p:txBody>
      </p:sp>
      <p:sp>
        <p:nvSpPr>
          <p:cNvPr id="7" name="Text Placeholder 6"/>
          <p:cNvSpPr>
            <a:spLocks noGrp="1"/>
          </p:cNvSpPr>
          <p:nvPr>
            <p:ph type="body" sz="half" idx="1"/>
          </p:nvPr>
        </p:nvSpPr>
        <p:spPr>
          <a:xfrm>
            <a:off x="457200" y="887587"/>
            <a:ext cx="8211787" cy="1821493"/>
          </a:xfrm>
        </p:spPr>
        <p:txBody>
          <a:bodyPr/>
          <a:lstStyle/>
          <a:p>
            <a:pPr marL="0" indent="0">
              <a:buNone/>
            </a:pPr>
            <a:r>
              <a:rPr lang="en-US" sz="1100" b="1" dirty="0" smtClean="0"/>
              <a:t>Key Features:</a:t>
            </a:r>
          </a:p>
          <a:p>
            <a:r>
              <a:rPr lang="en-US" sz="1100" dirty="0" smtClean="0"/>
              <a:t>Can search for a base Aon Hewitt Client Report by entering a keyword in the search box</a:t>
            </a:r>
          </a:p>
          <a:p>
            <a:r>
              <a:rPr lang="en-US" sz="1100" dirty="0" smtClean="0"/>
              <a:t>You can immediately Export a report to excel by clicking the Export link next to the Report name</a:t>
            </a:r>
          </a:p>
          <a:p>
            <a:r>
              <a:rPr lang="en-US" sz="1100" dirty="0" smtClean="0"/>
              <a:t>See the Report descriptions which details out what the report pulls</a:t>
            </a:r>
          </a:p>
          <a:p>
            <a:r>
              <a:rPr lang="en-US" sz="1100" dirty="0" smtClean="0"/>
              <a:t>Reports you run often can be located in the Recent Reports tab</a:t>
            </a:r>
          </a:p>
          <a:p>
            <a:pPr marL="0" indent="0">
              <a:buNone/>
            </a:pPr>
            <a:r>
              <a:rPr lang="en-US" sz="1100" dirty="0"/>
              <a:t>Service Connect has a customer-facing portal available to </a:t>
            </a:r>
            <a:r>
              <a:rPr lang="en-US" sz="1100" dirty="0" smtClean="0"/>
              <a:t>employees, </a:t>
            </a:r>
            <a:r>
              <a:rPr lang="en-US" sz="1100" dirty="0"/>
              <a:t>managers</a:t>
            </a:r>
            <a:r>
              <a:rPr lang="en-US" sz="1100" dirty="0" smtClean="0"/>
              <a:t>, </a:t>
            </a:r>
            <a:r>
              <a:rPr lang="en-US" sz="1100" b="1" dirty="0"/>
              <a:t>and</a:t>
            </a:r>
            <a:r>
              <a:rPr lang="en-US" sz="1100" dirty="0"/>
              <a:t> client partners. These users access Service Connect via a Single Sign-on (SSO) link from </a:t>
            </a:r>
            <a:r>
              <a:rPr lang="en-US" sz="1100" dirty="0" smtClean="0"/>
              <a:t>HR Connect</a:t>
            </a:r>
            <a:endParaRPr lang="en-US" b="1" u="sng" dirty="0"/>
          </a:p>
          <a:p>
            <a:pPr marL="228600" lvl="1">
              <a:buFont typeface="Wingdings" pitchFamily="2" charset="2"/>
              <a:buChar char="§"/>
            </a:pPr>
            <a:r>
              <a:rPr lang="en-US" sz="1200" dirty="0"/>
              <a:t>No separate Service Connect credentials.</a:t>
            </a:r>
          </a:p>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57" y="2750023"/>
            <a:ext cx="7439024" cy="370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86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Reports - Aon Hewitt Client Reporting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9733752"/>
              </p:ext>
            </p:extLst>
          </p:nvPr>
        </p:nvGraphicFramePr>
        <p:xfrm>
          <a:off x="504968" y="1080549"/>
          <a:ext cx="8256896" cy="4692458"/>
        </p:xfrm>
        <a:graphic>
          <a:graphicData uri="http://schemas.openxmlformats.org/drawingml/2006/table">
            <a:tbl>
              <a:tblPr firstRow="1" firstCol="1" bandRow="1"/>
              <a:tblGrid>
                <a:gridCol w="4142096"/>
                <a:gridCol w="4114800"/>
              </a:tblGrid>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Closed by Month    </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Cancelled    – Displays Activities Cancelled in the selected time period.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Closed    – Displays Activities Closed in the selected time period.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Created    – Displays activities created in the selected time period.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53826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Open    – Displays activities that are in the status of in progress, not started, question answered, or question pending (not done or cancelled).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Open Due Today    – Displays non-closed activities (not done or cancelled) with due date = today.</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Activities Open Overdue    – Displays non-closed activities (not done or cancelled) with due date before today.</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a:txBody>
                    <a:bodyPr/>
                    <a:lstStyle/>
                    <a:p>
                      <a:pPr marL="0" marR="0" algn="l">
                        <a:lnSpc>
                          <a:spcPct val="115000"/>
                        </a:lnSpc>
                        <a:spcBef>
                          <a:spcPts val="0"/>
                        </a:spcBef>
                        <a:spcAft>
                          <a:spcPts val="0"/>
                        </a:spcAft>
                      </a:pPr>
                      <a:r>
                        <a:rPr lang="en-US" sz="900" dirty="0">
                          <a:solidFill>
                            <a:schemeClr val="tx1"/>
                          </a:solidFill>
                          <a:effectLst/>
                          <a:latin typeface="+mj-lt"/>
                          <a:ea typeface="Times New Roman"/>
                          <a:cs typeface="Times New Roman"/>
                        </a:rPr>
                        <a:t>Request TAT Summary   </a:t>
                      </a:r>
                      <a:r>
                        <a:rPr lang="en-US" sz="900" baseline="0" dirty="0">
                          <a:solidFill>
                            <a:schemeClr val="tx1"/>
                          </a:solidFill>
                          <a:effectLst/>
                          <a:latin typeface="+mj-lt"/>
                          <a:ea typeface="Times New Roman"/>
                          <a:cs typeface="Times New Roman"/>
                        </a:rPr>
                        <a:t> </a:t>
                      </a:r>
                      <a:r>
                        <a:rPr lang="en-US" sz="900" baseline="0" dirty="0" smtClean="0">
                          <a:solidFill>
                            <a:schemeClr val="tx1"/>
                          </a:solidFill>
                          <a:effectLst/>
                          <a:latin typeface="+mj-lt"/>
                          <a:ea typeface="Times New Roman"/>
                          <a:cs typeface="Times New Roman"/>
                        </a:rPr>
                        <a:t>- </a:t>
                      </a:r>
                      <a:endParaRPr lang="en-US" sz="900" dirty="0">
                        <a:solidFill>
                          <a:schemeClr val="tx1"/>
                        </a:solidFill>
                        <a:effectLst/>
                        <a:latin typeface="+mj-lt"/>
                        <a:ea typeface="Calibri"/>
                        <a:cs typeface="Times New Roman"/>
                      </a:endParaRPr>
                    </a:p>
                  </a:txBody>
                  <a:tcPr marL="28575" marR="28575" marT="28575" marB="28575" anchor="ctr">
                    <a:lnL>
                      <a:noFill/>
                    </a:lnL>
                    <a:lnR>
                      <a:noFill/>
                    </a:lnR>
                    <a:lnT>
                      <a:noFill/>
                    </a:lnT>
                    <a:lnB>
                      <a:noFill/>
                    </a:lnB>
                  </a:tcPr>
                </a:tc>
                <a:tc>
                  <a:txBody>
                    <a:bodyPr/>
                    <a:lstStyle/>
                    <a:p>
                      <a:pPr marL="0" marR="0" algn="l">
                        <a:lnSpc>
                          <a:spcPct val="115000"/>
                        </a:lnSpc>
                        <a:spcBef>
                          <a:spcPts val="0"/>
                        </a:spcBef>
                        <a:spcAft>
                          <a:spcPts val="0"/>
                        </a:spcAft>
                      </a:pPr>
                      <a:r>
                        <a:rPr lang="en-US" sz="900" dirty="0">
                          <a:effectLst/>
                          <a:latin typeface="+mj-lt"/>
                          <a:ea typeface="Times New Roman"/>
                          <a:cs typeface="Times New Roman"/>
                        </a:rPr>
                        <a:t> </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Requests Closed    – Displays requests closed in the selected time period.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 </a:t>
                      </a:r>
                      <a:r>
                        <a:rPr lang="en-US" sz="900" dirty="0" smtClean="0">
                          <a:effectLst/>
                          <a:latin typeface="+mj-lt"/>
                          <a:ea typeface="Times New Roman"/>
                          <a:cs typeface="Times New Roman"/>
                        </a:rPr>
                        <a:t>Requests </a:t>
                      </a:r>
                      <a:r>
                        <a:rPr lang="en-US" sz="900" dirty="0">
                          <a:effectLst/>
                          <a:latin typeface="+mj-lt"/>
                          <a:ea typeface="Times New Roman"/>
                          <a:cs typeface="Times New Roman"/>
                        </a:rPr>
                        <a:t>Created    – Displays requests created in the selected time period.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Requests Open    – Displays requests that are currently in progress (not cancelled or closed).</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53826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Requests Open by Age Group    – Displays requests that are currently in progress (not cancelled or closed), displayed in age groups (0-2 days, 3-5 days, &gt;=6 days).</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Requests Open Due Today    – Displays open requests (not in closed or cancelled status) with request due date = today.</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r h="301327">
                <a:tc gridSpan="2">
                  <a:txBody>
                    <a:bodyPr/>
                    <a:lstStyle/>
                    <a:p>
                      <a:pPr marL="0" marR="0" algn="l">
                        <a:lnSpc>
                          <a:spcPct val="115000"/>
                        </a:lnSpc>
                        <a:spcBef>
                          <a:spcPts val="0"/>
                        </a:spcBef>
                        <a:spcAft>
                          <a:spcPts val="0"/>
                        </a:spcAft>
                      </a:pPr>
                      <a:r>
                        <a:rPr lang="en-US" sz="900" dirty="0">
                          <a:effectLst/>
                          <a:latin typeface="+mj-lt"/>
                          <a:ea typeface="Times New Roman"/>
                          <a:cs typeface="Times New Roman"/>
                        </a:rPr>
                        <a:t>Requests Open Overdue    – Displays open requests (not in closed or cancelled status) with request due date before today.</a:t>
                      </a:r>
                      <a:endParaRPr lang="en-US" sz="900" dirty="0">
                        <a:effectLst/>
                        <a:latin typeface="+mj-lt"/>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r>
            </a:tbl>
          </a:graphicData>
        </a:graphic>
      </p:graphicFrame>
    </p:spTree>
    <p:extLst>
      <p:ext uri="{BB962C8B-B14F-4D97-AF65-F5344CB8AC3E}">
        <p14:creationId xmlns:p14="http://schemas.microsoft.com/office/powerpoint/2010/main" val="1165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marL="285750" indent="-285750"/>
            <a:r>
              <a:rPr lang="en-US" dirty="0" smtClean="0"/>
              <a:t>Common Scenario 2: Export data into excel</a:t>
            </a:r>
            <a:endParaRPr lang="en-US" dirty="0"/>
          </a:p>
        </p:txBody>
      </p:sp>
      <p:sp>
        <p:nvSpPr>
          <p:cNvPr id="8" name="Subtitle 7"/>
          <p:cNvSpPr>
            <a:spLocks noGrp="1"/>
          </p:cNvSpPr>
          <p:nvPr>
            <p:ph type="subTitle" idx="1"/>
          </p:nvPr>
        </p:nvSpPr>
        <p:spPr>
          <a:xfrm>
            <a:off x="366803" y="3809868"/>
            <a:ext cx="8402378" cy="482183"/>
          </a:xfrm>
        </p:spPr>
        <p:txBody>
          <a:bodyPr/>
          <a:lstStyle/>
          <a:p>
            <a:pPr lvl="1"/>
            <a:r>
              <a:rPr lang="en-US" dirty="0" smtClean="0"/>
              <a:t>How to export</a:t>
            </a:r>
          </a:p>
          <a:p>
            <a:pPr lvl="1"/>
            <a:r>
              <a:rPr lang="en-US" dirty="0" smtClean="0"/>
              <a:t>Saving report- (Real time data)</a:t>
            </a:r>
          </a:p>
        </p:txBody>
      </p:sp>
    </p:spTree>
    <p:extLst>
      <p:ext uri="{BB962C8B-B14F-4D97-AF65-F5344CB8AC3E}">
        <p14:creationId xmlns:p14="http://schemas.microsoft.com/office/powerpoint/2010/main" val="217101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pic>
        <p:nvPicPr>
          <p:cNvPr id="4" name="Picture 9" descr="C:\Users\chris\AppData\Local\Microsoft\Windows\Temporary Internet Files\Content.IE5\SWXZF02O\MP9004425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70" t="17551" r="1"/>
          <a:stretch/>
        </p:blipFill>
        <p:spPr bwMode="auto">
          <a:xfrm>
            <a:off x="0" y="1092383"/>
            <a:ext cx="8219880" cy="5035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893" y="2133600"/>
            <a:ext cx="4810208"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579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Reporting for Client Partners</a:t>
            </a:r>
            <a:endParaRPr lang="en-US" dirty="0"/>
          </a:p>
        </p:txBody>
      </p:sp>
      <p:sp>
        <p:nvSpPr>
          <p:cNvPr id="8" name="Content Placeholder 7"/>
          <p:cNvSpPr>
            <a:spLocks noGrp="1"/>
          </p:cNvSpPr>
          <p:nvPr>
            <p:ph sz="half" idx="1"/>
          </p:nvPr>
        </p:nvSpPr>
        <p:spPr>
          <a:xfrm>
            <a:off x="457200" y="1144588"/>
            <a:ext cx="8093034" cy="4951412"/>
          </a:xfrm>
        </p:spPr>
        <p:txBody>
          <a:bodyPr/>
          <a:lstStyle/>
          <a:p>
            <a:r>
              <a:rPr lang="en-US" dirty="0" smtClean="0"/>
              <a:t>Client Partners have access to reports that can be run at will</a:t>
            </a:r>
          </a:p>
          <a:p>
            <a:r>
              <a:rPr lang="en-US" dirty="0" smtClean="0"/>
              <a:t>A report will only display Records the user would normally see</a:t>
            </a:r>
          </a:p>
          <a:p>
            <a:r>
              <a:rPr lang="en-US" dirty="0" smtClean="0"/>
              <a:t>Reports can be exported into Excel (max of 20,000 rows)</a:t>
            </a:r>
          </a:p>
          <a:p>
            <a:pPr lvl="1"/>
            <a:r>
              <a:rPr lang="en-US" dirty="0" smtClean="0"/>
              <a:t>Only 2000 rows of data appear in Service Connect, but if the report contains more, additional data is visible when exported</a:t>
            </a:r>
          </a:p>
          <a:p>
            <a:pPr lvl="1"/>
            <a:r>
              <a:rPr lang="en-US" dirty="0" smtClean="0"/>
              <a:t>Note: Some reports may not be applicable (Payroll Requests…) and will be removed soon</a:t>
            </a:r>
          </a:p>
          <a:p>
            <a:pPr lvl="1"/>
            <a:endParaRPr lang="en-US"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914650"/>
            <a:ext cx="7466334"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150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guide-Print-LTR_8-25-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fa34be3-268a-4ba7-88f2-fe502118ff74">SRVCCNCT-1429948895-99</_dlc_DocId>
    <_dlc_DocIdUrl xmlns="9fa34be3-268a-4ba7-88f2-fe502118ff74">
      <Url>https://one.aon.net/sites/CRMDeployment/_layouts/15/DocIdRedir.aspx?ID=SRVCCNCT-1429948895-99</Url>
      <Description>SRVCCNCT-1429948895-99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E66BD5B1279C4DB6B7B2FF9ADC2C3C" ma:contentTypeVersion="2" ma:contentTypeDescription="Create a new document." ma:contentTypeScope="" ma:versionID="83e13f14c93dde2a693f23b256f32637">
  <xsd:schema xmlns:xsd="http://www.w3.org/2001/XMLSchema" xmlns:xs="http://www.w3.org/2001/XMLSchema" xmlns:p="http://schemas.microsoft.com/office/2006/metadata/properties" xmlns:ns2="9fa34be3-268a-4ba7-88f2-fe502118ff74" targetNamespace="http://schemas.microsoft.com/office/2006/metadata/properties" ma:root="true" ma:fieldsID="e1d7a74ad57430eb18ac539dbd00d53b" ns2:_="">
    <xsd:import namespace="9fa34be3-268a-4ba7-88f2-fe502118ff7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34be3-268a-4ba7-88f2-fe502118ff7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99675-5B67-4988-AD4C-BA3BB229B603}">
  <ds:schemaRefs>
    <ds:schemaRef ds:uri="http://schemas.microsoft.com/sharepoint/events"/>
  </ds:schemaRefs>
</ds:datastoreItem>
</file>

<file path=customXml/itemProps2.xml><?xml version="1.0" encoding="utf-8"?>
<ds:datastoreItem xmlns:ds="http://schemas.openxmlformats.org/officeDocument/2006/customXml" ds:itemID="{C0658477-3375-48F3-96A8-A7C91205D1B4}">
  <ds:schemaRef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fa34be3-268a-4ba7-88f2-fe502118ff74"/>
  </ds:schemaRefs>
</ds:datastoreItem>
</file>

<file path=customXml/itemProps3.xml><?xml version="1.0" encoding="utf-8"?>
<ds:datastoreItem xmlns:ds="http://schemas.openxmlformats.org/officeDocument/2006/customXml" ds:itemID="{ADEC8D98-3EC9-4526-8D30-089E35FF3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34be3-268a-4ba7-88f2-fe502118f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7C1820-09FD-4FC7-BFBE-97DC737934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0</TotalTime>
  <Words>610</Words>
  <Application>Microsoft Office PowerPoint</Application>
  <PresentationFormat>On-screen Show (4:3)</PresentationFormat>
  <Paragraphs>77</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ppt-guide-Print-LTR_8-25-14</vt:lpstr>
      <vt:lpstr>Service Connect Training Session 2 -  Report Functionality Board of Regents, University System of GA</vt:lpstr>
      <vt:lpstr>Meeting Housekeeping/Highlights</vt:lpstr>
      <vt:lpstr>Agenda</vt:lpstr>
      <vt:lpstr>Common Scenario 1: Available Reports</vt:lpstr>
      <vt:lpstr>Reports Tab – Client Partner View</vt:lpstr>
      <vt:lpstr>Available Reports - Aon Hewitt Client Reporting</vt:lpstr>
      <vt:lpstr>Common Scenario 2: Export data into excel</vt:lpstr>
      <vt:lpstr>Demonstration</vt:lpstr>
      <vt:lpstr>Reporting for Client Partners</vt:lpstr>
      <vt:lpstr>Reports - Troubleshooting</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Connect Client Training Presentation_Example</dc:title>
  <dc:creator/>
  <cp:lastModifiedBy/>
  <cp:revision>1</cp:revision>
  <dcterms:created xsi:type="dcterms:W3CDTF">2014-08-28T00:08:36Z</dcterms:created>
  <dcterms:modified xsi:type="dcterms:W3CDTF">2017-06-08T12:50:51Z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0x010100D3E66BD5B1279C4DB6B7B2FF9ADC2C3C</vt:lpwstr>
  </property>
  <property fmtid="{D5CDD505-2E9C-101B-9397-08002B2CF9AE}" pid="3" name="_dlc_DocIdItemGuid">
    <vt:lpwstr>7fbf871a-ecf6-4e97-aa5c-dd84da5066f2</vt:lpwstr>
  </property>
</Properties>
</file>